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486" r:id="rId1"/>
  </p:sldMasterIdLst>
  <p:sldIdLst>
    <p:sldId id="256" r:id="rId2"/>
    <p:sldId id="267" r:id="rId3"/>
    <p:sldId id="266" r:id="rId4"/>
    <p:sldId id="257" r:id="rId5"/>
    <p:sldId id="323" r:id="rId6"/>
    <p:sldId id="324" r:id="rId7"/>
    <p:sldId id="343" r:id="rId8"/>
    <p:sldId id="327" r:id="rId9"/>
    <p:sldId id="328" r:id="rId10"/>
    <p:sldId id="329" r:id="rId11"/>
    <p:sldId id="330" r:id="rId12"/>
    <p:sldId id="331" r:id="rId13"/>
    <p:sldId id="332" r:id="rId14"/>
    <p:sldId id="333" r:id="rId15"/>
    <p:sldId id="334" r:id="rId16"/>
    <p:sldId id="335" r:id="rId17"/>
    <p:sldId id="336" r:id="rId18"/>
    <p:sldId id="337" r:id="rId19"/>
    <p:sldId id="344" r:id="rId20"/>
    <p:sldId id="338" r:id="rId21"/>
    <p:sldId id="339" r:id="rId22"/>
    <p:sldId id="340" r:id="rId23"/>
    <p:sldId id="341" r:id="rId24"/>
    <p:sldId id="269" r:id="rId25"/>
    <p:sldId id="260" r:id="rId26"/>
    <p:sldId id="262" r:id="rId27"/>
    <p:sldId id="261" r:id="rId28"/>
    <p:sldId id="270" r:id="rId29"/>
    <p:sldId id="276" r:id="rId30"/>
    <p:sldId id="271" r:id="rId31"/>
    <p:sldId id="272" r:id="rId32"/>
    <p:sldId id="277" r:id="rId33"/>
    <p:sldId id="273" r:id="rId34"/>
    <p:sldId id="274" r:id="rId35"/>
    <p:sldId id="275" r:id="rId36"/>
    <p:sldId id="278" r:id="rId37"/>
    <p:sldId id="279" r:id="rId38"/>
    <p:sldId id="280" r:id="rId39"/>
    <p:sldId id="281" r:id="rId40"/>
    <p:sldId id="283" r:id="rId41"/>
    <p:sldId id="285" r:id="rId42"/>
    <p:sldId id="284" r:id="rId43"/>
    <p:sldId id="286" r:id="rId44"/>
    <p:sldId id="287" r:id="rId45"/>
    <p:sldId id="288" r:id="rId46"/>
    <p:sldId id="289" r:id="rId47"/>
    <p:sldId id="290" r:id="rId48"/>
    <p:sldId id="291" r:id="rId49"/>
    <p:sldId id="292" r:id="rId50"/>
    <p:sldId id="293" r:id="rId51"/>
    <p:sldId id="294" r:id="rId52"/>
    <p:sldId id="295" r:id="rId53"/>
    <p:sldId id="297" r:id="rId54"/>
    <p:sldId id="296" r:id="rId55"/>
    <p:sldId id="298" r:id="rId56"/>
    <p:sldId id="300" r:id="rId57"/>
    <p:sldId id="301" r:id="rId58"/>
    <p:sldId id="302" r:id="rId59"/>
    <p:sldId id="303" r:id="rId60"/>
    <p:sldId id="304" r:id="rId61"/>
    <p:sldId id="305" r:id="rId62"/>
    <p:sldId id="306" r:id="rId63"/>
    <p:sldId id="307" r:id="rId64"/>
    <p:sldId id="308" r:id="rId65"/>
    <p:sldId id="309" r:id="rId66"/>
    <p:sldId id="310" r:id="rId67"/>
    <p:sldId id="311" r:id="rId68"/>
    <p:sldId id="264" r:id="rId69"/>
    <p:sldId id="258" r:id="rId70"/>
    <p:sldId id="312" r:id="rId71"/>
    <p:sldId id="316" r:id="rId72"/>
    <p:sldId id="315" r:id="rId73"/>
    <p:sldId id="314" r:id="rId74"/>
    <p:sldId id="313" r:id="rId75"/>
    <p:sldId id="317" r:id="rId76"/>
    <p:sldId id="318" r:id="rId77"/>
    <p:sldId id="319" r:id="rId78"/>
    <p:sldId id="320" r:id="rId79"/>
    <p:sldId id="321" r:id="rId8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517"/>
    <p:restoredTop sz="94714"/>
  </p:normalViewPr>
  <p:slideViewPr>
    <p:cSldViewPr snapToGrid="0" snapToObjects="1">
      <p:cViewPr varScale="1">
        <p:scale>
          <a:sx n="97" d="100"/>
          <a:sy n="97" d="100"/>
        </p:scale>
        <p:origin x="232" y="8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fr-FR"/>
              <a:t>Modifiez le style du titre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7" name="Date Placeholder 6"/>
          <p:cNvSpPr>
            <a:spLocks noGrp="1"/>
          </p:cNvSpPr>
          <p:nvPr>
            <p:ph type="dt" sz="half" idx="10"/>
          </p:nvPr>
        </p:nvSpPr>
        <p:spPr/>
        <p:txBody>
          <a:bodyPr/>
          <a:lstStyle/>
          <a:p>
            <a:fld id="{5923F103-BC34-4FE4-A40E-EDDEECFDA5D0}" type="datetimeFigureOut">
              <a:rPr lang="en-US" smtClean="0"/>
              <a:pPr/>
              <a:t>10/27/20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21082037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BE451C3-0FF4-47C4-B829-773ADF60F88C}" type="datetimeFigureOut">
              <a:rPr lang="en-US" smtClean="0"/>
              <a:t>10/27/20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18323734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BE451C3-0FF4-47C4-B829-773ADF60F88C}" type="datetimeFigureOut">
              <a:rPr lang="en-US" smtClean="0"/>
              <a:t>10/27/20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10445180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2BE451C3-0FF4-47C4-B829-773ADF60F88C}" type="datetimeFigureOut">
              <a:rPr lang="en-US" smtClean="0"/>
              <a:t>10/27/20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519162509"/>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2BE451C3-0FF4-47C4-B829-773ADF60F88C}" type="datetimeFigureOut">
              <a:rPr lang="en-US" smtClean="0"/>
              <a:t>10/27/20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273195081"/>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fr-FR"/>
              <a:t>Modifiez le style du titre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7" name="Date Placeholder 6"/>
          <p:cNvSpPr>
            <a:spLocks noGrp="1"/>
          </p:cNvSpPr>
          <p:nvPr>
            <p:ph type="dt" sz="half" idx="10"/>
          </p:nvPr>
        </p:nvSpPr>
        <p:spPr/>
        <p:txBody>
          <a:bodyPr/>
          <a:lstStyle/>
          <a:p>
            <a:fld id="{F34E6425-0181-43F2-84FC-787E803FD2F8}" type="datetimeFigureOut">
              <a:rPr lang="en-US" smtClean="0"/>
              <a:t>10/27/20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7535159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8" name="Date Placeholder 7"/>
          <p:cNvSpPr>
            <a:spLocks noGrp="1"/>
          </p:cNvSpPr>
          <p:nvPr>
            <p:ph type="dt" sz="half" idx="10"/>
          </p:nvPr>
        </p:nvSpPr>
        <p:spPr/>
        <p:txBody>
          <a:bodyPr/>
          <a:lstStyle/>
          <a:p>
            <a:fld id="{2BE451C3-0FF4-47C4-B829-773ADF60F88C}" type="datetimeFigureOut">
              <a:rPr lang="en-US" smtClean="0"/>
              <a:t>10/27/20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11263308"/>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583436" y="3143250"/>
            <a:ext cx="4270248" cy="259677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7" name="Date Placeholder 6"/>
          <p:cNvSpPr>
            <a:spLocks noGrp="1"/>
          </p:cNvSpPr>
          <p:nvPr>
            <p:ph type="dt" sz="half" idx="10"/>
          </p:nvPr>
        </p:nvSpPr>
        <p:spPr/>
        <p:txBody>
          <a:bodyPr/>
          <a:lstStyle/>
          <a:p>
            <a:fld id="{2BE451C3-0FF4-47C4-B829-773ADF60F88C}" type="datetimeFigureOut">
              <a:rPr lang="en-US" smtClean="0"/>
              <a:t>10/27/20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
        <p:nvSpPr>
          <p:cNvPr id="10" name="Title 9"/>
          <p:cNvSpPr>
            <a:spLocks noGrp="1"/>
          </p:cNvSpPr>
          <p:nvPr>
            <p:ph type="title"/>
          </p:nvPr>
        </p:nvSpPr>
        <p:spPr/>
        <p:txBody>
          <a:bodyPr/>
          <a:lstStyle/>
          <a:p>
            <a:r>
              <a:rPr lang="fr-FR"/>
              <a:t>Modifiez le style du titre</a:t>
            </a:r>
            <a:endParaRPr lang="en-US" dirty="0"/>
          </a:p>
        </p:txBody>
      </p:sp>
    </p:spTree>
    <p:extLst>
      <p:ext uri="{BB962C8B-B14F-4D97-AF65-F5344CB8AC3E}">
        <p14:creationId xmlns:p14="http://schemas.microsoft.com/office/powerpoint/2010/main" val="21044995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smtClean="0"/>
              <a:t>10/27/20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6412474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10/27/20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7160337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fr-FR"/>
              <a:t>Modifiez le style du titre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9" name="Date Placeholder 8"/>
          <p:cNvSpPr>
            <a:spLocks noGrp="1"/>
          </p:cNvSpPr>
          <p:nvPr>
            <p:ph type="dt" sz="half" idx="10"/>
          </p:nvPr>
        </p:nvSpPr>
        <p:spPr/>
        <p:txBody>
          <a:bodyPr/>
          <a:lstStyle/>
          <a:p>
            <a:fld id="{2BE451C3-0FF4-47C4-B829-773ADF60F88C}" type="datetimeFigureOut">
              <a:rPr lang="en-US" smtClean="0"/>
              <a:t>10/27/20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652218929"/>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35E72C73-2D91-4E12-BA25-F0AA0C03599B}" type="datetimeFigureOut">
              <a:rPr lang="en-US" smtClean="0"/>
              <a:t>10/27/20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1641056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2BE451C3-0FF4-47C4-B829-773ADF60F88C}" type="datetimeFigureOut">
              <a:rPr lang="en-US" smtClean="0"/>
              <a:t>10/27/20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706740322"/>
      </p:ext>
    </p:extLst>
  </p:cSld>
  <p:clrMap bg1="lt1" tx1="dk1" bg2="lt2" tx2="dk2" accent1="accent1" accent2="accent2" accent3="accent3" accent4="accent4" accent5="accent5" accent6="accent6" hlink="hlink" folHlink="folHlink"/>
  <p:sldLayoutIdLst>
    <p:sldLayoutId id="2147484487" r:id="rId1"/>
    <p:sldLayoutId id="2147484488" r:id="rId2"/>
    <p:sldLayoutId id="2147484489" r:id="rId3"/>
    <p:sldLayoutId id="2147484490" r:id="rId4"/>
    <p:sldLayoutId id="2147484491" r:id="rId5"/>
    <p:sldLayoutId id="2147484492" r:id="rId6"/>
    <p:sldLayoutId id="2147484493" r:id="rId7"/>
    <p:sldLayoutId id="2147484494" r:id="rId8"/>
    <p:sldLayoutId id="2147484495" r:id="rId9"/>
    <p:sldLayoutId id="2147484496" r:id="rId10"/>
    <p:sldLayoutId id="2147484497" r:id="rId11"/>
    <p:sldLayoutId id="2147484498" r:id="rId12"/>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hyperlink" Target="https://www.legifrance.gouv.fr/" TargetMode="Externa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bofip.impots.gouv.fr/bofip/10691-PGP.html"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hyperlink" Target="http://www.legifrance.gouv.fr/affichCodeArticle.do?idArticle=LEGIARTI000006303717&amp;cidTexte=LEGITEXT000006069577&amp;dateTexte=19871231&amp;oldAction=rechCodeArticle" TargetMode="External"/><Relationship Id="rId2" Type="http://schemas.openxmlformats.org/officeDocument/2006/relationships/hyperlink" Target="http://www.legifrance.gouv.fr/affichCodeArticle.do?idArticle=LEGIARTI000031011058&amp;cidTexte=LEGITEXT000006069577&amp;dateTexte=20150808&amp;oldAction=rechCodeArticle&amp;fastReqId=464842451&amp;nbResultRech=1"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www.legifrance.gouv.fr/affichCodeArticle.do?idArticle=LEGIARTI000023371329&amp;cidTexte=LEGITEXT000006069577&amp;dateTexte=20120101&amp;oldAction=rechCodeArticle"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www.legifrance.gouv.fr/affichCodeArticle.do?cidTexte=LEGITEXT000006069577&amp;idArticle=LEGIARTI000006309628&amp;dateTexte=&amp;categorieLien=cid"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bofip.impots.gouv.fr/bofip/1837-PGP"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A41D73-D956-FB4E-9B69-64AEFD3DE96E}"/>
              </a:ext>
            </a:extLst>
          </p:cNvPr>
          <p:cNvSpPr>
            <a:spLocks noGrp="1"/>
          </p:cNvSpPr>
          <p:nvPr>
            <p:ph type="ctrTitle"/>
          </p:nvPr>
        </p:nvSpPr>
        <p:spPr/>
        <p:txBody>
          <a:bodyPr>
            <a:normAutofit fontScale="90000"/>
          </a:bodyPr>
          <a:lstStyle/>
          <a:p>
            <a:r>
              <a:rPr lang="fr-FR" dirty="0"/>
              <a:t>L’EXAMEN DE CONFORMITE FISCALE</a:t>
            </a:r>
            <a:br>
              <a:rPr lang="fr-FR" dirty="0"/>
            </a:br>
            <a:endParaRPr lang="fr-FR" dirty="0"/>
          </a:p>
        </p:txBody>
      </p:sp>
      <p:sp>
        <p:nvSpPr>
          <p:cNvPr id="3" name="Sous-titre 2">
            <a:extLst>
              <a:ext uri="{FF2B5EF4-FFF2-40B4-BE49-F238E27FC236}">
                <a16:creationId xmlns:a16="http://schemas.microsoft.com/office/drawing/2014/main" id="{DD2D8460-F7EC-614D-95D6-DC54013C6A0B}"/>
              </a:ext>
            </a:extLst>
          </p:cNvPr>
          <p:cNvSpPr>
            <a:spLocks noGrp="1"/>
          </p:cNvSpPr>
          <p:nvPr>
            <p:ph type="subTitle" idx="1"/>
          </p:nvPr>
        </p:nvSpPr>
        <p:spPr/>
        <p:txBody>
          <a:bodyPr>
            <a:normAutofit/>
          </a:bodyPr>
          <a:lstStyle/>
          <a:p>
            <a:r>
              <a:rPr lang="fr-FR" sz="3200" dirty="0">
                <a:solidFill>
                  <a:srgbClr val="C00000"/>
                </a:solidFill>
              </a:rPr>
              <a:t>Projets de textes – Juillet 2020</a:t>
            </a:r>
          </a:p>
        </p:txBody>
      </p:sp>
    </p:spTree>
    <p:extLst>
      <p:ext uri="{BB962C8B-B14F-4D97-AF65-F5344CB8AC3E}">
        <p14:creationId xmlns:p14="http://schemas.microsoft.com/office/powerpoint/2010/main" val="20825137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D548B48-6262-2946-BB02-7E5430F3E0BA}"/>
              </a:ext>
            </a:extLst>
          </p:cNvPr>
          <p:cNvSpPr>
            <a:spLocks noGrp="1"/>
          </p:cNvSpPr>
          <p:nvPr>
            <p:ph sz="quarter" idx="13"/>
          </p:nvPr>
        </p:nvSpPr>
        <p:spPr>
          <a:xfrm>
            <a:off x="0" y="291548"/>
            <a:ext cx="12032973" cy="6566452"/>
          </a:xfrm>
        </p:spPr>
        <p:txBody>
          <a:bodyPr>
            <a:normAutofit fontScale="92500" lnSpcReduction="10000"/>
          </a:bodyPr>
          <a:lstStyle/>
          <a:p>
            <a:r>
              <a:rPr lang="fr-FR" sz="3000" b="1" dirty="0"/>
              <a:t>Article 3 – Tableau synthétique et compte rendu de mission</a:t>
            </a:r>
            <a:endParaRPr lang="fr-FR" sz="3000" dirty="0"/>
          </a:p>
          <a:p>
            <a:pPr marL="0" indent="0">
              <a:buNone/>
            </a:pPr>
            <a:r>
              <a:rPr lang="fr-FR" sz="3000" cap="none" dirty="0"/>
              <a:t>Un modèle de tableau synthétique d’</a:t>
            </a:r>
            <a:r>
              <a:rPr lang="fr-FR" sz="3000" cap="none" dirty="0" err="1"/>
              <a:t>ecf</a:t>
            </a:r>
            <a:r>
              <a:rPr lang="fr-FR" sz="3000" cap="none" dirty="0"/>
              <a:t> qui pourrait être émis à l’issue de l’examen est joint au présent contrat. ce modèle a pour seul objectif d’indiquer la forme de ce tableau et la nature des diligences qui seront mises en œuvre. son contenu définitif dépendra du résultat des travaux d’audit.</a:t>
            </a:r>
          </a:p>
          <a:p>
            <a:pPr marL="0" indent="0">
              <a:buNone/>
            </a:pPr>
            <a:r>
              <a:rPr lang="fr-FR" sz="3000" cap="none" dirty="0"/>
              <a:t>Ce tableau sera établi et adressé à l’entreprise dans le contexte décrit ci-avant et ne devra pas être utilisé à d’autres fins.</a:t>
            </a:r>
          </a:p>
          <a:p>
            <a:pPr marL="0" indent="0">
              <a:buNone/>
            </a:pPr>
            <a:r>
              <a:rPr lang="fr-FR" sz="3000" cap="none" dirty="0"/>
              <a:t>La conduite d’un </a:t>
            </a:r>
            <a:r>
              <a:rPr lang="fr-FR" sz="3000" cap="none" dirty="0" err="1"/>
              <a:t>ecf</a:t>
            </a:r>
            <a:r>
              <a:rPr lang="fr-FR" sz="3000" cap="none" dirty="0"/>
              <a:t> sera mentionnée dans la liasse fiscale de l’entreprise par [</a:t>
            </a:r>
            <a:r>
              <a:rPr lang="fr-FR" sz="3000" i="1" cap="none" dirty="0"/>
              <a:t>l’entreprise ou son conseil/expert comptable</a:t>
            </a:r>
            <a:r>
              <a:rPr lang="fr-FR" sz="3000" cap="none" dirty="0"/>
              <a:t>]. le tableau synthétique résumant la conclusion pour chaque point audité de l’</a:t>
            </a:r>
            <a:r>
              <a:rPr lang="fr-FR" sz="3000" cap="none" dirty="0" err="1"/>
              <a:t>ecf</a:t>
            </a:r>
            <a:r>
              <a:rPr lang="fr-FR" sz="3000" cap="none" dirty="0"/>
              <a:t> ainsi qu’un compte rendu de mission seront </a:t>
            </a:r>
            <a:r>
              <a:rPr lang="fr-FR" sz="3000" cap="none" dirty="0" err="1"/>
              <a:t>télédéclarés</a:t>
            </a:r>
            <a:r>
              <a:rPr lang="fr-FR" sz="3000" cap="none" dirty="0"/>
              <a:t> à la </a:t>
            </a:r>
            <a:r>
              <a:rPr lang="fr-FR" sz="3000" cap="none" dirty="0" err="1"/>
              <a:t>dgfip</a:t>
            </a:r>
            <a:r>
              <a:rPr lang="fr-FR" sz="3000" cap="none" dirty="0"/>
              <a:t> au moyen de la procédure </a:t>
            </a:r>
            <a:r>
              <a:rPr lang="fr-FR" sz="3000" cap="none" dirty="0" err="1"/>
              <a:t>tdfc</a:t>
            </a:r>
            <a:r>
              <a:rPr lang="fr-FR" sz="3000" cap="none" dirty="0"/>
              <a:t> par le prestataire de confiance pour le compte de l’entreprise. un modèle de ces documents est prévu par l’arrêté </a:t>
            </a:r>
            <a:r>
              <a:rPr lang="fr-FR" sz="3000" cap="none" dirty="0" err="1"/>
              <a:t>n°xx</a:t>
            </a:r>
            <a:r>
              <a:rPr lang="fr-FR" sz="3000" cap="none" dirty="0"/>
              <a:t>.</a:t>
            </a:r>
          </a:p>
          <a:p>
            <a:pPr marL="0" indent="0">
              <a:buNone/>
            </a:pPr>
            <a:r>
              <a:rPr lang="fr-FR" sz="3000" cap="none" dirty="0"/>
              <a:t>Ces documents seront par ailleurs conservés pour être tenus à disposition de l’administration fiscale.</a:t>
            </a:r>
          </a:p>
          <a:p>
            <a:pPr marL="0" indent="0">
              <a:buNone/>
            </a:pPr>
            <a:endParaRPr lang="fr-FR" dirty="0"/>
          </a:p>
        </p:txBody>
      </p:sp>
    </p:spTree>
    <p:extLst>
      <p:ext uri="{BB962C8B-B14F-4D97-AF65-F5344CB8AC3E}">
        <p14:creationId xmlns:p14="http://schemas.microsoft.com/office/powerpoint/2010/main" val="782652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D548B48-6262-2946-BB02-7E5430F3E0BA}"/>
              </a:ext>
            </a:extLst>
          </p:cNvPr>
          <p:cNvSpPr>
            <a:spLocks noGrp="1"/>
          </p:cNvSpPr>
          <p:nvPr>
            <p:ph sz="quarter" idx="13"/>
          </p:nvPr>
        </p:nvSpPr>
        <p:spPr>
          <a:xfrm>
            <a:off x="0" y="291548"/>
            <a:ext cx="12046225" cy="6566452"/>
          </a:xfrm>
        </p:spPr>
        <p:txBody>
          <a:bodyPr>
            <a:normAutofit fontScale="85000" lnSpcReduction="10000"/>
          </a:bodyPr>
          <a:lstStyle/>
          <a:p>
            <a:r>
              <a:rPr lang="fr-FR" sz="3200" b="1" dirty="0"/>
              <a:t>Article 4 - Honoraires</a:t>
            </a:r>
            <a:endParaRPr lang="fr-FR" sz="3200" dirty="0"/>
          </a:p>
          <a:p>
            <a:r>
              <a:rPr lang="fr-FR" sz="3200" dirty="0"/>
              <a:t>Les honoraires du prestataire de confiance pour cette prestation varient suivant la nature et la complexité des travaux effectués et le temps passé. Ils s’élèveront à ... [m</a:t>
            </a:r>
            <a:r>
              <a:rPr lang="fr-FR" sz="3200" i="1" dirty="0"/>
              <a:t>ontant des honoraires</a:t>
            </a:r>
            <a:r>
              <a:rPr lang="fr-FR" sz="3200" dirty="0"/>
              <a:t>] .Ils s'entendent hors taxes, frais et débours.</a:t>
            </a:r>
          </a:p>
          <a:p>
            <a:r>
              <a:rPr lang="fr-FR" sz="3200" dirty="0"/>
              <a:t>Ces honoraires sont ventilés entre les différents points du chemin d’audit susvisé.</a:t>
            </a:r>
          </a:p>
          <a:p>
            <a:r>
              <a:rPr lang="fr-FR" sz="3200" dirty="0"/>
              <a:t>1- ... [</a:t>
            </a:r>
            <a:r>
              <a:rPr lang="fr-FR" sz="3200" i="1" dirty="0"/>
              <a:t>Montant des honoraires</a:t>
            </a:r>
            <a:r>
              <a:rPr lang="fr-FR" sz="3200" dirty="0"/>
              <a:t>] – [ </a:t>
            </a:r>
            <a:r>
              <a:rPr lang="fr-FR" sz="3200" i="1" dirty="0"/>
              <a:t>point du chemin d’audit</a:t>
            </a:r>
            <a:r>
              <a:rPr lang="fr-FR" sz="3200" dirty="0"/>
              <a:t>]</a:t>
            </a:r>
          </a:p>
          <a:p>
            <a:r>
              <a:rPr lang="fr-FR" sz="3200" dirty="0"/>
              <a:t>2- ….</a:t>
            </a:r>
          </a:p>
          <a:p>
            <a:r>
              <a:rPr lang="fr-FR" sz="3200" dirty="0"/>
              <a:t>3- ….. (…) - …</a:t>
            </a:r>
          </a:p>
          <a:p>
            <a:r>
              <a:rPr lang="fr-FR" sz="3200" dirty="0"/>
              <a:t>10 - …. </a:t>
            </a:r>
          </a:p>
          <a:p>
            <a:pPr marL="0" indent="0">
              <a:buNone/>
            </a:pPr>
            <a:r>
              <a:rPr lang="fr-FR" sz="3200" dirty="0"/>
              <a:t>Cette estimation d’honoraires repose sur des conditions de déroulement normal de l’ECF et sur la bonne disponibilité des services de l’entreprise. Au cas où des difficultés particulières seraient rencontrées en cours d’audit, le prestataire de confiance pourrait, le cas échéant, réviser cette estimation, en accord avec l’entreprise. Les factures sont payables à réception.</a:t>
            </a:r>
          </a:p>
          <a:p>
            <a:pPr marL="0" indent="0">
              <a:buNone/>
            </a:pPr>
            <a:endParaRPr lang="fr-FR" dirty="0"/>
          </a:p>
        </p:txBody>
      </p:sp>
    </p:spTree>
    <p:extLst>
      <p:ext uri="{BB962C8B-B14F-4D97-AF65-F5344CB8AC3E}">
        <p14:creationId xmlns:p14="http://schemas.microsoft.com/office/powerpoint/2010/main" val="1628806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D548B48-6262-2946-BB02-7E5430F3E0BA}"/>
              </a:ext>
            </a:extLst>
          </p:cNvPr>
          <p:cNvSpPr>
            <a:spLocks noGrp="1"/>
          </p:cNvSpPr>
          <p:nvPr>
            <p:ph sz="quarter" idx="13"/>
          </p:nvPr>
        </p:nvSpPr>
        <p:spPr>
          <a:xfrm>
            <a:off x="1" y="291548"/>
            <a:ext cx="11953460" cy="6566452"/>
          </a:xfrm>
        </p:spPr>
        <p:txBody>
          <a:bodyPr>
            <a:normAutofit fontScale="92500"/>
          </a:bodyPr>
          <a:lstStyle/>
          <a:p>
            <a:r>
              <a:rPr lang="fr-FR" sz="3000" b="1" dirty="0"/>
              <a:t>Article 5 - Organisation de la mission</a:t>
            </a:r>
            <a:r>
              <a:rPr lang="fr-FR" sz="3000" dirty="0"/>
              <a:t> </a:t>
            </a:r>
          </a:p>
          <a:p>
            <a:pPr marL="0" indent="0">
              <a:buNone/>
            </a:pPr>
            <a:r>
              <a:rPr lang="fr-FR" sz="3000" dirty="0"/>
              <a:t>Les travaux d’audit engagés dans le cadre de l’ECF se dérouleront du ... [</a:t>
            </a:r>
            <a:r>
              <a:rPr lang="fr-FR" sz="3000" i="1" dirty="0"/>
              <a:t>date</a:t>
            </a:r>
            <a:r>
              <a:rPr lang="fr-FR" sz="3000" dirty="0"/>
              <a:t>] au ... [</a:t>
            </a:r>
            <a:r>
              <a:rPr lang="fr-FR" sz="3000" i="1" dirty="0"/>
              <a:t>date</a:t>
            </a:r>
            <a:r>
              <a:rPr lang="fr-FR" sz="3000" dirty="0"/>
              <a:t>].</a:t>
            </a:r>
          </a:p>
          <a:p>
            <a:pPr marL="0" indent="0">
              <a:buNone/>
            </a:pPr>
            <a:r>
              <a:rPr lang="fr-FR" sz="3000" dirty="0"/>
              <a:t>Les directeurs de mission et chefs de mission qui assureront l’organisation de la mission sous la responsabilité de(s) associé(s) signataire(s) sont : …[</a:t>
            </a:r>
            <a:r>
              <a:rPr lang="fr-FR" sz="3000" i="1" dirty="0"/>
              <a:t>À compléter</a:t>
            </a:r>
            <a:r>
              <a:rPr lang="fr-FR" sz="3000" dirty="0"/>
              <a:t>]</a:t>
            </a:r>
          </a:p>
          <a:p>
            <a:r>
              <a:rPr lang="fr-FR" sz="3000" b="1" dirty="0"/>
              <a:t>Article 6 - Obligation de confidentialité</a:t>
            </a:r>
            <a:endParaRPr lang="fr-FR" sz="3000" dirty="0"/>
          </a:p>
          <a:p>
            <a:pPr marL="0" indent="0">
              <a:buNone/>
            </a:pPr>
            <a:r>
              <a:rPr lang="fr-FR" sz="3000" dirty="0"/>
              <a:t>Toute information, document, donnée ou concept, dont le prestataire de confiance pourrait avoir connaissance à l'occasion du présent contrat, demeureront strictement confidentiels, en vertu du secret professionnel auquel il est tenu en application des normes professionnelles.</a:t>
            </a:r>
          </a:p>
          <a:p>
            <a:pPr marL="0" indent="0">
              <a:buNone/>
            </a:pPr>
            <a:r>
              <a:rPr lang="fr-FR" sz="3000" dirty="0"/>
              <a:t>Toutefois, le prestataire de confiance a l’obligation de prévenir l’autorité judiciaire en cas de constatation d’une infraction pénale, et tient à la disposition de l’administration tous les documents et pièces de toute nature nécessaires à l’ECF.</a:t>
            </a:r>
          </a:p>
          <a:p>
            <a:pPr marL="0" indent="0">
              <a:buNone/>
            </a:pPr>
            <a:endParaRPr lang="fr-FR" dirty="0"/>
          </a:p>
        </p:txBody>
      </p:sp>
    </p:spTree>
    <p:extLst>
      <p:ext uri="{BB962C8B-B14F-4D97-AF65-F5344CB8AC3E}">
        <p14:creationId xmlns:p14="http://schemas.microsoft.com/office/powerpoint/2010/main" val="38120189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D548B48-6262-2946-BB02-7E5430F3E0BA}"/>
              </a:ext>
            </a:extLst>
          </p:cNvPr>
          <p:cNvSpPr>
            <a:spLocks noGrp="1"/>
          </p:cNvSpPr>
          <p:nvPr>
            <p:ph sz="quarter" idx="13"/>
          </p:nvPr>
        </p:nvSpPr>
        <p:spPr>
          <a:xfrm>
            <a:off x="0" y="291548"/>
            <a:ext cx="12191999" cy="6566452"/>
          </a:xfrm>
        </p:spPr>
        <p:txBody>
          <a:bodyPr>
            <a:normAutofit fontScale="92500" lnSpcReduction="20000"/>
          </a:bodyPr>
          <a:lstStyle/>
          <a:p>
            <a:r>
              <a:rPr lang="fr-FR" sz="3000" b="1" dirty="0"/>
              <a:t>Article 7 – Responsabilité et clause résolutoire</a:t>
            </a:r>
            <a:r>
              <a:rPr lang="fr-FR" sz="3000" dirty="0"/>
              <a:t> </a:t>
            </a:r>
          </a:p>
          <a:p>
            <a:pPr marL="0" indent="0">
              <a:buNone/>
            </a:pPr>
            <a:r>
              <a:rPr lang="fr-FR" sz="3000" dirty="0"/>
              <a:t>En aucun cas le prestataire de confiance ne pourra être tenu responsable d’un quelconque dommage, perte, coût ou dépense résultant d’un comportement dolosif, ou d’une fraude commise par les administrateurs, les dirigeants ou les employés de l’entreprise ... [</a:t>
            </a:r>
            <a:r>
              <a:rPr lang="fr-FR" sz="3000" i="1" dirty="0"/>
              <a:t>entité</a:t>
            </a:r>
            <a:r>
              <a:rPr lang="fr-FR" sz="3000" dirty="0"/>
              <a:t>].</a:t>
            </a:r>
          </a:p>
          <a:p>
            <a:pPr marL="0" indent="0">
              <a:buNone/>
            </a:pPr>
            <a:r>
              <a:rPr lang="fr-FR" sz="3000" dirty="0"/>
              <a:t>Dans l’hypothèse où un rappel réalisé lors d’un contrôle fiscal ultérieur porterait sur un point validé dans le cadre du présent ECF, le contrat serait considéré comme résolu pour la partie relative à ce point audité.</a:t>
            </a:r>
          </a:p>
          <a:p>
            <a:pPr marL="0" indent="0">
              <a:buNone/>
            </a:pPr>
            <a:r>
              <a:rPr lang="fr-FR" sz="3000" dirty="0"/>
              <a:t>Dans ce cas, l’entreprise pourrait mettre en demeure le prestataire de confiance de rembourser la part d’honoraires correspondante par lettre recommandée avec accusé de réception, dès la réception de l’avis de mise en recouvrement ou la signature de la déclaration complémentaire de régularisation prévue à l’article L. 62 du Livre des procédures fiscales (LPF).</a:t>
            </a:r>
          </a:p>
          <a:p>
            <a:pPr marL="0" indent="0">
              <a:buNone/>
            </a:pPr>
            <a:r>
              <a:rPr lang="fr-FR" sz="3000" dirty="0"/>
              <a:t>Toutefois, cette résolution ne pourra intervenir que si le prestataire de confiance a disposé de l’ensemble des éléments nécessaires à son examen, sans dissimulation de l’entreprise, et que la bonne foi de cette dernière n’est pas remise en cause.</a:t>
            </a:r>
          </a:p>
          <a:p>
            <a:endParaRPr lang="fr-FR" sz="3000" dirty="0"/>
          </a:p>
          <a:p>
            <a:pPr marL="0" indent="0">
              <a:buNone/>
            </a:pPr>
            <a:endParaRPr lang="fr-FR" dirty="0"/>
          </a:p>
        </p:txBody>
      </p:sp>
    </p:spTree>
    <p:extLst>
      <p:ext uri="{BB962C8B-B14F-4D97-AF65-F5344CB8AC3E}">
        <p14:creationId xmlns:p14="http://schemas.microsoft.com/office/powerpoint/2010/main" val="368015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D548B48-6262-2946-BB02-7E5430F3E0BA}"/>
              </a:ext>
            </a:extLst>
          </p:cNvPr>
          <p:cNvSpPr>
            <a:spLocks noGrp="1"/>
          </p:cNvSpPr>
          <p:nvPr>
            <p:ph sz="quarter" idx="13"/>
          </p:nvPr>
        </p:nvSpPr>
        <p:spPr>
          <a:xfrm>
            <a:off x="0" y="-92765"/>
            <a:ext cx="12191999" cy="6950765"/>
          </a:xfrm>
        </p:spPr>
        <p:txBody>
          <a:bodyPr>
            <a:noAutofit/>
          </a:bodyPr>
          <a:lstStyle/>
          <a:p>
            <a:r>
              <a:rPr lang="fr-FR" sz="2400" b="1" dirty="0"/>
              <a:t>Article 8 – Loi applicable</a:t>
            </a:r>
            <a:endParaRPr lang="fr-FR" sz="2400" dirty="0"/>
          </a:p>
          <a:p>
            <a:r>
              <a:rPr lang="fr-FR" sz="2400" dirty="0"/>
              <a:t>Le présent contrat, le tableau synthétique et le compte-rendu de mission sont régis par le décret </a:t>
            </a:r>
            <a:r>
              <a:rPr lang="fr-FR" sz="2400" dirty="0" err="1"/>
              <a:t>n°XX-ECF</a:t>
            </a:r>
            <a:r>
              <a:rPr lang="fr-FR" sz="2400" dirty="0"/>
              <a:t> du XXX et son arrêté d’application </a:t>
            </a:r>
            <a:r>
              <a:rPr lang="fr-FR" sz="2400" dirty="0" err="1"/>
              <a:t>n°XXX</a:t>
            </a:r>
            <a:r>
              <a:rPr lang="fr-FR" sz="2400" dirty="0"/>
              <a:t> du XXX. Les juridictions françaises ont compétence exclusive pour connaître de tout litige, réclamation ou différend pouvant résulter de la prestation et de toute question s'y rapportant.</a:t>
            </a:r>
          </a:p>
          <a:p>
            <a:r>
              <a:rPr lang="fr-FR" sz="2400" dirty="0"/>
              <a:t>Pour ... [</a:t>
            </a:r>
            <a:r>
              <a:rPr lang="fr-FR" sz="2400" i="1" dirty="0"/>
              <a:t>nom de l’entité</a:t>
            </a:r>
            <a:r>
              <a:rPr lang="fr-FR" sz="2400" dirty="0"/>
              <a:t>]	……………………………………</a:t>
            </a:r>
          </a:p>
          <a:p>
            <a:r>
              <a:rPr lang="fr-FR" sz="2400" dirty="0"/>
              <a:t>Au titre de l’exercice clos le	[date de clôture]…..…………….</a:t>
            </a:r>
          </a:p>
          <a:p>
            <a:r>
              <a:rPr lang="fr-FR" sz="2400" dirty="0"/>
              <a:t>(Nom et Fonction) ………………………………………………..</a:t>
            </a:r>
          </a:p>
          <a:p>
            <a:r>
              <a:rPr lang="fr-FR" sz="2400" dirty="0"/>
              <a:t>(Signature) ………………………………………………………..</a:t>
            </a:r>
          </a:p>
          <a:p>
            <a:r>
              <a:rPr lang="fr-FR" sz="2400" dirty="0"/>
              <a:t>(Date) ……………………………………………………………..</a:t>
            </a:r>
          </a:p>
          <a:p>
            <a:r>
              <a:rPr lang="fr-FR" sz="2400" dirty="0"/>
              <a:t>Pour ... [</a:t>
            </a:r>
            <a:r>
              <a:rPr lang="fr-FR" sz="2400" i="1" dirty="0"/>
              <a:t>nom du prestataire de confiance</a:t>
            </a:r>
            <a:r>
              <a:rPr lang="fr-FR" sz="2400" dirty="0"/>
              <a:t>]	……………………………………</a:t>
            </a:r>
          </a:p>
          <a:p>
            <a:r>
              <a:rPr lang="fr-FR" sz="2400" dirty="0"/>
              <a:t>Au titre de l’exercice clos le	[date de clôture]…..…………….</a:t>
            </a:r>
          </a:p>
          <a:p>
            <a:r>
              <a:rPr lang="fr-FR" sz="2400" dirty="0"/>
              <a:t>(Nom et Fonction) ………………………………………………..</a:t>
            </a:r>
          </a:p>
          <a:p>
            <a:r>
              <a:rPr lang="fr-FR" sz="2400" dirty="0"/>
              <a:t>(Signature) ………………………………………………………..</a:t>
            </a:r>
          </a:p>
          <a:p>
            <a:r>
              <a:rPr lang="fr-FR" sz="2400" dirty="0"/>
              <a:t>(Date) ……………………………………………………………..</a:t>
            </a:r>
          </a:p>
          <a:p>
            <a:endParaRPr lang="fr-FR" sz="2800" dirty="0"/>
          </a:p>
          <a:p>
            <a:pPr marL="0" indent="0">
              <a:buNone/>
            </a:pPr>
            <a:endParaRPr lang="fr-FR" sz="2800" dirty="0"/>
          </a:p>
        </p:txBody>
      </p:sp>
    </p:spTree>
    <p:extLst>
      <p:ext uri="{BB962C8B-B14F-4D97-AF65-F5344CB8AC3E}">
        <p14:creationId xmlns:p14="http://schemas.microsoft.com/office/powerpoint/2010/main" val="3679990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29D66FA-7E8B-FF42-9AAF-39A0EF6106A2}"/>
              </a:ext>
            </a:extLst>
          </p:cNvPr>
          <p:cNvSpPr>
            <a:spLocks noGrp="1"/>
          </p:cNvSpPr>
          <p:nvPr>
            <p:ph sz="quarter" idx="13"/>
          </p:nvPr>
        </p:nvSpPr>
        <p:spPr>
          <a:xfrm>
            <a:off x="821635" y="1311966"/>
            <a:ext cx="10455965" cy="4479234"/>
          </a:xfrm>
        </p:spPr>
        <p:txBody>
          <a:bodyPr/>
          <a:lstStyle/>
          <a:p>
            <a:endParaRPr lang="fr-FR" dirty="0"/>
          </a:p>
          <a:p>
            <a:endParaRPr lang="fr-FR" dirty="0"/>
          </a:p>
          <a:p>
            <a:endParaRPr lang="fr-FR" dirty="0"/>
          </a:p>
          <a:p>
            <a:pPr marL="0" indent="0" algn="ctr">
              <a:buNone/>
            </a:pPr>
            <a:r>
              <a:rPr lang="fr-FR" sz="4800" dirty="0"/>
              <a:t>LE PROJET DE DÉCRET</a:t>
            </a:r>
          </a:p>
        </p:txBody>
      </p:sp>
    </p:spTree>
    <p:extLst>
      <p:ext uri="{BB962C8B-B14F-4D97-AF65-F5344CB8AC3E}">
        <p14:creationId xmlns:p14="http://schemas.microsoft.com/office/powerpoint/2010/main" val="1856788606"/>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4CC6F30-D05B-734D-B825-C3665A7817CE}"/>
              </a:ext>
            </a:extLst>
          </p:cNvPr>
          <p:cNvSpPr>
            <a:spLocks noGrp="1"/>
          </p:cNvSpPr>
          <p:nvPr>
            <p:ph sz="quarter" idx="13"/>
          </p:nvPr>
        </p:nvSpPr>
        <p:spPr>
          <a:xfrm>
            <a:off x="0" y="0"/>
            <a:ext cx="12192000" cy="6858000"/>
          </a:xfrm>
        </p:spPr>
        <p:txBody>
          <a:bodyPr>
            <a:normAutofit fontScale="25000" lnSpcReduction="20000"/>
          </a:bodyPr>
          <a:lstStyle/>
          <a:p>
            <a:pPr marL="0" indent="0">
              <a:buNone/>
            </a:pPr>
            <a:r>
              <a:rPr lang="fr-FR" sz="9600" dirty="0"/>
              <a:t>Version n°0 –  22 juillet 2020</a:t>
            </a:r>
          </a:p>
          <a:p>
            <a:pPr marL="0" indent="0">
              <a:buNone/>
            </a:pPr>
            <a:r>
              <a:rPr lang="fr-FR" sz="9600" dirty="0"/>
              <a:t>JORF n° XX du XX</a:t>
            </a:r>
          </a:p>
          <a:p>
            <a:pPr marL="0" indent="0">
              <a:buNone/>
            </a:pPr>
            <a:r>
              <a:rPr lang="fr-FR" sz="9600" dirty="0"/>
              <a:t>texte n°		Décret n° 2020-XX du XX portant création de l’examen de conformité fiscale</a:t>
            </a:r>
          </a:p>
          <a:p>
            <a:r>
              <a:rPr lang="fr-FR" sz="9600" dirty="0"/>
              <a:t>NOR:</a:t>
            </a:r>
          </a:p>
          <a:p>
            <a:r>
              <a:rPr lang="fr-FR" sz="9600" dirty="0"/>
              <a:t>Publics concernés : entreprises, direction générale des finances publiques.</a:t>
            </a:r>
          </a:p>
          <a:p>
            <a:r>
              <a:rPr lang="fr-FR" sz="9600" dirty="0"/>
              <a:t>Objet : création d’un examen de conformité fiscale permettant d’accroître la sécurité juridique des entreprises et le civisme fiscal.</a:t>
            </a:r>
          </a:p>
          <a:p>
            <a:r>
              <a:rPr lang="fr-FR" sz="9600" dirty="0"/>
              <a:t>Entrée en vigueur : le texte s’applique aux exercices clos à compter du [31 décembre 2020].</a:t>
            </a:r>
          </a:p>
          <a:p>
            <a:r>
              <a:rPr lang="fr-FR" sz="9600" dirty="0"/>
              <a:t>Notice : le décret crée l’examen de conformité fiscale qui accroît la sécurité juridique en matière fiscale des entreprises. Il définit notamment ses règles et ses modalités d’application.</a:t>
            </a:r>
          </a:p>
          <a:p>
            <a:r>
              <a:rPr lang="fr-FR" sz="9600" dirty="0"/>
              <a:t>Références : les dispositions modifiées par le décret peuvent, dans leur rédaction issue de cette modification, être consultés sur le site Légifrance (</a:t>
            </a:r>
            <a:r>
              <a:rPr lang="fr-FR" sz="9600" dirty="0">
                <a:hlinkClick r:id="rId2"/>
              </a:rPr>
              <a:t>https://www.legifrance.gouv.fr</a:t>
            </a:r>
            <a:r>
              <a:rPr lang="fr-FR" sz="9600" dirty="0"/>
              <a:t>).</a:t>
            </a:r>
          </a:p>
          <a:p>
            <a:pPr marL="0" indent="0">
              <a:buNone/>
            </a:pPr>
            <a:r>
              <a:rPr lang="fr-FR" sz="9600" dirty="0"/>
              <a:t>Le Premier ministre,</a:t>
            </a:r>
          </a:p>
          <a:p>
            <a:pPr marL="0" indent="0">
              <a:buNone/>
            </a:pPr>
            <a:r>
              <a:rPr lang="fr-FR" sz="9600" dirty="0"/>
              <a:t>Sur le rapport du ministre de l’action et des comptes publics,</a:t>
            </a:r>
          </a:p>
          <a:p>
            <a:pPr marL="0" indent="0">
              <a:buNone/>
            </a:pPr>
            <a:r>
              <a:rPr lang="fr-FR" sz="9600" dirty="0"/>
              <a:t>Vu le code du commerce ;</a:t>
            </a:r>
          </a:p>
          <a:p>
            <a:pPr marL="0" indent="0">
              <a:buNone/>
            </a:pPr>
            <a:r>
              <a:rPr lang="fr-FR" sz="9600" dirty="0"/>
              <a:t>Vu le code général des impôts ;</a:t>
            </a:r>
          </a:p>
          <a:p>
            <a:pPr marL="0" indent="0">
              <a:buNone/>
            </a:pPr>
            <a:r>
              <a:rPr lang="fr-FR" sz="9600" dirty="0"/>
              <a:t>Décrète</a:t>
            </a:r>
          </a:p>
          <a:p>
            <a:endParaRPr lang="fr-FR" dirty="0"/>
          </a:p>
        </p:txBody>
      </p:sp>
    </p:spTree>
    <p:extLst>
      <p:ext uri="{BB962C8B-B14F-4D97-AF65-F5344CB8AC3E}">
        <p14:creationId xmlns:p14="http://schemas.microsoft.com/office/powerpoint/2010/main" val="2983440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4CC6F30-D05B-734D-B825-C3665A7817CE}"/>
              </a:ext>
            </a:extLst>
          </p:cNvPr>
          <p:cNvSpPr>
            <a:spLocks noGrp="1"/>
          </p:cNvSpPr>
          <p:nvPr>
            <p:ph sz="quarter" idx="13"/>
          </p:nvPr>
        </p:nvSpPr>
        <p:spPr>
          <a:xfrm>
            <a:off x="106017" y="159026"/>
            <a:ext cx="12085983" cy="6698974"/>
          </a:xfrm>
        </p:spPr>
        <p:txBody>
          <a:bodyPr>
            <a:normAutofit fontScale="77500" lnSpcReduction="20000"/>
          </a:bodyPr>
          <a:lstStyle/>
          <a:p>
            <a:pPr marL="0" indent="0">
              <a:buNone/>
            </a:pPr>
            <a:r>
              <a:rPr lang="fr-FR" sz="3600" b="1" dirty="0"/>
              <a:t>Article 1</a:t>
            </a:r>
            <a:r>
              <a:rPr lang="fr-FR" sz="3600" b="1" baseline="30000" dirty="0"/>
              <a:t>er</a:t>
            </a:r>
            <a:endParaRPr lang="fr-FR" sz="3600" dirty="0"/>
          </a:p>
          <a:p>
            <a:pPr marL="0" indent="0">
              <a:buNone/>
            </a:pPr>
            <a:r>
              <a:rPr lang="fr-FR" sz="3600" dirty="0"/>
              <a:t>L’examen de conformité fiscale est une prestation contractuelle dans laquelle un prestataire de confiance s’engage en toute indépendance, à la demande d’une entreprise, à examiner l’ensemble des règles fiscales prévues dans un chemin d’audit et à se prononcer sur leur conformité .</a:t>
            </a:r>
          </a:p>
          <a:p>
            <a:pPr marL="0" indent="0">
              <a:buNone/>
            </a:pPr>
            <a:r>
              <a:rPr lang="fr-FR" sz="3600" dirty="0"/>
              <a:t>Le chemin d’audit et son cahier des charges sont définis par arrêté du ministre de l’action et des comptes publics.</a:t>
            </a:r>
          </a:p>
          <a:p>
            <a:pPr marL="0" indent="0">
              <a:buNone/>
            </a:pPr>
            <a:r>
              <a:rPr lang="fr-FR" sz="3600" dirty="0"/>
              <a:t> </a:t>
            </a:r>
          </a:p>
          <a:p>
            <a:pPr marL="0" indent="0">
              <a:buNone/>
            </a:pPr>
            <a:r>
              <a:rPr lang="fr-FR" sz="3600" b="1" dirty="0"/>
              <a:t>Article 2</a:t>
            </a:r>
            <a:endParaRPr lang="fr-FR" sz="3600" dirty="0"/>
          </a:p>
          <a:p>
            <a:pPr marL="0" indent="0">
              <a:buNone/>
            </a:pPr>
            <a:r>
              <a:rPr lang="fr-FR" sz="3600" dirty="0"/>
              <a:t>Le contrat établi entre l’entreprise et le prestataire de confiance, dont un modèle est proposé par arrêté, doit prévoir :</a:t>
            </a:r>
          </a:p>
          <a:p>
            <a:pPr marL="0" indent="0">
              <a:buNone/>
            </a:pPr>
            <a:r>
              <a:rPr lang="fr-FR" sz="3600" dirty="0"/>
              <a:t>- la période sur laquelle porte l’examen de conformité fiscale ;</a:t>
            </a:r>
          </a:p>
          <a:p>
            <a:pPr marL="0" indent="0">
              <a:buNone/>
            </a:pPr>
            <a:r>
              <a:rPr lang="fr-FR" sz="3600" dirty="0"/>
              <a:t>- les droits et obligations des parties, et notamment la clause résolutoire pour inexécution du contrat ;</a:t>
            </a:r>
          </a:p>
          <a:p>
            <a:pPr marL="0" indent="0">
              <a:buNone/>
            </a:pPr>
            <a:r>
              <a:rPr lang="fr-FR" sz="3600" dirty="0"/>
              <a:t>- la liste des points constituant le chemin d’audit.</a:t>
            </a:r>
          </a:p>
          <a:p>
            <a:pPr marL="0" indent="0">
              <a:buNone/>
            </a:pPr>
            <a:r>
              <a:rPr lang="fr-FR" sz="3200" dirty="0"/>
              <a:t> </a:t>
            </a:r>
          </a:p>
          <a:p>
            <a:endParaRPr lang="fr-FR" dirty="0"/>
          </a:p>
        </p:txBody>
      </p:sp>
    </p:spTree>
    <p:extLst>
      <p:ext uri="{BB962C8B-B14F-4D97-AF65-F5344CB8AC3E}">
        <p14:creationId xmlns:p14="http://schemas.microsoft.com/office/powerpoint/2010/main" val="12099859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4CC6F30-D05B-734D-B825-C3665A7817CE}"/>
              </a:ext>
            </a:extLst>
          </p:cNvPr>
          <p:cNvSpPr>
            <a:spLocks noGrp="1"/>
          </p:cNvSpPr>
          <p:nvPr>
            <p:ph sz="quarter" idx="13"/>
          </p:nvPr>
        </p:nvSpPr>
        <p:spPr>
          <a:xfrm>
            <a:off x="1" y="1"/>
            <a:ext cx="12192000" cy="6957390"/>
          </a:xfrm>
        </p:spPr>
        <p:txBody>
          <a:bodyPr>
            <a:normAutofit fontScale="92500"/>
          </a:bodyPr>
          <a:lstStyle/>
          <a:p>
            <a:r>
              <a:rPr lang="fr-FR" sz="3200" b="1" dirty="0"/>
              <a:t>Article 3</a:t>
            </a:r>
            <a:endParaRPr lang="fr-FR" sz="3200" dirty="0"/>
          </a:p>
          <a:p>
            <a:r>
              <a:rPr lang="fr-FR" sz="3200" dirty="0"/>
              <a:t>L’examen de conformité fiscale est accessible à toutes les entreprises au sens de l’article L. 123-12 du code de commerce, personnes physiques ou morales, exerçant une activité professionnelle sous forme individuelle ou en société, quel que soit leur régime d’imposition et leur chiffre d’affaires.</a:t>
            </a:r>
          </a:p>
          <a:p>
            <a:r>
              <a:rPr lang="fr-FR" sz="3200" b="1" dirty="0"/>
              <a:t>Article 4</a:t>
            </a:r>
            <a:endParaRPr lang="fr-FR" sz="3200" dirty="0"/>
          </a:p>
          <a:p>
            <a:r>
              <a:rPr lang="fr-FR" sz="3200" dirty="0"/>
              <a:t>L’examen de conformité fiscale  porte sur un exercice fiscal.</a:t>
            </a:r>
          </a:p>
          <a:p>
            <a:r>
              <a:rPr lang="fr-FR" sz="3200" dirty="0"/>
              <a:t>L’examen de conformité fiscale est réalisé selon le cahier des charges prévu à l’article 1</a:t>
            </a:r>
            <a:r>
              <a:rPr lang="fr-FR" sz="3200" baseline="30000" dirty="0"/>
              <a:t>er</a:t>
            </a:r>
            <a:r>
              <a:rPr lang="fr-FR" sz="3200" dirty="0"/>
              <a:t> du présent décret.</a:t>
            </a:r>
          </a:p>
          <a:p>
            <a:r>
              <a:rPr lang="fr-FR" sz="3200" dirty="0"/>
              <a:t>À l’issue de l’examen, deux documents dont les modèles respectifs sont définis par arrêtés, sont délivrés par le prestataire de confiance :</a:t>
            </a:r>
          </a:p>
          <a:p>
            <a:r>
              <a:rPr lang="fr-FR" sz="3200" dirty="0"/>
              <a:t>1° Un compte-rendu de mission retraçant les travaux réalisés dans le cadre de l’examen de conformité fiscale ;</a:t>
            </a:r>
          </a:p>
          <a:p>
            <a:endParaRPr lang="fr-FR" dirty="0"/>
          </a:p>
        </p:txBody>
      </p:sp>
    </p:spTree>
    <p:extLst>
      <p:ext uri="{BB962C8B-B14F-4D97-AF65-F5344CB8AC3E}">
        <p14:creationId xmlns:p14="http://schemas.microsoft.com/office/powerpoint/2010/main" val="18559029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4CC6F30-D05B-734D-B825-C3665A7817CE}"/>
              </a:ext>
            </a:extLst>
          </p:cNvPr>
          <p:cNvSpPr>
            <a:spLocks noGrp="1"/>
          </p:cNvSpPr>
          <p:nvPr>
            <p:ph sz="quarter" idx="13"/>
          </p:nvPr>
        </p:nvSpPr>
        <p:spPr>
          <a:xfrm>
            <a:off x="1" y="1"/>
            <a:ext cx="12192000" cy="6957390"/>
          </a:xfrm>
        </p:spPr>
        <p:txBody>
          <a:bodyPr>
            <a:normAutofit lnSpcReduction="10000"/>
          </a:bodyPr>
          <a:lstStyle/>
          <a:p>
            <a:endParaRPr lang="fr-FR" dirty="0"/>
          </a:p>
          <a:p>
            <a:pPr algn="just"/>
            <a:r>
              <a:rPr lang="fr-FR" sz="3200" dirty="0"/>
              <a:t>2° Un tableau synthétique résumant la conclusion pour chaque point audité.</a:t>
            </a:r>
          </a:p>
          <a:p>
            <a:pPr algn="just"/>
            <a:r>
              <a:rPr lang="fr-FR" sz="3200" dirty="0"/>
              <a:t>Dès lors que l’existence d’un examen de conformité fiscale a été mentionnée dans la déclaration de résultat de l’exercice concerné selon les modalités prévues par l’article 1649 quater B quater du code général des impôts, le compte rendu de mission et le tableau synthétique sont télétransmis à la direction générale des finances publiques par le prestataire de confiance pour le compte de l’entreprise, au moyen de la procédure de transfert des données fiscales et comptables (TDFC). Ces deux documents sont par ailleurs conservés par les parties pendant la durée du délai de prescription du droit de reprise de l’administration fiscale afin de pouvoir être communiqués sur sa demande.</a:t>
            </a:r>
          </a:p>
          <a:p>
            <a:pPr algn="just"/>
            <a:endParaRPr lang="fr-FR" sz="3200" dirty="0"/>
          </a:p>
          <a:p>
            <a:endParaRPr lang="fr-FR" dirty="0"/>
          </a:p>
        </p:txBody>
      </p:sp>
    </p:spTree>
    <p:extLst>
      <p:ext uri="{BB962C8B-B14F-4D97-AF65-F5344CB8AC3E}">
        <p14:creationId xmlns:p14="http://schemas.microsoft.com/office/powerpoint/2010/main" val="1570554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8BB9E3-A70F-EF49-B331-E53F8924B390}"/>
              </a:ext>
            </a:extLst>
          </p:cNvPr>
          <p:cNvSpPr>
            <a:spLocks noGrp="1"/>
          </p:cNvSpPr>
          <p:nvPr>
            <p:ph type="title"/>
          </p:nvPr>
        </p:nvSpPr>
        <p:spPr>
          <a:xfrm>
            <a:off x="2377317" y="69575"/>
            <a:ext cx="7158037" cy="1585912"/>
          </a:xfrm>
        </p:spPr>
        <p:txBody>
          <a:bodyPr>
            <a:normAutofit fontScale="90000"/>
          </a:bodyPr>
          <a:lstStyle/>
          <a:p>
            <a:r>
              <a:rPr lang="fr-FR" sz="4800" dirty="0">
                <a:latin typeface="Calibri" panose="020F0502020204030204" pitchFamily="34" charset="0"/>
                <a:cs typeface="Calibri" panose="020F0502020204030204" pitchFamily="34" charset="0"/>
              </a:rPr>
              <a:t>L’esprit de l’examen de conformité fiscale </a:t>
            </a:r>
          </a:p>
        </p:txBody>
      </p:sp>
      <p:sp>
        <p:nvSpPr>
          <p:cNvPr id="3" name="Espace réservé du contenu 2">
            <a:extLst>
              <a:ext uri="{FF2B5EF4-FFF2-40B4-BE49-F238E27FC236}">
                <a16:creationId xmlns:a16="http://schemas.microsoft.com/office/drawing/2014/main" id="{2186FBCE-F19D-534F-9F27-832A2E4426FC}"/>
              </a:ext>
            </a:extLst>
          </p:cNvPr>
          <p:cNvSpPr>
            <a:spLocks noGrp="1"/>
          </p:cNvSpPr>
          <p:nvPr>
            <p:ph idx="1"/>
          </p:nvPr>
        </p:nvSpPr>
        <p:spPr>
          <a:xfrm>
            <a:off x="283887" y="1398311"/>
            <a:ext cx="11977687" cy="5310601"/>
          </a:xfrm>
        </p:spPr>
        <p:txBody>
          <a:bodyPr>
            <a:normAutofit fontScale="92500"/>
          </a:bodyPr>
          <a:lstStyle/>
          <a:p>
            <a:endParaRPr lang="fr-FR" sz="3600" dirty="0"/>
          </a:p>
          <a:p>
            <a:pPr marL="0" indent="0">
              <a:buNone/>
            </a:pPr>
            <a:r>
              <a:rPr lang="fr-FR" sz="3600" b="1" dirty="0">
                <a:solidFill>
                  <a:srgbClr val="C00000"/>
                </a:solidFill>
                <a:latin typeface="Calibri" panose="020F0502020204030204" pitchFamily="34" charset="0"/>
                <a:cs typeface="Calibri" panose="020F0502020204030204" pitchFamily="34" charset="0"/>
              </a:rPr>
              <a:t>L’ECF, de quoi s’agit-il ? </a:t>
            </a:r>
          </a:p>
          <a:p>
            <a:pPr marL="0" indent="0">
              <a:buNone/>
            </a:pPr>
            <a:r>
              <a:rPr lang="fr-FR" sz="3600" dirty="0">
                <a:latin typeface="Calibri" panose="020F0502020204030204" pitchFamily="34" charset="0"/>
                <a:cs typeface="Calibri" panose="020F0502020204030204" pitchFamily="34" charset="0"/>
              </a:rPr>
              <a:t>il s’agit d’une </a:t>
            </a:r>
            <a:r>
              <a:rPr lang="fr-FR" sz="3600" b="1" dirty="0">
                <a:solidFill>
                  <a:srgbClr val="C00000"/>
                </a:solidFill>
                <a:latin typeface="Calibri" panose="020F0502020204030204" pitchFamily="34" charset="0"/>
                <a:cs typeface="Calibri" panose="020F0502020204030204" pitchFamily="34" charset="0"/>
              </a:rPr>
              <a:t>prestation de services </a:t>
            </a:r>
            <a:r>
              <a:rPr lang="fr-FR" sz="3600" dirty="0">
                <a:latin typeface="Calibri" panose="020F0502020204030204" pitchFamily="34" charset="0"/>
                <a:cs typeface="Calibri" panose="020F0502020204030204" pitchFamily="34" charset="0"/>
              </a:rPr>
              <a:t>dans laquelle un prestataire de confiance s’engage, à la demande d’une entreprise, à examiner l’ensemble des règles fiscales prévues dans un chemin d’audit et à se prononcer sur leur conformité fiscale.</a:t>
            </a:r>
          </a:p>
          <a:p>
            <a:pPr marL="0" indent="0">
              <a:buNone/>
            </a:pPr>
            <a:endParaRPr lang="fr-FR" sz="3600" dirty="0">
              <a:latin typeface="Calibri" panose="020F0502020204030204" pitchFamily="34" charset="0"/>
              <a:cs typeface="Calibri" panose="020F0502020204030204" pitchFamily="34" charset="0"/>
            </a:endParaRPr>
          </a:p>
          <a:p>
            <a:pPr marL="0" indent="0">
              <a:buNone/>
            </a:pPr>
            <a:r>
              <a:rPr lang="fr-FR" sz="3600" dirty="0">
                <a:solidFill>
                  <a:srgbClr val="C00000"/>
                </a:solidFill>
                <a:latin typeface="Calibri" panose="020F0502020204030204" pitchFamily="34" charset="0"/>
                <a:cs typeface="Calibri" panose="020F0502020204030204" pitchFamily="34" charset="0"/>
              </a:rPr>
              <a:t>Il s’agit d’une mission  contractuelle entre une entreprise et un prestataire de confiance(OGA, EC, CAC,…) pour un exercice donné.</a:t>
            </a:r>
          </a:p>
        </p:txBody>
      </p:sp>
    </p:spTree>
    <p:extLst>
      <p:ext uri="{BB962C8B-B14F-4D97-AF65-F5344CB8AC3E}">
        <p14:creationId xmlns:p14="http://schemas.microsoft.com/office/powerpoint/2010/main" val="9144812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4CC6F30-D05B-734D-B825-C3665A7817CE}"/>
              </a:ext>
            </a:extLst>
          </p:cNvPr>
          <p:cNvSpPr>
            <a:spLocks noGrp="1"/>
          </p:cNvSpPr>
          <p:nvPr>
            <p:ph sz="quarter" idx="13"/>
          </p:nvPr>
        </p:nvSpPr>
        <p:spPr>
          <a:xfrm>
            <a:off x="1" y="1"/>
            <a:ext cx="12192000" cy="6957390"/>
          </a:xfrm>
        </p:spPr>
        <p:txBody>
          <a:bodyPr>
            <a:normAutofit fontScale="92500" lnSpcReduction="20000"/>
          </a:bodyPr>
          <a:lstStyle/>
          <a:p>
            <a:endParaRPr lang="fr-FR" dirty="0"/>
          </a:p>
          <a:p>
            <a:pPr marL="0" indent="0">
              <a:buNone/>
            </a:pPr>
            <a:r>
              <a:rPr lang="fr-FR" sz="3600" b="1" dirty="0"/>
              <a:t>Article 5</a:t>
            </a:r>
            <a:endParaRPr lang="fr-FR" sz="3600" dirty="0"/>
          </a:p>
          <a:p>
            <a:pPr marL="0" indent="0">
              <a:buNone/>
            </a:pPr>
            <a:r>
              <a:rPr lang="fr-FR" sz="3600" dirty="0"/>
              <a:t>Le présent décret s’applique aux exercices clos à compter du [31 décembre 2020].</a:t>
            </a:r>
          </a:p>
          <a:p>
            <a:pPr marL="0" indent="0">
              <a:buNone/>
            </a:pPr>
            <a:r>
              <a:rPr lang="fr-FR" sz="3600" dirty="0"/>
              <a:t> </a:t>
            </a:r>
          </a:p>
          <a:p>
            <a:pPr marL="0" indent="0">
              <a:buNone/>
            </a:pPr>
            <a:r>
              <a:rPr lang="fr-FR" sz="3600" b="1" dirty="0"/>
              <a:t>Article 6</a:t>
            </a:r>
            <a:endParaRPr lang="fr-FR" sz="3600" dirty="0"/>
          </a:p>
          <a:p>
            <a:pPr marL="0" indent="0">
              <a:buNone/>
            </a:pPr>
            <a:r>
              <a:rPr lang="fr-FR" sz="3600" dirty="0"/>
              <a:t>[Le garde des sceaux, ministre de la justice et le ministre de l’économie, des finances et de la relance] sont chargés, chacun pour ce qui le concerne, de l'exécution du présent décret, qui sera publié au Journal officiel de la République française.</a:t>
            </a:r>
          </a:p>
          <a:p>
            <a:pPr marL="0" indent="0">
              <a:buNone/>
            </a:pPr>
            <a:r>
              <a:rPr lang="fr-FR" sz="3600" dirty="0"/>
              <a:t> </a:t>
            </a:r>
          </a:p>
          <a:p>
            <a:pPr marL="0" indent="0">
              <a:buNone/>
            </a:pPr>
            <a:r>
              <a:rPr lang="fr-FR" sz="3600" dirty="0"/>
              <a:t>Fait le XX.</a:t>
            </a:r>
          </a:p>
          <a:p>
            <a:pPr marL="0" indent="0">
              <a:buNone/>
            </a:pPr>
            <a:r>
              <a:rPr lang="fr-FR" sz="3600" dirty="0"/>
              <a:t>A Paris,</a:t>
            </a:r>
          </a:p>
          <a:p>
            <a:pPr marL="0" indent="0">
              <a:buNone/>
            </a:pPr>
            <a:r>
              <a:rPr lang="fr-FR" sz="3600" dirty="0"/>
              <a:t>Signataires </a:t>
            </a:r>
          </a:p>
        </p:txBody>
      </p:sp>
    </p:spTree>
    <p:extLst>
      <p:ext uri="{BB962C8B-B14F-4D97-AF65-F5344CB8AC3E}">
        <p14:creationId xmlns:p14="http://schemas.microsoft.com/office/powerpoint/2010/main" val="8947106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29D66FA-7E8B-FF42-9AAF-39A0EF6106A2}"/>
              </a:ext>
            </a:extLst>
          </p:cNvPr>
          <p:cNvSpPr>
            <a:spLocks noGrp="1"/>
          </p:cNvSpPr>
          <p:nvPr>
            <p:ph sz="quarter" idx="13"/>
          </p:nvPr>
        </p:nvSpPr>
        <p:spPr>
          <a:xfrm>
            <a:off x="821635" y="1311966"/>
            <a:ext cx="10455965" cy="4479234"/>
          </a:xfrm>
        </p:spPr>
        <p:txBody>
          <a:bodyPr/>
          <a:lstStyle/>
          <a:p>
            <a:endParaRPr lang="fr-FR" dirty="0"/>
          </a:p>
          <a:p>
            <a:endParaRPr lang="fr-FR" dirty="0"/>
          </a:p>
          <a:p>
            <a:endParaRPr lang="fr-FR" dirty="0"/>
          </a:p>
          <a:p>
            <a:pPr marL="0" indent="0" algn="ctr">
              <a:buNone/>
            </a:pPr>
            <a:r>
              <a:rPr lang="fr-FR" sz="4800" dirty="0"/>
              <a:t>LE PROJET D’ARRÊTÉ</a:t>
            </a:r>
          </a:p>
        </p:txBody>
      </p:sp>
    </p:spTree>
    <p:extLst>
      <p:ext uri="{BB962C8B-B14F-4D97-AF65-F5344CB8AC3E}">
        <p14:creationId xmlns:p14="http://schemas.microsoft.com/office/powerpoint/2010/main" val="233567888"/>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29D66FA-7E8B-FF42-9AAF-39A0EF6106A2}"/>
              </a:ext>
            </a:extLst>
          </p:cNvPr>
          <p:cNvSpPr>
            <a:spLocks noGrp="1"/>
          </p:cNvSpPr>
          <p:nvPr>
            <p:ph sz="quarter" idx="13"/>
          </p:nvPr>
        </p:nvSpPr>
        <p:spPr>
          <a:xfrm>
            <a:off x="159026" y="238539"/>
            <a:ext cx="12032973" cy="6619461"/>
          </a:xfrm>
        </p:spPr>
        <p:txBody>
          <a:bodyPr/>
          <a:lstStyle/>
          <a:p>
            <a:endParaRPr lang="fr-FR" dirty="0"/>
          </a:p>
          <a:p>
            <a:endParaRPr lang="fr-FR" dirty="0"/>
          </a:p>
          <a:p>
            <a:endParaRPr lang="fr-FR" dirty="0"/>
          </a:p>
        </p:txBody>
      </p:sp>
      <p:sp>
        <p:nvSpPr>
          <p:cNvPr id="2" name="Rectangle 1">
            <a:extLst>
              <a:ext uri="{FF2B5EF4-FFF2-40B4-BE49-F238E27FC236}">
                <a16:creationId xmlns:a16="http://schemas.microsoft.com/office/drawing/2014/main" id="{E6A602A4-91C4-174E-8578-4F61070D87C4}"/>
              </a:ext>
            </a:extLst>
          </p:cNvPr>
          <p:cNvSpPr/>
          <p:nvPr/>
        </p:nvSpPr>
        <p:spPr>
          <a:xfrm>
            <a:off x="0" y="-1"/>
            <a:ext cx="12191999" cy="6630533"/>
          </a:xfrm>
          <a:prstGeom prst="rect">
            <a:avLst/>
          </a:prstGeom>
        </p:spPr>
        <p:txBody>
          <a:bodyPr wrap="square">
            <a:spAutoFit/>
          </a:bodyPr>
          <a:lstStyle/>
          <a:p>
            <a:pPr algn="ctr" defTabSz="914400">
              <a:lnSpc>
                <a:spcPct val="80000"/>
              </a:lnSpc>
              <a:spcBef>
                <a:spcPts val="1000"/>
              </a:spcBef>
              <a:buClr>
                <a:schemeClr val="accent2"/>
              </a:buClr>
            </a:pPr>
            <a:r>
              <a:rPr lang="fr-FR" sz="3300" dirty="0">
                <a:solidFill>
                  <a:schemeClr val="tx1">
                    <a:lumMod val="85000"/>
                    <a:lumOff val="15000"/>
                  </a:schemeClr>
                </a:solidFill>
              </a:rPr>
              <a:t>Arrêté du XXX d’application du décret n° XX du XXX relatif à la création de l’examen de conformité fiscale </a:t>
            </a:r>
          </a:p>
          <a:p>
            <a:pPr defTabSz="914400">
              <a:lnSpc>
                <a:spcPct val="80000"/>
              </a:lnSpc>
              <a:spcBef>
                <a:spcPts val="1000"/>
              </a:spcBef>
              <a:buClr>
                <a:schemeClr val="accent2"/>
              </a:buClr>
            </a:pPr>
            <a:r>
              <a:rPr lang="fr-FR" sz="3300" dirty="0">
                <a:solidFill>
                  <a:schemeClr val="tx1">
                    <a:lumMod val="85000"/>
                    <a:lumOff val="15000"/>
                  </a:schemeClr>
                </a:solidFill>
              </a:rPr>
              <a:t>NOR :</a:t>
            </a:r>
          </a:p>
          <a:p>
            <a:pPr defTabSz="914400">
              <a:lnSpc>
                <a:spcPct val="80000"/>
              </a:lnSpc>
              <a:spcBef>
                <a:spcPts val="1000"/>
              </a:spcBef>
              <a:spcAft>
                <a:spcPts val="285"/>
              </a:spcAft>
              <a:buClr>
                <a:schemeClr val="accent2"/>
              </a:buClr>
            </a:pPr>
            <a:r>
              <a:rPr lang="fr-FR" sz="3300" dirty="0">
                <a:solidFill>
                  <a:schemeClr val="tx1">
                    <a:lumMod val="85000"/>
                    <a:lumOff val="15000"/>
                  </a:schemeClr>
                </a:solidFill>
              </a:rPr>
              <a:t>Le ministre de l’économie, des finances et de la relance,</a:t>
            </a:r>
          </a:p>
          <a:p>
            <a:pPr defTabSz="914400">
              <a:lnSpc>
                <a:spcPct val="80000"/>
              </a:lnSpc>
              <a:spcBef>
                <a:spcPts val="1000"/>
              </a:spcBef>
              <a:spcAft>
                <a:spcPts val="285"/>
              </a:spcAft>
              <a:buClr>
                <a:schemeClr val="accent2"/>
              </a:buClr>
            </a:pPr>
            <a:r>
              <a:rPr lang="fr-FR" sz="3300" dirty="0">
                <a:solidFill>
                  <a:schemeClr val="tx1">
                    <a:lumMod val="85000"/>
                    <a:lumOff val="15000"/>
                  </a:schemeClr>
                </a:solidFill>
              </a:rPr>
              <a:t>Vu le décret </a:t>
            </a:r>
            <a:r>
              <a:rPr lang="fr-FR" sz="3300" dirty="0" err="1">
                <a:solidFill>
                  <a:schemeClr val="tx1">
                    <a:lumMod val="85000"/>
                    <a:lumOff val="15000"/>
                  </a:schemeClr>
                </a:solidFill>
              </a:rPr>
              <a:t>n°XX</a:t>
            </a:r>
            <a:r>
              <a:rPr lang="fr-FR" sz="3300" dirty="0">
                <a:solidFill>
                  <a:schemeClr val="tx1">
                    <a:lumMod val="85000"/>
                    <a:lumOff val="15000"/>
                  </a:schemeClr>
                </a:solidFill>
              </a:rPr>
              <a:t> du XXX portant création de l’examen de conformité fiscale,</a:t>
            </a:r>
          </a:p>
          <a:p>
            <a:pPr defTabSz="914400">
              <a:lnSpc>
                <a:spcPct val="80000"/>
              </a:lnSpc>
              <a:spcBef>
                <a:spcPts val="1000"/>
              </a:spcBef>
              <a:spcAft>
                <a:spcPts val="285"/>
              </a:spcAft>
              <a:buClr>
                <a:schemeClr val="accent2"/>
              </a:buClr>
            </a:pPr>
            <a:r>
              <a:rPr lang="fr-FR" sz="3300" dirty="0">
                <a:solidFill>
                  <a:schemeClr val="tx1">
                    <a:lumMod val="85000"/>
                    <a:lumOff val="15000"/>
                  </a:schemeClr>
                </a:solidFill>
              </a:rPr>
              <a:t>Arrête :</a:t>
            </a:r>
          </a:p>
          <a:p>
            <a:pPr defTabSz="914400">
              <a:lnSpc>
                <a:spcPct val="80000"/>
              </a:lnSpc>
              <a:spcBef>
                <a:spcPts val="1000"/>
              </a:spcBef>
              <a:spcAft>
                <a:spcPts val="285"/>
              </a:spcAft>
              <a:buClr>
                <a:schemeClr val="accent2"/>
              </a:buClr>
            </a:pPr>
            <a:r>
              <a:rPr lang="fr-FR" sz="3300" dirty="0">
                <a:solidFill>
                  <a:schemeClr val="tx1">
                    <a:lumMod val="85000"/>
                    <a:lumOff val="15000"/>
                  </a:schemeClr>
                </a:solidFill>
              </a:rPr>
              <a:t>Article 1</a:t>
            </a:r>
          </a:p>
          <a:p>
            <a:pPr defTabSz="914400">
              <a:lnSpc>
                <a:spcPct val="80000"/>
              </a:lnSpc>
              <a:spcBef>
                <a:spcPts val="1000"/>
              </a:spcBef>
              <a:spcAft>
                <a:spcPts val="285"/>
              </a:spcAft>
              <a:buClr>
                <a:schemeClr val="accent2"/>
              </a:buClr>
            </a:pPr>
            <a:r>
              <a:rPr lang="fr-FR" sz="3300" dirty="0">
                <a:solidFill>
                  <a:schemeClr val="tx1">
                    <a:lumMod val="85000"/>
                    <a:lumOff val="15000"/>
                  </a:schemeClr>
                </a:solidFill>
              </a:rPr>
              <a:t>Le chemin d’audit prévu à l’article 1er du décret </a:t>
            </a:r>
            <a:r>
              <a:rPr lang="fr-FR" sz="3300" dirty="0" err="1">
                <a:solidFill>
                  <a:schemeClr val="tx1">
                    <a:lumMod val="85000"/>
                    <a:lumOff val="15000"/>
                  </a:schemeClr>
                </a:solidFill>
              </a:rPr>
              <a:t>n°XX</a:t>
            </a:r>
            <a:r>
              <a:rPr lang="fr-FR" sz="3300" dirty="0">
                <a:solidFill>
                  <a:schemeClr val="tx1">
                    <a:lumMod val="85000"/>
                    <a:lumOff val="15000"/>
                  </a:schemeClr>
                </a:solidFill>
              </a:rPr>
              <a:t> du XXX susvisé est arrêté à l’annexe 1 du présent arrêté.</a:t>
            </a:r>
          </a:p>
          <a:p>
            <a:pPr defTabSz="914400">
              <a:lnSpc>
                <a:spcPct val="80000"/>
              </a:lnSpc>
              <a:spcBef>
                <a:spcPts val="1000"/>
              </a:spcBef>
              <a:spcAft>
                <a:spcPts val="285"/>
              </a:spcAft>
              <a:buClr>
                <a:schemeClr val="accent2"/>
              </a:buClr>
            </a:pPr>
            <a:r>
              <a:rPr lang="fr-FR" sz="3300" dirty="0">
                <a:solidFill>
                  <a:schemeClr val="tx1">
                    <a:lumMod val="85000"/>
                    <a:lumOff val="15000"/>
                  </a:schemeClr>
                </a:solidFill>
              </a:rPr>
              <a:t>Article 2</a:t>
            </a:r>
          </a:p>
          <a:p>
            <a:pPr defTabSz="914400">
              <a:lnSpc>
                <a:spcPct val="80000"/>
              </a:lnSpc>
              <a:spcBef>
                <a:spcPts val="1000"/>
              </a:spcBef>
              <a:spcAft>
                <a:spcPts val="285"/>
              </a:spcAft>
              <a:buClr>
                <a:schemeClr val="accent2"/>
              </a:buClr>
            </a:pPr>
            <a:r>
              <a:rPr lang="fr-FR" sz="3300" dirty="0">
                <a:solidFill>
                  <a:schemeClr val="tx1">
                    <a:lumMod val="85000"/>
                    <a:lumOff val="15000"/>
                  </a:schemeClr>
                </a:solidFill>
              </a:rPr>
              <a:t>Le cahier des charges mentionné aux articles 1 et 4 du décret </a:t>
            </a:r>
            <a:r>
              <a:rPr lang="fr-FR" sz="3300" dirty="0" err="1">
                <a:solidFill>
                  <a:schemeClr val="tx1">
                    <a:lumMod val="85000"/>
                    <a:lumOff val="15000"/>
                  </a:schemeClr>
                </a:solidFill>
              </a:rPr>
              <a:t>n°XX</a:t>
            </a:r>
            <a:r>
              <a:rPr lang="fr-FR" sz="3300" dirty="0">
                <a:solidFill>
                  <a:schemeClr val="tx1">
                    <a:lumMod val="85000"/>
                    <a:lumOff val="15000"/>
                  </a:schemeClr>
                </a:solidFill>
              </a:rPr>
              <a:t> du XXX susvisé est arrêté à l’annexe 2 du présent arrêté.</a:t>
            </a:r>
          </a:p>
        </p:txBody>
      </p:sp>
    </p:spTree>
    <p:extLst>
      <p:ext uri="{BB962C8B-B14F-4D97-AF65-F5344CB8AC3E}">
        <p14:creationId xmlns:p14="http://schemas.microsoft.com/office/powerpoint/2010/main" val="28229232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29D66FA-7E8B-FF42-9AAF-39A0EF6106A2}"/>
              </a:ext>
            </a:extLst>
          </p:cNvPr>
          <p:cNvSpPr>
            <a:spLocks noGrp="1"/>
          </p:cNvSpPr>
          <p:nvPr>
            <p:ph sz="quarter" idx="13"/>
          </p:nvPr>
        </p:nvSpPr>
        <p:spPr>
          <a:xfrm>
            <a:off x="159026" y="238539"/>
            <a:ext cx="12032973" cy="6619461"/>
          </a:xfrm>
        </p:spPr>
        <p:txBody>
          <a:bodyPr/>
          <a:lstStyle/>
          <a:p>
            <a:endParaRPr lang="fr-FR" dirty="0"/>
          </a:p>
          <a:p>
            <a:endParaRPr lang="fr-FR" dirty="0"/>
          </a:p>
          <a:p>
            <a:endParaRPr lang="fr-FR" dirty="0"/>
          </a:p>
        </p:txBody>
      </p:sp>
      <p:sp>
        <p:nvSpPr>
          <p:cNvPr id="2" name="Rectangle 1">
            <a:extLst>
              <a:ext uri="{FF2B5EF4-FFF2-40B4-BE49-F238E27FC236}">
                <a16:creationId xmlns:a16="http://schemas.microsoft.com/office/drawing/2014/main" id="{E6A602A4-91C4-174E-8578-4F61070D87C4}"/>
              </a:ext>
            </a:extLst>
          </p:cNvPr>
          <p:cNvSpPr/>
          <p:nvPr/>
        </p:nvSpPr>
        <p:spPr>
          <a:xfrm>
            <a:off x="0" y="-1"/>
            <a:ext cx="12192000" cy="6585970"/>
          </a:xfrm>
          <a:prstGeom prst="rect">
            <a:avLst/>
          </a:prstGeom>
        </p:spPr>
        <p:txBody>
          <a:bodyPr wrap="square">
            <a:spAutoFit/>
          </a:bodyPr>
          <a:lstStyle/>
          <a:p>
            <a:pPr algn="ctr">
              <a:lnSpc>
                <a:spcPct val="120000"/>
              </a:lnSpc>
              <a:spcBef>
                <a:spcPts val="285"/>
              </a:spcBef>
              <a:spcAft>
                <a:spcPts val="285"/>
              </a:spcAft>
            </a:pPr>
            <a:r>
              <a:rPr lang="fr-FR" sz="2400" dirty="0">
                <a:solidFill>
                  <a:schemeClr val="tx1">
                    <a:lumMod val="85000"/>
                    <a:lumOff val="15000"/>
                  </a:schemeClr>
                </a:solidFill>
              </a:rPr>
              <a:t>Article 3</a:t>
            </a:r>
          </a:p>
          <a:p>
            <a:pPr algn="just">
              <a:lnSpc>
                <a:spcPct val="120000"/>
              </a:lnSpc>
              <a:spcBef>
                <a:spcPts val="285"/>
              </a:spcBef>
              <a:spcAft>
                <a:spcPts val="285"/>
              </a:spcAft>
            </a:pPr>
            <a:r>
              <a:rPr lang="fr-FR" sz="2400" dirty="0">
                <a:solidFill>
                  <a:schemeClr val="tx1">
                    <a:lumMod val="85000"/>
                    <a:lumOff val="15000"/>
                  </a:schemeClr>
                </a:solidFill>
              </a:rPr>
              <a:t>Le modèle de compte rendu de mission et le tableau de synthèse mentionnés à l’article 4 du décret </a:t>
            </a:r>
            <a:r>
              <a:rPr lang="fr-FR" sz="2400" dirty="0" err="1">
                <a:solidFill>
                  <a:schemeClr val="tx1">
                    <a:lumMod val="85000"/>
                    <a:lumOff val="15000"/>
                  </a:schemeClr>
                </a:solidFill>
              </a:rPr>
              <a:t>n°XX</a:t>
            </a:r>
            <a:r>
              <a:rPr lang="fr-FR" sz="2400" dirty="0">
                <a:solidFill>
                  <a:schemeClr val="tx1">
                    <a:lumMod val="85000"/>
                    <a:lumOff val="15000"/>
                  </a:schemeClr>
                </a:solidFill>
              </a:rPr>
              <a:t> du XXX susvisé sont arrêtés à l’annexe 3 du présent arrêté. </a:t>
            </a:r>
          </a:p>
          <a:p>
            <a:pPr algn="ctr">
              <a:lnSpc>
                <a:spcPct val="120000"/>
              </a:lnSpc>
              <a:spcBef>
                <a:spcPts val="285"/>
              </a:spcBef>
              <a:spcAft>
                <a:spcPts val="285"/>
              </a:spcAft>
            </a:pPr>
            <a:r>
              <a:rPr lang="fr-FR" sz="2400" dirty="0">
                <a:solidFill>
                  <a:schemeClr val="tx1">
                    <a:lumMod val="85000"/>
                    <a:lumOff val="15000"/>
                  </a:schemeClr>
                </a:solidFill>
              </a:rPr>
              <a:t>Article 4</a:t>
            </a:r>
          </a:p>
          <a:p>
            <a:pPr algn="just">
              <a:lnSpc>
                <a:spcPct val="120000"/>
              </a:lnSpc>
              <a:spcBef>
                <a:spcPts val="285"/>
              </a:spcBef>
              <a:spcAft>
                <a:spcPts val="285"/>
              </a:spcAft>
            </a:pPr>
            <a:r>
              <a:rPr lang="fr-FR" sz="2400" dirty="0">
                <a:solidFill>
                  <a:schemeClr val="tx1">
                    <a:lumMod val="85000"/>
                    <a:lumOff val="15000"/>
                  </a:schemeClr>
                </a:solidFill>
              </a:rPr>
              <a:t>Un modèle de contrat établi entre l’entreprise et le prestataire de confiance prévu à l’article 2 du décret </a:t>
            </a:r>
            <a:r>
              <a:rPr lang="fr-FR" sz="2400" dirty="0" err="1">
                <a:solidFill>
                  <a:schemeClr val="tx1">
                    <a:lumMod val="85000"/>
                    <a:lumOff val="15000"/>
                  </a:schemeClr>
                </a:solidFill>
              </a:rPr>
              <a:t>n°XX</a:t>
            </a:r>
            <a:r>
              <a:rPr lang="fr-FR" sz="2400" dirty="0">
                <a:solidFill>
                  <a:schemeClr val="tx1">
                    <a:lumMod val="85000"/>
                    <a:lumOff val="15000"/>
                  </a:schemeClr>
                </a:solidFill>
              </a:rPr>
              <a:t> du XXX susvisé est proposé à l’annexe 4 du présent arrêté.</a:t>
            </a:r>
          </a:p>
          <a:p>
            <a:pPr algn="just">
              <a:lnSpc>
                <a:spcPct val="120000"/>
              </a:lnSpc>
              <a:spcBef>
                <a:spcPts val="285"/>
              </a:spcBef>
              <a:spcAft>
                <a:spcPts val="285"/>
              </a:spcAft>
            </a:pPr>
            <a:r>
              <a:rPr lang="fr-FR" sz="2400" dirty="0">
                <a:solidFill>
                  <a:schemeClr val="tx1">
                    <a:lumMod val="85000"/>
                    <a:lumOff val="15000"/>
                  </a:schemeClr>
                </a:solidFill>
              </a:rPr>
              <a:t>Le présent arrêté sera publié au Journal officiel de la République française.</a:t>
            </a:r>
          </a:p>
          <a:p>
            <a:pPr algn="just">
              <a:lnSpc>
                <a:spcPct val="120000"/>
              </a:lnSpc>
              <a:spcBef>
                <a:spcPts val="285"/>
              </a:spcBef>
              <a:spcAft>
                <a:spcPts val="285"/>
              </a:spcAft>
            </a:pPr>
            <a:r>
              <a:rPr lang="fr-FR" sz="2400" dirty="0">
                <a:solidFill>
                  <a:schemeClr val="tx1">
                    <a:lumMod val="85000"/>
                    <a:lumOff val="15000"/>
                  </a:schemeClr>
                </a:solidFill>
              </a:rPr>
              <a:t>Fait le ….</a:t>
            </a:r>
          </a:p>
          <a:p>
            <a:pPr algn="just">
              <a:lnSpc>
                <a:spcPct val="120000"/>
              </a:lnSpc>
              <a:spcBef>
                <a:spcPts val="285"/>
              </a:spcBef>
              <a:spcAft>
                <a:spcPts val="285"/>
              </a:spcAft>
            </a:pPr>
            <a:r>
              <a:rPr lang="fr-FR" sz="2400" dirty="0">
                <a:solidFill>
                  <a:schemeClr val="tx1">
                    <a:lumMod val="85000"/>
                    <a:lumOff val="15000"/>
                  </a:schemeClr>
                </a:solidFill>
              </a:rPr>
              <a:t>à Paris,</a:t>
            </a:r>
          </a:p>
          <a:p>
            <a:pPr algn="r">
              <a:lnSpc>
                <a:spcPct val="120000"/>
              </a:lnSpc>
              <a:spcBef>
                <a:spcPts val="285"/>
              </a:spcBef>
              <a:spcAft>
                <a:spcPts val="285"/>
              </a:spcAft>
            </a:pPr>
            <a:r>
              <a:rPr lang="fr-FR" sz="2400" dirty="0">
                <a:solidFill>
                  <a:schemeClr val="tx1">
                    <a:lumMod val="85000"/>
                    <a:lumOff val="15000"/>
                  </a:schemeClr>
                </a:solidFill>
              </a:rPr>
              <a:t>Le ministre de l’économie, des finances et de la relance,</a:t>
            </a:r>
          </a:p>
          <a:p>
            <a:pPr algn="r">
              <a:lnSpc>
                <a:spcPct val="120000"/>
              </a:lnSpc>
              <a:spcBef>
                <a:spcPts val="285"/>
              </a:spcBef>
              <a:spcAft>
                <a:spcPts val="285"/>
              </a:spcAft>
            </a:pPr>
            <a:r>
              <a:rPr lang="fr-FR" sz="2400" dirty="0">
                <a:solidFill>
                  <a:schemeClr val="tx1">
                    <a:lumMod val="85000"/>
                    <a:lumOff val="15000"/>
                  </a:schemeClr>
                </a:solidFill>
              </a:rPr>
              <a:t>Pour le ministre et par délégation :</a:t>
            </a:r>
          </a:p>
          <a:p>
            <a:pPr algn="r">
              <a:lnSpc>
                <a:spcPct val="120000"/>
              </a:lnSpc>
              <a:spcBef>
                <a:spcPts val="285"/>
              </a:spcBef>
              <a:spcAft>
                <a:spcPts val="285"/>
              </a:spcAft>
            </a:pPr>
            <a:r>
              <a:rPr lang="fr-FR" sz="2400" dirty="0">
                <a:solidFill>
                  <a:schemeClr val="tx1">
                    <a:lumMod val="85000"/>
                    <a:lumOff val="15000"/>
                  </a:schemeClr>
                </a:solidFill>
              </a:rPr>
              <a:t>Le directeur général des finances publiques,</a:t>
            </a:r>
          </a:p>
          <a:p>
            <a:pPr algn="r">
              <a:lnSpc>
                <a:spcPct val="120000"/>
              </a:lnSpc>
              <a:spcBef>
                <a:spcPts val="285"/>
              </a:spcBef>
              <a:spcAft>
                <a:spcPts val="285"/>
              </a:spcAft>
            </a:pPr>
            <a:r>
              <a:rPr lang="fr-FR" sz="2400" dirty="0">
                <a:solidFill>
                  <a:schemeClr val="tx1">
                    <a:lumMod val="85000"/>
                    <a:lumOff val="15000"/>
                  </a:schemeClr>
                </a:solidFill>
              </a:rPr>
              <a:t>Jérôme </a:t>
            </a:r>
            <a:r>
              <a:rPr lang="fr-FR" sz="2400" dirty="0" err="1">
                <a:solidFill>
                  <a:schemeClr val="tx1">
                    <a:lumMod val="85000"/>
                    <a:lumOff val="15000"/>
                  </a:schemeClr>
                </a:solidFill>
              </a:rPr>
              <a:t>Fournel</a:t>
            </a:r>
            <a:endParaRPr lang="fr-FR" sz="2400" dirty="0">
              <a:solidFill>
                <a:schemeClr val="tx1">
                  <a:lumMod val="85000"/>
                  <a:lumOff val="15000"/>
                </a:schemeClr>
              </a:solidFill>
            </a:endParaRPr>
          </a:p>
        </p:txBody>
      </p:sp>
    </p:spTree>
    <p:extLst>
      <p:ext uri="{BB962C8B-B14F-4D97-AF65-F5344CB8AC3E}">
        <p14:creationId xmlns:p14="http://schemas.microsoft.com/office/powerpoint/2010/main" val="39289531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A41D73-D956-FB4E-9B69-64AEFD3DE96E}"/>
              </a:ext>
            </a:extLst>
          </p:cNvPr>
          <p:cNvSpPr>
            <a:spLocks noGrp="1"/>
          </p:cNvSpPr>
          <p:nvPr>
            <p:ph type="ctrTitle"/>
          </p:nvPr>
        </p:nvSpPr>
        <p:spPr>
          <a:xfrm>
            <a:off x="1205947" y="1484244"/>
            <a:ext cx="10027575" cy="3048000"/>
          </a:xfrm>
        </p:spPr>
        <p:txBody>
          <a:bodyPr>
            <a:normAutofit fontScale="90000"/>
          </a:bodyPr>
          <a:lstStyle/>
          <a:p>
            <a:br>
              <a:rPr lang="fr-FR" dirty="0"/>
            </a:br>
            <a:br>
              <a:rPr lang="fr-FR" dirty="0"/>
            </a:br>
            <a:br>
              <a:rPr lang="fr-FR" dirty="0"/>
            </a:br>
            <a:br>
              <a:rPr lang="fr-FR" dirty="0"/>
            </a:br>
            <a:br>
              <a:rPr lang="fr-FR" dirty="0"/>
            </a:br>
            <a:br>
              <a:rPr lang="fr-FR" dirty="0"/>
            </a:br>
            <a:r>
              <a:rPr lang="fr-FR" sz="5300" dirty="0"/>
              <a:t>LE CHEMIN D’AUDIT </a:t>
            </a:r>
            <a:br>
              <a:rPr lang="fr-FR" dirty="0"/>
            </a:br>
            <a:br>
              <a:rPr lang="fr-FR" dirty="0"/>
            </a:br>
            <a:r>
              <a:rPr lang="fr-FR" dirty="0"/>
              <a:t>                  </a:t>
            </a:r>
            <a:r>
              <a:rPr lang="fr-FR" sz="4000" dirty="0"/>
              <a:t>LES 10 PISTES DE CONTRÔLE</a:t>
            </a:r>
          </a:p>
        </p:txBody>
      </p:sp>
    </p:spTree>
    <p:extLst>
      <p:ext uri="{BB962C8B-B14F-4D97-AF65-F5344CB8AC3E}">
        <p14:creationId xmlns:p14="http://schemas.microsoft.com/office/powerpoint/2010/main" val="1126988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A41D73-D956-FB4E-9B69-64AEFD3DE96E}"/>
              </a:ext>
            </a:extLst>
          </p:cNvPr>
          <p:cNvSpPr>
            <a:spLocks noGrp="1"/>
          </p:cNvSpPr>
          <p:nvPr>
            <p:ph type="ctrTitle"/>
          </p:nvPr>
        </p:nvSpPr>
        <p:spPr>
          <a:xfrm>
            <a:off x="914400" y="828675"/>
            <a:ext cx="9066213" cy="3948706"/>
          </a:xfrm>
        </p:spPr>
        <p:txBody>
          <a:bodyPr/>
          <a:lstStyle/>
          <a:p>
            <a:br>
              <a:rPr lang="fr-FR" dirty="0"/>
            </a:br>
            <a:endParaRPr lang="fr-FR" dirty="0"/>
          </a:p>
        </p:txBody>
      </p:sp>
      <p:graphicFrame>
        <p:nvGraphicFramePr>
          <p:cNvPr id="8" name="Tableau 8">
            <a:extLst>
              <a:ext uri="{FF2B5EF4-FFF2-40B4-BE49-F238E27FC236}">
                <a16:creationId xmlns:a16="http://schemas.microsoft.com/office/drawing/2014/main" id="{386D7CCD-E0A6-1642-987D-D78A69B555D3}"/>
              </a:ext>
            </a:extLst>
          </p:cNvPr>
          <p:cNvGraphicFramePr>
            <a:graphicFrameLocks noGrp="1"/>
          </p:cNvGraphicFramePr>
          <p:nvPr>
            <p:extLst>
              <p:ext uri="{D42A27DB-BD31-4B8C-83A1-F6EECF244321}">
                <p14:modId xmlns:p14="http://schemas.microsoft.com/office/powerpoint/2010/main" val="1553703970"/>
              </p:ext>
            </p:extLst>
          </p:nvPr>
        </p:nvGraphicFramePr>
        <p:xfrm>
          <a:off x="142874" y="371475"/>
          <a:ext cx="11944351" cy="6543884"/>
        </p:xfrm>
        <a:graphic>
          <a:graphicData uri="http://schemas.openxmlformats.org/drawingml/2006/table">
            <a:tbl>
              <a:tblPr firstRow="1" bandRow="1">
                <a:tableStyleId>{7DF18680-E054-41AD-8BC1-D1AEF772440D}</a:tableStyleId>
              </a:tblPr>
              <a:tblGrid>
                <a:gridCol w="11944351">
                  <a:extLst>
                    <a:ext uri="{9D8B030D-6E8A-4147-A177-3AD203B41FA5}">
                      <a16:colId xmlns:a16="http://schemas.microsoft.com/office/drawing/2014/main" val="1676168250"/>
                    </a:ext>
                  </a:extLst>
                </a:gridCol>
              </a:tblGrid>
              <a:tr h="1153582">
                <a:tc>
                  <a:txBody>
                    <a:bodyPr/>
                    <a:lstStyle/>
                    <a:p>
                      <a:endParaRPr lang="fr-FR" sz="2600" dirty="0">
                        <a:solidFill>
                          <a:schemeClr val="bg1"/>
                        </a:solidFill>
                        <a:latin typeface="Calibri" panose="020F0502020204030204" pitchFamily="34" charset="0"/>
                        <a:cs typeface="Calibri" panose="020F0502020204030204" pitchFamily="34" charset="0"/>
                      </a:endParaRPr>
                    </a:p>
                    <a:p>
                      <a:r>
                        <a:rPr lang="fr-FR" sz="2600" b="1" dirty="0">
                          <a:solidFill>
                            <a:schemeClr val="bg1"/>
                          </a:solidFill>
                          <a:latin typeface="Calibri" panose="020F0502020204030204" pitchFamily="34" charset="0"/>
                          <a:cs typeface="Calibri" panose="020F0502020204030204" pitchFamily="34" charset="0"/>
                        </a:rPr>
                        <a:t>1 </a:t>
                      </a:r>
                      <a:r>
                        <a:rPr lang="fr-FR" sz="2600" dirty="0">
                          <a:solidFill>
                            <a:schemeClr val="bg1"/>
                          </a:solidFill>
                          <a:latin typeface="Calibri" panose="020F0502020204030204" pitchFamily="34" charset="0"/>
                          <a:cs typeface="Calibri" panose="020F0502020204030204" pitchFamily="34" charset="0"/>
                        </a:rPr>
                        <a:t>   </a:t>
                      </a:r>
                      <a:r>
                        <a:rPr lang="fr-FR" sz="2600" b="1" dirty="0">
                          <a:solidFill>
                            <a:schemeClr val="bg1"/>
                          </a:solidFill>
                          <a:latin typeface="Calibri" panose="020F0502020204030204" pitchFamily="34" charset="0"/>
                          <a:cs typeface="Calibri" panose="020F0502020204030204" pitchFamily="34" charset="0"/>
                        </a:rPr>
                        <a:t>CONFORMITÉ DU FEC </a:t>
                      </a:r>
                    </a:p>
                  </a:txBody>
                  <a:tcPr/>
                </a:tc>
                <a:extLst>
                  <a:ext uri="{0D108BD9-81ED-4DB2-BD59-A6C34878D82A}">
                    <a16:rowId xmlns:a16="http://schemas.microsoft.com/office/drawing/2014/main" val="1976696364"/>
                  </a:ext>
                </a:extLst>
              </a:tr>
              <a:tr h="1153582">
                <a:tc>
                  <a:txBody>
                    <a:bodyPr/>
                    <a:lstStyle/>
                    <a:p>
                      <a:pPr marL="457200" indent="-457200">
                        <a:buAutoNum type="arabicPlain" startAt="2"/>
                      </a:pPr>
                      <a:endParaRPr lang="fr-FR" sz="2600" b="1" kern="1200" dirty="0">
                        <a:solidFill>
                          <a:schemeClr val="bg1"/>
                        </a:solidFill>
                        <a:latin typeface="Calibri" panose="020F0502020204030204" pitchFamily="34" charset="0"/>
                        <a:ea typeface="+mn-ea"/>
                        <a:cs typeface="Calibri" panose="020F0502020204030204" pitchFamily="34" charset="0"/>
                      </a:endParaRPr>
                    </a:p>
                    <a:p>
                      <a:pPr marL="457200" indent="-457200">
                        <a:buAutoNum type="arabicPlain" startAt="2"/>
                      </a:pPr>
                      <a:r>
                        <a:rPr lang="fr-FR" sz="2600" b="1" kern="1200" dirty="0">
                          <a:solidFill>
                            <a:schemeClr val="bg1"/>
                          </a:solidFill>
                          <a:latin typeface="Calibri" panose="020F0502020204030204" pitchFamily="34" charset="0"/>
                          <a:ea typeface="+mn-ea"/>
                          <a:cs typeface="Calibri" panose="020F0502020204030204" pitchFamily="34" charset="0"/>
                        </a:rPr>
                        <a:t>QUALITÉ COMPTABLE DU FEC AU REGARD DES PRINCIPES COMPTABLES ÉNONCÉS PAR LE PCG</a:t>
                      </a:r>
                    </a:p>
                  </a:txBody>
                  <a:tcPr/>
                </a:tc>
                <a:extLst>
                  <a:ext uri="{0D108BD9-81ED-4DB2-BD59-A6C34878D82A}">
                    <a16:rowId xmlns:a16="http://schemas.microsoft.com/office/drawing/2014/main" val="2446350189"/>
                  </a:ext>
                </a:extLst>
              </a:tr>
              <a:tr h="1153582">
                <a:tc>
                  <a:txBody>
                    <a:bodyPr/>
                    <a:lstStyle/>
                    <a:p>
                      <a:endParaRPr lang="fr-FR" sz="2600" dirty="0">
                        <a:latin typeface="Calibri" panose="020F0502020204030204" pitchFamily="34" charset="0"/>
                        <a:cs typeface="Calibri" panose="020F0502020204030204" pitchFamily="34" charset="0"/>
                      </a:endParaRPr>
                    </a:p>
                    <a:p>
                      <a:pPr marL="457200" indent="-457200">
                        <a:buAutoNum type="arabicPlain" startAt="3"/>
                      </a:pPr>
                      <a:r>
                        <a:rPr lang="fr-FR" sz="2600" b="1" dirty="0">
                          <a:latin typeface="Calibri" panose="020F0502020204030204" pitchFamily="34" charset="0"/>
                          <a:cs typeface="Calibri" panose="020F0502020204030204" pitchFamily="34" charset="0"/>
                        </a:rPr>
                        <a:t>DÉTENTION D’UNE ATTESTATION OU CERTIFICAT DE CONFORMITÉ DANS LE CAS OÙ L’ENTREPRSE DÉTIENDRAIT UN LOGICIEL OU SYSTÈME DE CAISSE</a:t>
                      </a:r>
                    </a:p>
                  </a:txBody>
                  <a:tcPr/>
                </a:tc>
                <a:extLst>
                  <a:ext uri="{0D108BD9-81ED-4DB2-BD59-A6C34878D82A}">
                    <a16:rowId xmlns:a16="http://schemas.microsoft.com/office/drawing/2014/main" val="416735585"/>
                  </a:ext>
                </a:extLst>
              </a:tr>
              <a:tr h="1153582">
                <a:tc>
                  <a:txBody>
                    <a:bodyPr/>
                    <a:lstStyle/>
                    <a:p>
                      <a:endParaRPr lang="fr-FR" sz="2600" dirty="0">
                        <a:latin typeface="Calibri" panose="020F0502020204030204" pitchFamily="34" charset="0"/>
                        <a:cs typeface="Calibri" panose="020F0502020204030204" pitchFamily="34" charset="0"/>
                      </a:endParaRPr>
                    </a:p>
                    <a:p>
                      <a:pPr marL="457200" indent="-457200">
                        <a:buAutoNum type="arabicPeriod" startAt="4"/>
                      </a:pPr>
                      <a:r>
                        <a:rPr lang="fr-FR" sz="2600" b="1" dirty="0">
                          <a:latin typeface="Calibri" panose="020F0502020204030204" pitchFamily="34" charset="0"/>
                          <a:cs typeface="Calibri" panose="020F0502020204030204" pitchFamily="34" charset="0"/>
                        </a:rPr>
                        <a:t>RESPECT DES RÈGLES SUR LE DÉLAI ET MODE DE CONSERVATION DES DOCUMENTS</a:t>
                      </a:r>
                    </a:p>
                  </a:txBody>
                  <a:tcPr/>
                </a:tc>
                <a:extLst>
                  <a:ext uri="{0D108BD9-81ED-4DB2-BD59-A6C34878D82A}">
                    <a16:rowId xmlns:a16="http://schemas.microsoft.com/office/drawing/2014/main" val="4220049753"/>
                  </a:ext>
                </a:extLst>
              </a:tr>
              <a:tr h="1263571">
                <a:tc>
                  <a:txBody>
                    <a:bodyPr/>
                    <a:lstStyle/>
                    <a:p>
                      <a:endParaRPr lang="fr-FR" sz="2600" dirty="0">
                        <a:latin typeface="Calibri" panose="020F0502020204030204" pitchFamily="34" charset="0"/>
                        <a:cs typeface="Calibri" panose="020F0502020204030204" pitchFamily="34" charset="0"/>
                      </a:endParaRPr>
                    </a:p>
                    <a:p>
                      <a:pPr marL="457200" indent="-457200">
                        <a:buAutoNum type="arabicPlain" startAt="5"/>
                      </a:pPr>
                      <a:r>
                        <a:rPr lang="fr-FR" sz="2600" b="1" dirty="0">
                          <a:latin typeface="Calibri" panose="020F0502020204030204" pitchFamily="34" charset="0"/>
                          <a:cs typeface="Calibri" panose="020F0502020204030204" pitchFamily="34" charset="0"/>
                        </a:rPr>
                        <a:t>VALIDATION DU RESPECT DES RÈGLES LIÉES AU RÉGIME D’IMPOSITION APPLIQUÉ (RSI,RN) EN MATIÈRE D’IS ET DE TVA AU REGARD DE LA NATURE DE L’ACTIVITÉ ET DU CHIFFRE D’AFFAIRES</a:t>
                      </a:r>
                    </a:p>
                  </a:txBody>
                  <a:tcPr/>
                </a:tc>
                <a:extLst>
                  <a:ext uri="{0D108BD9-81ED-4DB2-BD59-A6C34878D82A}">
                    <a16:rowId xmlns:a16="http://schemas.microsoft.com/office/drawing/2014/main" val="1325578424"/>
                  </a:ext>
                </a:extLst>
              </a:tr>
            </a:tbl>
          </a:graphicData>
        </a:graphic>
      </p:graphicFrame>
    </p:spTree>
    <p:extLst>
      <p:ext uri="{BB962C8B-B14F-4D97-AF65-F5344CB8AC3E}">
        <p14:creationId xmlns:p14="http://schemas.microsoft.com/office/powerpoint/2010/main" val="1271793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A41D73-D956-FB4E-9B69-64AEFD3DE96E}"/>
              </a:ext>
            </a:extLst>
          </p:cNvPr>
          <p:cNvSpPr>
            <a:spLocks noGrp="1"/>
          </p:cNvSpPr>
          <p:nvPr>
            <p:ph type="ctrTitle"/>
          </p:nvPr>
        </p:nvSpPr>
        <p:spPr>
          <a:xfrm>
            <a:off x="914400" y="828675"/>
            <a:ext cx="9066213" cy="3948706"/>
          </a:xfrm>
        </p:spPr>
        <p:txBody>
          <a:bodyPr/>
          <a:lstStyle/>
          <a:p>
            <a:br>
              <a:rPr lang="fr-FR" dirty="0"/>
            </a:br>
            <a:endParaRPr lang="fr-FR" dirty="0"/>
          </a:p>
        </p:txBody>
      </p:sp>
      <p:graphicFrame>
        <p:nvGraphicFramePr>
          <p:cNvPr id="8" name="Tableau 8">
            <a:extLst>
              <a:ext uri="{FF2B5EF4-FFF2-40B4-BE49-F238E27FC236}">
                <a16:creationId xmlns:a16="http://schemas.microsoft.com/office/drawing/2014/main" id="{386D7CCD-E0A6-1642-987D-D78A69B555D3}"/>
              </a:ext>
            </a:extLst>
          </p:cNvPr>
          <p:cNvGraphicFramePr>
            <a:graphicFrameLocks noGrp="1"/>
          </p:cNvGraphicFramePr>
          <p:nvPr>
            <p:extLst>
              <p:ext uri="{D42A27DB-BD31-4B8C-83A1-F6EECF244321}">
                <p14:modId xmlns:p14="http://schemas.microsoft.com/office/powerpoint/2010/main" val="2702422702"/>
              </p:ext>
            </p:extLst>
          </p:nvPr>
        </p:nvGraphicFramePr>
        <p:xfrm>
          <a:off x="0" y="0"/>
          <a:ext cx="12192000" cy="7241129"/>
        </p:xfrm>
        <a:graphic>
          <a:graphicData uri="http://schemas.openxmlformats.org/drawingml/2006/table">
            <a:tbl>
              <a:tblPr firstRow="1" bandRow="1">
                <a:tableStyleId>{7DF18680-E054-41AD-8BC1-D1AEF772440D}</a:tableStyleId>
              </a:tblPr>
              <a:tblGrid>
                <a:gridCol w="12192000">
                  <a:extLst>
                    <a:ext uri="{9D8B030D-6E8A-4147-A177-3AD203B41FA5}">
                      <a16:colId xmlns:a16="http://schemas.microsoft.com/office/drawing/2014/main" val="1676168250"/>
                    </a:ext>
                  </a:extLst>
                </a:gridCol>
              </a:tblGrid>
              <a:tr h="1293272">
                <a:tc>
                  <a:txBody>
                    <a:bodyPr/>
                    <a:lstStyle/>
                    <a:p>
                      <a:endParaRPr lang="fr-FR" sz="2600" b="1" dirty="0">
                        <a:solidFill>
                          <a:schemeClr val="bg1"/>
                        </a:solidFill>
                      </a:endParaRPr>
                    </a:p>
                    <a:p>
                      <a:r>
                        <a:rPr lang="fr-FR" sz="2600" b="1" dirty="0">
                          <a:solidFill>
                            <a:schemeClr val="bg1"/>
                          </a:solidFill>
                        </a:rPr>
                        <a:t>6  RÈGLES DE DÉTERMINATION DES AMORTISSEMENTS  ET LEUR TRAITEMENT FISCAL</a:t>
                      </a:r>
                    </a:p>
                  </a:txBody>
                  <a:tcPr/>
                </a:tc>
                <a:extLst>
                  <a:ext uri="{0D108BD9-81ED-4DB2-BD59-A6C34878D82A}">
                    <a16:rowId xmlns:a16="http://schemas.microsoft.com/office/drawing/2014/main" val="1976696364"/>
                  </a:ext>
                </a:extLst>
              </a:tr>
              <a:tr h="1293272">
                <a:tc>
                  <a:txBody>
                    <a:bodyPr/>
                    <a:lstStyle/>
                    <a:p>
                      <a:endParaRPr lang="fr-FR" sz="2600" b="1" dirty="0">
                        <a:solidFill>
                          <a:schemeClr val="bg1"/>
                        </a:solidFill>
                      </a:endParaRPr>
                    </a:p>
                    <a:p>
                      <a:pPr marL="0" marR="0" lvl="0" indent="0" algn="l" defTabSz="457200" rtl="0" eaLnBrk="1" fontAlgn="auto" latinLnBrk="0" hangingPunct="1">
                        <a:lnSpc>
                          <a:spcPct val="100000"/>
                        </a:lnSpc>
                        <a:spcBef>
                          <a:spcPts val="0"/>
                        </a:spcBef>
                        <a:spcAft>
                          <a:spcPts val="0"/>
                        </a:spcAft>
                        <a:buClrTx/>
                        <a:buSzTx/>
                        <a:buFontTx/>
                        <a:buNone/>
                        <a:tabLst/>
                        <a:defRPr/>
                      </a:pPr>
                      <a:r>
                        <a:rPr lang="fr-FR" sz="2600" b="1" dirty="0">
                          <a:solidFill>
                            <a:schemeClr val="bg1"/>
                          </a:solidFill>
                        </a:rPr>
                        <a:t>7  RÈGLES DE DÉTERMINATION DES PROVISIONS ET LEUR TRAITEMENT FISCAL</a:t>
                      </a:r>
                    </a:p>
                    <a:p>
                      <a:endParaRPr lang="fr-FR" sz="2600" b="1" dirty="0">
                        <a:solidFill>
                          <a:schemeClr val="bg1"/>
                        </a:solidFill>
                      </a:endParaRPr>
                    </a:p>
                  </a:txBody>
                  <a:tcPr/>
                </a:tc>
                <a:extLst>
                  <a:ext uri="{0D108BD9-81ED-4DB2-BD59-A6C34878D82A}">
                    <a16:rowId xmlns:a16="http://schemas.microsoft.com/office/drawing/2014/main" val="2446350189"/>
                  </a:ext>
                </a:extLst>
              </a:tr>
              <a:tr h="1684913">
                <a:tc>
                  <a:txBody>
                    <a:bodyPr/>
                    <a:lstStyle/>
                    <a:p>
                      <a:endParaRPr lang="fr-FR" sz="2600" b="1" dirty="0">
                        <a:solidFill>
                          <a:schemeClr val="bg1"/>
                        </a:solidFill>
                      </a:endParaRPr>
                    </a:p>
                    <a:p>
                      <a:pPr marL="514350" marR="0" lvl="0" indent="-514350" algn="l" defTabSz="457200" rtl="0" eaLnBrk="1" fontAlgn="auto" latinLnBrk="0" hangingPunct="1">
                        <a:lnSpc>
                          <a:spcPct val="100000"/>
                        </a:lnSpc>
                        <a:spcBef>
                          <a:spcPts val="0"/>
                        </a:spcBef>
                        <a:spcAft>
                          <a:spcPts val="0"/>
                        </a:spcAft>
                        <a:buClrTx/>
                        <a:buSzTx/>
                        <a:buFontTx/>
                        <a:buAutoNum type="arabicPlain" startAt="8"/>
                        <a:tabLst/>
                        <a:defRPr/>
                      </a:pPr>
                      <a:r>
                        <a:rPr lang="fr-FR" sz="2600" b="1" dirty="0">
                          <a:solidFill>
                            <a:schemeClr val="bg1"/>
                          </a:solidFill>
                        </a:rPr>
                        <a:t>RÈGLES DE DÉTERMINATION DES CHARGES À PAYER ET LEUR TRAITEMENT FISCAL</a:t>
                      </a:r>
                    </a:p>
                    <a:p>
                      <a:endParaRPr lang="fr-FR" sz="2600" b="1" dirty="0">
                        <a:solidFill>
                          <a:schemeClr val="bg1"/>
                        </a:solidFill>
                      </a:endParaRPr>
                    </a:p>
                  </a:txBody>
                  <a:tcPr/>
                </a:tc>
                <a:extLst>
                  <a:ext uri="{0D108BD9-81ED-4DB2-BD59-A6C34878D82A}">
                    <a16:rowId xmlns:a16="http://schemas.microsoft.com/office/drawing/2014/main" val="416735585"/>
                  </a:ext>
                </a:extLst>
              </a:tr>
              <a:tr h="1293272">
                <a:tc>
                  <a:txBody>
                    <a:bodyPr/>
                    <a:lstStyle/>
                    <a:p>
                      <a:endParaRPr lang="fr-FR" sz="2600" b="1" dirty="0">
                        <a:solidFill>
                          <a:schemeClr val="bg1"/>
                        </a:solidFill>
                      </a:endParaRPr>
                    </a:p>
                    <a:p>
                      <a:r>
                        <a:rPr lang="fr-FR" sz="2600" b="1" dirty="0">
                          <a:solidFill>
                            <a:schemeClr val="bg1"/>
                          </a:solidFill>
                        </a:rPr>
                        <a:t>9   QUALIFICATION ET LA DÉDUCTIBILITÉ DES CHARGES EXCEPTIONNELLES</a:t>
                      </a:r>
                    </a:p>
                  </a:txBody>
                  <a:tcPr/>
                </a:tc>
                <a:extLst>
                  <a:ext uri="{0D108BD9-81ED-4DB2-BD59-A6C34878D82A}">
                    <a16:rowId xmlns:a16="http://schemas.microsoft.com/office/drawing/2014/main" val="4220049753"/>
                  </a:ext>
                </a:extLst>
              </a:tr>
              <a:tr h="1293272">
                <a:tc>
                  <a:txBody>
                    <a:bodyPr/>
                    <a:lstStyle/>
                    <a:p>
                      <a:endParaRPr lang="fr-FR" sz="2600" b="1" dirty="0">
                        <a:solidFill>
                          <a:schemeClr val="bg1"/>
                        </a:solidFill>
                      </a:endParaRPr>
                    </a:p>
                    <a:p>
                      <a:pPr marL="457200" indent="-457200">
                        <a:buAutoNum type="arabicPlain" startAt="10"/>
                      </a:pPr>
                      <a:r>
                        <a:rPr lang="fr-FR" sz="2600" b="1" dirty="0">
                          <a:solidFill>
                            <a:schemeClr val="bg1"/>
                          </a:solidFill>
                        </a:rPr>
                        <a:t>RESPECT DES RÈGLES D’EXIGIBILITÉ EN MATIEÈRE DE TVA (COLLECTÉE ET  DÉDUCTIBLE)</a:t>
                      </a:r>
                    </a:p>
                  </a:txBody>
                  <a:tcPr/>
                </a:tc>
                <a:extLst>
                  <a:ext uri="{0D108BD9-81ED-4DB2-BD59-A6C34878D82A}">
                    <a16:rowId xmlns:a16="http://schemas.microsoft.com/office/drawing/2014/main" val="1325578424"/>
                  </a:ext>
                </a:extLst>
              </a:tr>
            </a:tbl>
          </a:graphicData>
        </a:graphic>
      </p:graphicFrame>
    </p:spTree>
    <p:extLst>
      <p:ext uri="{BB962C8B-B14F-4D97-AF65-F5344CB8AC3E}">
        <p14:creationId xmlns:p14="http://schemas.microsoft.com/office/powerpoint/2010/main" val="36265322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A41D73-D956-FB4E-9B69-64AEFD3DE96E}"/>
              </a:ext>
            </a:extLst>
          </p:cNvPr>
          <p:cNvSpPr>
            <a:spLocks noGrp="1"/>
          </p:cNvSpPr>
          <p:nvPr>
            <p:ph type="ctrTitle"/>
          </p:nvPr>
        </p:nvSpPr>
        <p:spPr/>
        <p:txBody>
          <a:bodyPr>
            <a:normAutofit/>
          </a:bodyPr>
          <a:lstStyle/>
          <a:p>
            <a:r>
              <a:rPr lang="fr-FR" dirty="0"/>
              <a:t>LE CAHIER DES CHARGES</a:t>
            </a:r>
            <a:br>
              <a:rPr lang="fr-FR" dirty="0"/>
            </a:br>
            <a:endParaRPr lang="fr-FR" dirty="0"/>
          </a:p>
        </p:txBody>
      </p:sp>
    </p:spTree>
    <p:extLst>
      <p:ext uri="{BB962C8B-B14F-4D97-AF65-F5344CB8AC3E}">
        <p14:creationId xmlns:p14="http://schemas.microsoft.com/office/powerpoint/2010/main" val="5507035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913775" y="618518"/>
            <a:ext cx="10364451" cy="838808"/>
          </a:xfrm>
        </p:spPr>
        <p:txBody>
          <a:bodyPr>
            <a:normAutofit fontScale="90000"/>
          </a:bodyPr>
          <a:lstStyle/>
          <a:p>
            <a:r>
              <a:rPr lang="fr-FR" b="1" dirty="0">
                <a:solidFill>
                  <a:srgbClr val="C00000"/>
                </a:solidFill>
              </a:rPr>
              <a:t>1</a:t>
            </a:r>
            <a:r>
              <a:rPr lang="fr-FR" b="1" cap="none" baseline="30000" dirty="0">
                <a:solidFill>
                  <a:srgbClr val="C00000"/>
                </a:solidFill>
              </a:rPr>
              <a:t>e</a:t>
            </a:r>
            <a:r>
              <a:rPr lang="fr-FR" b="1" dirty="0">
                <a:solidFill>
                  <a:srgbClr val="C00000"/>
                </a:solidFill>
              </a:rPr>
              <a:t> piste de contrôle : LA Conformité du FEC</a:t>
            </a: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0" y="1214439"/>
            <a:ext cx="12192000" cy="5514974"/>
          </a:xfrm>
        </p:spPr>
        <p:txBody>
          <a:bodyPr>
            <a:normAutofit/>
          </a:bodyPr>
          <a:lstStyle/>
          <a:p>
            <a:endParaRPr lang="fr-FR" sz="2400" dirty="0">
              <a:latin typeface="Calibri" panose="020F0502020204030204" pitchFamily="34" charset="0"/>
              <a:cs typeface="Calibri" panose="020F0502020204030204" pitchFamily="34" charset="0"/>
            </a:endParaRPr>
          </a:p>
          <a:p>
            <a:r>
              <a:rPr lang="fr-FR" sz="3200" cap="none" dirty="0">
                <a:latin typeface="Calibri" panose="020F0502020204030204" pitchFamily="34" charset="0"/>
                <a:cs typeface="Calibri" panose="020F0502020204030204" pitchFamily="34" charset="0"/>
              </a:rPr>
              <a:t>Vérifier l’existence du FEC (obligatoire dès qu’il y a une comptabilité informatisée)</a:t>
            </a:r>
          </a:p>
          <a:p>
            <a:r>
              <a:rPr lang="fr-FR" sz="3200" cap="none" dirty="0">
                <a:latin typeface="Calibri" panose="020F0502020204030204" pitchFamily="34" charset="0"/>
                <a:cs typeface="Calibri" panose="020F0502020204030204" pitchFamily="34" charset="0"/>
              </a:rPr>
              <a:t>Vérifier la conformité du FEC avec </a:t>
            </a:r>
            <a:r>
              <a:rPr lang="fr-FR" sz="3200" cap="none" dirty="0" err="1">
                <a:latin typeface="Calibri" panose="020F0502020204030204" pitchFamily="34" charset="0"/>
                <a:cs typeface="Calibri" panose="020F0502020204030204" pitchFamily="34" charset="0"/>
              </a:rPr>
              <a:t>testcomptademat</a:t>
            </a:r>
            <a:endParaRPr lang="fr-FR" sz="3200" cap="none" dirty="0">
              <a:latin typeface="Calibri" panose="020F0502020204030204" pitchFamily="34" charset="0"/>
              <a:cs typeface="Calibri" panose="020F0502020204030204" pitchFamily="34" charset="0"/>
            </a:endParaRPr>
          </a:p>
          <a:p>
            <a:pPr lvl="1">
              <a:buFont typeface="Wingdings" pitchFamily="2" charset="2"/>
              <a:buChar char="ü"/>
            </a:pPr>
            <a:r>
              <a:rPr lang="fr-FR" sz="3200" cap="none" dirty="0">
                <a:latin typeface="Calibri" panose="020F0502020204030204" pitchFamily="34" charset="0"/>
                <a:cs typeface="Calibri" panose="020F0502020204030204" pitchFamily="34" charset="0"/>
              </a:rPr>
              <a:t>Identifier l’origine des anomalies (à partir de la page 3 du rapport), en isolant celles qui sont réelles ;</a:t>
            </a:r>
          </a:p>
          <a:p>
            <a:pPr lvl="1">
              <a:buFont typeface="Wingdings" pitchFamily="2" charset="2"/>
              <a:buChar char="ü"/>
            </a:pPr>
            <a:r>
              <a:rPr lang="fr-FR" sz="3200" cap="none" dirty="0">
                <a:latin typeface="Calibri" panose="020F0502020204030204" pitchFamily="34" charset="0"/>
                <a:cs typeface="Calibri" panose="020F0502020204030204" pitchFamily="34" charset="0"/>
              </a:rPr>
              <a:t>En présence d’anomalies réelles, les corriger si cela est encore possible ;</a:t>
            </a:r>
          </a:p>
          <a:p>
            <a:pPr lvl="1">
              <a:buFont typeface="Wingdings" pitchFamily="2" charset="2"/>
              <a:buChar char="ü"/>
            </a:pPr>
            <a:r>
              <a:rPr lang="fr-FR" sz="3200" cap="none" dirty="0">
                <a:latin typeface="Calibri" panose="020F0502020204030204" pitchFamily="34" charset="0"/>
                <a:cs typeface="Calibri" panose="020F0502020204030204" pitchFamily="34" charset="0"/>
              </a:rPr>
              <a:t>Réaliser une sauvegarde non modifiable du dernier </a:t>
            </a:r>
            <a:r>
              <a:rPr lang="fr-FR" sz="3200" cap="none" dirty="0" err="1">
                <a:latin typeface="Calibri" panose="020F0502020204030204" pitchFamily="34" charset="0"/>
                <a:cs typeface="Calibri" panose="020F0502020204030204" pitchFamily="34" charset="0"/>
              </a:rPr>
              <a:t>fec</a:t>
            </a:r>
            <a:r>
              <a:rPr lang="fr-FR" sz="3200" cap="none" dirty="0">
                <a:latin typeface="Calibri" panose="020F0502020204030204" pitchFamily="34" charset="0"/>
                <a:cs typeface="Calibri" panose="020F0502020204030204" pitchFamily="34" charset="0"/>
              </a:rPr>
              <a:t> exporté et du rapport correspondant ;</a:t>
            </a:r>
          </a:p>
          <a:p>
            <a:endParaRPr lang="fr-FR" dirty="0"/>
          </a:p>
        </p:txBody>
      </p:sp>
    </p:spTree>
    <p:extLst>
      <p:ext uri="{BB962C8B-B14F-4D97-AF65-F5344CB8AC3E}">
        <p14:creationId xmlns:p14="http://schemas.microsoft.com/office/powerpoint/2010/main" val="1856700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913775" y="618518"/>
            <a:ext cx="10364451" cy="838808"/>
          </a:xfrm>
        </p:spPr>
        <p:txBody>
          <a:bodyPr>
            <a:normAutofit fontScale="90000"/>
          </a:bodyPr>
          <a:lstStyle/>
          <a:p>
            <a:r>
              <a:rPr lang="fr-FR" b="1" dirty="0">
                <a:solidFill>
                  <a:srgbClr val="C00000"/>
                </a:solidFill>
              </a:rPr>
              <a:t>1</a:t>
            </a:r>
            <a:r>
              <a:rPr lang="fr-FR" b="1" cap="none" baseline="30000" dirty="0">
                <a:solidFill>
                  <a:srgbClr val="C00000"/>
                </a:solidFill>
              </a:rPr>
              <a:t>e</a:t>
            </a:r>
            <a:r>
              <a:rPr lang="fr-FR" b="1" dirty="0">
                <a:solidFill>
                  <a:srgbClr val="C00000"/>
                </a:solidFill>
              </a:rPr>
              <a:t> piste de contrôle : La conformité du FEC</a:t>
            </a: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0" y="1214439"/>
            <a:ext cx="12192000" cy="5514974"/>
          </a:xfrm>
        </p:spPr>
        <p:txBody>
          <a:bodyPr>
            <a:normAutofit/>
          </a:bodyPr>
          <a:lstStyle/>
          <a:p>
            <a:endParaRPr lang="fr-FR" sz="2400" dirty="0">
              <a:latin typeface="Calibri" panose="020F0502020204030204" pitchFamily="34" charset="0"/>
              <a:cs typeface="Calibri" panose="020F0502020204030204" pitchFamily="34" charset="0"/>
            </a:endParaRPr>
          </a:p>
          <a:p>
            <a:pPr marL="0" indent="0" algn="ctr">
              <a:buNone/>
            </a:pPr>
            <a:r>
              <a:rPr lang="fr-FR" sz="3600" dirty="0"/>
              <a:t>LE CADRE JURIDIQUE </a:t>
            </a:r>
          </a:p>
          <a:p>
            <a:pPr marL="0" indent="0">
              <a:buNone/>
            </a:pPr>
            <a:endParaRPr lang="fr-FR" sz="3600" dirty="0"/>
          </a:p>
          <a:p>
            <a:pPr marL="0" indent="0" algn="ctr">
              <a:buNone/>
            </a:pPr>
            <a:r>
              <a:rPr lang="fr-FR" sz="3600" dirty="0"/>
              <a:t>Article A. 47 A-1 du LPF</a:t>
            </a:r>
          </a:p>
          <a:p>
            <a:pPr marL="0" indent="0" algn="ctr">
              <a:buNone/>
            </a:pPr>
            <a:r>
              <a:rPr lang="fr-FR" sz="3600" dirty="0"/>
              <a:t>BOI-CF-IOR-60-40-20</a:t>
            </a:r>
          </a:p>
          <a:p>
            <a:pPr marL="0" indent="0" algn="ctr">
              <a:buNone/>
            </a:pPr>
            <a:endParaRPr lang="fr-FR" sz="4400" dirty="0"/>
          </a:p>
          <a:p>
            <a:pPr marL="0" indent="0">
              <a:buNone/>
            </a:pPr>
            <a:endParaRPr lang="fr-FR" dirty="0"/>
          </a:p>
        </p:txBody>
      </p:sp>
    </p:spTree>
    <p:extLst>
      <p:ext uri="{BB962C8B-B14F-4D97-AF65-F5344CB8AC3E}">
        <p14:creationId xmlns:p14="http://schemas.microsoft.com/office/powerpoint/2010/main" val="441931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8BB9E3-A70F-EF49-B331-E53F8924B390}"/>
              </a:ext>
            </a:extLst>
          </p:cNvPr>
          <p:cNvSpPr>
            <a:spLocks noGrp="1"/>
          </p:cNvSpPr>
          <p:nvPr>
            <p:ph type="title"/>
          </p:nvPr>
        </p:nvSpPr>
        <p:spPr>
          <a:xfrm>
            <a:off x="2516981" y="188844"/>
            <a:ext cx="7158037" cy="1585912"/>
          </a:xfrm>
        </p:spPr>
        <p:txBody>
          <a:bodyPr>
            <a:normAutofit fontScale="90000"/>
          </a:bodyPr>
          <a:lstStyle/>
          <a:p>
            <a:r>
              <a:rPr lang="fr-FR" sz="4800" dirty="0">
                <a:latin typeface="Calibri" panose="020F0502020204030204" pitchFamily="34" charset="0"/>
                <a:cs typeface="Calibri" panose="020F0502020204030204" pitchFamily="34" charset="0"/>
              </a:rPr>
              <a:t>L’esprit de l’examen de conformité fiscale </a:t>
            </a:r>
          </a:p>
        </p:txBody>
      </p:sp>
      <p:sp>
        <p:nvSpPr>
          <p:cNvPr id="3" name="Espace réservé du contenu 2">
            <a:extLst>
              <a:ext uri="{FF2B5EF4-FFF2-40B4-BE49-F238E27FC236}">
                <a16:creationId xmlns:a16="http://schemas.microsoft.com/office/drawing/2014/main" id="{2186FBCE-F19D-534F-9F27-832A2E4426FC}"/>
              </a:ext>
            </a:extLst>
          </p:cNvPr>
          <p:cNvSpPr>
            <a:spLocks noGrp="1"/>
          </p:cNvSpPr>
          <p:nvPr>
            <p:ph idx="1"/>
          </p:nvPr>
        </p:nvSpPr>
        <p:spPr>
          <a:xfrm>
            <a:off x="214313" y="1557338"/>
            <a:ext cx="11977687" cy="5111818"/>
          </a:xfrm>
        </p:spPr>
        <p:txBody>
          <a:bodyPr>
            <a:normAutofit/>
          </a:bodyPr>
          <a:lstStyle/>
          <a:p>
            <a:endParaRPr lang="fr-FR" sz="3600" dirty="0"/>
          </a:p>
          <a:p>
            <a:r>
              <a:rPr lang="fr-FR" sz="3600" dirty="0">
                <a:latin typeface="Calibri" panose="020F0502020204030204" pitchFamily="34" charset="0"/>
                <a:cs typeface="Calibri" panose="020F0502020204030204" pitchFamily="34" charset="0"/>
              </a:rPr>
              <a:t>L’ECF s’inscrit dans  la « </a:t>
            </a:r>
            <a:r>
              <a:rPr lang="fr-FR" sz="3600" b="1" dirty="0">
                <a:solidFill>
                  <a:srgbClr val="C00000"/>
                </a:solidFill>
                <a:latin typeface="Calibri" panose="020F0502020204030204" pitchFamily="34" charset="0"/>
                <a:cs typeface="Calibri" panose="020F0502020204030204" pitchFamily="34" charset="0"/>
              </a:rPr>
              <a:t>nouvelle relation de confiance </a:t>
            </a:r>
            <a:r>
              <a:rPr lang="fr-FR" sz="3600" dirty="0">
                <a:latin typeface="Calibri" panose="020F0502020204030204" pitchFamily="34" charset="0"/>
                <a:cs typeface="Calibri" panose="020F0502020204030204" pitchFamily="34" charset="0"/>
              </a:rPr>
              <a:t>» voulue par le ministre de l’action et des comptes publics, dans le prolongement du « droit à l’erreur ». </a:t>
            </a:r>
          </a:p>
          <a:p>
            <a:endParaRPr lang="fr-FR" sz="3600" dirty="0">
              <a:latin typeface="Calibri" panose="020F0502020204030204" pitchFamily="34" charset="0"/>
              <a:cs typeface="Calibri" panose="020F0502020204030204" pitchFamily="34" charset="0"/>
            </a:endParaRPr>
          </a:p>
          <a:p>
            <a:r>
              <a:rPr lang="fr-FR" sz="3600" dirty="0">
                <a:latin typeface="Calibri" panose="020F0502020204030204" pitchFamily="34" charset="0"/>
                <a:cs typeface="Calibri" panose="020F0502020204030204" pitchFamily="34" charset="0"/>
              </a:rPr>
              <a:t>Objectif  :  garantir </a:t>
            </a:r>
            <a:r>
              <a:rPr lang="fr-FR" sz="3600" b="1" dirty="0">
                <a:solidFill>
                  <a:srgbClr val="C00000"/>
                </a:solidFill>
                <a:latin typeface="Calibri" panose="020F0502020204030204" pitchFamily="34" charset="0"/>
                <a:cs typeface="Calibri" panose="020F0502020204030204" pitchFamily="34" charset="0"/>
              </a:rPr>
              <a:t>une plus grande sécurité juridique </a:t>
            </a:r>
            <a:r>
              <a:rPr lang="fr-FR" sz="3600" dirty="0">
                <a:latin typeface="Calibri" panose="020F0502020204030204" pitchFamily="34" charset="0"/>
                <a:cs typeface="Calibri" panose="020F0502020204030204" pitchFamily="34" charset="0"/>
              </a:rPr>
              <a:t>aux entreprises, </a:t>
            </a:r>
            <a:r>
              <a:rPr lang="fr-FR" sz="3600" b="1" dirty="0">
                <a:solidFill>
                  <a:srgbClr val="C00000"/>
                </a:solidFill>
                <a:latin typeface="Calibri" panose="020F0502020204030204" pitchFamily="34" charset="0"/>
                <a:cs typeface="Calibri" panose="020F0502020204030204" pitchFamily="34" charset="0"/>
              </a:rPr>
              <a:t>tout en favorisant le civisme fiscal</a:t>
            </a:r>
            <a:r>
              <a:rPr lang="fr-FR" sz="3600" dirty="0">
                <a:latin typeface="Calibri" panose="020F0502020204030204" pitchFamily="34" charset="0"/>
                <a:cs typeface="Calibri" panose="020F0502020204030204" pitchFamily="34" charset="0"/>
              </a:rPr>
              <a:t>.</a:t>
            </a:r>
          </a:p>
          <a:p>
            <a:endParaRPr lang="fr-FR" sz="3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060918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913775" y="618518"/>
            <a:ext cx="10364451" cy="838808"/>
          </a:xfrm>
        </p:spPr>
        <p:txBody>
          <a:bodyPr>
            <a:normAutofit fontScale="90000"/>
          </a:bodyPr>
          <a:lstStyle/>
          <a:p>
            <a:r>
              <a:rPr lang="fr-FR" sz="4000" b="1" dirty="0">
                <a:solidFill>
                  <a:srgbClr val="C00000"/>
                </a:solidFill>
              </a:rPr>
              <a:t>1. Conformité du FEC</a:t>
            </a: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114300" y="1343026"/>
            <a:ext cx="12192000" cy="5514974"/>
          </a:xfrm>
        </p:spPr>
        <p:txBody>
          <a:bodyPr>
            <a:normAutofit/>
          </a:bodyPr>
          <a:lstStyle/>
          <a:p>
            <a:endParaRPr lang="fr-FR" sz="2400" dirty="0">
              <a:latin typeface="Calibri" panose="020F0502020204030204" pitchFamily="34" charset="0"/>
              <a:cs typeface="Calibri" panose="020F0502020204030204" pitchFamily="34" charset="0"/>
            </a:endParaRPr>
          </a:p>
          <a:p>
            <a:pPr marL="0" indent="0">
              <a:buNone/>
            </a:pPr>
            <a:r>
              <a:rPr lang="fr-FR" sz="3500" cap="none" dirty="0"/>
              <a:t>Les conclusions doivent comporter : </a:t>
            </a:r>
          </a:p>
          <a:p>
            <a:r>
              <a:rPr lang="fr-FR" sz="3500" cap="none" dirty="0"/>
              <a:t>le rapport issu de </a:t>
            </a:r>
            <a:r>
              <a:rPr lang="fr-FR" sz="3500" cap="none" dirty="0" err="1"/>
              <a:t>testcomptademat</a:t>
            </a:r>
            <a:endParaRPr lang="fr-FR" sz="3500" cap="none" dirty="0"/>
          </a:p>
          <a:p>
            <a:r>
              <a:rPr lang="fr-FR" sz="3500" cap="none" dirty="0"/>
              <a:t>la vérification de la clôture de l’exercice</a:t>
            </a:r>
          </a:p>
          <a:p>
            <a:r>
              <a:rPr lang="fr-FR" sz="3500" cap="none" dirty="0"/>
              <a:t>une liste des anomalies éventuelles qui n’ont pas pu être corrigées avant la fin de l’ECF</a:t>
            </a:r>
          </a:p>
          <a:p>
            <a:pPr marL="0" indent="0">
              <a:buNone/>
            </a:pPr>
            <a:endParaRPr lang="fr-FR" sz="3200" cap="none" dirty="0"/>
          </a:p>
          <a:p>
            <a:pPr marL="0" indent="0" algn="ctr">
              <a:buNone/>
            </a:pPr>
            <a:r>
              <a:rPr lang="fr-FR" sz="3200" b="1" cap="none" dirty="0"/>
              <a:t>AUCUNE TOLERANCE CONTRACTUELLE ADMISE</a:t>
            </a:r>
          </a:p>
          <a:p>
            <a:pPr marL="0" indent="0">
              <a:buNone/>
            </a:pPr>
            <a:r>
              <a:rPr lang="fr-FR" sz="3200" dirty="0"/>
              <a:t> </a:t>
            </a:r>
          </a:p>
        </p:txBody>
      </p:sp>
    </p:spTree>
    <p:extLst>
      <p:ext uri="{BB962C8B-B14F-4D97-AF65-F5344CB8AC3E}">
        <p14:creationId xmlns:p14="http://schemas.microsoft.com/office/powerpoint/2010/main" val="33659430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208722" y="354700"/>
            <a:ext cx="12325764" cy="1295196"/>
          </a:xfrm>
        </p:spPr>
        <p:txBody>
          <a:bodyPr>
            <a:normAutofit fontScale="90000"/>
          </a:bodyPr>
          <a:lstStyle/>
          <a:p>
            <a:r>
              <a:rPr lang="fr-FR" dirty="0">
                <a:solidFill>
                  <a:srgbClr val="C00000"/>
                </a:solidFill>
                <a:latin typeface="+mn-lt"/>
              </a:rPr>
              <a:t>2</a:t>
            </a:r>
            <a:r>
              <a:rPr lang="fr-FR" baseline="30000" dirty="0">
                <a:solidFill>
                  <a:srgbClr val="C00000"/>
                </a:solidFill>
                <a:latin typeface="+mn-lt"/>
              </a:rPr>
              <a:t>e</a:t>
            </a:r>
            <a:r>
              <a:rPr lang="fr-FR" dirty="0">
                <a:solidFill>
                  <a:srgbClr val="C00000"/>
                </a:solidFill>
                <a:latin typeface="+mn-lt"/>
              </a:rPr>
              <a:t> piste de contrôle  </a:t>
            </a:r>
            <a:br>
              <a:rPr lang="fr-FR" dirty="0">
                <a:solidFill>
                  <a:srgbClr val="C00000"/>
                </a:solidFill>
                <a:latin typeface="+mn-lt"/>
              </a:rPr>
            </a:br>
            <a:r>
              <a:rPr lang="fr-FR" dirty="0">
                <a:solidFill>
                  <a:srgbClr val="C00000"/>
                </a:solidFill>
                <a:latin typeface="+mn-lt"/>
              </a:rPr>
              <a:t>la Qualité comptable du FEC au regard des normes comptables</a:t>
            </a:r>
            <a:br>
              <a:rPr lang="fr-FR" b="1" dirty="0">
                <a:solidFill>
                  <a:srgbClr val="C00000"/>
                </a:solidFill>
                <a:latin typeface="+mn-lt"/>
              </a:rPr>
            </a:b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208722" y="1321903"/>
            <a:ext cx="11868978" cy="4999383"/>
          </a:xfrm>
        </p:spPr>
        <p:txBody>
          <a:bodyPr>
            <a:normAutofit/>
          </a:bodyPr>
          <a:lstStyle/>
          <a:p>
            <a:endParaRPr lang="fr-FR" sz="2400" dirty="0">
              <a:latin typeface="Calibri" panose="020F0502020204030204" pitchFamily="34" charset="0"/>
              <a:cs typeface="Calibri" panose="020F0502020204030204" pitchFamily="34" charset="0"/>
            </a:endParaRPr>
          </a:p>
          <a:p>
            <a:pPr marL="0" indent="0" algn="ctr">
              <a:buNone/>
            </a:pPr>
            <a:r>
              <a:rPr lang="fr-FR" sz="3600" dirty="0"/>
              <a:t>LE CADRE JURIDIQUE </a:t>
            </a:r>
          </a:p>
          <a:p>
            <a:pPr marL="0" lvl="0" indent="0" algn="ctr">
              <a:buNone/>
            </a:pPr>
            <a:endParaRPr lang="fr-FR" sz="3600" cap="none" dirty="0"/>
          </a:p>
          <a:p>
            <a:pPr marL="0" indent="0" algn="ctr">
              <a:buNone/>
            </a:pPr>
            <a:r>
              <a:rPr lang="fr-FR" sz="3600" dirty="0"/>
              <a:t>Articles 123-12 et suivants  du code de commerce</a:t>
            </a:r>
          </a:p>
          <a:p>
            <a:pPr marL="0" indent="0">
              <a:buNone/>
            </a:pPr>
            <a:endParaRPr lang="fr-FR" sz="3200" dirty="0"/>
          </a:p>
        </p:txBody>
      </p:sp>
    </p:spTree>
    <p:extLst>
      <p:ext uri="{BB962C8B-B14F-4D97-AF65-F5344CB8AC3E}">
        <p14:creationId xmlns:p14="http://schemas.microsoft.com/office/powerpoint/2010/main" val="23068554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208722" y="341448"/>
            <a:ext cx="12325764" cy="1295196"/>
          </a:xfrm>
        </p:spPr>
        <p:txBody>
          <a:bodyPr>
            <a:normAutofit fontScale="90000"/>
          </a:bodyPr>
          <a:lstStyle/>
          <a:p>
            <a:br>
              <a:rPr lang="fr-FR" dirty="0">
                <a:solidFill>
                  <a:srgbClr val="C00000"/>
                </a:solidFill>
                <a:latin typeface="+mn-lt"/>
              </a:rPr>
            </a:br>
            <a:r>
              <a:rPr lang="fr-FR" dirty="0">
                <a:solidFill>
                  <a:srgbClr val="C00000"/>
                </a:solidFill>
                <a:latin typeface="+mn-lt"/>
              </a:rPr>
              <a:t>2</a:t>
            </a:r>
            <a:r>
              <a:rPr lang="fr-FR" baseline="30000" dirty="0">
                <a:solidFill>
                  <a:srgbClr val="C00000"/>
                </a:solidFill>
                <a:latin typeface="+mn-lt"/>
              </a:rPr>
              <a:t>e</a:t>
            </a:r>
            <a:r>
              <a:rPr lang="fr-FR" dirty="0">
                <a:solidFill>
                  <a:srgbClr val="C00000"/>
                </a:solidFill>
                <a:latin typeface="+mn-lt"/>
              </a:rPr>
              <a:t> piste de contrôle  </a:t>
            </a:r>
            <a:br>
              <a:rPr lang="fr-FR" dirty="0">
                <a:solidFill>
                  <a:srgbClr val="C00000"/>
                </a:solidFill>
                <a:latin typeface="+mn-lt"/>
              </a:rPr>
            </a:br>
            <a:r>
              <a:rPr lang="fr-FR" dirty="0">
                <a:solidFill>
                  <a:srgbClr val="C00000"/>
                </a:solidFill>
                <a:latin typeface="+mn-lt"/>
              </a:rPr>
              <a:t>la Qualité comptable du FEC au regard des normes comptables</a:t>
            </a:r>
            <a:br>
              <a:rPr lang="fr-FR" b="1" dirty="0">
                <a:solidFill>
                  <a:srgbClr val="C00000"/>
                </a:solidFill>
                <a:latin typeface="+mn-lt"/>
              </a:rPr>
            </a:b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208722" y="1321903"/>
            <a:ext cx="11868978" cy="4999383"/>
          </a:xfrm>
        </p:spPr>
        <p:txBody>
          <a:bodyPr>
            <a:normAutofit/>
          </a:bodyPr>
          <a:lstStyle/>
          <a:p>
            <a:endParaRPr lang="fr-FR" sz="2400" dirty="0">
              <a:latin typeface="Calibri" panose="020F0502020204030204" pitchFamily="34" charset="0"/>
              <a:cs typeface="Calibri" panose="020F0502020204030204" pitchFamily="34" charset="0"/>
            </a:endParaRPr>
          </a:p>
          <a:p>
            <a:pPr marL="0" indent="0">
              <a:buNone/>
            </a:pPr>
            <a:r>
              <a:rPr lang="fr-FR" sz="3200" cap="none" dirty="0"/>
              <a:t>Les points à examiner : </a:t>
            </a:r>
            <a:endParaRPr lang="fr-FR" cap="none" dirty="0"/>
          </a:p>
          <a:p>
            <a:pPr lvl="0"/>
            <a:r>
              <a:rPr lang="fr-FR" sz="3200" cap="none" dirty="0"/>
              <a:t>la conformité aux normes de la présentation générale de comptabilité ;</a:t>
            </a:r>
          </a:p>
          <a:p>
            <a:pPr lvl="0"/>
            <a:r>
              <a:rPr lang="fr-FR" sz="3200" cap="none" dirty="0"/>
              <a:t>la présence des opérations d’inventaire identifiables ;</a:t>
            </a:r>
          </a:p>
          <a:p>
            <a:pPr lvl="0"/>
            <a:r>
              <a:rPr lang="fr-FR" sz="3200" cap="none" dirty="0"/>
              <a:t>la mention des comptes de produits et de charges non soldés ;</a:t>
            </a:r>
          </a:p>
          <a:p>
            <a:pPr lvl="0"/>
            <a:r>
              <a:rPr lang="fr-FR" sz="3200" cap="none" dirty="0"/>
              <a:t>la présence des écritures d’« à-nouveau » (an) identifiées ;</a:t>
            </a:r>
          </a:p>
          <a:p>
            <a:pPr lvl="0"/>
            <a:r>
              <a:rPr lang="fr-FR" sz="3200" cap="none" dirty="0"/>
              <a:t>l’équilibre des écritures ;</a:t>
            </a:r>
          </a:p>
          <a:p>
            <a:pPr marL="0" lvl="0" indent="0">
              <a:buNone/>
            </a:pPr>
            <a:endParaRPr lang="fr-FR" cap="none" dirty="0"/>
          </a:p>
          <a:p>
            <a:pPr marL="0" indent="0">
              <a:buNone/>
            </a:pPr>
            <a:endParaRPr lang="fr-FR" sz="3200" dirty="0"/>
          </a:p>
          <a:p>
            <a:pPr marL="0" indent="0">
              <a:buNone/>
            </a:pPr>
            <a:endParaRPr lang="fr-FR" sz="3200" dirty="0"/>
          </a:p>
        </p:txBody>
      </p:sp>
    </p:spTree>
    <p:extLst>
      <p:ext uri="{BB962C8B-B14F-4D97-AF65-F5344CB8AC3E}">
        <p14:creationId xmlns:p14="http://schemas.microsoft.com/office/powerpoint/2010/main" val="9554085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114300" y="-92765"/>
            <a:ext cx="11945178" cy="1435791"/>
          </a:xfrm>
        </p:spPr>
        <p:txBody>
          <a:bodyPr>
            <a:normAutofit fontScale="90000"/>
          </a:bodyPr>
          <a:lstStyle/>
          <a:p>
            <a:br>
              <a:rPr lang="fr-FR" dirty="0">
                <a:solidFill>
                  <a:srgbClr val="C00000"/>
                </a:solidFill>
                <a:latin typeface="+mn-lt"/>
              </a:rPr>
            </a:br>
            <a:r>
              <a:rPr lang="fr-FR" dirty="0">
                <a:solidFill>
                  <a:srgbClr val="C00000"/>
                </a:solidFill>
                <a:latin typeface="+mn-lt"/>
              </a:rPr>
              <a:t>2</a:t>
            </a:r>
            <a:r>
              <a:rPr lang="fr-FR" baseline="30000" dirty="0">
                <a:solidFill>
                  <a:srgbClr val="C00000"/>
                </a:solidFill>
                <a:latin typeface="+mn-lt"/>
              </a:rPr>
              <a:t>e</a:t>
            </a:r>
            <a:r>
              <a:rPr lang="fr-FR" dirty="0">
                <a:solidFill>
                  <a:srgbClr val="C00000"/>
                </a:solidFill>
                <a:latin typeface="+mn-lt"/>
              </a:rPr>
              <a:t> piste de contrôle  </a:t>
            </a:r>
            <a:br>
              <a:rPr lang="fr-FR" dirty="0">
                <a:solidFill>
                  <a:srgbClr val="C00000"/>
                </a:solidFill>
                <a:latin typeface="+mn-lt"/>
              </a:rPr>
            </a:br>
            <a:r>
              <a:rPr lang="fr-FR" dirty="0">
                <a:solidFill>
                  <a:srgbClr val="C00000"/>
                </a:solidFill>
                <a:latin typeface="+mn-lt"/>
              </a:rPr>
              <a:t>la Qualité comptable du FEC au regard des normes comptables</a:t>
            </a:r>
            <a:br>
              <a:rPr lang="fr-FR" b="1" dirty="0">
                <a:solidFill>
                  <a:srgbClr val="C00000"/>
                </a:solidFill>
                <a:latin typeface="+mn-lt"/>
              </a:rPr>
            </a:b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114300" y="1343026"/>
            <a:ext cx="12325764" cy="5514974"/>
          </a:xfrm>
        </p:spPr>
        <p:txBody>
          <a:bodyPr>
            <a:normAutofit fontScale="92500" lnSpcReduction="20000"/>
          </a:bodyPr>
          <a:lstStyle/>
          <a:p>
            <a:pPr marL="0" indent="0">
              <a:buNone/>
            </a:pPr>
            <a:endParaRPr lang="fr-FR" sz="3200" dirty="0"/>
          </a:p>
          <a:p>
            <a:pPr lvl="0"/>
            <a:r>
              <a:rPr lang="fr-FR" sz="3500" cap="none" dirty="0"/>
              <a:t>la date de validation des écritures comptables au plus tard au jour du dépôt de la liasse fiscale ;</a:t>
            </a:r>
          </a:p>
          <a:p>
            <a:pPr lvl="0"/>
            <a:r>
              <a:rPr lang="fr-FR" sz="3500" cap="none" dirty="0"/>
              <a:t>le respect de la chronologie des écritures comptables ;</a:t>
            </a:r>
          </a:p>
          <a:p>
            <a:pPr lvl="0"/>
            <a:r>
              <a:rPr lang="fr-FR" sz="3500" cap="none" dirty="0"/>
              <a:t>la </a:t>
            </a:r>
            <a:r>
              <a:rPr lang="fr-FR" sz="3500" cap="none" dirty="0" err="1"/>
              <a:t>séquentialité</a:t>
            </a:r>
            <a:r>
              <a:rPr lang="fr-FR" sz="3500" cap="none" dirty="0"/>
              <a:t> des numérotations des pièces comptables et des écritures par journal </a:t>
            </a:r>
          </a:p>
          <a:p>
            <a:pPr lvl="0"/>
            <a:r>
              <a:rPr lang="fr-FR" sz="3500" cap="none" dirty="0"/>
              <a:t>l’absence d’écritures globalisées ;</a:t>
            </a:r>
          </a:p>
          <a:p>
            <a:pPr lvl="0"/>
            <a:r>
              <a:rPr lang="fr-FR" sz="3500" cap="none" dirty="0"/>
              <a:t>la conformité à la doctrine administrative en matière d’écritures centralisées le cas échéant ;</a:t>
            </a:r>
          </a:p>
          <a:p>
            <a:pPr lvl="0"/>
            <a:r>
              <a:rPr lang="fr-FR" sz="3500" cap="none" dirty="0"/>
              <a:t>le contrôle de cohérence du résultat comptable du </a:t>
            </a:r>
            <a:r>
              <a:rPr lang="fr-FR" sz="3500" cap="none" dirty="0" err="1"/>
              <a:t>fec</a:t>
            </a:r>
            <a:r>
              <a:rPr lang="fr-FR" sz="3500" cap="none" dirty="0"/>
              <a:t> avec celui déclaré dans la liasse fiscale</a:t>
            </a:r>
            <a:r>
              <a:rPr lang="fr-FR" dirty="0"/>
              <a:t>.</a:t>
            </a:r>
          </a:p>
          <a:p>
            <a:pPr marL="0" indent="0">
              <a:buNone/>
            </a:pPr>
            <a:endParaRPr lang="fr-FR" sz="3200" dirty="0"/>
          </a:p>
        </p:txBody>
      </p:sp>
    </p:spTree>
    <p:extLst>
      <p:ext uri="{BB962C8B-B14F-4D97-AF65-F5344CB8AC3E}">
        <p14:creationId xmlns:p14="http://schemas.microsoft.com/office/powerpoint/2010/main" val="34649329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0" y="0"/>
            <a:ext cx="12192000" cy="1343026"/>
          </a:xfrm>
        </p:spPr>
        <p:txBody>
          <a:bodyPr>
            <a:normAutofit fontScale="90000"/>
          </a:bodyPr>
          <a:lstStyle/>
          <a:p>
            <a:br>
              <a:rPr lang="fr-FR" dirty="0">
                <a:solidFill>
                  <a:srgbClr val="C00000"/>
                </a:solidFill>
                <a:latin typeface="+mn-lt"/>
              </a:rPr>
            </a:br>
            <a:r>
              <a:rPr lang="fr-FR" dirty="0">
                <a:solidFill>
                  <a:srgbClr val="C00000"/>
                </a:solidFill>
                <a:latin typeface="+mn-lt"/>
              </a:rPr>
              <a:t>2</a:t>
            </a:r>
            <a:r>
              <a:rPr lang="fr-FR" baseline="30000" dirty="0">
                <a:solidFill>
                  <a:srgbClr val="C00000"/>
                </a:solidFill>
                <a:latin typeface="+mn-lt"/>
              </a:rPr>
              <a:t>e</a:t>
            </a:r>
            <a:r>
              <a:rPr lang="fr-FR" dirty="0">
                <a:solidFill>
                  <a:srgbClr val="C00000"/>
                </a:solidFill>
                <a:latin typeface="+mn-lt"/>
              </a:rPr>
              <a:t> piste de contrôle  </a:t>
            </a:r>
            <a:br>
              <a:rPr lang="fr-FR" dirty="0">
                <a:solidFill>
                  <a:srgbClr val="C00000"/>
                </a:solidFill>
                <a:latin typeface="+mn-lt"/>
              </a:rPr>
            </a:br>
            <a:r>
              <a:rPr lang="fr-FR" dirty="0">
                <a:solidFill>
                  <a:srgbClr val="C00000"/>
                </a:solidFill>
                <a:latin typeface="+mn-lt"/>
              </a:rPr>
              <a:t>la Qualité comptable du FEC au regard des normes comptables</a:t>
            </a:r>
            <a:br>
              <a:rPr lang="fr-FR" b="1" dirty="0">
                <a:solidFill>
                  <a:srgbClr val="C00000"/>
                </a:solidFill>
                <a:latin typeface="+mn-lt"/>
              </a:rPr>
            </a:b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0" y="1444486"/>
            <a:ext cx="12440064" cy="5413513"/>
          </a:xfrm>
        </p:spPr>
        <p:txBody>
          <a:bodyPr>
            <a:normAutofit/>
          </a:bodyPr>
          <a:lstStyle/>
          <a:p>
            <a:pPr marL="0" indent="0">
              <a:buNone/>
            </a:pPr>
            <a:endParaRPr lang="fr-FR" sz="3200" dirty="0"/>
          </a:p>
          <a:p>
            <a:pPr marL="0" indent="0">
              <a:buNone/>
            </a:pPr>
            <a:r>
              <a:rPr lang="fr-FR" sz="3200" cap="none" dirty="0"/>
              <a:t>La règle : Exhaustivité du contrôle sur les principes généraux du PCG</a:t>
            </a:r>
          </a:p>
          <a:p>
            <a:pPr marL="0" indent="0">
              <a:buNone/>
            </a:pPr>
            <a:r>
              <a:rPr lang="fr-FR" sz="3200" cap="none" dirty="0"/>
              <a:t>L’exception : si grand nombre d’écritures : examen par sondage </a:t>
            </a:r>
          </a:p>
          <a:p>
            <a:pPr marL="0" indent="0">
              <a:buNone/>
            </a:pPr>
            <a:endParaRPr lang="fr-FR" sz="3200" cap="none" dirty="0"/>
          </a:p>
          <a:p>
            <a:pPr marL="0" indent="0" algn="ctr">
              <a:buNone/>
            </a:pPr>
            <a:r>
              <a:rPr lang="fr-FR" sz="3600" cap="none" dirty="0"/>
              <a:t>Tolérance contractuelle : la responsabilité du prestataire de confiance n’est pas engagée en cas de non respect d’une règle comptable</a:t>
            </a:r>
          </a:p>
        </p:txBody>
      </p:sp>
    </p:spTree>
    <p:extLst>
      <p:ext uri="{BB962C8B-B14F-4D97-AF65-F5344CB8AC3E}">
        <p14:creationId xmlns:p14="http://schemas.microsoft.com/office/powerpoint/2010/main" val="11194266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0" y="164929"/>
            <a:ext cx="12325764" cy="1009132"/>
          </a:xfrm>
        </p:spPr>
        <p:txBody>
          <a:bodyPr>
            <a:normAutofit fontScale="90000"/>
          </a:bodyPr>
          <a:lstStyle/>
          <a:p>
            <a:br>
              <a:rPr lang="fr-FR" dirty="0">
                <a:solidFill>
                  <a:srgbClr val="C00000"/>
                </a:solidFill>
                <a:latin typeface="+mn-lt"/>
              </a:rPr>
            </a:br>
            <a:r>
              <a:rPr lang="fr-FR" dirty="0">
                <a:solidFill>
                  <a:srgbClr val="C00000"/>
                </a:solidFill>
                <a:latin typeface="+mn-lt"/>
              </a:rPr>
              <a:t>3</a:t>
            </a:r>
            <a:r>
              <a:rPr lang="fr-FR" baseline="30000" dirty="0">
                <a:solidFill>
                  <a:srgbClr val="C00000"/>
                </a:solidFill>
                <a:latin typeface="+mn-lt"/>
              </a:rPr>
              <a:t>e</a:t>
            </a:r>
            <a:r>
              <a:rPr lang="fr-FR" dirty="0">
                <a:solidFill>
                  <a:srgbClr val="C00000"/>
                </a:solidFill>
                <a:latin typeface="+mn-lt"/>
              </a:rPr>
              <a:t> piste de contrôle  </a:t>
            </a:r>
            <a:br>
              <a:rPr lang="fr-FR" dirty="0">
                <a:solidFill>
                  <a:srgbClr val="C00000"/>
                </a:solidFill>
                <a:latin typeface="+mn-lt"/>
              </a:rPr>
            </a:br>
            <a:r>
              <a:rPr lang="fr-FR" dirty="0">
                <a:solidFill>
                  <a:srgbClr val="C00000"/>
                </a:solidFill>
                <a:latin typeface="+mn-lt"/>
              </a:rPr>
              <a:t>logiciel ou système de caisse </a:t>
            </a:r>
            <a:br>
              <a:rPr lang="fr-FR" b="1" dirty="0">
                <a:solidFill>
                  <a:srgbClr val="C00000"/>
                </a:solidFill>
                <a:latin typeface="+mn-lt"/>
              </a:rPr>
            </a:b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114300" y="1343026"/>
            <a:ext cx="12554364" cy="5514974"/>
          </a:xfrm>
        </p:spPr>
        <p:txBody>
          <a:bodyPr>
            <a:normAutofit/>
          </a:bodyPr>
          <a:lstStyle/>
          <a:p>
            <a:pPr marL="0" indent="0" algn="ctr">
              <a:buNone/>
            </a:pPr>
            <a:endParaRPr lang="fr-FR" sz="3200" dirty="0"/>
          </a:p>
          <a:p>
            <a:pPr marL="0" indent="0" algn="ctr">
              <a:buNone/>
            </a:pPr>
            <a:r>
              <a:rPr lang="fr-FR" sz="3600" dirty="0"/>
              <a:t>LE CADRE JURIDIQUE </a:t>
            </a:r>
          </a:p>
          <a:p>
            <a:pPr marL="0" indent="0" algn="ctr">
              <a:buNone/>
            </a:pPr>
            <a:endParaRPr lang="fr-FR" dirty="0"/>
          </a:p>
          <a:p>
            <a:pPr marL="0" indent="0" algn="ctr">
              <a:buNone/>
            </a:pPr>
            <a:r>
              <a:rPr lang="fr-FR" sz="3600" dirty="0"/>
              <a:t>le 3° bis du I de l’article 286 du CGI </a:t>
            </a:r>
          </a:p>
          <a:p>
            <a:pPr marL="0" indent="0" algn="ctr">
              <a:buNone/>
            </a:pPr>
            <a:r>
              <a:rPr lang="fr-FR" sz="3600" dirty="0"/>
              <a:t>Précisions dans le </a:t>
            </a:r>
            <a:r>
              <a:rPr lang="fr-FR" sz="3600" dirty="0">
                <a:hlinkClick r:id="rId2"/>
              </a:rPr>
              <a:t>BOI-TVA-DECLA-30-10-30</a:t>
            </a:r>
            <a:r>
              <a:rPr lang="fr-FR" sz="3600" dirty="0"/>
              <a:t> </a:t>
            </a:r>
          </a:p>
          <a:p>
            <a:pPr marL="0" indent="0" algn="ctr">
              <a:buNone/>
            </a:pPr>
            <a:endParaRPr lang="fr-FR" sz="3200" dirty="0"/>
          </a:p>
          <a:p>
            <a:pPr marL="0" indent="0">
              <a:buNone/>
            </a:pPr>
            <a:endParaRPr lang="fr-FR" sz="3200" dirty="0"/>
          </a:p>
        </p:txBody>
      </p:sp>
    </p:spTree>
    <p:extLst>
      <p:ext uri="{BB962C8B-B14F-4D97-AF65-F5344CB8AC3E}">
        <p14:creationId xmlns:p14="http://schemas.microsoft.com/office/powerpoint/2010/main" val="10322846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0" y="164929"/>
            <a:ext cx="12325764" cy="779288"/>
          </a:xfrm>
        </p:spPr>
        <p:txBody>
          <a:bodyPr>
            <a:normAutofit fontScale="90000"/>
          </a:bodyPr>
          <a:lstStyle/>
          <a:p>
            <a:br>
              <a:rPr lang="fr-FR" dirty="0">
                <a:solidFill>
                  <a:srgbClr val="C00000"/>
                </a:solidFill>
                <a:latin typeface="+mn-lt"/>
              </a:rPr>
            </a:br>
            <a:br>
              <a:rPr lang="fr-FR" dirty="0">
                <a:solidFill>
                  <a:srgbClr val="C00000"/>
                </a:solidFill>
                <a:latin typeface="+mn-lt"/>
              </a:rPr>
            </a:br>
            <a:r>
              <a:rPr lang="fr-FR" dirty="0">
                <a:solidFill>
                  <a:srgbClr val="C00000"/>
                </a:solidFill>
                <a:latin typeface="+mn-lt"/>
              </a:rPr>
              <a:t>3</a:t>
            </a:r>
            <a:r>
              <a:rPr lang="fr-FR" baseline="30000" dirty="0">
                <a:solidFill>
                  <a:srgbClr val="C00000"/>
                </a:solidFill>
                <a:latin typeface="+mn-lt"/>
              </a:rPr>
              <a:t>e</a:t>
            </a:r>
            <a:r>
              <a:rPr lang="fr-FR" dirty="0">
                <a:solidFill>
                  <a:srgbClr val="C00000"/>
                </a:solidFill>
                <a:latin typeface="+mn-lt"/>
              </a:rPr>
              <a:t> piste de contrôle  </a:t>
            </a:r>
            <a:br>
              <a:rPr lang="fr-FR" dirty="0">
                <a:solidFill>
                  <a:srgbClr val="C00000"/>
                </a:solidFill>
                <a:latin typeface="+mn-lt"/>
              </a:rPr>
            </a:br>
            <a:r>
              <a:rPr lang="fr-FR" dirty="0">
                <a:solidFill>
                  <a:srgbClr val="C00000"/>
                </a:solidFill>
                <a:latin typeface="+mn-lt"/>
              </a:rPr>
              <a:t>logiciel ou système de caisse </a:t>
            </a:r>
            <a:br>
              <a:rPr lang="fr-FR" b="1" dirty="0">
                <a:solidFill>
                  <a:srgbClr val="C00000"/>
                </a:solidFill>
                <a:latin typeface="+mn-lt"/>
              </a:rPr>
            </a:b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0" y="1361661"/>
            <a:ext cx="12192000" cy="5814391"/>
          </a:xfrm>
        </p:spPr>
        <p:txBody>
          <a:bodyPr>
            <a:normAutofit fontScale="70000" lnSpcReduction="20000"/>
          </a:bodyPr>
          <a:lstStyle/>
          <a:p>
            <a:pPr marL="0" indent="0">
              <a:buNone/>
            </a:pPr>
            <a:r>
              <a:rPr lang="fr-FR" sz="5100" cap="none" dirty="0"/>
              <a:t>Les points à examiner : </a:t>
            </a:r>
          </a:p>
          <a:p>
            <a:pPr lvl="0" algn="just"/>
            <a:r>
              <a:rPr lang="fr-FR" sz="4600" cap="none" dirty="0"/>
              <a:t>à partir de l’analyse du système d’information et des constatations matérielles réalisées, le tiers de confiance détermine si l’entreprise entre dans le champ d’application du dispositif ;</a:t>
            </a:r>
          </a:p>
          <a:p>
            <a:pPr marL="0" lvl="0" indent="0" algn="just">
              <a:buNone/>
            </a:pPr>
            <a:endParaRPr lang="fr-FR" sz="4600" cap="none" dirty="0"/>
          </a:p>
          <a:p>
            <a:pPr lvl="0" algn="just"/>
            <a:r>
              <a:rPr lang="fr-FR" sz="4600" cap="none" dirty="0"/>
              <a:t>si l’entreprise présente un certificat ou une attestation, un examen formel de sa validité est réalisé en le rapprochant des informations présentées par les sites </a:t>
            </a:r>
            <a:r>
              <a:rPr lang="fr-FR" sz="4600" cap="none" dirty="0" err="1"/>
              <a:t>internets</a:t>
            </a:r>
            <a:r>
              <a:rPr lang="fr-FR" sz="4600" cap="none" dirty="0"/>
              <a:t> des certificateurs, afnor certification (sous-traitant technique </a:t>
            </a:r>
            <a:r>
              <a:rPr lang="fr-FR" sz="4600" cap="none" dirty="0" err="1"/>
              <a:t>infocert</a:t>
            </a:r>
            <a:r>
              <a:rPr lang="fr-FR" sz="4600" cap="none" dirty="0"/>
              <a:t>) et le laboratoire national de métrologie et d’essais (</a:t>
            </a:r>
            <a:r>
              <a:rPr lang="fr-FR" sz="4600" cap="none" dirty="0" err="1"/>
              <a:t>lne</a:t>
            </a:r>
            <a:r>
              <a:rPr lang="fr-FR" sz="4600" cap="none" dirty="0"/>
              <a:t>), et notamment la version du logiciel détenu par l’entreprise. le tiers de confiance peut directement leur demander des précisions s’il l’estime nécessaire ;</a:t>
            </a:r>
          </a:p>
          <a:p>
            <a:pPr marL="0" indent="0">
              <a:buNone/>
            </a:pPr>
            <a:endParaRPr lang="fr-FR" sz="3200" dirty="0"/>
          </a:p>
        </p:txBody>
      </p:sp>
    </p:spTree>
    <p:extLst>
      <p:ext uri="{BB962C8B-B14F-4D97-AF65-F5344CB8AC3E}">
        <p14:creationId xmlns:p14="http://schemas.microsoft.com/office/powerpoint/2010/main" val="28095102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0" y="164929"/>
            <a:ext cx="12325764" cy="1009132"/>
          </a:xfrm>
        </p:spPr>
        <p:txBody>
          <a:bodyPr>
            <a:normAutofit fontScale="90000"/>
          </a:bodyPr>
          <a:lstStyle/>
          <a:p>
            <a:br>
              <a:rPr lang="fr-FR" dirty="0">
                <a:solidFill>
                  <a:srgbClr val="C00000"/>
                </a:solidFill>
                <a:latin typeface="+mn-lt"/>
              </a:rPr>
            </a:br>
            <a:r>
              <a:rPr lang="fr-FR" dirty="0">
                <a:solidFill>
                  <a:srgbClr val="C00000"/>
                </a:solidFill>
                <a:latin typeface="+mn-lt"/>
              </a:rPr>
              <a:t>3</a:t>
            </a:r>
            <a:r>
              <a:rPr lang="fr-FR" baseline="30000" dirty="0">
                <a:solidFill>
                  <a:srgbClr val="C00000"/>
                </a:solidFill>
                <a:latin typeface="+mn-lt"/>
              </a:rPr>
              <a:t>e</a:t>
            </a:r>
            <a:r>
              <a:rPr lang="fr-FR" dirty="0">
                <a:solidFill>
                  <a:srgbClr val="C00000"/>
                </a:solidFill>
                <a:latin typeface="+mn-lt"/>
              </a:rPr>
              <a:t> piste de contrôle  </a:t>
            </a:r>
            <a:br>
              <a:rPr lang="fr-FR" dirty="0">
                <a:solidFill>
                  <a:srgbClr val="C00000"/>
                </a:solidFill>
                <a:latin typeface="+mn-lt"/>
              </a:rPr>
            </a:br>
            <a:r>
              <a:rPr lang="fr-FR" dirty="0">
                <a:solidFill>
                  <a:srgbClr val="C00000"/>
                </a:solidFill>
                <a:latin typeface="+mn-lt"/>
              </a:rPr>
              <a:t>logiciel ou système de caisse </a:t>
            </a:r>
            <a:br>
              <a:rPr lang="fr-FR" b="1" dirty="0">
                <a:solidFill>
                  <a:srgbClr val="C00000"/>
                </a:solidFill>
                <a:latin typeface="+mn-lt"/>
              </a:rPr>
            </a:b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114300" y="1343026"/>
            <a:ext cx="12554364" cy="5514974"/>
          </a:xfrm>
        </p:spPr>
        <p:txBody>
          <a:bodyPr>
            <a:normAutofit/>
          </a:bodyPr>
          <a:lstStyle/>
          <a:p>
            <a:pPr lvl="0"/>
            <a:endParaRPr lang="fr-FR" dirty="0"/>
          </a:p>
          <a:p>
            <a:pPr lvl="0" algn="just"/>
            <a:r>
              <a:rPr lang="fr-FR" sz="3200" cap="none" dirty="0"/>
              <a:t>si l’entreprise ne présente aucun document alors qu’elle entre dans le dispositif, l’entreprise est invitée à corriger la situation. si l’anomalie persiste à la fin de l’ECF elle est mentionnée dans le compte-rendu en précisant le cas échéant les démarches qui ont été engagées.</a:t>
            </a:r>
          </a:p>
          <a:p>
            <a:pPr marL="0" indent="0" algn="just">
              <a:buNone/>
            </a:pPr>
            <a:endParaRPr lang="fr-FR" sz="3200" dirty="0"/>
          </a:p>
          <a:p>
            <a:pPr marL="0" indent="0" algn="ctr">
              <a:buNone/>
            </a:pPr>
            <a:r>
              <a:rPr lang="fr-FR" sz="3200" dirty="0"/>
              <a:t>	AUCUNE TOLÉRANCE CONTRACTUELLE</a:t>
            </a:r>
          </a:p>
        </p:txBody>
      </p:sp>
    </p:spTree>
    <p:extLst>
      <p:ext uri="{BB962C8B-B14F-4D97-AF65-F5344CB8AC3E}">
        <p14:creationId xmlns:p14="http://schemas.microsoft.com/office/powerpoint/2010/main" val="30799969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0" y="164929"/>
            <a:ext cx="12325764" cy="1009132"/>
          </a:xfrm>
        </p:spPr>
        <p:txBody>
          <a:bodyPr>
            <a:normAutofit fontScale="90000"/>
          </a:bodyPr>
          <a:lstStyle/>
          <a:p>
            <a:br>
              <a:rPr lang="fr-FR" dirty="0">
                <a:solidFill>
                  <a:srgbClr val="C00000"/>
                </a:solidFill>
                <a:latin typeface="+mn-lt"/>
              </a:rPr>
            </a:br>
            <a:r>
              <a:rPr lang="fr-FR" dirty="0">
                <a:solidFill>
                  <a:srgbClr val="C00000"/>
                </a:solidFill>
                <a:latin typeface="+mn-lt"/>
              </a:rPr>
              <a:t>4</a:t>
            </a:r>
            <a:r>
              <a:rPr lang="fr-FR" baseline="30000" dirty="0">
                <a:solidFill>
                  <a:srgbClr val="C00000"/>
                </a:solidFill>
                <a:latin typeface="+mn-lt"/>
              </a:rPr>
              <a:t>e</a:t>
            </a:r>
            <a:r>
              <a:rPr lang="fr-FR" dirty="0">
                <a:solidFill>
                  <a:srgbClr val="C00000"/>
                </a:solidFill>
                <a:latin typeface="+mn-lt"/>
              </a:rPr>
              <a:t> piste de contrôle  </a:t>
            </a:r>
            <a:br>
              <a:rPr lang="fr-FR" dirty="0">
                <a:solidFill>
                  <a:srgbClr val="C00000"/>
                </a:solidFill>
                <a:latin typeface="+mn-lt"/>
              </a:rPr>
            </a:br>
            <a:r>
              <a:rPr lang="fr-FR" dirty="0">
                <a:solidFill>
                  <a:srgbClr val="C00000"/>
                </a:solidFill>
                <a:latin typeface="+mn-lt"/>
              </a:rPr>
              <a:t>MODE DE CONSERVATION DES DOCUMENTS</a:t>
            </a:r>
            <a:br>
              <a:rPr lang="fr-FR" b="1" dirty="0">
                <a:solidFill>
                  <a:srgbClr val="C00000"/>
                </a:solidFill>
                <a:latin typeface="+mn-lt"/>
              </a:rPr>
            </a:b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114300" y="1343026"/>
            <a:ext cx="12554364" cy="5514974"/>
          </a:xfrm>
        </p:spPr>
        <p:txBody>
          <a:bodyPr>
            <a:normAutofit/>
          </a:bodyPr>
          <a:lstStyle/>
          <a:p>
            <a:pPr lvl="0"/>
            <a:endParaRPr lang="fr-FR" dirty="0"/>
          </a:p>
          <a:p>
            <a:pPr marL="0" lvl="0" indent="0" algn="ctr">
              <a:buNone/>
            </a:pPr>
            <a:r>
              <a:rPr lang="fr-FR" sz="3600" dirty="0"/>
              <a:t>LE CADRE JURIDIQUE</a:t>
            </a:r>
          </a:p>
          <a:p>
            <a:pPr marL="0" lvl="0" indent="0" algn="ctr">
              <a:buNone/>
            </a:pPr>
            <a:endParaRPr lang="fr-FR" sz="3600" dirty="0"/>
          </a:p>
          <a:p>
            <a:pPr marL="0" lvl="0" indent="0" algn="ctr">
              <a:buNone/>
            </a:pPr>
            <a:r>
              <a:rPr lang="fr-FR" sz="3600" cap="none" dirty="0"/>
              <a:t>Différents codes, notamment le code de commerce </a:t>
            </a:r>
          </a:p>
          <a:p>
            <a:pPr marL="0" lvl="0" indent="0" algn="ctr">
              <a:buNone/>
            </a:pPr>
            <a:r>
              <a:rPr lang="fr-FR" sz="3600" cap="none" dirty="0"/>
              <a:t>et le livre des procédures fiscales.</a:t>
            </a:r>
          </a:p>
          <a:p>
            <a:r>
              <a:rPr lang="fr-FR" sz="3600" cap="none" dirty="0"/>
              <a:t> </a:t>
            </a:r>
          </a:p>
          <a:p>
            <a:pPr marL="0" lvl="0" indent="0" algn="ctr">
              <a:buNone/>
            </a:pPr>
            <a:endParaRPr lang="fr-FR" sz="3600" dirty="0"/>
          </a:p>
          <a:p>
            <a:pPr marL="0" lvl="0" indent="0" algn="ctr">
              <a:buNone/>
            </a:pPr>
            <a:endParaRPr lang="fr-FR" sz="3600" dirty="0"/>
          </a:p>
        </p:txBody>
      </p:sp>
    </p:spTree>
    <p:extLst>
      <p:ext uri="{BB962C8B-B14F-4D97-AF65-F5344CB8AC3E}">
        <p14:creationId xmlns:p14="http://schemas.microsoft.com/office/powerpoint/2010/main" val="17697721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0" y="164929"/>
            <a:ext cx="12325764" cy="1009132"/>
          </a:xfrm>
        </p:spPr>
        <p:txBody>
          <a:bodyPr>
            <a:normAutofit fontScale="90000"/>
          </a:bodyPr>
          <a:lstStyle/>
          <a:p>
            <a:br>
              <a:rPr lang="fr-FR" dirty="0">
                <a:solidFill>
                  <a:srgbClr val="C00000"/>
                </a:solidFill>
                <a:latin typeface="+mn-lt"/>
              </a:rPr>
            </a:br>
            <a:r>
              <a:rPr lang="fr-FR" dirty="0">
                <a:solidFill>
                  <a:srgbClr val="C00000"/>
                </a:solidFill>
                <a:latin typeface="+mn-lt"/>
              </a:rPr>
              <a:t>4</a:t>
            </a:r>
            <a:r>
              <a:rPr lang="fr-FR" baseline="30000" dirty="0">
                <a:solidFill>
                  <a:srgbClr val="C00000"/>
                </a:solidFill>
                <a:latin typeface="+mn-lt"/>
              </a:rPr>
              <a:t>e</a:t>
            </a:r>
            <a:r>
              <a:rPr lang="fr-FR" dirty="0">
                <a:solidFill>
                  <a:srgbClr val="C00000"/>
                </a:solidFill>
                <a:latin typeface="+mn-lt"/>
              </a:rPr>
              <a:t> piste de contrôle  </a:t>
            </a:r>
            <a:br>
              <a:rPr lang="fr-FR" dirty="0">
                <a:solidFill>
                  <a:srgbClr val="C00000"/>
                </a:solidFill>
                <a:latin typeface="+mn-lt"/>
              </a:rPr>
            </a:br>
            <a:r>
              <a:rPr lang="fr-FR" dirty="0">
                <a:solidFill>
                  <a:srgbClr val="C00000"/>
                </a:solidFill>
                <a:latin typeface="+mn-lt"/>
              </a:rPr>
              <a:t>MODE DE CONSERVATION DES DOCUMENTS</a:t>
            </a:r>
            <a:br>
              <a:rPr lang="fr-FR" b="1" dirty="0">
                <a:solidFill>
                  <a:srgbClr val="C00000"/>
                </a:solidFill>
                <a:latin typeface="+mn-lt"/>
              </a:rPr>
            </a:b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0" y="1074669"/>
            <a:ext cx="12554364" cy="5514974"/>
          </a:xfrm>
        </p:spPr>
        <p:txBody>
          <a:bodyPr>
            <a:normAutofit/>
          </a:bodyPr>
          <a:lstStyle/>
          <a:p>
            <a:pPr marL="0" lvl="0" indent="0">
              <a:buNone/>
            </a:pPr>
            <a:r>
              <a:rPr lang="fr-FR" sz="3600" cap="none" dirty="0"/>
              <a:t>Les points à examiner : </a:t>
            </a:r>
          </a:p>
          <a:p>
            <a:pPr marL="0" lvl="0" indent="0">
              <a:buNone/>
            </a:pPr>
            <a:r>
              <a:rPr lang="fr-FR" sz="3600" cap="none" dirty="0"/>
              <a:t>l’existence d’un </a:t>
            </a:r>
            <a:r>
              <a:rPr lang="fr-FR" sz="3600" u="sng" cap="none" dirty="0"/>
              <a:t>processus écrit</a:t>
            </a:r>
            <a:r>
              <a:rPr lang="fr-FR" sz="3600" cap="none" dirty="0"/>
              <a:t> de conservation, des documents administratifs et comptables notamment les pièces justificatives</a:t>
            </a:r>
          </a:p>
          <a:p>
            <a:pPr marL="0" lvl="0" indent="0">
              <a:buNone/>
            </a:pPr>
            <a:r>
              <a:rPr lang="fr-FR" sz="3600" cap="none" dirty="0"/>
              <a:t>Constatations matérielles sur les supports utilisés </a:t>
            </a:r>
            <a:r>
              <a:rPr lang="fr-FR" sz="3600" u="sng" cap="none" dirty="0"/>
              <a:t>dans les locaux </a:t>
            </a:r>
          </a:p>
          <a:p>
            <a:pPr marL="0" lvl="0" indent="0">
              <a:buNone/>
            </a:pPr>
            <a:r>
              <a:rPr lang="fr-FR" sz="3600" cap="none" dirty="0"/>
              <a:t>l’examen est réalisé par sondage sur différents types de pièces justificatives </a:t>
            </a:r>
          </a:p>
          <a:p>
            <a:pPr marL="0" lvl="0" indent="0" algn="ctr">
              <a:buNone/>
            </a:pPr>
            <a:r>
              <a:rPr lang="fr-FR" sz="3600" cap="none" dirty="0"/>
              <a:t>AUCUNE TOLERANCE CONTRACTUELLE</a:t>
            </a:r>
          </a:p>
          <a:p>
            <a:pPr marL="0" lvl="0" indent="0" algn="ctr">
              <a:buNone/>
            </a:pPr>
            <a:endParaRPr lang="fr-FR" sz="3600" dirty="0"/>
          </a:p>
        </p:txBody>
      </p:sp>
    </p:spTree>
    <p:extLst>
      <p:ext uri="{BB962C8B-B14F-4D97-AF65-F5344CB8AC3E}">
        <p14:creationId xmlns:p14="http://schemas.microsoft.com/office/powerpoint/2010/main" val="3822337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A41D73-D956-FB4E-9B69-64AEFD3DE96E}"/>
              </a:ext>
            </a:extLst>
          </p:cNvPr>
          <p:cNvSpPr>
            <a:spLocks noGrp="1"/>
          </p:cNvSpPr>
          <p:nvPr>
            <p:ph type="ctrTitle"/>
          </p:nvPr>
        </p:nvSpPr>
        <p:spPr>
          <a:xfrm>
            <a:off x="755373" y="1987825"/>
            <a:ext cx="9197009" cy="3231875"/>
          </a:xfrm>
        </p:spPr>
        <p:txBody>
          <a:bodyPr>
            <a:normAutofit/>
          </a:bodyPr>
          <a:lstStyle/>
          <a:p>
            <a:pPr algn="l"/>
            <a:r>
              <a:rPr lang="fr-FR" dirty="0"/>
              <a:t>LES MODALITES DE MISE EN OEUVRE DE L’ECF</a:t>
            </a:r>
          </a:p>
        </p:txBody>
      </p:sp>
    </p:spTree>
    <p:extLst>
      <p:ext uri="{BB962C8B-B14F-4D97-AF65-F5344CB8AC3E}">
        <p14:creationId xmlns:p14="http://schemas.microsoft.com/office/powerpoint/2010/main" val="20280950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0" y="164929"/>
            <a:ext cx="12325764" cy="1009132"/>
          </a:xfrm>
        </p:spPr>
        <p:txBody>
          <a:bodyPr>
            <a:normAutofit fontScale="90000"/>
          </a:bodyPr>
          <a:lstStyle/>
          <a:p>
            <a:br>
              <a:rPr lang="fr-FR" dirty="0">
                <a:solidFill>
                  <a:srgbClr val="C00000"/>
                </a:solidFill>
                <a:latin typeface="+mn-lt"/>
              </a:rPr>
            </a:br>
            <a:r>
              <a:rPr lang="fr-FR" dirty="0">
                <a:solidFill>
                  <a:srgbClr val="C00000"/>
                </a:solidFill>
                <a:latin typeface="+mn-lt"/>
              </a:rPr>
              <a:t>5</a:t>
            </a:r>
            <a:r>
              <a:rPr lang="fr-FR" baseline="30000" dirty="0">
                <a:solidFill>
                  <a:srgbClr val="C00000"/>
                </a:solidFill>
                <a:latin typeface="+mn-lt"/>
              </a:rPr>
              <a:t>e</a:t>
            </a:r>
            <a:r>
              <a:rPr lang="fr-FR" dirty="0">
                <a:solidFill>
                  <a:srgbClr val="C00000"/>
                </a:solidFill>
                <a:latin typeface="+mn-lt"/>
              </a:rPr>
              <a:t> piste de contrôle  </a:t>
            </a:r>
            <a:br>
              <a:rPr lang="fr-FR" dirty="0">
                <a:solidFill>
                  <a:srgbClr val="C00000"/>
                </a:solidFill>
                <a:latin typeface="+mn-lt"/>
              </a:rPr>
            </a:br>
            <a:r>
              <a:rPr lang="fr-FR" dirty="0">
                <a:solidFill>
                  <a:srgbClr val="C00000"/>
                </a:solidFill>
                <a:latin typeface="+mn-lt"/>
              </a:rPr>
              <a:t>A) Régime d’imposition en matière de résultats</a:t>
            </a:r>
            <a:br>
              <a:rPr lang="fr-FR" dirty="0"/>
            </a:b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114300" y="1343026"/>
            <a:ext cx="12554364" cy="5514974"/>
          </a:xfrm>
        </p:spPr>
        <p:txBody>
          <a:bodyPr>
            <a:normAutofit/>
          </a:bodyPr>
          <a:lstStyle/>
          <a:p>
            <a:pPr lvl="0"/>
            <a:endParaRPr lang="fr-FR" dirty="0"/>
          </a:p>
          <a:p>
            <a:pPr marL="0" lvl="0" indent="0" algn="ctr">
              <a:buNone/>
            </a:pPr>
            <a:r>
              <a:rPr lang="fr-FR" sz="3600" dirty="0"/>
              <a:t>LE CADRE JURIDIQUE EN MATIERE DE RESULTAT</a:t>
            </a:r>
          </a:p>
          <a:p>
            <a:pPr marL="0" lvl="0" indent="0" algn="ctr">
              <a:buNone/>
            </a:pPr>
            <a:r>
              <a:rPr lang="fr-FR" sz="3600" cap="none" dirty="0"/>
              <a:t>(BIC) : Article 50-0 du CGI </a:t>
            </a:r>
          </a:p>
          <a:p>
            <a:pPr marL="0" lvl="0" indent="0" algn="ctr">
              <a:buNone/>
            </a:pPr>
            <a:r>
              <a:rPr lang="fr-FR" sz="3600" cap="none" dirty="0"/>
              <a:t>(BNC) : Article 102 ter du CGI </a:t>
            </a:r>
          </a:p>
          <a:p>
            <a:pPr marL="0" lvl="0" indent="0" algn="ctr">
              <a:buNone/>
            </a:pPr>
            <a:r>
              <a:rPr lang="fr-FR" sz="3600" cap="none" dirty="0"/>
              <a:t>(BA) : Articles 64 bis et 69 du CGI </a:t>
            </a:r>
          </a:p>
          <a:p>
            <a:pPr marL="0" lvl="0" indent="0" algn="ctr">
              <a:buNone/>
            </a:pPr>
            <a:r>
              <a:rPr lang="fr-FR" sz="3600" cap="none" dirty="0"/>
              <a:t>Sociétés : Article 206 du CGI </a:t>
            </a:r>
          </a:p>
          <a:p>
            <a:pPr marL="0" lvl="0" indent="0" algn="ctr">
              <a:buNone/>
            </a:pPr>
            <a:r>
              <a:rPr lang="fr-FR" sz="3600" cap="none" dirty="0"/>
              <a:t>Groupe de sociétés : </a:t>
            </a:r>
            <a:r>
              <a:rPr lang="fr-FR" sz="3600" cap="none" dirty="0">
                <a:hlinkClick r:id="rId2"/>
              </a:rPr>
              <a:t>articles 223 a</a:t>
            </a:r>
            <a:r>
              <a:rPr lang="fr-FR" sz="3600" cap="none" dirty="0"/>
              <a:t> à</a:t>
            </a:r>
            <a:r>
              <a:rPr lang="fr-FR" sz="3600" cap="none" dirty="0">
                <a:hlinkClick r:id="rId3"/>
              </a:rPr>
              <a:t> 223 u du cgi</a:t>
            </a:r>
            <a:r>
              <a:rPr lang="fr-FR" sz="3600" cap="none" dirty="0"/>
              <a:t> </a:t>
            </a:r>
          </a:p>
          <a:p>
            <a:pPr marL="0" lvl="0" indent="0" algn="ctr">
              <a:buNone/>
            </a:pPr>
            <a:endParaRPr lang="fr-FR" sz="3600" dirty="0"/>
          </a:p>
          <a:p>
            <a:pPr marL="0" lvl="0" indent="0" algn="ctr">
              <a:buNone/>
            </a:pPr>
            <a:endParaRPr lang="fr-FR" sz="3600" dirty="0"/>
          </a:p>
        </p:txBody>
      </p:sp>
    </p:spTree>
    <p:extLst>
      <p:ext uri="{BB962C8B-B14F-4D97-AF65-F5344CB8AC3E}">
        <p14:creationId xmlns:p14="http://schemas.microsoft.com/office/powerpoint/2010/main" val="56234586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0" y="-109330"/>
            <a:ext cx="12325764" cy="1283391"/>
          </a:xfrm>
        </p:spPr>
        <p:txBody>
          <a:bodyPr>
            <a:normAutofit fontScale="90000"/>
          </a:bodyPr>
          <a:lstStyle/>
          <a:p>
            <a:br>
              <a:rPr lang="fr-FR" dirty="0">
                <a:solidFill>
                  <a:srgbClr val="C00000"/>
                </a:solidFill>
                <a:latin typeface="+mn-lt"/>
              </a:rPr>
            </a:br>
            <a:r>
              <a:rPr lang="fr-FR" dirty="0">
                <a:solidFill>
                  <a:srgbClr val="C00000"/>
                </a:solidFill>
                <a:latin typeface="+mn-lt"/>
              </a:rPr>
              <a:t>5</a:t>
            </a:r>
            <a:r>
              <a:rPr lang="fr-FR" baseline="30000" dirty="0">
                <a:solidFill>
                  <a:srgbClr val="C00000"/>
                </a:solidFill>
                <a:latin typeface="+mn-lt"/>
              </a:rPr>
              <a:t>e</a:t>
            </a:r>
            <a:r>
              <a:rPr lang="fr-FR" dirty="0">
                <a:solidFill>
                  <a:srgbClr val="C00000"/>
                </a:solidFill>
                <a:latin typeface="+mn-lt"/>
              </a:rPr>
              <a:t> piste de contrôle  </a:t>
            </a:r>
            <a:br>
              <a:rPr lang="fr-FR" dirty="0">
                <a:solidFill>
                  <a:srgbClr val="C00000"/>
                </a:solidFill>
                <a:latin typeface="+mn-lt"/>
              </a:rPr>
            </a:br>
            <a:r>
              <a:rPr lang="fr-FR" dirty="0">
                <a:solidFill>
                  <a:srgbClr val="C00000"/>
                </a:solidFill>
                <a:latin typeface="+mn-lt"/>
              </a:rPr>
              <a:t>A) Régime d’imposition en matière de résultats</a:t>
            </a: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114300" y="1343026"/>
            <a:ext cx="12554364" cy="5514974"/>
          </a:xfrm>
        </p:spPr>
        <p:txBody>
          <a:bodyPr>
            <a:normAutofit lnSpcReduction="10000"/>
          </a:bodyPr>
          <a:lstStyle/>
          <a:p>
            <a:pPr marL="0" lvl="0" indent="0">
              <a:buNone/>
            </a:pPr>
            <a:r>
              <a:rPr lang="fr-FR" sz="3600" cap="none" dirty="0"/>
              <a:t>Les points à examiner : (examen formel uniquement)</a:t>
            </a:r>
          </a:p>
          <a:p>
            <a:pPr lvl="0"/>
            <a:r>
              <a:rPr lang="fr-FR" sz="3200" cap="none" dirty="0"/>
              <a:t>le régime doit être conforme aux dispositions légales ;</a:t>
            </a:r>
          </a:p>
          <a:p>
            <a:pPr marL="0" lvl="0" indent="0">
              <a:buNone/>
            </a:pPr>
            <a:r>
              <a:rPr lang="fr-FR" sz="3200" cap="none" dirty="0"/>
              <a:t>dans l’hypothèse où le régime ne serait pas conforme, des déclarations rectificatives doivent être élaborées en lien avec le service des impôts des entreprises (</a:t>
            </a:r>
            <a:r>
              <a:rPr lang="fr-FR" sz="3200" cap="none" dirty="0" err="1"/>
              <a:t>sie</a:t>
            </a:r>
            <a:r>
              <a:rPr lang="fr-FR" sz="3200" cap="none" dirty="0"/>
              <a:t>) ;</a:t>
            </a:r>
          </a:p>
          <a:p>
            <a:pPr lvl="0"/>
            <a:r>
              <a:rPr lang="fr-FR" sz="3200" dirty="0"/>
              <a:t>P</a:t>
            </a:r>
            <a:r>
              <a:rPr lang="fr-FR" sz="3200" cap="none" dirty="0"/>
              <a:t>oints spécifiques demandant une attention particulière :</a:t>
            </a:r>
          </a:p>
          <a:p>
            <a:pPr marL="228600" lvl="1" indent="0">
              <a:buNone/>
            </a:pPr>
            <a:r>
              <a:rPr lang="fr-FR" sz="3200" cap="none" dirty="0"/>
              <a:t>- les entreprises nouvelles relèvent de règles particulières ;</a:t>
            </a:r>
          </a:p>
          <a:p>
            <a:pPr marL="228600" lvl="1" indent="0">
              <a:buNone/>
            </a:pPr>
            <a:r>
              <a:rPr lang="fr-FR" sz="3200" cap="none" dirty="0"/>
              <a:t>- le régime de l’intégration fiscale est examiné au niveau de la structure bénéficiant de l’ECF en étudiant si les critères d’intégration sont remplis et si les obligations déclaratives inhérentes sont bien respectées ;</a:t>
            </a:r>
          </a:p>
          <a:p>
            <a:pPr marL="0" lvl="0" indent="0">
              <a:buNone/>
            </a:pPr>
            <a:endParaRPr lang="fr-FR" sz="3600" cap="none" dirty="0"/>
          </a:p>
        </p:txBody>
      </p:sp>
    </p:spTree>
    <p:extLst>
      <p:ext uri="{BB962C8B-B14F-4D97-AF65-F5344CB8AC3E}">
        <p14:creationId xmlns:p14="http://schemas.microsoft.com/office/powerpoint/2010/main" val="306514661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0" y="164929"/>
            <a:ext cx="12325764" cy="1009132"/>
          </a:xfrm>
        </p:spPr>
        <p:txBody>
          <a:bodyPr>
            <a:normAutofit fontScale="90000"/>
          </a:bodyPr>
          <a:lstStyle/>
          <a:p>
            <a:br>
              <a:rPr lang="fr-FR" dirty="0">
                <a:solidFill>
                  <a:srgbClr val="C00000"/>
                </a:solidFill>
                <a:latin typeface="+mn-lt"/>
              </a:rPr>
            </a:br>
            <a:r>
              <a:rPr lang="fr-FR" dirty="0">
                <a:solidFill>
                  <a:srgbClr val="C00000"/>
                </a:solidFill>
                <a:latin typeface="+mn-lt"/>
              </a:rPr>
              <a:t>5</a:t>
            </a:r>
            <a:r>
              <a:rPr lang="fr-FR" baseline="30000" dirty="0">
                <a:solidFill>
                  <a:srgbClr val="C00000"/>
                </a:solidFill>
                <a:latin typeface="+mn-lt"/>
              </a:rPr>
              <a:t>e</a:t>
            </a:r>
            <a:r>
              <a:rPr lang="fr-FR" dirty="0">
                <a:solidFill>
                  <a:srgbClr val="C00000"/>
                </a:solidFill>
                <a:latin typeface="+mn-lt"/>
              </a:rPr>
              <a:t> piste de contrôle  </a:t>
            </a:r>
            <a:br>
              <a:rPr lang="fr-FR" dirty="0">
                <a:solidFill>
                  <a:srgbClr val="C00000"/>
                </a:solidFill>
                <a:latin typeface="+mn-lt"/>
              </a:rPr>
            </a:br>
            <a:r>
              <a:rPr lang="fr-FR" dirty="0">
                <a:solidFill>
                  <a:srgbClr val="C00000"/>
                </a:solidFill>
                <a:latin typeface="+mn-lt"/>
              </a:rPr>
              <a:t>A) Régime d’imposition en matière de résultats</a:t>
            </a:r>
            <a:br>
              <a:rPr lang="fr-FR" dirty="0"/>
            </a:b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114300" y="1343026"/>
            <a:ext cx="12554364" cy="5514974"/>
          </a:xfrm>
        </p:spPr>
        <p:txBody>
          <a:bodyPr>
            <a:normAutofit/>
          </a:bodyPr>
          <a:lstStyle/>
          <a:p>
            <a:pPr marL="0" indent="0">
              <a:buNone/>
            </a:pPr>
            <a:r>
              <a:rPr lang="fr-FR" sz="3200" cap="none" dirty="0"/>
              <a:t>- si l’entreprise auditée n’est pas l’intégrante, l’examen du périmètre de l’intégration et des autres structures ne relève pas de l’</a:t>
            </a:r>
            <a:r>
              <a:rPr lang="fr-FR" sz="3200" cap="none" dirty="0" err="1"/>
              <a:t>ecf</a:t>
            </a:r>
            <a:r>
              <a:rPr lang="fr-FR" sz="3200" cap="none" dirty="0"/>
              <a:t> ;</a:t>
            </a:r>
          </a:p>
          <a:p>
            <a:pPr marL="0" indent="0">
              <a:buNone/>
            </a:pPr>
            <a:r>
              <a:rPr lang="fr-FR" sz="3200" cap="none" dirty="0"/>
              <a:t>- si l’entreprise auditée est l’intégrante, l’examen porte sur le périmètre d’intégration et sur la société mère afin de confirmer qu’elle peut bien être société intégrante.</a:t>
            </a:r>
          </a:p>
          <a:p>
            <a:pPr marL="0" lvl="0" indent="0">
              <a:buNone/>
            </a:pPr>
            <a:endParaRPr lang="fr-FR" sz="3600" cap="none" dirty="0"/>
          </a:p>
        </p:txBody>
      </p:sp>
    </p:spTree>
    <p:extLst>
      <p:ext uri="{BB962C8B-B14F-4D97-AF65-F5344CB8AC3E}">
        <p14:creationId xmlns:p14="http://schemas.microsoft.com/office/powerpoint/2010/main" val="7174865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0" y="164929"/>
            <a:ext cx="12325764" cy="1009132"/>
          </a:xfrm>
        </p:spPr>
        <p:txBody>
          <a:bodyPr>
            <a:normAutofit fontScale="90000"/>
          </a:bodyPr>
          <a:lstStyle/>
          <a:p>
            <a:br>
              <a:rPr lang="fr-FR" dirty="0">
                <a:solidFill>
                  <a:srgbClr val="C00000"/>
                </a:solidFill>
                <a:latin typeface="+mn-lt"/>
              </a:rPr>
            </a:br>
            <a:r>
              <a:rPr lang="fr-FR" dirty="0">
                <a:solidFill>
                  <a:srgbClr val="C00000"/>
                </a:solidFill>
                <a:latin typeface="+mn-lt"/>
              </a:rPr>
              <a:t>5</a:t>
            </a:r>
            <a:r>
              <a:rPr lang="fr-FR" baseline="30000" dirty="0">
                <a:solidFill>
                  <a:srgbClr val="C00000"/>
                </a:solidFill>
                <a:latin typeface="+mn-lt"/>
              </a:rPr>
              <a:t>e</a:t>
            </a:r>
            <a:r>
              <a:rPr lang="fr-FR" dirty="0">
                <a:solidFill>
                  <a:srgbClr val="C00000"/>
                </a:solidFill>
                <a:latin typeface="+mn-lt"/>
              </a:rPr>
              <a:t> piste de contrôle  </a:t>
            </a:r>
            <a:br>
              <a:rPr lang="fr-FR" dirty="0">
                <a:solidFill>
                  <a:srgbClr val="C00000"/>
                </a:solidFill>
                <a:latin typeface="+mn-lt"/>
              </a:rPr>
            </a:br>
            <a:r>
              <a:rPr lang="fr-FR" dirty="0">
                <a:solidFill>
                  <a:srgbClr val="C00000"/>
                </a:solidFill>
                <a:latin typeface="+mn-lt"/>
              </a:rPr>
              <a:t>A) Régime d’imposition en matière de résultats</a:t>
            </a:r>
            <a:br>
              <a:rPr lang="fr-FR" dirty="0"/>
            </a:b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114300" y="1343026"/>
            <a:ext cx="12554364" cy="5514974"/>
          </a:xfrm>
        </p:spPr>
        <p:txBody>
          <a:bodyPr>
            <a:normAutofit/>
          </a:bodyPr>
          <a:lstStyle/>
          <a:p>
            <a:pPr marL="0" indent="0">
              <a:buNone/>
            </a:pPr>
            <a:r>
              <a:rPr lang="fr-FR" sz="3200" cap="none" dirty="0"/>
              <a:t>la filiale est une société à </a:t>
            </a:r>
            <a:r>
              <a:rPr lang="fr-FR" sz="3200" cap="none" dirty="0" err="1"/>
              <a:t>l’is</a:t>
            </a:r>
            <a:r>
              <a:rPr lang="fr-FR" sz="3200" cap="none" dirty="0"/>
              <a:t> non exclue dont le capital est détenu directement ou indirectement à 95 % au moins par la société mère de manière continue pendant toute la durée de l’exercice.</a:t>
            </a:r>
          </a:p>
          <a:p>
            <a:pPr marL="0" indent="0">
              <a:buNone/>
            </a:pPr>
            <a:r>
              <a:rPr lang="fr-FR" sz="3200" cap="none" dirty="0"/>
              <a:t>c’est-à-dire sur l’éligibilité des structures membres de l’intégration.</a:t>
            </a:r>
          </a:p>
          <a:p>
            <a:pPr marL="0" lvl="0" indent="0">
              <a:buNone/>
            </a:pPr>
            <a:endParaRPr lang="fr-FR" sz="3600" cap="none" dirty="0"/>
          </a:p>
          <a:p>
            <a:pPr marL="0" lvl="0" indent="0" algn="ctr">
              <a:buNone/>
            </a:pPr>
            <a:r>
              <a:rPr lang="fr-FR" sz="3600" cap="none" dirty="0"/>
              <a:t>AUCUNE TOLERANCE CONTRACTUELLE</a:t>
            </a:r>
          </a:p>
        </p:txBody>
      </p:sp>
    </p:spTree>
    <p:extLst>
      <p:ext uri="{BB962C8B-B14F-4D97-AF65-F5344CB8AC3E}">
        <p14:creationId xmlns:p14="http://schemas.microsoft.com/office/powerpoint/2010/main" val="11172110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0" y="164929"/>
            <a:ext cx="12325764" cy="1009132"/>
          </a:xfrm>
        </p:spPr>
        <p:txBody>
          <a:bodyPr>
            <a:normAutofit fontScale="90000"/>
          </a:bodyPr>
          <a:lstStyle/>
          <a:p>
            <a:br>
              <a:rPr lang="fr-FR" dirty="0">
                <a:solidFill>
                  <a:srgbClr val="C00000"/>
                </a:solidFill>
                <a:latin typeface="+mn-lt"/>
              </a:rPr>
            </a:br>
            <a:r>
              <a:rPr lang="fr-FR" dirty="0">
                <a:solidFill>
                  <a:srgbClr val="C00000"/>
                </a:solidFill>
                <a:latin typeface="+mn-lt"/>
              </a:rPr>
              <a:t>5</a:t>
            </a:r>
            <a:r>
              <a:rPr lang="fr-FR" baseline="30000" dirty="0">
                <a:solidFill>
                  <a:srgbClr val="C00000"/>
                </a:solidFill>
                <a:latin typeface="+mn-lt"/>
              </a:rPr>
              <a:t>e</a:t>
            </a:r>
            <a:r>
              <a:rPr lang="fr-FR" dirty="0">
                <a:solidFill>
                  <a:srgbClr val="C00000"/>
                </a:solidFill>
                <a:latin typeface="+mn-lt"/>
              </a:rPr>
              <a:t> piste de contrôle  </a:t>
            </a:r>
            <a:br>
              <a:rPr lang="fr-FR" dirty="0">
                <a:solidFill>
                  <a:srgbClr val="C00000"/>
                </a:solidFill>
                <a:latin typeface="+mn-lt"/>
              </a:rPr>
            </a:br>
            <a:r>
              <a:rPr lang="fr-FR" dirty="0">
                <a:solidFill>
                  <a:srgbClr val="C00000"/>
                </a:solidFill>
                <a:latin typeface="+mn-lt"/>
              </a:rPr>
              <a:t>B) Régime d’imposition en matière de TVA</a:t>
            </a:r>
            <a:br>
              <a:rPr lang="fr-FR" dirty="0"/>
            </a:b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114300" y="1343026"/>
            <a:ext cx="12554364" cy="5514974"/>
          </a:xfrm>
        </p:spPr>
        <p:txBody>
          <a:bodyPr>
            <a:normAutofit/>
          </a:bodyPr>
          <a:lstStyle/>
          <a:p>
            <a:pPr lvl="0"/>
            <a:endParaRPr lang="fr-FR" dirty="0"/>
          </a:p>
          <a:p>
            <a:pPr marL="0" lvl="0" indent="0" algn="ctr">
              <a:buNone/>
            </a:pPr>
            <a:r>
              <a:rPr lang="fr-FR" sz="3600" dirty="0"/>
              <a:t>LE CADRE JURIDIQUE EN MATIERE DE TVA</a:t>
            </a:r>
          </a:p>
          <a:p>
            <a:pPr marL="0" lvl="0" indent="0" algn="ctr">
              <a:buNone/>
            </a:pPr>
            <a:endParaRPr lang="fr-FR" sz="3600" dirty="0"/>
          </a:p>
          <a:p>
            <a:pPr marL="0" lvl="0" indent="0" algn="ctr">
              <a:buNone/>
            </a:pPr>
            <a:r>
              <a:rPr lang="fr-FR" sz="3600" cap="none" dirty="0"/>
              <a:t>Article 293 b du CGI (franchise en base)</a:t>
            </a:r>
          </a:p>
          <a:p>
            <a:pPr marL="0" lvl="0" indent="0" algn="ctr">
              <a:buNone/>
            </a:pPr>
            <a:r>
              <a:rPr lang="fr-FR" sz="3600" cap="none" dirty="0"/>
              <a:t>Article 287 du CGI (RSI et RN)</a:t>
            </a:r>
          </a:p>
          <a:p>
            <a:pPr marL="0" lvl="0" indent="0" algn="ctr">
              <a:buNone/>
            </a:pPr>
            <a:r>
              <a:rPr lang="fr-FR" sz="3600" cap="none" dirty="0"/>
              <a:t>Article 298 quater du CGI (remboursement régime forfaitaire BA)</a:t>
            </a:r>
          </a:p>
          <a:p>
            <a:pPr marL="0" lvl="0" indent="0" algn="ctr">
              <a:buNone/>
            </a:pPr>
            <a:r>
              <a:rPr lang="fr-FR" sz="3600" cap="none" dirty="0"/>
              <a:t>l’</a:t>
            </a:r>
            <a:r>
              <a:rPr lang="fr-FR" sz="3600" cap="none" dirty="0">
                <a:hlinkClick r:id="rId2"/>
              </a:rPr>
              <a:t>article 298 bis</a:t>
            </a:r>
            <a:r>
              <a:rPr lang="fr-FR" sz="3600" cap="none" dirty="0"/>
              <a:t> du CGI (RSI agricole)</a:t>
            </a:r>
          </a:p>
          <a:p>
            <a:pPr marL="0" lvl="0" indent="0" algn="ctr">
              <a:buNone/>
            </a:pPr>
            <a:endParaRPr lang="fr-FR" sz="3600" cap="none" dirty="0"/>
          </a:p>
          <a:p>
            <a:pPr marL="0" lvl="0" indent="0" algn="ctr">
              <a:buNone/>
            </a:pPr>
            <a:endParaRPr lang="fr-FR" sz="3600" dirty="0"/>
          </a:p>
        </p:txBody>
      </p:sp>
    </p:spTree>
    <p:extLst>
      <p:ext uri="{BB962C8B-B14F-4D97-AF65-F5344CB8AC3E}">
        <p14:creationId xmlns:p14="http://schemas.microsoft.com/office/powerpoint/2010/main" val="16723739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0" y="164929"/>
            <a:ext cx="12325764" cy="1009132"/>
          </a:xfrm>
        </p:spPr>
        <p:txBody>
          <a:bodyPr>
            <a:normAutofit fontScale="90000"/>
          </a:bodyPr>
          <a:lstStyle/>
          <a:p>
            <a:br>
              <a:rPr lang="fr-FR" dirty="0">
                <a:solidFill>
                  <a:srgbClr val="C00000"/>
                </a:solidFill>
                <a:latin typeface="+mn-lt"/>
              </a:rPr>
            </a:br>
            <a:r>
              <a:rPr lang="fr-FR" dirty="0">
                <a:solidFill>
                  <a:srgbClr val="C00000"/>
                </a:solidFill>
                <a:latin typeface="+mn-lt"/>
              </a:rPr>
              <a:t>5</a:t>
            </a:r>
            <a:r>
              <a:rPr lang="fr-FR" baseline="30000" dirty="0">
                <a:solidFill>
                  <a:srgbClr val="C00000"/>
                </a:solidFill>
                <a:latin typeface="+mn-lt"/>
              </a:rPr>
              <a:t>e</a:t>
            </a:r>
            <a:r>
              <a:rPr lang="fr-FR" dirty="0">
                <a:solidFill>
                  <a:srgbClr val="C00000"/>
                </a:solidFill>
                <a:latin typeface="+mn-lt"/>
              </a:rPr>
              <a:t> piste de contrôle  </a:t>
            </a:r>
            <a:br>
              <a:rPr lang="fr-FR" dirty="0">
                <a:solidFill>
                  <a:srgbClr val="C00000"/>
                </a:solidFill>
                <a:latin typeface="+mn-lt"/>
              </a:rPr>
            </a:br>
            <a:r>
              <a:rPr lang="fr-FR" dirty="0">
                <a:solidFill>
                  <a:srgbClr val="C00000"/>
                </a:solidFill>
                <a:latin typeface="+mn-lt"/>
              </a:rPr>
              <a:t>B) Régime d’imposition en matière de TVA</a:t>
            </a:r>
            <a:br>
              <a:rPr lang="fr-FR" dirty="0"/>
            </a:b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114300" y="1343026"/>
            <a:ext cx="12554364" cy="5514974"/>
          </a:xfrm>
        </p:spPr>
        <p:txBody>
          <a:bodyPr>
            <a:normAutofit/>
          </a:bodyPr>
          <a:lstStyle/>
          <a:p>
            <a:pPr lvl="0"/>
            <a:endParaRPr lang="fr-FR" dirty="0"/>
          </a:p>
          <a:p>
            <a:pPr marL="0" lvl="0" indent="0">
              <a:buNone/>
            </a:pPr>
            <a:r>
              <a:rPr lang="fr-FR" sz="3600" cap="none" dirty="0"/>
              <a:t>Les points à examiner pour la franchise en base (hors BA)</a:t>
            </a:r>
          </a:p>
          <a:p>
            <a:pPr lvl="1"/>
            <a:r>
              <a:rPr lang="fr-FR" sz="3600" cap="none" dirty="0"/>
              <a:t> étudier le champ d’application déterminé en fonction du montant de chiffre d’affaires réalisé et de la nature de l’activité exercée qui ne doit pas être exclue ;</a:t>
            </a:r>
          </a:p>
          <a:p>
            <a:pPr lvl="1"/>
            <a:r>
              <a:rPr lang="fr-FR" sz="3600" cap="none" dirty="0"/>
              <a:t>vérifier qu’il est inscrit sur les factures la mention « tva non applicable, article 293 b du code général des impôts (CGI) » ;</a:t>
            </a:r>
          </a:p>
          <a:p>
            <a:pPr marL="0" lvl="0" indent="0">
              <a:buNone/>
            </a:pPr>
            <a:endParaRPr lang="fr-FR" sz="3600" dirty="0"/>
          </a:p>
        </p:txBody>
      </p:sp>
    </p:spTree>
    <p:extLst>
      <p:ext uri="{BB962C8B-B14F-4D97-AF65-F5344CB8AC3E}">
        <p14:creationId xmlns:p14="http://schemas.microsoft.com/office/powerpoint/2010/main" val="26783742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0" y="164929"/>
            <a:ext cx="12325764" cy="1009132"/>
          </a:xfrm>
        </p:spPr>
        <p:txBody>
          <a:bodyPr>
            <a:normAutofit fontScale="90000"/>
          </a:bodyPr>
          <a:lstStyle/>
          <a:p>
            <a:br>
              <a:rPr lang="fr-FR" dirty="0">
                <a:solidFill>
                  <a:srgbClr val="C00000"/>
                </a:solidFill>
                <a:latin typeface="+mn-lt"/>
              </a:rPr>
            </a:br>
            <a:r>
              <a:rPr lang="fr-FR" dirty="0">
                <a:solidFill>
                  <a:srgbClr val="C00000"/>
                </a:solidFill>
                <a:latin typeface="+mn-lt"/>
              </a:rPr>
              <a:t>5</a:t>
            </a:r>
            <a:r>
              <a:rPr lang="fr-FR" baseline="30000" dirty="0">
                <a:solidFill>
                  <a:srgbClr val="C00000"/>
                </a:solidFill>
                <a:latin typeface="+mn-lt"/>
              </a:rPr>
              <a:t>e</a:t>
            </a:r>
            <a:r>
              <a:rPr lang="fr-FR" dirty="0">
                <a:solidFill>
                  <a:srgbClr val="C00000"/>
                </a:solidFill>
                <a:latin typeface="+mn-lt"/>
              </a:rPr>
              <a:t> piste de contrôle  </a:t>
            </a:r>
            <a:br>
              <a:rPr lang="fr-FR" dirty="0">
                <a:solidFill>
                  <a:srgbClr val="C00000"/>
                </a:solidFill>
                <a:latin typeface="+mn-lt"/>
              </a:rPr>
            </a:br>
            <a:r>
              <a:rPr lang="fr-FR" dirty="0">
                <a:solidFill>
                  <a:srgbClr val="C00000"/>
                </a:solidFill>
                <a:latin typeface="+mn-lt"/>
              </a:rPr>
              <a:t>B) Régime d’imposition en matière de TVA</a:t>
            </a:r>
            <a:br>
              <a:rPr lang="fr-FR" dirty="0"/>
            </a:b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114300" y="1343026"/>
            <a:ext cx="12554364" cy="5514974"/>
          </a:xfrm>
        </p:spPr>
        <p:txBody>
          <a:bodyPr>
            <a:normAutofit/>
          </a:bodyPr>
          <a:lstStyle/>
          <a:p>
            <a:pPr lvl="0"/>
            <a:endParaRPr lang="fr-FR" dirty="0"/>
          </a:p>
          <a:p>
            <a:pPr marL="0" lvl="0" indent="0">
              <a:buNone/>
            </a:pPr>
            <a:r>
              <a:rPr lang="fr-FR" sz="3200" cap="none" dirty="0"/>
              <a:t>Le point à examiner en matière de RSI :</a:t>
            </a:r>
          </a:p>
          <a:p>
            <a:pPr lvl="1"/>
            <a:r>
              <a:rPr lang="fr-FR" sz="3200" cap="none" dirty="0"/>
              <a:t>Examen des obligations déclaratives, dont les acomptes provisionnels </a:t>
            </a:r>
          </a:p>
          <a:p>
            <a:pPr marL="0" lvl="0" indent="0">
              <a:buNone/>
            </a:pPr>
            <a:endParaRPr lang="fr-FR" sz="3200" cap="none" dirty="0"/>
          </a:p>
          <a:p>
            <a:pPr marL="0" lvl="0" indent="0">
              <a:buNone/>
            </a:pPr>
            <a:r>
              <a:rPr lang="fr-FR" sz="3200" cap="none" dirty="0"/>
              <a:t>Les points à examiner en matière de régime réel d’imposition :</a:t>
            </a:r>
          </a:p>
          <a:p>
            <a:pPr lvl="1"/>
            <a:r>
              <a:rPr lang="fr-FR" sz="3200" cap="none" dirty="0"/>
              <a:t>Champ d’application déterminé en fonction du montant de chiffre d’affaires réalisé ;</a:t>
            </a:r>
          </a:p>
          <a:p>
            <a:pPr lvl="1"/>
            <a:r>
              <a:rPr lang="fr-FR" sz="3200" cap="none" dirty="0"/>
              <a:t>Obligations déclaratives, notamment l’obligation de télétransmission.</a:t>
            </a:r>
          </a:p>
          <a:p>
            <a:pPr marL="0" lvl="0" indent="0">
              <a:buNone/>
            </a:pPr>
            <a:endParaRPr lang="fr-FR" sz="3600" dirty="0"/>
          </a:p>
        </p:txBody>
      </p:sp>
    </p:spTree>
    <p:extLst>
      <p:ext uri="{BB962C8B-B14F-4D97-AF65-F5344CB8AC3E}">
        <p14:creationId xmlns:p14="http://schemas.microsoft.com/office/powerpoint/2010/main" val="146603333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0" y="164929"/>
            <a:ext cx="12325764" cy="1009132"/>
          </a:xfrm>
        </p:spPr>
        <p:txBody>
          <a:bodyPr>
            <a:normAutofit fontScale="90000"/>
          </a:bodyPr>
          <a:lstStyle/>
          <a:p>
            <a:br>
              <a:rPr lang="fr-FR" dirty="0">
                <a:solidFill>
                  <a:srgbClr val="C00000"/>
                </a:solidFill>
                <a:latin typeface="+mn-lt"/>
              </a:rPr>
            </a:br>
            <a:r>
              <a:rPr lang="fr-FR" dirty="0">
                <a:solidFill>
                  <a:srgbClr val="C00000"/>
                </a:solidFill>
                <a:latin typeface="+mn-lt"/>
              </a:rPr>
              <a:t>5</a:t>
            </a:r>
            <a:r>
              <a:rPr lang="fr-FR" baseline="30000" dirty="0">
                <a:solidFill>
                  <a:srgbClr val="C00000"/>
                </a:solidFill>
                <a:latin typeface="+mn-lt"/>
              </a:rPr>
              <a:t>e</a:t>
            </a:r>
            <a:r>
              <a:rPr lang="fr-FR" dirty="0">
                <a:solidFill>
                  <a:srgbClr val="C00000"/>
                </a:solidFill>
                <a:latin typeface="+mn-lt"/>
              </a:rPr>
              <a:t> piste de contrôle  </a:t>
            </a:r>
            <a:br>
              <a:rPr lang="fr-FR" dirty="0">
                <a:solidFill>
                  <a:srgbClr val="C00000"/>
                </a:solidFill>
                <a:latin typeface="+mn-lt"/>
              </a:rPr>
            </a:br>
            <a:r>
              <a:rPr lang="fr-FR" dirty="0">
                <a:solidFill>
                  <a:srgbClr val="C00000"/>
                </a:solidFill>
                <a:latin typeface="+mn-lt"/>
              </a:rPr>
              <a:t>B) Régime d’imposition en matière de TVA</a:t>
            </a:r>
            <a:br>
              <a:rPr lang="fr-FR" dirty="0"/>
            </a:b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114300" y="1343026"/>
            <a:ext cx="12554364" cy="5514974"/>
          </a:xfrm>
        </p:spPr>
        <p:txBody>
          <a:bodyPr>
            <a:normAutofit/>
          </a:bodyPr>
          <a:lstStyle/>
          <a:p>
            <a:pPr marL="0" lvl="0" indent="0">
              <a:buNone/>
            </a:pPr>
            <a:r>
              <a:rPr lang="fr-FR" sz="3200" cap="none" dirty="0"/>
              <a:t>Les points à examiner en matière de BA :</a:t>
            </a:r>
          </a:p>
          <a:p>
            <a:pPr lvl="0"/>
            <a:r>
              <a:rPr lang="fr-FR" sz="3200" cap="none" dirty="0"/>
              <a:t>le régime du remboursement forfaitaire de tva agricole :</a:t>
            </a:r>
          </a:p>
          <a:p>
            <a:pPr lvl="1"/>
            <a:r>
              <a:rPr lang="fr-FR" sz="3200" cap="none" dirty="0"/>
              <a:t>étude du champ d’application selon les conditions fixées par l’</a:t>
            </a:r>
            <a:r>
              <a:rPr lang="fr-FR" sz="3200" cap="none" dirty="0">
                <a:hlinkClick r:id="rId2"/>
              </a:rPr>
              <a:t>article 298 quater</a:t>
            </a:r>
            <a:r>
              <a:rPr lang="fr-FR" sz="3200" cap="none" dirty="0"/>
              <a:t> du CGI ;</a:t>
            </a:r>
          </a:p>
          <a:p>
            <a:pPr lvl="1"/>
            <a:r>
              <a:rPr lang="fr-FR" sz="3200" cap="none" dirty="0"/>
              <a:t>examen du taux de remboursement selon la nature des produits ;</a:t>
            </a:r>
          </a:p>
          <a:p>
            <a:pPr lvl="1"/>
            <a:r>
              <a:rPr lang="fr-FR" sz="3200" cap="none" dirty="0"/>
              <a:t>examen des obligations déclaratives (dépôt de la déclaration annuelle n°3520) ;</a:t>
            </a:r>
          </a:p>
          <a:p>
            <a:pPr marL="0" indent="0">
              <a:buNone/>
            </a:pPr>
            <a:endParaRPr lang="fr-FR" sz="3200" cap="none" dirty="0"/>
          </a:p>
          <a:p>
            <a:pPr marL="457200" lvl="1" indent="0">
              <a:buNone/>
            </a:pPr>
            <a:endParaRPr lang="fr-FR" sz="3200" cap="none" dirty="0"/>
          </a:p>
          <a:p>
            <a:pPr marL="0" lvl="0" indent="0">
              <a:buNone/>
            </a:pPr>
            <a:endParaRPr lang="fr-FR" sz="3600" dirty="0"/>
          </a:p>
        </p:txBody>
      </p:sp>
    </p:spTree>
    <p:extLst>
      <p:ext uri="{BB962C8B-B14F-4D97-AF65-F5344CB8AC3E}">
        <p14:creationId xmlns:p14="http://schemas.microsoft.com/office/powerpoint/2010/main" val="37163047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0" y="164929"/>
            <a:ext cx="12325764" cy="1009132"/>
          </a:xfrm>
        </p:spPr>
        <p:txBody>
          <a:bodyPr>
            <a:normAutofit fontScale="90000"/>
          </a:bodyPr>
          <a:lstStyle/>
          <a:p>
            <a:br>
              <a:rPr lang="fr-FR" dirty="0">
                <a:solidFill>
                  <a:srgbClr val="C00000"/>
                </a:solidFill>
                <a:latin typeface="+mn-lt"/>
              </a:rPr>
            </a:br>
            <a:r>
              <a:rPr lang="fr-FR" dirty="0">
                <a:solidFill>
                  <a:srgbClr val="C00000"/>
                </a:solidFill>
                <a:latin typeface="+mn-lt"/>
              </a:rPr>
              <a:t>5</a:t>
            </a:r>
            <a:r>
              <a:rPr lang="fr-FR" baseline="30000" dirty="0">
                <a:solidFill>
                  <a:srgbClr val="C00000"/>
                </a:solidFill>
                <a:latin typeface="+mn-lt"/>
              </a:rPr>
              <a:t>e</a:t>
            </a:r>
            <a:r>
              <a:rPr lang="fr-FR" dirty="0">
                <a:solidFill>
                  <a:srgbClr val="C00000"/>
                </a:solidFill>
                <a:latin typeface="+mn-lt"/>
              </a:rPr>
              <a:t> piste de contrôle  </a:t>
            </a:r>
            <a:br>
              <a:rPr lang="fr-FR" dirty="0">
                <a:solidFill>
                  <a:srgbClr val="C00000"/>
                </a:solidFill>
                <a:latin typeface="+mn-lt"/>
              </a:rPr>
            </a:br>
            <a:r>
              <a:rPr lang="fr-FR" dirty="0">
                <a:solidFill>
                  <a:srgbClr val="C00000"/>
                </a:solidFill>
                <a:latin typeface="+mn-lt"/>
              </a:rPr>
              <a:t>B) Régime d’imposition en matière de TVA</a:t>
            </a:r>
            <a:br>
              <a:rPr lang="fr-FR" dirty="0"/>
            </a:b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114300" y="1343026"/>
            <a:ext cx="12554364" cy="5514974"/>
          </a:xfrm>
        </p:spPr>
        <p:txBody>
          <a:bodyPr>
            <a:normAutofit/>
          </a:bodyPr>
          <a:lstStyle/>
          <a:p>
            <a:pPr marL="0" lvl="0" indent="0">
              <a:buNone/>
            </a:pPr>
            <a:endParaRPr lang="fr-FR" sz="3200" cap="none" dirty="0"/>
          </a:p>
          <a:p>
            <a:pPr lvl="0"/>
            <a:r>
              <a:rPr lang="fr-FR" sz="3200" cap="none" dirty="0"/>
              <a:t>le régime simplifié agricole :</a:t>
            </a:r>
          </a:p>
          <a:p>
            <a:pPr lvl="1"/>
            <a:r>
              <a:rPr lang="fr-FR" sz="3200" cap="none" dirty="0"/>
              <a:t>le champ d’application est déterminé en fonction du montant de chiffre d’affaires réalisé et de la nature de l’activité exercée qui ne doit pas être exclue ;</a:t>
            </a:r>
          </a:p>
          <a:p>
            <a:pPr lvl="1"/>
            <a:r>
              <a:rPr lang="fr-FR" sz="3200" cap="none" dirty="0"/>
              <a:t>examen des obligations déclaratives, dont les acomptes provisionnels sur imprimé n°3525bis et télétransmission déclaration annuelle de régularisation n°3517.</a:t>
            </a:r>
          </a:p>
          <a:p>
            <a:pPr marL="0" indent="0">
              <a:buNone/>
            </a:pPr>
            <a:endParaRPr lang="fr-FR" sz="3200" cap="none" dirty="0"/>
          </a:p>
          <a:p>
            <a:pPr marL="457200" lvl="1" indent="0">
              <a:buNone/>
            </a:pPr>
            <a:endParaRPr lang="fr-FR" sz="3200" cap="none" dirty="0"/>
          </a:p>
          <a:p>
            <a:pPr marL="0" lvl="0" indent="0">
              <a:buNone/>
            </a:pPr>
            <a:endParaRPr lang="fr-FR" sz="3600" dirty="0"/>
          </a:p>
        </p:txBody>
      </p:sp>
    </p:spTree>
    <p:extLst>
      <p:ext uri="{BB962C8B-B14F-4D97-AF65-F5344CB8AC3E}">
        <p14:creationId xmlns:p14="http://schemas.microsoft.com/office/powerpoint/2010/main" val="10086513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0" y="164929"/>
            <a:ext cx="12325764" cy="1009132"/>
          </a:xfrm>
        </p:spPr>
        <p:txBody>
          <a:bodyPr>
            <a:normAutofit fontScale="90000"/>
          </a:bodyPr>
          <a:lstStyle/>
          <a:p>
            <a:br>
              <a:rPr lang="fr-FR" dirty="0">
                <a:solidFill>
                  <a:srgbClr val="C00000"/>
                </a:solidFill>
                <a:latin typeface="+mn-lt"/>
              </a:rPr>
            </a:br>
            <a:r>
              <a:rPr lang="fr-FR" dirty="0">
                <a:solidFill>
                  <a:srgbClr val="C00000"/>
                </a:solidFill>
                <a:latin typeface="+mn-lt"/>
              </a:rPr>
              <a:t>5</a:t>
            </a:r>
            <a:r>
              <a:rPr lang="fr-FR" baseline="30000" dirty="0">
                <a:solidFill>
                  <a:srgbClr val="C00000"/>
                </a:solidFill>
                <a:latin typeface="+mn-lt"/>
              </a:rPr>
              <a:t>e</a:t>
            </a:r>
            <a:r>
              <a:rPr lang="fr-FR" dirty="0">
                <a:solidFill>
                  <a:srgbClr val="C00000"/>
                </a:solidFill>
                <a:latin typeface="+mn-lt"/>
              </a:rPr>
              <a:t> piste de contrôle  </a:t>
            </a:r>
            <a:br>
              <a:rPr lang="fr-FR" dirty="0">
                <a:solidFill>
                  <a:srgbClr val="C00000"/>
                </a:solidFill>
                <a:latin typeface="+mn-lt"/>
              </a:rPr>
            </a:br>
            <a:r>
              <a:rPr lang="fr-FR" dirty="0">
                <a:solidFill>
                  <a:srgbClr val="C00000"/>
                </a:solidFill>
                <a:latin typeface="+mn-lt"/>
              </a:rPr>
              <a:t>B) Régime d’imposition en matière de TVA</a:t>
            </a:r>
            <a:br>
              <a:rPr lang="fr-FR" dirty="0"/>
            </a:b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114300" y="1343026"/>
            <a:ext cx="12554364" cy="5514974"/>
          </a:xfrm>
        </p:spPr>
        <p:txBody>
          <a:bodyPr>
            <a:normAutofit/>
          </a:bodyPr>
          <a:lstStyle/>
          <a:p>
            <a:pPr marL="0" lvl="0" indent="0">
              <a:buNone/>
            </a:pPr>
            <a:endParaRPr lang="fr-FR" sz="3200" cap="none" dirty="0"/>
          </a:p>
          <a:p>
            <a:pPr marL="0" lvl="0" indent="0">
              <a:buNone/>
            </a:pPr>
            <a:endParaRPr lang="fr-FR" sz="3200" cap="none" dirty="0"/>
          </a:p>
          <a:p>
            <a:pPr marL="0" indent="0" algn="ctr">
              <a:buNone/>
            </a:pPr>
            <a:r>
              <a:rPr lang="fr-FR" sz="4400" cap="none" dirty="0"/>
              <a:t>AUCUNE TOLERANCE CONTRACTUELLE</a:t>
            </a:r>
          </a:p>
          <a:p>
            <a:pPr marL="457200" lvl="1" indent="0">
              <a:buNone/>
            </a:pPr>
            <a:endParaRPr lang="fr-FR" sz="3200" cap="none" dirty="0"/>
          </a:p>
          <a:p>
            <a:pPr marL="0" lvl="0" indent="0">
              <a:buNone/>
            </a:pPr>
            <a:endParaRPr lang="fr-FR" sz="3600" dirty="0"/>
          </a:p>
        </p:txBody>
      </p:sp>
    </p:spTree>
    <p:extLst>
      <p:ext uri="{BB962C8B-B14F-4D97-AF65-F5344CB8AC3E}">
        <p14:creationId xmlns:p14="http://schemas.microsoft.com/office/powerpoint/2010/main" val="1861820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A41D73-D956-FB4E-9B69-64AEFD3DE96E}"/>
              </a:ext>
            </a:extLst>
          </p:cNvPr>
          <p:cNvSpPr>
            <a:spLocks noGrp="1"/>
          </p:cNvSpPr>
          <p:nvPr>
            <p:ph type="ctrTitle"/>
          </p:nvPr>
        </p:nvSpPr>
        <p:spPr>
          <a:xfrm>
            <a:off x="1179443" y="1669773"/>
            <a:ext cx="8719931" cy="3127513"/>
          </a:xfrm>
        </p:spPr>
        <p:txBody>
          <a:bodyPr>
            <a:normAutofit/>
          </a:bodyPr>
          <a:lstStyle/>
          <a:p>
            <a:pPr algn="l"/>
            <a:br>
              <a:rPr lang="fr-FR" dirty="0"/>
            </a:br>
            <a:br>
              <a:rPr lang="fr-FR" dirty="0"/>
            </a:br>
            <a:r>
              <a:rPr lang="fr-FR" dirty="0"/>
              <a:t>LE CONTRAT TYPE ENTRE L’ENTREPRISE ET LE PRESTATAIRE DE CONFIANCE</a:t>
            </a:r>
          </a:p>
        </p:txBody>
      </p:sp>
    </p:spTree>
    <p:extLst>
      <p:ext uri="{BB962C8B-B14F-4D97-AF65-F5344CB8AC3E}">
        <p14:creationId xmlns:p14="http://schemas.microsoft.com/office/powerpoint/2010/main" val="39189794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0" y="0"/>
            <a:ext cx="12325764" cy="1421296"/>
          </a:xfrm>
        </p:spPr>
        <p:txBody>
          <a:bodyPr>
            <a:normAutofit fontScale="90000"/>
          </a:bodyPr>
          <a:lstStyle/>
          <a:p>
            <a:br>
              <a:rPr lang="fr-FR" dirty="0">
                <a:solidFill>
                  <a:srgbClr val="C00000"/>
                </a:solidFill>
                <a:latin typeface="+mn-lt"/>
              </a:rPr>
            </a:br>
            <a:br>
              <a:rPr lang="fr-FR" dirty="0">
                <a:solidFill>
                  <a:srgbClr val="C00000"/>
                </a:solidFill>
                <a:latin typeface="+mn-lt"/>
              </a:rPr>
            </a:br>
            <a:r>
              <a:rPr lang="fr-FR" dirty="0">
                <a:solidFill>
                  <a:srgbClr val="C00000"/>
                </a:solidFill>
                <a:latin typeface="+mn-lt"/>
              </a:rPr>
              <a:t>6</a:t>
            </a:r>
            <a:r>
              <a:rPr lang="fr-FR" baseline="30000" dirty="0">
                <a:solidFill>
                  <a:srgbClr val="C00000"/>
                </a:solidFill>
                <a:latin typeface="+mn-lt"/>
              </a:rPr>
              <a:t>e</a:t>
            </a:r>
            <a:r>
              <a:rPr lang="fr-FR" dirty="0">
                <a:solidFill>
                  <a:srgbClr val="C00000"/>
                </a:solidFill>
                <a:latin typeface="+mn-lt"/>
              </a:rPr>
              <a:t> piste de contrôle  </a:t>
            </a:r>
            <a:br>
              <a:rPr lang="fr-FR" dirty="0">
                <a:solidFill>
                  <a:srgbClr val="C00000"/>
                </a:solidFill>
                <a:latin typeface="+mn-lt"/>
              </a:rPr>
            </a:br>
            <a:r>
              <a:rPr lang="fr-FR" dirty="0">
                <a:solidFill>
                  <a:srgbClr val="C00000"/>
                </a:solidFill>
                <a:latin typeface="+mn-lt"/>
              </a:rPr>
              <a:t>Règles de détermination des amortissements </a:t>
            </a:r>
            <a:br>
              <a:rPr lang="fr-FR" dirty="0">
                <a:solidFill>
                  <a:srgbClr val="C00000"/>
                </a:solidFill>
                <a:latin typeface="+mn-lt"/>
              </a:rPr>
            </a:br>
            <a:r>
              <a:rPr lang="fr-FR" dirty="0">
                <a:solidFill>
                  <a:srgbClr val="C00000"/>
                </a:solidFill>
                <a:latin typeface="+mn-lt"/>
              </a:rPr>
              <a:t>et leur traitement fiscal</a:t>
            </a:r>
            <a:br>
              <a:rPr lang="fr-FR" dirty="0">
                <a:solidFill>
                  <a:srgbClr val="C00000"/>
                </a:solidFill>
                <a:latin typeface="+mn-lt"/>
              </a:rPr>
            </a:br>
            <a:br>
              <a:rPr lang="fr-FR" dirty="0"/>
            </a:b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114300" y="1343026"/>
            <a:ext cx="12554364" cy="5514974"/>
          </a:xfrm>
        </p:spPr>
        <p:txBody>
          <a:bodyPr>
            <a:normAutofit/>
          </a:bodyPr>
          <a:lstStyle/>
          <a:p>
            <a:pPr lvl="0"/>
            <a:endParaRPr lang="fr-FR" dirty="0"/>
          </a:p>
          <a:p>
            <a:pPr marL="0" lvl="0" indent="0" algn="ctr">
              <a:buNone/>
            </a:pPr>
            <a:r>
              <a:rPr lang="fr-FR" sz="3600" dirty="0"/>
              <a:t>LE CADRE JURIDIQUE</a:t>
            </a:r>
          </a:p>
          <a:p>
            <a:pPr marL="0" lvl="0" indent="0" algn="ctr">
              <a:buNone/>
            </a:pPr>
            <a:endParaRPr lang="fr-FR" sz="3600" dirty="0"/>
          </a:p>
          <a:p>
            <a:pPr marL="0" lvl="0" indent="0" algn="ctr">
              <a:buNone/>
            </a:pPr>
            <a:r>
              <a:rPr lang="fr-FR" sz="3600" dirty="0"/>
              <a:t>Article 39 du CGI</a:t>
            </a:r>
          </a:p>
          <a:p>
            <a:pPr marL="0" lvl="0" indent="0" algn="ctr">
              <a:buNone/>
            </a:pPr>
            <a:r>
              <a:rPr lang="fr-FR" sz="3600" cap="none" dirty="0"/>
              <a:t>Précisions </a:t>
            </a:r>
            <a:r>
              <a:rPr lang="fr-FR" sz="3600" dirty="0"/>
              <a:t>BOI-BIC-AMT-10 et BOI-BIC-AMT-20 </a:t>
            </a:r>
          </a:p>
          <a:p>
            <a:pPr marL="0" lvl="0" indent="0" algn="ctr">
              <a:buNone/>
            </a:pPr>
            <a:endParaRPr lang="fr-FR" sz="3600" cap="none" dirty="0"/>
          </a:p>
          <a:p>
            <a:pPr marL="0" lvl="0" indent="0" algn="ctr">
              <a:buNone/>
            </a:pPr>
            <a:endParaRPr lang="fr-FR" sz="3600" dirty="0"/>
          </a:p>
        </p:txBody>
      </p:sp>
    </p:spTree>
    <p:extLst>
      <p:ext uri="{BB962C8B-B14F-4D97-AF65-F5344CB8AC3E}">
        <p14:creationId xmlns:p14="http://schemas.microsoft.com/office/powerpoint/2010/main" val="4129024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114301" y="106017"/>
            <a:ext cx="12077698" cy="1086679"/>
          </a:xfrm>
        </p:spPr>
        <p:txBody>
          <a:bodyPr>
            <a:normAutofit fontScale="90000"/>
          </a:bodyPr>
          <a:lstStyle/>
          <a:p>
            <a:br>
              <a:rPr lang="fr-FR" dirty="0">
                <a:solidFill>
                  <a:srgbClr val="C00000"/>
                </a:solidFill>
                <a:latin typeface="+mn-lt"/>
              </a:rPr>
            </a:br>
            <a:br>
              <a:rPr lang="fr-FR" dirty="0">
                <a:solidFill>
                  <a:srgbClr val="C00000"/>
                </a:solidFill>
                <a:latin typeface="+mn-lt"/>
              </a:rPr>
            </a:br>
            <a:br>
              <a:rPr lang="fr-FR" dirty="0">
                <a:solidFill>
                  <a:srgbClr val="C00000"/>
                </a:solidFill>
                <a:latin typeface="+mn-lt"/>
              </a:rPr>
            </a:br>
            <a:r>
              <a:rPr lang="fr-FR" dirty="0">
                <a:solidFill>
                  <a:srgbClr val="C00000"/>
                </a:solidFill>
                <a:latin typeface="+mn-lt"/>
              </a:rPr>
              <a:t>6</a:t>
            </a:r>
            <a:r>
              <a:rPr lang="fr-FR" baseline="30000" dirty="0">
                <a:solidFill>
                  <a:srgbClr val="C00000"/>
                </a:solidFill>
                <a:latin typeface="+mn-lt"/>
              </a:rPr>
              <a:t>e</a:t>
            </a:r>
            <a:r>
              <a:rPr lang="fr-FR" dirty="0">
                <a:solidFill>
                  <a:srgbClr val="C00000"/>
                </a:solidFill>
                <a:latin typeface="+mn-lt"/>
              </a:rPr>
              <a:t> piste de contrôle : LES Règles de détermination des amortissements et leur traitement fiscal</a:t>
            </a:r>
            <a:br>
              <a:rPr lang="fr-FR" dirty="0">
                <a:solidFill>
                  <a:srgbClr val="C00000"/>
                </a:solidFill>
                <a:latin typeface="+mn-lt"/>
              </a:rPr>
            </a:br>
            <a:br>
              <a:rPr lang="fr-FR" dirty="0"/>
            </a:b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1" y="1351722"/>
            <a:ext cx="12440064" cy="5685183"/>
          </a:xfrm>
        </p:spPr>
        <p:txBody>
          <a:bodyPr>
            <a:normAutofit fontScale="92500" lnSpcReduction="20000"/>
          </a:bodyPr>
          <a:lstStyle/>
          <a:p>
            <a:pPr marL="0" lvl="0" indent="0">
              <a:buNone/>
            </a:pPr>
            <a:r>
              <a:rPr lang="fr-FR" sz="3600" cap="none" dirty="0"/>
              <a:t>Les points à examiner : </a:t>
            </a:r>
          </a:p>
          <a:p>
            <a:pPr marL="0" lvl="0" indent="0">
              <a:buNone/>
            </a:pPr>
            <a:r>
              <a:rPr lang="fr-FR" sz="3200" cap="none" dirty="0">
                <a:solidFill>
                  <a:srgbClr val="7030A0"/>
                </a:solidFill>
              </a:rPr>
              <a:t>Selon une approche générale </a:t>
            </a:r>
            <a:r>
              <a:rPr lang="fr-FR" sz="3200" cap="none" dirty="0"/>
              <a:t>en réalisant :</a:t>
            </a:r>
          </a:p>
          <a:p>
            <a:pPr lvl="1"/>
            <a:r>
              <a:rPr lang="fr-FR" sz="3200" cap="none" dirty="0"/>
              <a:t>un rapprochement entre la valeur des immobilisations inscrites en comptabilité et celles déclarées sur la liasse fiscale ;</a:t>
            </a:r>
          </a:p>
          <a:p>
            <a:pPr lvl="1"/>
            <a:r>
              <a:rPr lang="fr-FR" sz="3200" cap="none" dirty="0"/>
              <a:t>une étude des méthodes retenues en validant les taux selon le type d’immobilisations et la correcte application des régimes dégressifs et exceptionnels ;</a:t>
            </a:r>
          </a:p>
          <a:p>
            <a:pPr lvl="1"/>
            <a:r>
              <a:rPr lang="fr-FR" sz="3200" cap="none" dirty="0"/>
              <a:t>la base et la durée des amortissements conformément aux principes précisés dans le BOFIP ;</a:t>
            </a:r>
          </a:p>
          <a:p>
            <a:pPr lvl="1"/>
            <a:r>
              <a:rPr lang="fr-FR" sz="3200" cap="none" dirty="0"/>
              <a:t>une analyse plus approfondie en présence d’un changement de méthode ;</a:t>
            </a:r>
          </a:p>
          <a:p>
            <a:pPr lvl="1"/>
            <a:r>
              <a:rPr lang="fr-FR" sz="3200" cap="none" dirty="0"/>
              <a:t>le suivi des retraitements </a:t>
            </a:r>
            <a:r>
              <a:rPr lang="fr-FR" sz="3200" cap="none" dirty="0" err="1"/>
              <a:t>extra-comptables</a:t>
            </a:r>
            <a:r>
              <a:rPr lang="fr-FR" sz="3200" cap="none" dirty="0"/>
              <a:t> réalisés au tableau n°2058-a de la liasse fiscale ;</a:t>
            </a:r>
          </a:p>
          <a:p>
            <a:pPr marL="0" lvl="0" indent="0">
              <a:buNone/>
            </a:pPr>
            <a:endParaRPr lang="fr-FR" sz="3600" cap="none" dirty="0"/>
          </a:p>
        </p:txBody>
      </p:sp>
    </p:spTree>
    <p:extLst>
      <p:ext uri="{BB962C8B-B14F-4D97-AF65-F5344CB8AC3E}">
        <p14:creationId xmlns:p14="http://schemas.microsoft.com/office/powerpoint/2010/main" val="45689563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0" y="0"/>
            <a:ext cx="12325764" cy="1351722"/>
          </a:xfrm>
        </p:spPr>
        <p:txBody>
          <a:bodyPr>
            <a:normAutofit fontScale="90000"/>
          </a:bodyPr>
          <a:lstStyle/>
          <a:p>
            <a:br>
              <a:rPr lang="fr-FR" dirty="0">
                <a:solidFill>
                  <a:srgbClr val="C00000"/>
                </a:solidFill>
                <a:latin typeface="+mn-lt"/>
              </a:rPr>
            </a:br>
            <a:br>
              <a:rPr lang="fr-FR" dirty="0">
                <a:solidFill>
                  <a:srgbClr val="C00000"/>
                </a:solidFill>
                <a:latin typeface="+mn-lt"/>
              </a:rPr>
            </a:br>
            <a:br>
              <a:rPr lang="fr-FR" dirty="0">
                <a:solidFill>
                  <a:srgbClr val="C00000"/>
                </a:solidFill>
                <a:latin typeface="+mn-lt"/>
              </a:rPr>
            </a:br>
            <a:r>
              <a:rPr lang="fr-FR" dirty="0">
                <a:solidFill>
                  <a:srgbClr val="C00000"/>
                </a:solidFill>
                <a:latin typeface="+mn-lt"/>
              </a:rPr>
              <a:t>6</a:t>
            </a:r>
            <a:r>
              <a:rPr lang="fr-FR" baseline="30000" dirty="0">
                <a:solidFill>
                  <a:srgbClr val="C00000"/>
                </a:solidFill>
                <a:latin typeface="+mn-lt"/>
              </a:rPr>
              <a:t>e</a:t>
            </a:r>
            <a:r>
              <a:rPr lang="fr-FR" dirty="0">
                <a:solidFill>
                  <a:srgbClr val="C00000"/>
                </a:solidFill>
                <a:latin typeface="+mn-lt"/>
              </a:rPr>
              <a:t> piste de contrôle  </a:t>
            </a:r>
            <a:br>
              <a:rPr lang="fr-FR" dirty="0">
                <a:solidFill>
                  <a:srgbClr val="C00000"/>
                </a:solidFill>
                <a:latin typeface="+mn-lt"/>
              </a:rPr>
            </a:br>
            <a:r>
              <a:rPr lang="fr-FR" dirty="0">
                <a:solidFill>
                  <a:srgbClr val="C00000"/>
                </a:solidFill>
                <a:latin typeface="+mn-lt"/>
              </a:rPr>
              <a:t>Règles de détermination des amortissements et leur traitement fiscal</a:t>
            </a:r>
            <a:br>
              <a:rPr lang="fr-FR" dirty="0">
                <a:solidFill>
                  <a:srgbClr val="C00000"/>
                </a:solidFill>
                <a:latin typeface="+mn-lt"/>
              </a:rPr>
            </a:br>
            <a:br>
              <a:rPr lang="fr-FR" dirty="0"/>
            </a:b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1" y="1351722"/>
            <a:ext cx="12440064" cy="5685183"/>
          </a:xfrm>
        </p:spPr>
        <p:txBody>
          <a:bodyPr>
            <a:normAutofit/>
          </a:bodyPr>
          <a:lstStyle/>
          <a:p>
            <a:pPr marL="0" lvl="0" indent="0">
              <a:buNone/>
            </a:pPr>
            <a:r>
              <a:rPr lang="fr-FR" sz="3600" cap="none" dirty="0">
                <a:solidFill>
                  <a:srgbClr val="7030A0"/>
                </a:solidFill>
              </a:rPr>
              <a:t>Selon une analyse </a:t>
            </a:r>
            <a:r>
              <a:rPr lang="fr-FR" sz="3600" cap="none" dirty="0"/>
              <a:t>fondée sur des points particuliers en validant :</a:t>
            </a:r>
          </a:p>
          <a:p>
            <a:pPr lvl="1"/>
            <a:r>
              <a:rPr lang="fr-FR" sz="3600" cap="none" dirty="0"/>
              <a:t>la distinction au sein des immobilisations des terrains qui ne sont en principe pas amortis, mais sans en déterminer la valeur ;</a:t>
            </a:r>
          </a:p>
          <a:p>
            <a:pPr lvl="1"/>
            <a:r>
              <a:rPr lang="fr-FR" sz="3600" cap="none" dirty="0"/>
              <a:t>la correcte immobilisation des achats de bien corporels, en prenant en compte la tolérance fiscale concernant les biens dont le prix de revient est inférieur ou égal à 500€ </a:t>
            </a:r>
            <a:r>
              <a:rPr lang="fr-FR" sz="3600" cap="none" dirty="0" err="1"/>
              <a:t>ht</a:t>
            </a:r>
            <a:r>
              <a:rPr lang="fr-FR" sz="3600" cap="none" dirty="0"/>
              <a:t> ;</a:t>
            </a:r>
          </a:p>
          <a:p>
            <a:pPr marL="0" lvl="0" indent="0">
              <a:buNone/>
            </a:pPr>
            <a:endParaRPr lang="fr-FR" sz="3600" cap="none" dirty="0"/>
          </a:p>
        </p:txBody>
      </p:sp>
    </p:spTree>
    <p:extLst>
      <p:ext uri="{BB962C8B-B14F-4D97-AF65-F5344CB8AC3E}">
        <p14:creationId xmlns:p14="http://schemas.microsoft.com/office/powerpoint/2010/main" val="313260502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0" y="92764"/>
            <a:ext cx="12191999" cy="1258958"/>
          </a:xfrm>
        </p:spPr>
        <p:txBody>
          <a:bodyPr>
            <a:normAutofit fontScale="90000"/>
          </a:bodyPr>
          <a:lstStyle/>
          <a:p>
            <a:br>
              <a:rPr lang="fr-FR" dirty="0">
                <a:solidFill>
                  <a:srgbClr val="C00000"/>
                </a:solidFill>
                <a:latin typeface="+mn-lt"/>
              </a:rPr>
            </a:br>
            <a:br>
              <a:rPr lang="fr-FR" dirty="0">
                <a:solidFill>
                  <a:srgbClr val="C00000"/>
                </a:solidFill>
                <a:latin typeface="+mn-lt"/>
              </a:rPr>
            </a:br>
            <a:br>
              <a:rPr lang="fr-FR" dirty="0">
                <a:solidFill>
                  <a:srgbClr val="C00000"/>
                </a:solidFill>
                <a:latin typeface="+mn-lt"/>
              </a:rPr>
            </a:br>
            <a:r>
              <a:rPr lang="fr-FR" dirty="0">
                <a:solidFill>
                  <a:srgbClr val="C00000"/>
                </a:solidFill>
                <a:latin typeface="+mn-lt"/>
              </a:rPr>
              <a:t>6</a:t>
            </a:r>
            <a:r>
              <a:rPr lang="fr-FR" baseline="30000" dirty="0">
                <a:solidFill>
                  <a:srgbClr val="C00000"/>
                </a:solidFill>
                <a:latin typeface="+mn-lt"/>
              </a:rPr>
              <a:t>e</a:t>
            </a:r>
            <a:r>
              <a:rPr lang="fr-FR" dirty="0">
                <a:solidFill>
                  <a:srgbClr val="C00000"/>
                </a:solidFill>
                <a:latin typeface="+mn-lt"/>
              </a:rPr>
              <a:t> piste de contrôle  </a:t>
            </a:r>
            <a:br>
              <a:rPr lang="fr-FR" dirty="0">
                <a:solidFill>
                  <a:srgbClr val="C00000"/>
                </a:solidFill>
                <a:latin typeface="+mn-lt"/>
              </a:rPr>
            </a:br>
            <a:r>
              <a:rPr lang="fr-FR" dirty="0">
                <a:solidFill>
                  <a:srgbClr val="C00000"/>
                </a:solidFill>
                <a:latin typeface="+mn-lt"/>
              </a:rPr>
              <a:t>Règles de détermination des amortissements </a:t>
            </a:r>
            <a:br>
              <a:rPr lang="fr-FR" dirty="0">
                <a:solidFill>
                  <a:srgbClr val="C00000"/>
                </a:solidFill>
                <a:latin typeface="+mn-lt"/>
              </a:rPr>
            </a:br>
            <a:r>
              <a:rPr lang="fr-FR" dirty="0">
                <a:solidFill>
                  <a:srgbClr val="C00000"/>
                </a:solidFill>
                <a:latin typeface="+mn-lt"/>
              </a:rPr>
              <a:t>et leur traitement fiscal</a:t>
            </a:r>
            <a:br>
              <a:rPr lang="fr-FR" dirty="0">
                <a:solidFill>
                  <a:srgbClr val="C00000"/>
                </a:solidFill>
                <a:latin typeface="+mn-lt"/>
              </a:rPr>
            </a:br>
            <a:br>
              <a:rPr lang="fr-FR" dirty="0"/>
            </a:b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1" y="1351722"/>
            <a:ext cx="12440064" cy="5685183"/>
          </a:xfrm>
        </p:spPr>
        <p:txBody>
          <a:bodyPr>
            <a:normAutofit/>
          </a:bodyPr>
          <a:lstStyle/>
          <a:p>
            <a:pPr lvl="1"/>
            <a:r>
              <a:rPr lang="fr-FR" sz="3600" cap="none" dirty="0"/>
              <a:t>la correcte décomposition des éléments d’actif ;</a:t>
            </a:r>
          </a:p>
          <a:p>
            <a:pPr lvl="1"/>
            <a:r>
              <a:rPr lang="fr-FR" sz="3600" cap="none" dirty="0"/>
              <a:t>la correcte réintégration des amortissements excédentaires, notamment concernant le plafonnement relatif aux véhicules de tourisme, yachts et bateaux de plaisance.</a:t>
            </a:r>
          </a:p>
          <a:p>
            <a:pPr marL="457200" lvl="1" indent="0">
              <a:buNone/>
            </a:pPr>
            <a:endParaRPr lang="fr-FR" sz="3600" cap="none" dirty="0"/>
          </a:p>
          <a:p>
            <a:pPr marL="0" indent="0" algn="ctr">
              <a:buNone/>
            </a:pPr>
            <a:r>
              <a:rPr lang="fr-FR" sz="3600" cap="none" dirty="0"/>
              <a:t>Si volume d’actifs important : examen possible par sondage sur échantillon représentatif (au moins 50 % des montants utilisés</a:t>
            </a:r>
          </a:p>
        </p:txBody>
      </p:sp>
    </p:spTree>
    <p:extLst>
      <p:ext uri="{BB962C8B-B14F-4D97-AF65-F5344CB8AC3E}">
        <p14:creationId xmlns:p14="http://schemas.microsoft.com/office/powerpoint/2010/main" val="251906857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133765" y="159027"/>
            <a:ext cx="12113730" cy="1192696"/>
          </a:xfrm>
        </p:spPr>
        <p:txBody>
          <a:bodyPr>
            <a:normAutofit fontScale="90000"/>
          </a:bodyPr>
          <a:lstStyle/>
          <a:p>
            <a:br>
              <a:rPr lang="fr-FR" dirty="0">
                <a:solidFill>
                  <a:srgbClr val="C00000"/>
                </a:solidFill>
                <a:latin typeface="+mn-lt"/>
              </a:rPr>
            </a:br>
            <a:br>
              <a:rPr lang="fr-FR" dirty="0">
                <a:solidFill>
                  <a:srgbClr val="C00000"/>
                </a:solidFill>
                <a:latin typeface="+mn-lt"/>
              </a:rPr>
            </a:br>
            <a:r>
              <a:rPr lang="fr-FR" dirty="0">
                <a:solidFill>
                  <a:srgbClr val="C00000"/>
                </a:solidFill>
                <a:latin typeface="+mn-lt"/>
              </a:rPr>
              <a:t>6</a:t>
            </a:r>
            <a:r>
              <a:rPr lang="fr-FR" baseline="30000" dirty="0">
                <a:solidFill>
                  <a:srgbClr val="C00000"/>
                </a:solidFill>
                <a:latin typeface="+mn-lt"/>
              </a:rPr>
              <a:t>e</a:t>
            </a:r>
            <a:r>
              <a:rPr lang="fr-FR" dirty="0">
                <a:solidFill>
                  <a:srgbClr val="C00000"/>
                </a:solidFill>
                <a:latin typeface="+mn-lt"/>
              </a:rPr>
              <a:t> piste de contrôle  </a:t>
            </a:r>
            <a:br>
              <a:rPr lang="fr-FR" dirty="0">
                <a:solidFill>
                  <a:srgbClr val="C00000"/>
                </a:solidFill>
                <a:latin typeface="+mn-lt"/>
              </a:rPr>
            </a:br>
            <a:r>
              <a:rPr lang="fr-FR" dirty="0">
                <a:solidFill>
                  <a:srgbClr val="C00000"/>
                </a:solidFill>
                <a:latin typeface="+mn-lt"/>
              </a:rPr>
              <a:t>Règles de détermination des amortissements </a:t>
            </a:r>
            <a:br>
              <a:rPr lang="fr-FR" dirty="0">
                <a:solidFill>
                  <a:srgbClr val="C00000"/>
                </a:solidFill>
                <a:latin typeface="+mn-lt"/>
              </a:rPr>
            </a:br>
            <a:r>
              <a:rPr lang="fr-FR" dirty="0">
                <a:solidFill>
                  <a:srgbClr val="C00000"/>
                </a:solidFill>
                <a:latin typeface="+mn-lt"/>
              </a:rPr>
              <a:t>et leur traitement fiscal</a:t>
            </a:r>
            <a:br>
              <a:rPr lang="fr-FR" dirty="0">
                <a:solidFill>
                  <a:srgbClr val="C00000"/>
                </a:solidFill>
                <a:latin typeface="+mn-lt"/>
              </a:rPr>
            </a:br>
            <a:br>
              <a:rPr lang="fr-FR" dirty="0"/>
            </a:b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1" y="1351722"/>
            <a:ext cx="12440064" cy="5685183"/>
          </a:xfrm>
        </p:spPr>
        <p:txBody>
          <a:bodyPr>
            <a:normAutofit/>
          </a:bodyPr>
          <a:lstStyle/>
          <a:p>
            <a:pPr marL="0" lvl="0" indent="0">
              <a:buNone/>
            </a:pPr>
            <a:endParaRPr lang="fr-FR" sz="3600" cap="none" dirty="0"/>
          </a:p>
          <a:p>
            <a:pPr marL="0" lvl="0" indent="0" algn="ctr">
              <a:buNone/>
            </a:pPr>
            <a:r>
              <a:rPr lang="fr-FR" sz="3600" cap="none" dirty="0"/>
              <a:t>La règle :  AUCUNE TOLERANCE CONTRACTUELLE</a:t>
            </a:r>
          </a:p>
          <a:p>
            <a:pPr marL="0" indent="0" algn="ctr">
              <a:buNone/>
            </a:pPr>
            <a:endParaRPr lang="fr-FR" sz="3600" cap="none" dirty="0"/>
          </a:p>
          <a:p>
            <a:pPr marL="0" indent="0" algn="ctr">
              <a:buNone/>
            </a:pPr>
            <a:r>
              <a:rPr lang="fr-FR" sz="3600" cap="none" dirty="0"/>
              <a:t>L’exception : si volume d’actifs important =  tolérance contractuelle de 5 % du montant des amortissements</a:t>
            </a:r>
          </a:p>
        </p:txBody>
      </p:sp>
    </p:spTree>
    <p:extLst>
      <p:ext uri="{BB962C8B-B14F-4D97-AF65-F5344CB8AC3E}">
        <p14:creationId xmlns:p14="http://schemas.microsoft.com/office/powerpoint/2010/main" val="417553940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0" y="0"/>
            <a:ext cx="12372146" cy="1126435"/>
          </a:xfrm>
        </p:spPr>
        <p:txBody>
          <a:bodyPr>
            <a:normAutofit fontScale="90000"/>
          </a:bodyPr>
          <a:lstStyle/>
          <a:p>
            <a:br>
              <a:rPr lang="fr-FR" dirty="0">
                <a:solidFill>
                  <a:srgbClr val="C00000"/>
                </a:solidFill>
                <a:latin typeface="+mn-lt"/>
              </a:rPr>
            </a:br>
            <a:br>
              <a:rPr lang="fr-FR" dirty="0">
                <a:solidFill>
                  <a:srgbClr val="C00000"/>
                </a:solidFill>
                <a:latin typeface="+mn-lt"/>
              </a:rPr>
            </a:br>
            <a:br>
              <a:rPr lang="fr-FR" dirty="0">
                <a:solidFill>
                  <a:srgbClr val="C00000"/>
                </a:solidFill>
                <a:latin typeface="+mn-lt"/>
              </a:rPr>
            </a:br>
            <a:r>
              <a:rPr lang="fr-FR" dirty="0">
                <a:solidFill>
                  <a:srgbClr val="C00000"/>
                </a:solidFill>
                <a:latin typeface="+mn-lt"/>
              </a:rPr>
              <a:t>7</a:t>
            </a:r>
            <a:r>
              <a:rPr lang="fr-FR" baseline="30000" dirty="0">
                <a:solidFill>
                  <a:srgbClr val="C00000"/>
                </a:solidFill>
                <a:latin typeface="+mn-lt"/>
              </a:rPr>
              <a:t>e</a:t>
            </a:r>
            <a:r>
              <a:rPr lang="fr-FR" dirty="0">
                <a:solidFill>
                  <a:srgbClr val="C00000"/>
                </a:solidFill>
                <a:latin typeface="+mn-lt"/>
              </a:rPr>
              <a:t> piste de contrôle  </a:t>
            </a:r>
            <a:br>
              <a:rPr lang="fr-FR" dirty="0">
                <a:solidFill>
                  <a:srgbClr val="C00000"/>
                </a:solidFill>
                <a:latin typeface="+mn-lt"/>
              </a:rPr>
            </a:br>
            <a:r>
              <a:rPr lang="fr-FR" dirty="0">
                <a:solidFill>
                  <a:srgbClr val="C00000"/>
                </a:solidFill>
                <a:latin typeface="+mn-lt"/>
              </a:rPr>
              <a:t>Règles de détermination des provisions </a:t>
            </a:r>
            <a:br>
              <a:rPr lang="fr-FR" dirty="0">
                <a:solidFill>
                  <a:srgbClr val="C00000"/>
                </a:solidFill>
                <a:latin typeface="+mn-lt"/>
              </a:rPr>
            </a:br>
            <a:r>
              <a:rPr lang="fr-FR" dirty="0">
                <a:solidFill>
                  <a:srgbClr val="C00000"/>
                </a:solidFill>
                <a:latin typeface="+mn-lt"/>
              </a:rPr>
              <a:t>et leur traitement fiscal</a:t>
            </a:r>
            <a:br>
              <a:rPr lang="fr-FR" dirty="0"/>
            </a:br>
            <a:br>
              <a:rPr lang="fr-FR" dirty="0">
                <a:solidFill>
                  <a:srgbClr val="C00000"/>
                </a:solidFill>
                <a:latin typeface="+mn-lt"/>
              </a:rPr>
            </a:br>
            <a:br>
              <a:rPr lang="fr-FR" dirty="0"/>
            </a:b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109331" y="1649895"/>
            <a:ext cx="12440064" cy="5208105"/>
          </a:xfrm>
        </p:spPr>
        <p:txBody>
          <a:bodyPr>
            <a:normAutofit/>
          </a:bodyPr>
          <a:lstStyle/>
          <a:p>
            <a:pPr marL="0" lvl="0" indent="0" algn="ctr">
              <a:buNone/>
            </a:pPr>
            <a:r>
              <a:rPr lang="fr-FR" sz="3600" cap="none" dirty="0"/>
              <a:t>CADRE JURIDIQUE</a:t>
            </a:r>
            <a:endParaRPr lang="fr-FR" sz="4000" dirty="0"/>
          </a:p>
          <a:p>
            <a:pPr marL="0" lvl="0" indent="0" algn="ctr">
              <a:buNone/>
            </a:pPr>
            <a:r>
              <a:rPr lang="fr-FR" sz="4000" cap="none" dirty="0"/>
              <a:t>5° du 1 de l’article 39 du </a:t>
            </a:r>
            <a:r>
              <a:rPr lang="fr-FR" sz="4000" cap="none" dirty="0" err="1"/>
              <a:t>CGIExamen</a:t>
            </a:r>
            <a:r>
              <a:rPr lang="fr-FR" sz="4000" cap="none" dirty="0"/>
              <a:t> limité aux points suivants</a:t>
            </a:r>
          </a:p>
          <a:p>
            <a:pPr lvl="0"/>
            <a:r>
              <a:rPr lang="fr-FR" sz="3000" cap="none" dirty="0"/>
              <a:t>Dépréciations d’immobilisations corporelles ;</a:t>
            </a:r>
          </a:p>
          <a:p>
            <a:pPr lvl="0"/>
            <a:r>
              <a:rPr lang="fr-FR" sz="3000" cap="none" dirty="0"/>
              <a:t>Dépréciations sur stocks et encours corporels ;</a:t>
            </a:r>
          </a:p>
          <a:p>
            <a:pPr lvl="0"/>
            <a:r>
              <a:rPr lang="fr-FR" sz="3000" cap="none" dirty="0"/>
              <a:t>Dépréciations des comptes clients ;</a:t>
            </a:r>
          </a:p>
          <a:p>
            <a:pPr lvl="0"/>
            <a:r>
              <a:rPr lang="fr-FR" sz="3000" cap="none" dirty="0"/>
              <a:t>Provisions pour risques et charges ;</a:t>
            </a:r>
          </a:p>
          <a:p>
            <a:r>
              <a:rPr lang="fr-FR" sz="3000" cap="none" dirty="0"/>
              <a:t>Provisions réglementées</a:t>
            </a:r>
          </a:p>
        </p:txBody>
      </p:sp>
    </p:spTree>
    <p:extLst>
      <p:ext uri="{BB962C8B-B14F-4D97-AF65-F5344CB8AC3E}">
        <p14:creationId xmlns:p14="http://schemas.microsoft.com/office/powerpoint/2010/main" val="339786651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180147" y="0"/>
            <a:ext cx="12552293" cy="1421296"/>
          </a:xfrm>
        </p:spPr>
        <p:txBody>
          <a:bodyPr>
            <a:normAutofit fontScale="90000"/>
          </a:bodyPr>
          <a:lstStyle/>
          <a:p>
            <a:br>
              <a:rPr lang="fr-FR" dirty="0">
                <a:solidFill>
                  <a:srgbClr val="C00000"/>
                </a:solidFill>
                <a:latin typeface="+mn-lt"/>
              </a:rPr>
            </a:br>
            <a:br>
              <a:rPr lang="fr-FR" dirty="0">
                <a:solidFill>
                  <a:srgbClr val="C00000"/>
                </a:solidFill>
                <a:latin typeface="+mn-lt"/>
              </a:rPr>
            </a:br>
            <a:br>
              <a:rPr lang="fr-FR" dirty="0">
                <a:solidFill>
                  <a:srgbClr val="C00000"/>
                </a:solidFill>
                <a:latin typeface="+mn-lt"/>
              </a:rPr>
            </a:br>
            <a:r>
              <a:rPr lang="fr-FR" dirty="0">
                <a:solidFill>
                  <a:srgbClr val="C00000"/>
                </a:solidFill>
                <a:latin typeface="+mn-lt"/>
              </a:rPr>
              <a:t>7</a:t>
            </a:r>
            <a:r>
              <a:rPr lang="fr-FR" baseline="30000" dirty="0">
                <a:solidFill>
                  <a:srgbClr val="C00000"/>
                </a:solidFill>
                <a:latin typeface="+mn-lt"/>
              </a:rPr>
              <a:t>e</a:t>
            </a:r>
            <a:r>
              <a:rPr lang="fr-FR" dirty="0">
                <a:solidFill>
                  <a:srgbClr val="C00000"/>
                </a:solidFill>
                <a:latin typeface="+mn-lt"/>
              </a:rPr>
              <a:t> piste de contrôle  </a:t>
            </a:r>
            <a:br>
              <a:rPr lang="fr-FR" dirty="0">
                <a:solidFill>
                  <a:srgbClr val="C00000"/>
                </a:solidFill>
                <a:latin typeface="+mn-lt"/>
              </a:rPr>
            </a:br>
            <a:r>
              <a:rPr lang="fr-FR" dirty="0">
                <a:solidFill>
                  <a:srgbClr val="C00000"/>
                </a:solidFill>
                <a:latin typeface="+mn-lt"/>
              </a:rPr>
              <a:t>Règles de détermination des provisions </a:t>
            </a:r>
            <a:br>
              <a:rPr lang="fr-FR" dirty="0">
                <a:solidFill>
                  <a:srgbClr val="C00000"/>
                </a:solidFill>
                <a:latin typeface="+mn-lt"/>
              </a:rPr>
            </a:br>
            <a:r>
              <a:rPr lang="fr-FR" dirty="0">
                <a:solidFill>
                  <a:srgbClr val="C00000"/>
                </a:solidFill>
                <a:latin typeface="+mn-lt"/>
              </a:rPr>
              <a:t>et leur traitement fiscal</a:t>
            </a:r>
            <a:br>
              <a:rPr lang="fr-FR" dirty="0"/>
            </a:br>
            <a:br>
              <a:rPr lang="fr-FR" dirty="0">
                <a:solidFill>
                  <a:srgbClr val="C00000"/>
                </a:solidFill>
                <a:latin typeface="+mn-lt"/>
              </a:rPr>
            </a:br>
            <a:br>
              <a:rPr lang="fr-FR" dirty="0"/>
            </a:b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109331" y="1649895"/>
            <a:ext cx="12440064" cy="5208105"/>
          </a:xfrm>
        </p:spPr>
        <p:txBody>
          <a:bodyPr>
            <a:normAutofit/>
          </a:bodyPr>
          <a:lstStyle/>
          <a:p>
            <a:pPr marL="0" lvl="0" indent="0">
              <a:buNone/>
            </a:pPr>
            <a:r>
              <a:rPr lang="fr-FR" sz="4000" cap="none" dirty="0"/>
              <a:t>Les points à examiner </a:t>
            </a:r>
          </a:p>
          <a:p>
            <a:pPr marL="0" lvl="0" indent="0">
              <a:buNone/>
            </a:pPr>
            <a:r>
              <a:rPr lang="fr-FR" sz="4000" cap="none" dirty="0"/>
              <a:t>par </a:t>
            </a:r>
            <a:r>
              <a:rPr lang="fr-FR" sz="4000" cap="none" dirty="0">
                <a:solidFill>
                  <a:srgbClr val="7030A0"/>
                </a:solidFill>
              </a:rPr>
              <a:t>une approche générale </a:t>
            </a:r>
            <a:r>
              <a:rPr lang="fr-FR" sz="4000" cap="none" dirty="0"/>
              <a:t>: </a:t>
            </a:r>
          </a:p>
          <a:p>
            <a:pPr lvl="1" algn="just"/>
            <a:r>
              <a:rPr lang="fr-FR" sz="3200" cap="none" dirty="0"/>
              <a:t>en réalisant un rapprochement entre les montants provisionnés (provisions et dépréciations) dans la comptabilité et ceux déclarés sur la liasse fiscale en étudiant les retraitements </a:t>
            </a:r>
            <a:r>
              <a:rPr lang="fr-FR" sz="3200" cap="none" dirty="0" err="1"/>
              <a:t>extra-comptables</a:t>
            </a:r>
            <a:r>
              <a:rPr lang="fr-FR" sz="3200" cap="none" dirty="0"/>
              <a:t> réalisés au tableau n°2058-a de la liasse fiscale ;</a:t>
            </a:r>
          </a:p>
          <a:p>
            <a:pPr lvl="1" algn="just"/>
            <a:r>
              <a:rPr lang="fr-FR" sz="3200" cap="none" dirty="0"/>
              <a:t>en validant la conformité de la méthode retenue par l’entreprise et les montants impactant le résultat fiscal ;</a:t>
            </a:r>
          </a:p>
          <a:p>
            <a:pPr marL="0" lvl="0" indent="0">
              <a:buNone/>
            </a:pPr>
            <a:endParaRPr lang="fr-FR" sz="4000" cap="none" dirty="0"/>
          </a:p>
        </p:txBody>
      </p:sp>
    </p:spTree>
    <p:extLst>
      <p:ext uri="{BB962C8B-B14F-4D97-AF65-F5344CB8AC3E}">
        <p14:creationId xmlns:p14="http://schemas.microsoft.com/office/powerpoint/2010/main" val="58485143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180147" y="0"/>
            <a:ext cx="12552293" cy="1421296"/>
          </a:xfrm>
        </p:spPr>
        <p:txBody>
          <a:bodyPr>
            <a:normAutofit fontScale="90000"/>
          </a:bodyPr>
          <a:lstStyle/>
          <a:p>
            <a:br>
              <a:rPr lang="fr-FR" dirty="0">
                <a:solidFill>
                  <a:srgbClr val="C00000"/>
                </a:solidFill>
                <a:latin typeface="+mn-lt"/>
              </a:rPr>
            </a:br>
            <a:br>
              <a:rPr lang="fr-FR" dirty="0">
                <a:solidFill>
                  <a:srgbClr val="C00000"/>
                </a:solidFill>
                <a:latin typeface="+mn-lt"/>
              </a:rPr>
            </a:br>
            <a:br>
              <a:rPr lang="fr-FR" dirty="0">
                <a:solidFill>
                  <a:srgbClr val="C00000"/>
                </a:solidFill>
                <a:latin typeface="+mn-lt"/>
              </a:rPr>
            </a:br>
            <a:r>
              <a:rPr lang="fr-FR" dirty="0">
                <a:solidFill>
                  <a:srgbClr val="C00000"/>
                </a:solidFill>
                <a:latin typeface="+mn-lt"/>
              </a:rPr>
              <a:t>7</a:t>
            </a:r>
            <a:r>
              <a:rPr lang="fr-FR" baseline="30000" dirty="0">
                <a:solidFill>
                  <a:srgbClr val="C00000"/>
                </a:solidFill>
                <a:latin typeface="+mn-lt"/>
              </a:rPr>
              <a:t>e</a:t>
            </a:r>
            <a:r>
              <a:rPr lang="fr-FR" dirty="0">
                <a:solidFill>
                  <a:srgbClr val="C00000"/>
                </a:solidFill>
                <a:latin typeface="+mn-lt"/>
              </a:rPr>
              <a:t> piste de contrôle  </a:t>
            </a:r>
            <a:br>
              <a:rPr lang="fr-FR" dirty="0">
                <a:solidFill>
                  <a:srgbClr val="C00000"/>
                </a:solidFill>
                <a:latin typeface="+mn-lt"/>
              </a:rPr>
            </a:br>
            <a:r>
              <a:rPr lang="fr-FR" dirty="0">
                <a:solidFill>
                  <a:srgbClr val="C00000"/>
                </a:solidFill>
                <a:latin typeface="+mn-lt"/>
              </a:rPr>
              <a:t>Règles de détermination des provisions </a:t>
            </a:r>
            <a:br>
              <a:rPr lang="fr-FR" dirty="0">
                <a:solidFill>
                  <a:srgbClr val="C00000"/>
                </a:solidFill>
                <a:latin typeface="+mn-lt"/>
              </a:rPr>
            </a:br>
            <a:r>
              <a:rPr lang="fr-FR" dirty="0">
                <a:solidFill>
                  <a:srgbClr val="C00000"/>
                </a:solidFill>
                <a:latin typeface="+mn-lt"/>
              </a:rPr>
              <a:t>et leur traitement fiscal</a:t>
            </a:r>
            <a:br>
              <a:rPr lang="fr-FR" dirty="0"/>
            </a:br>
            <a:br>
              <a:rPr lang="fr-FR" dirty="0">
                <a:solidFill>
                  <a:srgbClr val="C00000"/>
                </a:solidFill>
                <a:latin typeface="+mn-lt"/>
              </a:rPr>
            </a:br>
            <a:br>
              <a:rPr lang="fr-FR" dirty="0"/>
            </a:b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109331" y="1649895"/>
            <a:ext cx="12440064" cy="5208105"/>
          </a:xfrm>
        </p:spPr>
        <p:txBody>
          <a:bodyPr>
            <a:normAutofit/>
          </a:bodyPr>
          <a:lstStyle/>
          <a:p>
            <a:pPr marL="0" lvl="0" indent="0">
              <a:buNone/>
            </a:pPr>
            <a:r>
              <a:rPr lang="fr-FR" sz="4000" cap="none" dirty="0"/>
              <a:t>par </a:t>
            </a:r>
            <a:r>
              <a:rPr lang="fr-FR" sz="4000" cap="none" dirty="0">
                <a:solidFill>
                  <a:srgbClr val="7030A0"/>
                </a:solidFill>
              </a:rPr>
              <a:t>un examen de chaque typologie de provision :</a:t>
            </a:r>
          </a:p>
          <a:p>
            <a:pPr lvl="0"/>
            <a:r>
              <a:rPr lang="fr-FR" sz="3200" cap="none" dirty="0"/>
              <a:t>les provisions calculées en dehors d’une méthode statistique : la méthode utilisée par l’entreprise est conforme au regard des règles fiscales et les montants sont validés ;</a:t>
            </a:r>
          </a:p>
          <a:p>
            <a:r>
              <a:rPr lang="fr-FR" sz="3200" cap="none" dirty="0"/>
              <a:t>les provisions calculées selon une méthode statistique : la méthode et le taux retenus sont validés sur la base des justificatifs présentés par l’entreprise. elle doit être étayée, vraisemblable et actualisée</a:t>
            </a:r>
            <a:endParaRPr lang="fr-FR" sz="3200" cap="none" dirty="0">
              <a:solidFill>
                <a:srgbClr val="7030A0"/>
              </a:solidFill>
            </a:endParaRPr>
          </a:p>
        </p:txBody>
      </p:sp>
    </p:spTree>
    <p:extLst>
      <p:ext uri="{BB962C8B-B14F-4D97-AF65-F5344CB8AC3E}">
        <p14:creationId xmlns:p14="http://schemas.microsoft.com/office/powerpoint/2010/main" val="313985636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180147" y="0"/>
            <a:ext cx="12552293" cy="1421296"/>
          </a:xfrm>
        </p:spPr>
        <p:txBody>
          <a:bodyPr>
            <a:normAutofit fontScale="90000"/>
          </a:bodyPr>
          <a:lstStyle/>
          <a:p>
            <a:br>
              <a:rPr lang="fr-FR" dirty="0">
                <a:solidFill>
                  <a:srgbClr val="C00000"/>
                </a:solidFill>
                <a:latin typeface="+mn-lt"/>
              </a:rPr>
            </a:br>
            <a:br>
              <a:rPr lang="fr-FR" dirty="0">
                <a:solidFill>
                  <a:srgbClr val="C00000"/>
                </a:solidFill>
                <a:latin typeface="+mn-lt"/>
              </a:rPr>
            </a:br>
            <a:br>
              <a:rPr lang="fr-FR" dirty="0">
                <a:solidFill>
                  <a:srgbClr val="C00000"/>
                </a:solidFill>
                <a:latin typeface="+mn-lt"/>
              </a:rPr>
            </a:br>
            <a:r>
              <a:rPr lang="fr-FR" dirty="0">
                <a:solidFill>
                  <a:srgbClr val="C00000"/>
                </a:solidFill>
                <a:latin typeface="+mn-lt"/>
              </a:rPr>
              <a:t>7</a:t>
            </a:r>
            <a:r>
              <a:rPr lang="fr-FR" baseline="30000" dirty="0">
                <a:solidFill>
                  <a:srgbClr val="C00000"/>
                </a:solidFill>
                <a:latin typeface="+mn-lt"/>
              </a:rPr>
              <a:t>e</a:t>
            </a:r>
            <a:r>
              <a:rPr lang="fr-FR" dirty="0">
                <a:solidFill>
                  <a:srgbClr val="C00000"/>
                </a:solidFill>
                <a:latin typeface="+mn-lt"/>
              </a:rPr>
              <a:t> piste de contrôle  </a:t>
            </a:r>
            <a:br>
              <a:rPr lang="fr-FR" dirty="0">
                <a:solidFill>
                  <a:srgbClr val="C00000"/>
                </a:solidFill>
                <a:latin typeface="+mn-lt"/>
              </a:rPr>
            </a:br>
            <a:r>
              <a:rPr lang="fr-FR" dirty="0">
                <a:solidFill>
                  <a:srgbClr val="C00000"/>
                </a:solidFill>
                <a:latin typeface="+mn-lt"/>
              </a:rPr>
              <a:t>Règles de détermination des provisions </a:t>
            </a:r>
            <a:br>
              <a:rPr lang="fr-FR" dirty="0">
                <a:solidFill>
                  <a:srgbClr val="C00000"/>
                </a:solidFill>
                <a:latin typeface="+mn-lt"/>
              </a:rPr>
            </a:br>
            <a:r>
              <a:rPr lang="fr-FR" dirty="0">
                <a:solidFill>
                  <a:srgbClr val="C00000"/>
                </a:solidFill>
                <a:latin typeface="+mn-lt"/>
              </a:rPr>
              <a:t>et leur traitement fiscal</a:t>
            </a:r>
            <a:br>
              <a:rPr lang="fr-FR" dirty="0"/>
            </a:br>
            <a:br>
              <a:rPr lang="fr-FR" dirty="0">
                <a:solidFill>
                  <a:srgbClr val="C00000"/>
                </a:solidFill>
                <a:latin typeface="+mn-lt"/>
              </a:rPr>
            </a:br>
            <a:br>
              <a:rPr lang="fr-FR" dirty="0"/>
            </a:b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109331" y="1649895"/>
            <a:ext cx="12440064" cy="5208105"/>
          </a:xfrm>
        </p:spPr>
        <p:txBody>
          <a:bodyPr>
            <a:normAutofit/>
          </a:bodyPr>
          <a:lstStyle/>
          <a:p>
            <a:pPr marL="0" indent="0">
              <a:buNone/>
            </a:pPr>
            <a:r>
              <a:rPr lang="fr-FR" sz="3200" cap="none" dirty="0"/>
              <a:t>Par </a:t>
            </a:r>
            <a:r>
              <a:rPr lang="fr-FR" sz="3200" cap="none" dirty="0">
                <a:solidFill>
                  <a:srgbClr val="7030A0"/>
                </a:solidFill>
              </a:rPr>
              <a:t>un examen de la reprise des provisions </a:t>
            </a:r>
            <a:r>
              <a:rPr lang="fr-FR" sz="3200" cap="none" dirty="0"/>
              <a:t>devenues sans objet</a:t>
            </a:r>
          </a:p>
          <a:p>
            <a:pPr marL="0" lvl="0" indent="0" algn="ctr">
              <a:buNone/>
            </a:pPr>
            <a:r>
              <a:rPr lang="fr-FR" sz="3200" cap="none" dirty="0"/>
              <a:t>Si volume de provisions important : échantillon sur au moins 50 % des montants provisionnés </a:t>
            </a:r>
          </a:p>
          <a:p>
            <a:pPr marL="0" lvl="0" indent="0" algn="ctr">
              <a:buNone/>
            </a:pPr>
            <a:endParaRPr lang="fr-FR" sz="3200" cap="none" dirty="0"/>
          </a:p>
          <a:p>
            <a:pPr marL="0" lvl="0" indent="0" algn="ctr">
              <a:buNone/>
            </a:pPr>
            <a:r>
              <a:rPr lang="fr-FR" sz="3200" cap="none" dirty="0"/>
              <a:t>Règle : AUCUNE TOLERANCE CONTRACTUELLE </a:t>
            </a:r>
          </a:p>
          <a:p>
            <a:pPr marL="0" lvl="0" indent="0" algn="ctr">
              <a:buNone/>
            </a:pPr>
            <a:r>
              <a:rPr lang="fr-FR" sz="3200" cap="none" dirty="0"/>
              <a:t>Exception en cas de volume important : tolérance contractuelle de 5 % sur les montants provisionnés </a:t>
            </a:r>
          </a:p>
        </p:txBody>
      </p:sp>
    </p:spTree>
    <p:extLst>
      <p:ext uri="{BB962C8B-B14F-4D97-AF65-F5344CB8AC3E}">
        <p14:creationId xmlns:p14="http://schemas.microsoft.com/office/powerpoint/2010/main" val="113383059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67917" y="0"/>
            <a:ext cx="12440064" cy="1328531"/>
          </a:xfrm>
        </p:spPr>
        <p:txBody>
          <a:bodyPr>
            <a:normAutofit fontScale="90000"/>
          </a:bodyPr>
          <a:lstStyle/>
          <a:p>
            <a:br>
              <a:rPr lang="fr-FR" dirty="0">
                <a:solidFill>
                  <a:srgbClr val="C00000"/>
                </a:solidFill>
                <a:latin typeface="+mn-lt"/>
              </a:rPr>
            </a:br>
            <a:br>
              <a:rPr lang="fr-FR" dirty="0">
                <a:solidFill>
                  <a:srgbClr val="C00000"/>
                </a:solidFill>
                <a:latin typeface="+mn-lt"/>
              </a:rPr>
            </a:br>
            <a:br>
              <a:rPr lang="fr-FR" dirty="0">
                <a:solidFill>
                  <a:srgbClr val="C00000"/>
                </a:solidFill>
                <a:latin typeface="+mn-lt"/>
              </a:rPr>
            </a:br>
            <a:br>
              <a:rPr lang="fr-FR" dirty="0">
                <a:solidFill>
                  <a:srgbClr val="C00000"/>
                </a:solidFill>
                <a:latin typeface="+mn-lt"/>
              </a:rPr>
            </a:br>
            <a:br>
              <a:rPr lang="fr-FR" dirty="0">
                <a:solidFill>
                  <a:srgbClr val="C00000"/>
                </a:solidFill>
                <a:latin typeface="+mn-lt"/>
              </a:rPr>
            </a:br>
            <a:r>
              <a:rPr lang="fr-FR" dirty="0">
                <a:solidFill>
                  <a:srgbClr val="C00000"/>
                </a:solidFill>
                <a:latin typeface="+mn-lt"/>
              </a:rPr>
              <a:t>8</a:t>
            </a:r>
            <a:r>
              <a:rPr lang="fr-FR" baseline="30000" dirty="0">
                <a:solidFill>
                  <a:srgbClr val="C00000"/>
                </a:solidFill>
                <a:latin typeface="+mn-lt"/>
              </a:rPr>
              <a:t>e</a:t>
            </a:r>
            <a:r>
              <a:rPr lang="fr-FR" dirty="0">
                <a:solidFill>
                  <a:srgbClr val="C00000"/>
                </a:solidFill>
                <a:latin typeface="+mn-lt"/>
              </a:rPr>
              <a:t> piste de contrôle  </a:t>
            </a:r>
            <a:br>
              <a:rPr lang="fr-FR" dirty="0">
                <a:solidFill>
                  <a:srgbClr val="C00000"/>
                </a:solidFill>
                <a:latin typeface="+mn-lt"/>
              </a:rPr>
            </a:br>
            <a:r>
              <a:rPr lang="fr-FR" dirty="0">
                <a:solidFill>
                  <a:srgbClr val="C00000"/>
                </a:solidFill>
                <a:latin typeface="+mn-lt"/>
              </a:rPr>
              <a:t>Règles de détermination des charges à payer </a:t>
            </a:r>
            <a:br>
              <a:rPr lang="fr-FR" dirty="0">
                <a:solidFill>
                  <a:srgbClr val="C00000"/>
                </a:solidFill>
                <a:latin typeface="+mn-lt"/>
              </a:rPr>
            </a:br>
            <a:r>
              <a:rPr lang="fr-FR" dirty="0">
                <a:solidFill>
                  <a:srgbClr val="C00000"/>
                </a:solidFill>
                <a:latin typeface="+mn-lt"/>
              </a:rPr>
              <a:t>et leur traitement fiscal</a:t>
            </a:r>
            <a:br>
              <a:rPr lang="fr-FR" dirty="0"/>
            </a:br>
            <a:br>
              <a:rPr lang="fr-FR" dirty="0"/>
            </a:br>
            <a:br>
              <a:rPr lang="fr-FR" dirty="0">
                <a:solidFill>
                  <a:srgbClr val="C00000"/>
                </a:solidFill>
                <a:latin typeface="+mn-lt"/>
              </a:rPr>
            </a:br>
            <a:br>
              <a:rPr lang="fr-FR" dirty="0"/>
            </a:b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109331" y="1649895"/>
            <a:ext cx="12440064" cy="5208105"/>
          </a:xfrm>
        </p:spPr>
        <p:txBody>
          <a:bodyPr>
            <a:normAutofit/>
          </a:bodyPr>
          <a:lstStyle/>
          <a:p>
            <a:pPr marL="0" indent="0">
              <a:buNone/>
            </a:pPr>
            <a:endParaRPr lang="fr-FR" sz="3200" cap="none" dirty="0"/>
          </a:p>
          <a:p>
            <a:pPr marL="0" indent="0" algn="ctr">
              <a:buNone/>
            </a:pPr>
            <a:r>
              <a:rPr lang="fr-FR" sz="3600" cap="none" dirty="0"/>
              <a:t>CADRE JURIDIQUE</a:t>
            </a:r>
          </a:p>
          <a:p>
            <a:pPr marL="0" indent="0">
              <a:buNone/>
            </a:pPr>
            <a:endParaRPr lang="fr-FR" sz="3200" cap="none" dirty="0"/>
          </a:p>
          <a:p>
            <a:pPr marL="0" indent="0" algn="ctr">
              <a:buNone/>
            </a:pPr>
            <a:r>
              <a:rPr lang="fr-FR" sz="3600" dirty="0"/>
              <a:t>Article 39 du CGI</a:t>
            </a:r>
          </a:p>
          <a:p>
            <a:pPr marL="0" indent="0" algn="ctr">
              <a:buNone/>
            </a:pPr>
            <a:r>
              <a:rPr lang="fr-FR" sz="3600" dirty="0">
                <a:hlinkClick r:id="rId2"/>
              </a:rPr>
              <a:t>https://bofip.impots.gouv.fr/bofip/1837-PGP</a:t>
            </a:r>
            <a:endParaRPr lang="fr-FR" sz="3600" dirty="0"/>
          </a:p>
          <a:p>
            <a:pPr marL="0" indent="0">
              <a:buNone/>
            </a:pPr>
            <a:endParaRPr lang="fr-FR" dirty="0"/>
          </a:p>
          <a:p>
            <a:pPr marL="0" indent="0">
              <a:buNone/>
            </a:pPr>
            <a:endParaRPr lang="fr-FR" sz="3200" cap="none" dirty="0"/>
          </a:p>
        </p:txBody>
      </p:sp>
    </p:spTree>
    <p:extLst>
      <p:ext uri="{BB962C8B-B14F-4D97-AF65-F5344CB8AC3E}">
        <p14:creationId xmlns:p14="http://schemas.microsoft.com/office/powerpoint/2010/main" val="313038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326B5E5-9207-8A4D-93BC-62529105E632}"/>
              </a:ext>
            </a:extLst>
          </p:cNvPr>
          <p:cNvSpPr/>
          <p:nvPr/>
        </p:nvSpPr>
        <p:spPr>
          <a:xfrm>
            <a:off x="72887" y="258817"/>
            <a:ext cx="12119113" cy="5853847"/>
          </a:xfrm>
          <a:prstGeom prst="rect">
            <a:avLst/>
          </a:prstGeom>
        </p:spPr>
        <p:txBody>
          <a:bodyPr wrap="square">
            <a:spAutoFit/>
          </a:bodyPr>
          <a:lstStyle/>
          <a:p>
            <a:pPr algn="just">
              <a:lnSpc>
                <a:spcPct val="120000"/>
              </a:lnSpc>
              <a:spcBef>
                <a:spcPts val="285"/>
              </a:spcBef>
              <a:spcAft>
                <a:spcPts val="285"/>
              </a:spcAft>
            </a:pPr>
            <a:r>
              <a:rPr lang="fr-FR" sz="2800" kern="150" dirty="0">
                <a:ea typeface="Calibri" panose="020F0502020204030204" pitchFamily="34" charset="0"/>
                <a:cs typeface="Tahoma" panose="020B0604030504040204" pitchFamily="34" charset="0"/>
              </a:rPr>
              <a:t>il a été convenu ce qui suit </a:t>
            </a:r>
          </a:p>
          <a:p>
            <a:pPr algn="just">
              <a:lnSpc>
                <a:spcPct val="120000"/>
              </a:lnSpc>
              <a:spcBef>
                <a:spcPts val="285"/>
              </a:spcBef>
              <a:spcAft>
                <a:spcPts val="285"/>
              </a:spcAft>
            </a:pPr>
            <a:r>
              <a:rPr lang="fr-FR" sz="2800" kern="150" dirty="0">
                <a:ea typeface="Calibri" panose="020F0502020204030204" pitchFamily="34" charset="0"/>
                <a:cs typeface="Tahoma" panose="020B0604030504040204" pitchFamily="34" charset="0"/>
              </a:rPr>
              <a:t>Préambule</a:t>
            </a:r>
          </a:p>
          <a:p>
            <a:pPr algn="just">
              <a:lnSpc>
                <a:spcPct val="115000"/>
              </a:lnSpc>
              <a:spcBef>
                <a:spcPts val="285"/>
              </a:spcBef>
              <a:spcAft>
                <a:spcPts val="285"/>
              </a:spcAft>
            </a:pPr>
            <a:r>
              <a:rPr lang="fr-FR" sz="2800" kern="150" dirty="0">
                <a:ea typeface="Times New Roman" panose="02020603050405020304" pitchFamily="18" charset="0"/>
                <a:cs typeface="Times New Roman" panose="02020603050405020304" pitchFamily="18" charset="0"/>
              </a:rPr>
              <a:t>Le présent contrat constitue le cadre juridique de la mise en œuvre de la prestation d’examen de conformité fiscale (ECF) demandé par l’entreprise au prestataire de confiance, en sa qualité de… [</a:t>
            </a:r>
            <a:r>
              <a:rPr lang="fr-FR" sz="2800" i="1" kern="150" dirty="0">
                <a:ea typeface="Times New Roman" panose="02020603050405020304" pitchFamily="18" charset="0"/>
                <a:cs typeface="Times New Roman" panose="02020603050405020304" pitchFamily="18" charset="0"/>
              </a:rPr>
              <a:t>profession...</a:t>
            </a:r>
            <a:r>
              <a:rPr lang="fr-FR" sz="2800" kern="150" dirty="0">
                <a:ea typeface="Times New Roman" panose="02020603050405020304" pitchFamily="18" charset="0"/>
                <a:cs typeface="Times New Roman" panose="02020603050405020304" pitchFamily="18" charset="0"/>
              </a:rPr>
              <a:t>] et portant sur l'exercice clos le ... [</a:t>
            </a:r>
            <a:r>
              <a:rPr lang="fr-FR" sz="2800" i="1" kern="150" dirty="0">
                <a:ea typeface="Times New Roman" panose="02020603050405020304" pitchFamily="18" charset="0"/>
                <a:cs typeface="Times New Roman" panose="02020603050405020304" pitchFamily="18" charset="0"/>
              </a:rPr>
              <a:t>date de clôture</a:t>
            </a:r>
            <a:r>
              <a:rPr lang="fr-FR" sz="2800" kern="150" dirty="0">
                <a:ea typeface="Times New Roman" panose="02020603050405020304" pitchFamily="18" charset="0"/>
                <a:cs typeface="Times New Roman" panose="02020603050405020304" pitchFamily="18" charset="0"/>
              </a:rPr>
              <a:t>] [</a:t>
            </a:r>
            <a:r>
              <a:rPr lang="fr-FR" sz="2800" i="1" kern="150" dirty="0">
                <a:ea typeface="Times New Roman" panose="02020603050405020304" pitchFamily="18" charset="0"/>
                <a:cs typeface="Times New Roman" panose="02020603050405020304" pitchFamily="18" charset="0"/>
              </a:rPr>
              <a:t>ou la période du ... au</a:t>
            </a:r>
            <a:r>
              <a:rPr lang="fr-FR" sz="2800" kern="150" dirty="0">
                <a:ea typeface="Times New Roman" panose="02020603050405020304" pitchFamily="18" charset="0"/>
                <a:cs typeface="Times New Roman" panose="02020603050405020304" pitchFamily="18" charset="0"/>
              </a:rPr>
              <a:t>]  Les modalités de cet examen figurent dans le décret </a:t>
            </a:r>
            <a:r>
              <a:rPr lang="fr-FR" sz="2800" kern="150" dirty="0" err="1">
                <a:ea typeface="Times New Roman" panose="02020603050405020304" pitchFamily="18" charset="0"/>
                <a:cs typeface="Times New Roman" panose="02020603050405020304" pitchFamily="18" charset="0"/>
              </a:rPr>
              <a:t>n°XX-ECF</a:t>
            </a:r>
            <a:r>
              <a:rPr lang="fr-FR" sz="2800" kern="150" dirty="0">
                <a:ea typeface="Times New Roman" panose="02020603050405020304" pitchFamily="18" charset="0"/>
                <a:cs typeface="Times New Roman" panose="02020603050405020304" pitchFamily="18" charset="0"/>
              </a:rPr>
              <a:t> et dans le cahier des charges prévu par l’arrêté </a:t>
            </a:r>
            <a:r>
              <a:rPr lang="fr-FR" sz="2800" kern="150" dirty="0" err="1">
                <a:ea typeface="Times New Roman" panose="02020603050405020304" pitchFamily="18" charset="0"/>
                <a:cs typeface="Times New Roman" panose="02020603050405020304" pitchFamily="18" charset="0"/>
              </a:rPr>
              <a:t>n°XXX</a:t>
            </a:r>
            <a:r>
              <a:rPr lang="fr-FR" sz="2800" kern="150" dirty="0">
                <a:ea typeface="Times New Roman" panose="02020603050405020304" pitchFamily="18" charset="0"/>
                <a:cs typeface="Times New Roman" panose="02020603050405020304" pitchFamily="18" charset="0"/>
              </a:rPr>
              <a:t>.</a:t>
            </a:r>
            <a:endParaRPr lang="fr-FR" sz="2800" kern="150" dirty="0">
              <a:ea typeface="Calibri" panose="020F0502020204030204" pitchFamily="34" charset="0"/>
              <a:cs typeface="Tahoma" panose="020B0604030504040204" pitchFamily="34" charset="0"/>
            </a:endParaRPr>
          </a:p>
          <a:p>
            <a:pPr algn="just">
              <a:lnSpc>
                <a:spcPct val="115000"/>
              </a:lnSpc>
              <a:spcBef>
                <a:spcPts val="285"/>
              </a:spcBef>
              <a:spcAft>
                <a:spcPts val="285"/>
              </a:spcAft>
            </a:pPr>
            <a:r>
              <a:rPr lang="fr-FR" sz="2800" b="1" kern="150" dirty="0">
                <a:ea typeface="Times New Roman" panose="02020603050405020304" pitchFamily="18" charset="0"/>
                <a:cs typeface="Times New Roman" panose="02020603050405020304" pitchFamily="18" charset="0"/>
              </a:rPr>
              <a:t>Article 1 - Contenu et conditions de l'examen de conformité fiscale</a:t>
            </a:r>
            <a:endParaRPr lang="fr-FR" sz="2800" kern="150" dirty="0">
              <a:ea typeface="Calibri" panose="020F0502020204030204" pitchFamily="34" charset="0"/>
              <a:cs typeface="Tahoma" panose="020B0604030504040204" pitchFamily="34" charset="0"/>
            </a:endParaRPr>
          </a:p>
          <a:p>
            <a:pPr algn="just">
              <a:lnSpc>
                <a:spcPct val="115000"/>
              </a:lnSpc>
              <a:spcBef>
                <a:spcPts val="285"/>
              </a:spcBef>
              <a:spcAft>
                <a:spcPts val="285"/>
              </a:spcAft>
            </a:pPr>
            <a:r>
              <a:rPr lang="fr-FR" sz="2800" kern="150" dirty="0">
                <a:ea typeface="Times New Roman" panose="02020603050405020304" pitchFamily="18" charset="0"/>
                <a:cs typeface="Times New Roman" panose="02020603050405020304" pitchFamily="18" charset="0"/>
              </a:rPr>
              <a:t>Les prestations demandées par l’entreprise s’inscrivent dans le cadre d’un ECF, tel que défini dans le décret </a:t>
            </a:r>
            <a:r>
              <a:rPr lang="fr-FR" sz="2800" kern="150" dirty="0" err="1">
                <a:ea typeface="Times New Roman" panose="02020603050405020304" pitchFamily="18" charset="0"/>
                <a:cs typeface="Times New Roman" panose="02020603050405020304" pitchFamily="18" charset="0"/>
              </a:rPr>
              <a:t>n°XX-ECF</a:t>
            </a:r>
            <a:r>
              <a:rPr lang="fr-FR" sz="2800" kern="150" dirty="0">
                <a:ea typeface="Times New Roman" panose="02020603050405020304" pitchFamily="18" charset="0"/>
                <a:cs typeface="Times New Roman" panose="02020603050405020304" pitchFamily="18" charset="0"/>
              </a:rPr>
              <a:t>.</a:t>
            </a:r>
            <a:endParaRPr lang="fr-FR" sz="2800" kern="150" dirty="0">
              <a:ea typeface="Calibri" panose="020F0502020204030204" pitchFamily="34" charset="0"/>
              <a:cs typeface="Tahoma" panose="020B0604030504040204" pitchFamily="34" charset="0"/>
            </a:endParaRPr>
          </a:p>
        </p:txBody>
      </p:sp>
    </p:spTree>
    <p:extLst>
      <p:ext uri="{BB962C8B-B14F-4D97-AF65-F5344CB8AC3E}">
        <p14:creationId xmlns:p14="http://schemas.microsoft.com/office/powerpoint/2010/main" val="1933820031"/>
      </p:ext>
    </p:extLst>
  </p:cSld>
  <p:clrMapOvr>
    <a:overrideClrMapping bg1="lt1" tx1="dk1" bg2="lt2" tx2="dk2" accent1="accent1" accent2="accent2" accent3="accent3" accent4="accent4" accent5="accent5" accent6="accent6" hlink="hlink" folHlink="folHlink"/>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67917" y="0"/>
            <a:ext cx="12440064" cy="1328531"/>
          </a:xfrm>
        </p:spPr>
        <p:txBody>
          <a:bodyPr>
            <a:normAutofit fontScale="90000"/>
          </a:bodyPr>
          <a:lstStyle/>
          <a:p>
            <a:br>
              <a:rPr lang="fr-FR" dirty="0">
                <a:solidFill>
                  <a:srgbClr val="C00000"/>
                </a:solidFill>
                <a:latin typeface="+mn-lt"/>
              </a:rPr>
            </a:br>
            <a:br>
              <a:rPr lang="fr-FR" dirty="0">
                <a:solidFill>
                  <a:srgbClr val="C00000"/>
                </a:solidFill>
                <a:latin typeface="+mn-lt"/>
              </a:rPr>
            </a:br>
            <a:br>
              <a:rPr lang="fr-FR" dirty="0">
                <a:solidFill>
                  <a:srgbClr val="C00000"/>
                </a:solidFill>
                <a:latin typeface="+mn-lt"/>
              </a:rPr>
            </a:br>
            <a:br>
              <a:rPr lang="fr-FR" dirty="0">
                <a:solidFill>
                  <a:srgbClr val="C00000"/>
                </a:solidFill>
                <a:latin typeface="+mn-lt"/>
              </a:rPr>
            </a:br>
            <a:br>
              <a:rPr lang="fr-FR" dirty="0">
                <a:solidFill>
                  <a:srgbClr val="C00000"/>
                </a:solidFill>
                <a:latin typeface="+mn-lt"/>
              </a:rPr>
            </a:br>
            <a:r>
              <a:rPr lang="fr-FR" dirty="0">
                <a:solidFill>
                  <a:srgbClr val="C00000"/>
                </a:solidFill>
                <a:latin typeface="+mn-lt"/>
              </a:rPr>
              <a:t>8</a:t>
            </a:r>
            <a:r>
              <a:rPr lang="fr-FR" baseline="30000" dirty="0">
                <a:solidFill>
                  <a:srgbClr val="C00000"/>
                </a:solidFill>
                <a:latin typeface="+mn-lt"/>
              </a:rPr>
              <a:t>e</a:t>
            </a:r>
            <a:r>
              <a:rPr lang="fr-FR" dirty="0">
                <a:solidFill>
                  <a:srgbClr val="C00000"/>
                </a:solidFill>
                <a:latin typeface="+mn-lt"/>
              </a:rPr>
              <a:t> piste de contrôle  </a:t>
            </a:r>
            <a:br>
              <a:rPr lang="fr-FR" dirty="0">
                <a:solidFill>
                  <a:srgbClr val="C00000"/>
                </a:solidFill>
                <a:latin typeface="+mn-lt"/>
              </a:rPr>
            </a:br>
            <a:r>
              <a:rPr lang="fr-FR" dirty="0">
                <a:solidFill>
                  <a:srgbClr val="C00000"/>
                </a:solidFill>
                <a:latin typeface="+mn-lt"/>
              </a:rPr>
              <a:t>Règles de détermination des charges à payer </a:t>
            </a:r>
            <a:br>
              <a:rPr lang="fr-FR" dirty="0">
                <a:solidFill>
                  <a:srgbClr val="C00000"/>
                </a:solidFill>
                <a:latin typeface="+mn-lt"/>
              </a:rPr>
            </a:br>
            <a:r>
              <a:rPr lang="fr-FR" dirty="0">
                <a:solidFill>
                  <a:srgbClr val="C00000"/>
                </a:solidFill>
                <a:latin typeface="+mn-lt"/>
              </a:rPr>
              <a:t>et leur traitement fiscal</a:t>
            </a:r>
            <a:br>
              <a:rPr lang="fr-FR" dirty="0"/>
            </a:br>
            <a:br>
              <a:rPr lang="fr-FR" dirty="0"/>
            </a:br>
            <a:br>
              <a:rPr lang="fr-FR" dirty="0">
                <a:solidFill>
                  <a:srgbClr val="C00000"/>
                </a:solidFill>
                <a:latin typeface="+mn-lt"/>
              </a:rPr>
            </a:br>
            <a:br>
              <a:rPr lang="fr-FR" dirty="0"/>
            </a:b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109331" y="1649895"/>
            <a:ext cx="12440064" cy="5208105"/>
          </a:xfrm>
        </p:spPr>
        <p:txBody>
          <a:bodyPr>
            <a:normAutofit/>
          </a:bodyPr>
          <a:lstStyle/>
          <a:p>
            <a:pPr marL="0" indent="0">
              <a:buNone/>
            </a:pPr>
            <a:endParaRPr lang="fr-FR" sz="3200" cap="none" dirty="0"/>
          </a:p>
          <a:p>
            <a:pPr marL="0" indent="0" algn="ctr">
              <a:buNone/>
            </a:pPr>
            <a:r>
              <a:rPr lang="fr-FR" sz="3600" dirty="0"/>
              <a:t>MODALITÉS D’EXAMEN : IDEM QUE POUR LES PROVISIONS</a:t>
            </a:r>
          </a:p>
          <a:p>
            <a:pPr marL="0" indent="0" algn="ctr">
              <a:buNone/>
            </a:pPr>
            <a:endParaRPr lang="fr-FR" sz="3600" dirty="0"/>
          </a:p>
          <a:p>
            <a:pPr marL="0" indent="0" algn="ctr">
              <a:buNone/>
            </a:pPr>
            <a:r>
              <a:rPr lang="fr-FR" sz="3600" dirty="0"/>
              <a:t>AUCUNE TOLERANCE CONTRACTUELLE</a:t>
            </a:r>
          </a:p>
          <a:p>
            <a:pPr marL="0" indent="0">
              <a:buNone/>
            </a:pPr>
            <a:endParaRPr lang="fr-FR" sz="3200" cap="none" dirty="0"/>
          </a:p>
        </p:txBody>
      </p:sp>
    </p:spTree>
    <p:extLst>
      <p:ext uri="{BB962C8B-B14F-4D97-AF65-F5344CB8AC3E}">
        <p14:creationId xmlns:p14="http://schemas.microsoft.com/office/powerpoint/2010/main" val="142904547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0" y="145773"/>
            <a:ext cx="12440064" cy="1328531"/>
          </a:xfrm>
        </p:spPr>
        <p:txBody>
          <a:bodyPr>
            <a:normAutofit fontScale="90000"/>
          </a:bodyPr>
          <a:lstStyle/>
          <a:p>
            <a:br>
              <a:rPr lang="fr-FR" dirty="0">
                <a:solidFill>
                  <a:srgbClr val="C00000"/>
                </a:solidFill>
                <a:latin typeface="+mn-lt"/>
              </a:rPr>
            </a:br>
            <a:br>
              <a:rPr lang="fr-FR" dirty="0">
                <a:solidFill>
                  <a:srgbClr val="C00000"/>
                </a:solidFill>
                <a:latin typeface="+mn-lt"/>
              </a:rPr>
            </a:br>
            <a:br>
              <a:rPr lang="fr-FR" dirty="0">
                <a:solidFill>
                  <a:srgbClr val="C00000"/>
                </a:solidFill>
                <a:latin typeface="+mn-lt"/>
              </a:rPr>
            </a:br>
            <a:br>
              <a:rPr lang="fr-FR" dirty="0">
                <a:solidFill>
                  <a:srgbClr val="C00000"/>
                </a:solidFill>
                <a:latin typeface="+mn-lt"/>
              </a:rPr>
            </a:br>
            <a:r>
              <a:rPr lang="fr-FR" dirty="0">
                <a:solidFill>
                  <a:srgbClr val="C00000"/>
                </a:solidFill>
                <a:latin typeface="+mn-lt"/>
              </a:rPr>
              <a:t>9</a:t>
            </a:r>
            <a:r>
              <a:rPr lang="fr-FR" baseline="30000" dirty="0">
                <a:solidFill>
                  <a:srgbClr val="C00000"/>
                </a:solidFill>
                <a:latin typeface="+mn-lt"/>
              </a:rPr>
              <a:t>e</a:t>
            </a:r>
            <a:r>
              <a:rPr lang="fr-FR" dirty="0">
                <a:solidFill>
                  <a:srgbClr val="C00000"/>
                </a:solidFill>
                <a:latin typeface="+mn-lt"/>
              </a:rPr>
              <a:t> piste de contrôle  </a:t>
            </a:r>
            <a:br>
              <a:rPr lang="fr-FR" dirty="0">
                <a:solidFill>
                  <a:srgbClr val="C00000"/>
                </a:solidFill>
                <a:latin typeface="+mn-lt"/>
              </a:rPr>
            </a:br>
            <a:r>
              <a:rPr lang="fr-FR" dirty="0">
                <a:solidFill>
                  <a:srgbClr val="C00000"/>
                </a:solidFill>
                <a:latin typeface="+mn-lt"/>
              </a:rPr>
              <a:t>qualification et déductibilité des charges EXCEPTIONNELLES</a:t>
            </a:r>
            <a:br>
              <a:rPr lang="fr-FR" dirty="0">
                <a:solidFill>
                  <a:srgbClr val="C00000"/>
                </a:solidFill>
                <a:latin typeface="+mn-lt"/>
              </a:rPr>
            </a:br>
            <a:br>
              <a:rPr lang="fr-FR" dirty="0">
                <a:solidFill>
                  <a:srgbClr val="C00000"/>
                </a:solidFill>
                <a:latin typeface="+mn-lt"/>
              </a:rPr>
            </a:br>
            <a:br>
              <a:rPr lang="fr-FR" dirty="0"/>
            </a:b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109331" y="1649895"/>
            <a:ext cx="12440064" cy="5208105"/>
          </a:xfrm>
        </p:spPr>
        <p:txBody>
          <a:bodyPr>
            <a:normAutofit/>
          </a:bodyPr>
          <a:lstStyle/>
          <a:p>
            <a:pPr marL="0" indent="0">
              <a:buNone/>
            </a:pPr>
            <a:endParaRPr lang="fr-FR" sz="3200" cap="none" dirty="0"/>
          </a:p>
          <a:p>
            <a:pPr marL="0" indent="0" algn="ctr">
              <a:buNone/>
            </a:pPr>
            <a:r>
              <a:rPr lang="fr-FR" sz="3600" dirty="0"/>
              <a:t>CADRE JURIDIQUE</a:t>
            </a:r>
          </a:p>
          <a:p>
            <a:pPr marL="0" indent="0">
              <a:buNone/>
            </a:pPr>
            <a:endParaRPr lang="fr-FR" dirty="0"/>
          </a:p>
          <a:p>
            <a:pPr marL="0" indent="0" algn="ctr">
              <a:buNone/>
            </a:pPr>
            <a:r>
              <a:rPr lang="fr-FR" sz="3600" cap="none" dirty="0"/>
              <a:t>Article 39 du </a:t>
            </a:r>
            <a:r>
              <a:rPr lang="fr-FR" sz="3600" dirty="0"/>
              <a:t>CGI</a:t>
            </a:r>
            <a:endParaRPr lang="fr-FR" sz="3600" cap="none" dirty="0"/>
          </a:p>
        </p:txBody>
      </p:sp>
    </p:spTree>
    <p:extLst>
      <p:ext uri="{BB962C8B-B14F-4D97-AF65-F5344CB8AC3E}">
        <p14:creationId xmlns:p14="http://schemas.microsoft.com/office/powerpoint/2010/main" val="234641441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0" y="145774"/>
            <a:ext cx="12440064" cy="861392"/>
          </a:xfrm>
        </p:spPr>
        <p:txBody>
          <a:bodyPr>
            <a:normAutofit fontScale="90000"/>
          </a:bodyPr>
          <a:lstStyle/>
          <a:p>
            <a:br>
              <a:rPr lang="fr-FR" dirty="0">
                <a:solidFill>
                  <a:srgbClr val="C00000"/>
                </a:solidFill>
                <a:latin typeface="+mn-lt"/>
              </a:rPr>
            </a:br>
            <a:br>
              <a:rPr lang="fr-FR" dirty="0">
                <a:solidFill>
                  <a:srgbClr val="C00000"/>
                </a:solidFill>
                <a:latin typeface="+mn-lt"/>
              </a:rPr>
            </a:br>
            <a:br>
              <a:rPr lang="fr-FR" dirty="0">
                <a:solidFill>
                  <a:srgbClr val="C00000"/>
                </a:solidFill>
                <a:latin typeface="+mn-lt"/>
              </a:rPr>
            </a:br>
            <a:br>
              <a:rPr lang="fr-FR" dirty="0">
                <a:solidFill>
                  <a:srgbClr val="C00000"/>
                </a:solidFill>
                <a:latin typeface="+mn-lt"/>
              </a:rPr>
            </a:br>
            <a:r>
              <a:rPr lang="fr-FR" dirty="0">
                <a:solidFill>
                  <a:srgbClr val="C00000"/>
                </a:solidFill>
                <a:latin typeface="+mn-lt"/>
              </a:rPr>
              <a:t>9</a:t>
            </a:r>
            <a:r>
              <a:rPr lang="fr-FR" baseline="30000" dirty="0">
                <a:solidFill>
                  <a:srgbClr val="C00000"/>
                </a:solidFill>
                <a:latin typeface="+mn-lt"/>
              </a:rPr>
              <a:t>e</a:t>
            </a:r>
            <a:r>
              <a:rPr lang="fr-FR" dirty="0">
                <a:solidFill>
                  <a:srgbClr val="C00000"/>
                </a:solidFill>
                <a:latin typeface="+mn-lt"/>
              </a:rPr>
              <a:t> piste de contrôle  </a:t>
            </a:r>
            <a:br>
              <a:rPr lang="fr-FR" dirty="0">
                <a:solidFill>
                  <a:srgbClr val="C00000"/>
                </a:solidFill>
                <a:latin typeface="+mn-lt"/>
              </a:rPr>
            </a:br>
            <a:r>
              <a:rPr lang="fr-FR" dirty="0">
                <a:solidFill>
                  <a:srgbClr val="C00000"/>
                </a:solidFill>
                <a:latin typeface="+mn-lt"/>
              </a:rPr>
              <a:t>qualification et déductibilité des charges EXCEPTIONNELLES</a:t>
            </a:r>
            <a:br>
              <a:rPr lang="fr-FR" dirty="0">
                <a:solidFill>
                  <a:srgbClr val="C00000"/>
                </a:solidFill>
                <a:latin typeface="+mn-lt"/>
              </a:rPr>
            </a:br>
            <a:br>
              <a:rPr lang="fr-FR" dirty="0">
                <a:solidFill>
                  <a:srgbClr val="C00000"/>
                </a:solidFill>
                <a:latin typeface="+mn-lt"/>
              </a:rPr>
            </a:br>
            <a:br>
              <a:rPr lang="fr-FR" dirty="0"/>
            </a:b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0" y="1328530"/>
            <a:ext cx="11963399" cy="5383696"/>
          </a:xfrm>
        </p:spPr>
        <p:txBody>
          <a:bodyPr>
            <a:normAutofit/>
          </a:bodyPr>
          <a:lstStyle/>
          <a:p>
            <a:pPr marL="0" indent="0">
              <a:buNone/>
            </a:pPr>
            <a:r>
              <a:rPr lang="fr-FR" sz="3200" cap="none" dirty="0"/>
              <a:t>Points à examiner de façon exhaustive : </a:t>
            </a:r>
          </a:p>
          <a:p>
            <a:pPr lvl="0" algn="just"/>
            <a:r>
              <a:rPr lang="fr-FR" sz="3200" cap="none" dirty="0"/>
              <a:t>la qualification des charges déclarées comme exceptionnelles </a:t>
            </a:r>
            <a:r>
              <a:rPr lang="fr-FR" sz="2800" cap="none" dirty="0"/>
              <a:t>(pertes résultant de la disparition ou de la destruction d'éléments d'actif, pénalités et amendes, ainsi que dommages intérêts et frais de procès) ;</a:t>
            </a:r>
          </a:p>
          <a:p>
            <a:pPr lvl="0" algn="just"/>
            <a:r>
              <a:rPr lang="fr-FR" sz="3200" cap="none" dirty="0"/>
              <a:t>l’identification de charges exceptionnelles non déclarées en tant que telles le cas échéant ;</a:t>
            </a:r>
          </a:p>
          <a:p>
            <a:pPr lvl="0" algn="just"/>
            <a:r>
              <a:rPr lang="fr-FR" sz="3200" cap="none" dirty="0"/>
              <a:t>la déductibilité de ces charges exceptionnelles.</a:t>
            </a:r>
          </a:p>
          <a:p>
            <a:pPr marL="0" lvl="0" indent="0" algn="ctr">
              <a:buNone/>
            </a:pPr>
            <a:r>
              <a:rPr lang="fr-FR" sz="3200" cap="none" dirty="0"/>
              <a:t>AUCUNE TOLERANCE CONTRACTUELLE</a:t>
            </a:r>
          </a:p>
          <a:p>
            <a:pPr lvl="0" algn="just"/>
            <a:endParaRPr lang="fr-FR" sz="3200" cap="none" dirty="0"/>
          </a:p>
          <a:p>
            <a:pPr lvl="0" algn="just"/>
            <a:endParaRPr lang="fr-FR" sz="3200" cap="none" dirty="0"/>
          </a:p>
          <a:p>
            <a:pPr lvl="0" algn="just"/>
            <a:endParaRPr lang="fr-FR" sz="3200" cap="none" dirty="0"/>
          </a:p>
          <a:p>
            <a:pPr lvl="0" algn="just"/>
            <a:endParaRPr lang="fr-FR" sz="3200" cap="none" dirty="0"/>
          </a:p>
          <a:p>
            <a:pPr marL="0" indent="0">
              <a:buNone/>
            </a:pPr>
            <a:endParaRPr lang="fr-FR" sz="3200" cap="none" dirty="0"/>
          </a:p>
        </p:txBody>
      </p:sp>
    </p:spTree>
    <p:extLst>
      <p:ext uri="{BB962C8B-B14F-4D97-AF65-F5344CB8AC3E}">
        <p14:creationId xmlns:p14="http://schemas.microsoft.com/office/powerpoint/2010/main" val="405582314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228601" y="255104"/>
            <a:ext cx="12440064" cy="1073426"/>
          </a:xfrm>
        </p:spPr>
        <p:txBody>
          <a:bodyPr>
            <a:normAutofit fontScale="90000"/>
          </a:bodyPr>
          <a:lstStyle/>
          <a:p>
            <a:br>
              <a:rPr lang="fr-FR" dirty="0">
                <a:solidFill>
                  <a:srgbClr val="C00000"/>
                </a:solidFill>
                <a:latin typeface="+mn-lt"/>
              </a:rPr>
            </a:br>
            <a:br>
              <a:rPr lang="fr-FR" dirty="0">
                <a:solidFill>
                  <a:srgbClr val="C00000"/>
                </a:solidFill>
                <a:latin typeface="+mn-lt"/>
              </a:rPr>
            </a:br>
            <a:br>
              <a:rPr lang="fr-FR" dirty="0">
                <a:solidFill>
                  <a:srgbClr val="C00000"/>
                </a:solidFill>
                <a:latin typeface="+mn-lt"/>
              </a:rPr>
            </a:br>
            <a:br>
              <a:rPr lang="fr-FR" dirty="0">
                <a:solidFill>
                  <a:srgbClr val="C00000"/>
                </a:solidFill>
                <a:latin typeface="+mn-lt"/>
              </a:rPr>
            </a:br>
            <a:br>
              <a:rPr lang="fr-FR" dirty="0">
                <a:solidFill>
                  <a:srgbClr val="C00000"/>
                </a:solidFill>
                <a:latin typeface="+mn-lt"/>
              </a:rPr>
            </a:br>
            <a:r>
              <a:rPr lang="fr-FR" dirty="0">
                <a:solidFill>
                  <a:srgbClr val="C00000"/>
                </a:solidFill>
                <a:latin typeface="+mn-lt"/>
              </a:rPr>
              <a:t>10</a:t>
            </a:r>
            <a:r>
              <a:rPr lang="fr-FR" baseline="30000" dirty="0">
                <a:solidFill>
                  <a:srgbClr val="C00000"/>
                </a:solidFill>
                <a:latin typeface="+mn-lt"/>
              </a:rPr>
              <a:t>e</a:t>
            </a:r>
            <a:r>
              <a:rPr lang="fr-FR" dirty="0">
                <a:solidFill>
                  <a:srgbClr val="C00000"/>
                </a:solidFill>
                <a:latin typeface="+mn-lt"/>
              </a:rPr>
              <a:t> piste de contrôle </a:t>
            </a:r>
            <a:br>
              <a:rPr lang="fr-FR" dirty="0">
                <a:solidFill>
                  <a:srgbClr val="C00000"/>
                </a:solidFill>
                <a:latin typeface="+mn-lt"/>
              </a:rPr>
            </a:br>
            <a:r>
              <a:rPr lang="fr-FR" dirty="0">
                <a:solidFill>
                  <a:srgbClr val="C00000"/>
                </a:solidFill>
                <a:latin typeface="+mn-lt"/>
              </a:rPr>
              <a:t>Règles d’exigibilité en matière de TVA</a:t>
            </a:r>
            <a:br>
              <a:rPr lang="fr-FR" dirty="0"/>
            </a:br>
            <a:br>
              <a:rPr lang="fr-FR" dirty="0">
                <a:solidFill>
                  <a:srgbClr val="C00000"/>
                </a:solidFill>
                <a:latin typeface="+mn-lt"/>
              </a:rPr>
            </a:br>
            <a:br>
              <a:rPr lang="fr-FR" dirty="0">
                <a:solidFill>
                  <a:srgbClr val="C00000"/>
                </a:solidFill>
                <a:latin typeface="+mn-lt"/>
              </a:rPr>
            </a:br>
            <a:br>
              <a:rPr lang="fr-FR" dirty="0">
                <a:solidFill>
                  <a:srgbClr val="C00000"/>
                </a:solidFill>
                <a:latin typeface="+mn-lt"/>
              </a:rPr>
            </a:br>
            <a:br>
              <a:rPr lang="fr-FR" dirty="0"/>
            </a:b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0" y="1328530"/>
            <a:ext cx="11963399" cy="5383696"/>
          </a:xfrm>
        </p:spPr>
        <p:txBody>
          <a:bodyPr>
            <a:normAutofit/>
          </a:bodyPr>
          <a:lstStyle/>
          <a:p>
            <a:pPr marL="0" lvl="0" indent="0" algn="ctr">
              <a:buNone/>
            </a:pPr>
            <a:endParaRPr lang="fr-FR" sz="3200" cap="none" dirty="0"/>
          </a:p>
          <a:p>
            <a:pPr marL="0" lvl="0" indent="0" algn="ctr">
              <a:buNone/>
            </a:pPr>
            <a:r>
              <a:rPr lang="fr-FR" sz="3200" cap="none" dirty="0"/>
              <a:t>CADRE JURIDIQUE</a:t>
            </a:r>
          </a:p>
          <a:p>
            <a:pPr marL="0" indent="0">
              <a:buNone/>
            </a:pPr>
            <a:endParaRPr lang="fr-FR" sz="3200" cap="none" dirty="0"/>
          </a:p>
          <a:p>
            <a:pPr marL="0" indent="0" algn="ctr">
              <a:buNone/>
            </a:pPr>
            <a:r>
              <a:rPr lang="fr-FR" sz="3600" cap="none" dirty="0"/>
              <a:t>Articles 256, 271 et 2 de l’article 269 </a:t>
            </a:r>
            <a:r>
              <a:rPr lang="fr-FR" sz="3600" dirty="0"/>
              <a:t>du CGI</a:t>
            </a:r>
          </a:p>
          <a:p>
            <a:pPr marL="0" indent="0" algn="ctr">
              <a:buNone/>
            </a:pPr>
            <a:r>
              <a:rPr lang="fr-FR" sz="3600" dirty="0"/>
              <a:t>BOI-TVA-BASE-20</a:t>
            </a:r>
          </a:p>
          <a:p>
            <a:pPr marL="0" indent="0">
              <a:buNone/>
            </a:pPr>
            <a:endParaRPr lang="fr-FR" dirty="0"/>
          </a:p>
          <a:p>
            <a:pPr marL="0" indent="0">
              <a:buNone/>
            </a:pPr>
            <a:endParaRPr lang="fr-FR" dirty="0"/>
          </a:p>
          <a:p>
            <a:pPr marL="0" indent="0">
              <a:buNone/>
            </a:pPr>
            <a:endParaRPr lang="fr-FR" dirty="0"/>
          </a:p>
          <a:p>
            <a:pPr marL="0" indent="0">
              <a:buNone/>
            </a:pPr>
            <a:endParaRPr lang="fr-FR" sz="3200" cap="none" dirty="0"/>
          </a:p>
        </p:txBody>
      </p:sp>
    </p:spTree>
    <p:extLst>
      <p:ext uri="{BB962C8B-B14F-4D97-AF65-F5344CB8AC3E}">
        <p14:creationId xmlns:p14="http://schemas.microsoft.com/office/powerpoint/2010/main" val="246039845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132522" y="371061"/>
            <a:ext cx="12440064" cy="1073426"/>
          </a:xfrm>
        </p:spPr>
        <p:txBody>
          <a:bodyPr>
            <a:normAutofit fontScale="90000"/>
          </a:bodyPr>
          <a:lstStyle/>
          <a:p>
            <a:br>
              <a:rPr lang="fr-FR" dirty="0">
                <a:solidFill>
                  <a:srgbClr val="C00000"/>
                </a:solidFill>
                <a:latin typeface="+mn-lt"/>
              </a:rPr>
            </a:br>
            <a:br>
              <a:rPr lang="fr-FR" dirty="0">
                <a:solidFill>
                  <a:srgbClr val="C00000"/>
                </a:solidFill>
                <a:latin typeface="+mn-lt"/>
              </a:rPr>
            </a:br>
            <a:br>
              <a:rPr lang="fr-FR" dirty="0">
                <a:solidFill>
                  <a:srgbClr val="C00000"/>
                </a:solidFill>
                <a:latin typeface="+mn-lt"/>
              </a:rPr>
            </a:br>
            <a:br>
              <a:rPr lang="fr-FR" dirty="0">
                <a:solidFill>
                  <a:srgbClr val="C00000"/>
                </a:solidFill>
                <a:latin typeface="+mn-lt"/>
              </a:rPr>
            </a:br>
            <a:br>
              <a:rPr lang="fr-FR" dirty="0">
                <a:solidFill>
                  <a:srgbClr val="C00000"/>
                </a:solidFill>
                <a:latin typeface="+mn-lt"/>
              </a:rPr>
            </a:br>
            <a:r>
              <a:rPr lang="fr-FR" dirty="0">
                <a:solidFill>
                  <a:srgbClr val="C00000"/>
                </a:solidFill>
                <a:latin typeface="+mn-lt"/>
              </a:rPr>
              <a:t>10</a:t>
            </a:r>
            <a:r>
              <a:rPr lang="fr-FR" baseline="30000" dirty="0">
                <a:solidFill>
                  <a:srgbClr val="C00000"/>
                </a:solidFill>
                <a:latin typeface="+mn-lt"/>
              </a:rPr>
              <a:t>e</a:t>
            </a:r>
            <a:r>
              <a:rPr lang="fr-FR" dirty="0">
                <a:solidFill>
                  <a:srgbClr val="C00000"/>
                </a:solidFill>
                <a:latin typeface="+mn-lt"/>
              </a:rPr>
              <a:t> piste de contrôle </a:t>
            </a:r>
            <a:br>
              <a:rPr lang="fr-FR" dirty="0">
                <a:solidFill>
                  <a:srgbClr val="C00000"/>
                </a:solidFill>
                <a:latin typeface="+mn-lt"/>
              </a:rPr>
            </a:br>
            <a:r>
              <a:rPr lang="fr-FR" dirty="0">
                <a:solidFill>
                  <a:srgbClr val="C00000"/>
                </a:solidFill>
                <a:latin typeface="+mn-lt"/>
              </a:rPr>
              <a:t>Règles d’exigibilité en matière de TVA</a:t>
            </a:r>
            <a:br>
              <a:rPr lang="fr-FR" dirty="0"/>
            </a:br>
            <a:br>
              <a:rPr lang="fr-FR" dirty="0">
                <a:solidFill>
                  <a:srgbClr val="C00000"/>
                </a:solidFill>
                <a:latin typeface="+mn-lt"/>
              </a:rPr>
            </a:br>
            <a:br>
              <a:rPr lang="fr-FR" dirty="0">
                <a:solidFill>
                  <a:srgbClr val="C00000"/>
                </a:solidFill>
                <a:latin typeface="+mn-lt"/>
              </a:rPr>
            </a:br>
            <a:br>
              <a:rPr lang="fr-FR" dirty="0">
                <a:solidFill>
                  <a:srgbClr val="C00000"/>
                </a:solidFill>
                <a:latin typeface="+mn-lt"/>
              </a:rPr>
            </a:br>
            <a:br>
              <a:rPr lang="fr-FR" dirty="0"/>
            </a:b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0" y="1328530"/>
            <a:ext cx="11963399" cy="5383696"/>
          </a:xfrm>
        </p:spPr>
        <p:txBody>
          <a:bodyPr>
            <a:normAutofit/>
          </a:bodyPr>
          <a:lstStyle/>
          <a:p>
            <a:pPr marL="0" indent="0">
              <a:buNone/>
            </a:pPr>
            <a:r>
              <a:rPr lang="fr-FR" sz="3200" dirty="0"/>
              <a:t>Les points à examiner : </a:t>
            </a:r>
          </a:p>
          <a:p>
            <a:pPr marL="0" indent="0" algn="just">
              <a:buNone/>
            </a:pPr>
            <a:r>
              <a:rPr lang="fr-FR" sz="3600" cap="none" dirty="0">
                <a:solidFill>
                  <a:srgbClr val="7030A0"/>
                </a:solidFill>
              </a:rPr>
              <a:t>TVA collectée </a:t>
            </a:r>
            <a:endParaRPr lang="fr-FR" sz="3600" cap="none" dirty="0"/>
          </a:p>
          <a:p>
            <a:pPr marL="0" indent="0" algn="just">
              <a:buNone/>
            </a:pPr>
            <a:r>
              <a:rPr lang="fr-FR" sz="3600" cap="none" dirty="0"/>
              <a:t>Rapprochement de chiffre d’affaires entre la comptabilité et la liasse fiscale est réalisé à la clôture de l’exercice selon les règles propres à chaque type de produit (redevable, exonéré…) et la nature d’activité (ventes ou prestations de services). l’étude est réalisée à partir des masses comptables et des pièces justificatives en possession de l’entreprise.</a:t>
            </a:r>
          </a:p>
          <a:p>
            <a:pPr marL="0" indent="0">
              <a:buNone/>
            </a:pPr>
            <a:endParaRPr lang="fr-FR" sz="3200" cap="none" dirty="0"/>
          </a:p>
        </p:txBody>
      </p:sp>
    </p:spTree>
    <p:extLst>
      <p:ext uri="{BB962C8B-B14F-4D97-AF65-F5344CB8AC3E}">
        <p14:creationId xmlns:p14="http://schemas.microsoft.com/office/powerpoint/2010/main" val="4955452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132522" y="371061"/>
            <a:ext cx="12440064" cy="1073426"/>
          </a:xfrm>
        </p:spPr>
        <p:txBody>
          <a:bodyPr>
            <a:normAutofit fontScale="90000"/>
          </a:bodyPr>
          <a:lstStyle/>
          <a:p>
            <a:br>
              <a:rPr lang="fr-FR" dirty="0">
                <a:solidFill>
                  <a:srgbClr val="C00000"/>
                </a:solidFill>
                <a:latin typeface="+mn-lt"/>
              </a:rPr>
            </a:br>
            <a:br>
              <a:rPr lang="fr-FR" dirty="0">
                <a:solidFill>
                  <a:srgbClr val="C00000"/>
                </a:solidFill>
                <a:latin typeface="+mn-lt"/>
              </a:rPr>
            </a:br>
            <a:br>
              <a:rPr lang="fr-FR" dirty="0">
                <a:solidFill>
                  <a:srgbClr val="C00000"/>
                </a:solidFill>
                <a:latin typeface="+mn-lt"/>
              </a:rPr>
            </a:br>
            <a:br>
              <a:rPr lang="fr-FR" dirty="0">
                <a:solidFill>
                  <a:srgbClr val="C00000"/>
                </a:solidFill>
                <a:latin typeface="+mn-lt"/>
              </a:rPr>
            </a:br>
            <a:br>
              <a:rPr lang="fr-FR" dirty="0">
                <a:solidFill>
                  <a:srgbClr val="C00000"/>
                </a:solidFill>
                <a:latin typeface="+mn-lt"/>
              </a:rPr>
            </a:br>
            <a:r>
              <a:rPr lang="fr-FR" dirty="0">
                <a:solidFill>
                  <a:srgbClr val="C00000"/>
                </a:solidFill>
                <a:latin typeface="+mn-lt"/>
              </a:rPr>
              <a:t>10</a:t>
            </a:r>
            <a:r>
              <a:rPr lang="fr-FR" baseline="30000" dirty="0">
                <a:solidFill>
                  <a:srgbClr val="C00000"/>
                </a:solidFill>
                <a:latin typeface="+mn-lt"/>
              </a:rPr>
              <a:t>e</a:t>
            </a:r>
            <a:r>
              <a:rPr lang="fr-FR" dirty="0">
                <a:solidFill>
                  <a:srgbClr val="C00000"/>
                </a:solidFill>
                <a:latin typeface="+mn-lt"/>
              </a:rPr>
              <a:t> piste de contrôle </a:t>
            </a:r>
            <a:br>
              <a:rPr lang="fr-FR" dirty="0">
                <a:solidFill>
                  <a:srgbClr val="C00000"/>
                </a:solidFill>
                <a:latin typeface="+mn-lt"/>
              </a:rPr>
            </a:br>
            <a:r>
              <a:rPr lang="fr-FR" dirty="0">
                <a:solidFill>
                  <a:srgbClr val="C00000"/>
                </a:solidFill>
                <a:latin typeface="+mn-lt"/>
              </a:rPr>
              <a:t>Règles d’exigibilité en matière de TVA</a:t>
            </a:r>
            <a:br>
              <a:rPr lang="fr-FR" dirty="0"/>
            </a:br>
            <a:br>
              <a:rPr lang="fr-FR" dirty="0">
                <a:solidFill>
                  <a:srgbClr val="C00000"/>
                </a:solidFill>
                <a:latin typeface="+mn-lt"/>
              </a:rPr>
            </a:br>
            <a:br>
              <a:rPr lang="fr-FR" dirty="0">
                <a:solidFill>
                  <a:srgbClr val="C00000"/>
                </a:solidFill>
                <a:latin typeface="+mn-lt"/>
              </a:rPr>
            </a:br>
            <a:br>
              <a:rPr lang="fr-FR" dirty="0">
                <a:solidFill>
                  <a:srgbClr val="C00000"/>
                </a:solidFill>
                <a:latin typeface="+mn-lt"/>
              </a:rPr>
            </a:br>
            <a:br>
              <a:rPr lang="fr-FR" dirty="0"/>
            </a:b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0" y="1328530"/>
            <a:ext cx="11963399" cy="5383696"/>
          </a:xfrm>
        </p:spPr>
        <p:txBody>
          <a:bodyPr>
            <a:normAutofit/>
          </a:bodyPr>
          <a:lstStyle/>
          <a:p>
            <a:pPr marL="0" lvl="0" indent="0">
              <a:buNone/>
            </a:pPr>
            <a:r>
              <a:rPr lang="fr-FR" sz="3200" cap="none" dirty="0">
                <a:solidFill>
                  <a:srgbClr val="7030A0"/>
                </a:solidFill>
              </a:rPr>
              <a:t>TVA déductible </a:t>
            </a:r>
            <a:endParaRPr lang="fr-FR" sz="3200" cap="none" dirty="0"/>
          </a:p>
          <a:p>
            <a:pPr marL="0" lvl="0" indent="0" algn="just">
              <a:buNone/>
            </a:pPr>
            <a:r>
              <a:rPr lang="fr-FR" sz="3000" cap="none" dirty="0"/>
              <a:t>Rapprochement entre la comptabilité et la liasse fiscale est réalisé à la clôture de l’exercice en prenant en compte la nature des fournisseurs (de biens ou de services). l’étude est principalement réalisée à partir des masses comptables.</a:t>
            </a:r>
          </a:p>
          <a:p>
            <a:pPr marL="0" indent="0" algn="just">
              <a:buNone/>
            </a:pPr>
            <a:r>
              <a:rPr lang="fr-FR" sz="3000" cap="none" dirty="0"/>
              <a:t>l’exigibilité afférente à la tva déductible sur les factures délivrées par les fournisseurs de prestations de service fait l’objet d’un examen exhaustif à partir des soldes de chaque compte fournisseur</a:t>
            </a:r>
          </a:p>
          <a:p>
            <a:pPr marL="0" indent="0" algn="ctr">
              <a:buNone/>
            </a:pPr>
            <a:r>
              <a:rPr lang="fr-FR" sz="3200" cap="none" dirty="0"/>
              <a:t>AUCUNE TOLERANCE CONTRACTUELLE</a:t>
            </a:r>
          </a:p>
        </p:txBody>
      </p:sp>
    </p:spTree>
    <p:extLst>
      <p:ext uri="{BB962C8B-B14F-4D97-AF65-F5344CB8AC3E}">
        <p14:creationId xmlns:p14="http://schemas.microsoft.com/office/powerpoint/2010/main" val="304845286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6C4176-424F-B842-B094-A23609CE55E6}"/>
              </a:ext>
            </a:extLst>
          </p:cNvPr>
          <p:cNvSpPr>
            <a:spLocks noGrp="1"/>
          </p:cNvSpPr>
          <p:nvPr>
            <p:ph type="title"/>
          </p:nvPr>
        </p:nvSpPr>
        <p:spPr>
          <a:xfrm>
            <a:off x="132522" y="0"/>
            <a:ext cx="12440064" cy="1073426"/>
          </a:xfrm>
        </p:spPr>
        <p:txBody>
          <a:bodyPr>
            <a:normAutofit fontScale="90000"/>
          </a:bodyPr>
          <a:lstStyle/>
          <a:p>
            <a:br>
              <a:rPr lang="fr-FR" dirty="0">
                <a:solidFill>
                  <a:srgbClr val="C00000"/>
                </a:solidFill>
                <a:latin typeface="+mn-lt"/>
              </a:rPr>
            </a:br>
            <a:br>
              <a:rPr lang="fr-FR" dirty="0">
                <a:solidFill>
                  <a:srgbClr val="C00000"/>
                </a:solidFill>
                <a:latin typeface="+mn-lt"/>
              </a:rPr>
            </a:br>
            <a:br>
              <a:rPr lang="fr-FR" dirty="0">
                <a:solidFill>
                  <a:srgbClr val="C00000"/>
                </a:solidFill>
                <a:latin typeface="+mn-lt"/>
              </a:rPr>
            </a:br>
            <a:br>
              <a:rPr lang="fr-FR" dirty="0">
                <a:solidFill>
                  <a:srgbClr val="C00000"/>
                </a:solidFill>
                <a:latin typeface="+mn-lt"/>
              </a:rPr>
            </a:br>
            <a:br>
              <a:rPr lang="fr-FR" dirty="0">
                <a:solidFill>
                  <a:srgbClr val="C00000"/>
                </a:solidFill>
                <a:latin typeface="+mn-lt"/>
              </a:rPr>
            </a:br>
            <a:r>
              <a:rPr lang="fr-FR" sz="4000" dirty="0">
                <a:solidFill>
                  <a:srgbClr val="C00000"/>
                </a:solidFill>
                <a:latin typeface="+mn-lt"/>
              </a:rPr>
              <a:t>PRECISIONS D’ORDRE GENERAL</a:t>
            </a:r>
            <a:br>
              <a:rPr lang="fr-FR" dirty="0"/>
            </a:br>
            <a:br>
              <a:rPr lang="fr-FR" dirty="0">
                <a:solidFill>
                  <a:srgbClr val="C00000"/>
                </a:solidFill>
                <a:latin typeface="+mn-lt"/>
              </a:rPr>
            </a:br>
            <a:br>
              <a:rPr lang="fr-FR" dirty="0">
                <a:solidFill>
                  <a:srgbClr val="C00000"/>
                </a:solidFill>
                <a:latin typeface="+mn-lt"/>
              </a:rPr>
            </a:br>
            <a:br>
              <a:rPr lang="fr-FR" dirty="0">
                <a:solidFill>
                  <a:srgbClr val="C00000"/>
                </a:solidFill>
                <a:latin typeface="+mn-lt"/>
              </a:rPr>
            </a:br>
            <a:br>
              <a:rPr lang="fr-FR" dirty="0"/>
            </a:br>
            <a:endParaRPr lang="fr-FR" sz="4000" b="1" dirty="0">
              <a:solidFill>
                <a:srgbClr val="C00000"/>
              </a:solidFill>
              <a:latin typeface="+mn-lt"/>
            </a:endParaRPr>
          </a:p>
        </p:txBody>
      </p:sp>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96079" y="907774"/>
            <a:ext cx="11963399" cy="5824330"/>
          </a:xfrm>
        </p:spPr>
        <p:txBody>
          <a:bodyPr>
            <a:normAutofit/>
          </a:bodyPr>
          <a:lstStyle/>
          <a:p>
            <a:pPr marL="0" lvl="0" indent="0">
              <a:buNone/>
            </a:pPr>
            <a:r>
              <a:rPr lang="fr-FR" sz="3200" cap="none" dirty="0">
                <a:solidFill>
                  <a:srgbClr val="7030A0"/>
                </a:solidFill>
              </a:rPr>
              <a:t>Pour le prestataire de confiance</a:t>
            </a:r>
            <a:r>
              <a:rPr lang="fr-FR" sz="3200" cap="none" dirty="0"/>
              <a:t> </a:t>
            </a:r>
          </a:p>
          <a:p>
            <a:pPr lvl="0">
              <a:buFont typeface="Wingdings" pitchFamily="2" charset="2"/>
              <a:buChar char="Ø"/>
            </a:pPr>
            <a:r>
              <a:rPr lang="fr-FR" sz="3200" cap="none" dirty="0"/>
              <a:t>Tenu au secret professionnel </a:t>
            </a:r>
          </a:p>
          <a:p>
            <a:pPr lvl="0">
              <a:buFont typeface="Wingdings" pitchFamily="2" charset="2"/>
              <a:buChar char="Ø"/>
            </a:pPr>
            <a:r>
              <a:rPr lang="fr-FR" sz="3200" cap="none" dirty="0"/>
              <a:t>Doit informer l’autorité judiciaire en cas d’infraction pénale</a:t>
            </a:r>
          </a:p>
          <a:p>
            <a:pPr lvl="0">
              <a:buFont typeface="Wingdings" pitchFamily="2" charset="2"/>
              <a:buChar char="Ø"/>
            </a:pPr>
            <a:r>
              <a:rPr lang="fr-FR" sz="3200" cap="none" dirty="0"/>
              <a:t>Doit tenir les pièces à disposition de l’administration fiscale</a:t>
            </a:r>
          </a:p>
          <a:p>
            <a:pPr marL="0" indent="0">
              <a:buNone/>
            </a:pPr>
            <a:r>
              <a:rPr lang="fr-FR" sz="3200" cap="none" dirty="0">
                <a:solidFill>
                  <a:srgbClr val="7030A0"/>
                </a:solidFill>
              </a:rPr>
              <a:t>Pour l’entreprise</a:t>
            </a:r>
          </a:p>
          <a:p>
            <a:pPr>
              <a:buFont typeface="Wingdings" pitchFamily="2" charset="2"/>
              <a:buChar char="Ø"/>
            </a:pPr>
            <a:r>
              <a:rPr lang="fr-FR" sz="3200" cap="none" dirty="0"/>
              <a:t>Doit être de bonne foi dans ses échanges avec le prestataire de confiance et l’administration fiscale</a:t>
            </a:r>
          </a:p>
          <a:p>
            <a:pPr>
              <a:buFont typeface="Wingdings" pitchFamily="2" charset="2"/>
              <a:buChar char="Ø"/>
            </a:pPr>
            <a:r>
              <a:rPr lang="fr-FR" sz="3200" cap="none" dirty="0"/>
              <a:t>Doit fournir les informations demandées dans un délai raisonnable</a:t>
            </a:r>
          </a:p>
          <a:p>
            <a:pPr marL="0" lvl="0" indent="0" algn="ctr">
              <a:buNone/>
            </a:pPr>
            <a:r>
              <a:rPr lang="fr-FR" sz="3200" cap="none" dirty="0"/>
              <a:t>Mention de l’ECF dans la 2042 = mention expresse</a:t>
            </a:r>
          </a:p>
        </p:txBody>
      </p:sp>
    </p:spTree>
    <p:extLst>
      <p:ext uri="{BB962C8B-B14F-4D97-AF65-F5344CB8AC3E}">
        <p14:creationId xmlns:p14="http://schemas.microsoft.com/office/powerpoint/2010/main" val="48183493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951C34B-4B4B-ED42-AF0D-910E262F4538}"/>
              </a:ext>
            </a:extLst>
          </p:cNvPr>
          <p:cNvSpPr>
            <a:spLocks noGrp="1"/>
          </p:cNvSpPr>
          <p:nvPr>
            <p:ph idx="1"/>
          </p:nvPr>
        </p:nvSpPr>
        <p:spPr>
          <a:xfrm>
            <a:off x="114300" y="258418"/>
            <a:ext cx="12077700" cy="6599582"/>
          </a:xfrm>
        </p:spPr>
        <p:txBody>
          <a:bodyPr>
            <a:normAutofit/>
          </a:bodyPr>
          <a:lstStyle/>
          <a:p>
            <a:pPr marL="0" lvl="0" indent="0" algn="ctr">
              <a:buNone/>
            </a:pPr>
            <a:r>
              <a:rPr lang="fr-FR" sz="3200" cap="none" dirty="0">
                <a:solidFill>
                  <a:srgbClr val="C00000"/>
                </a:solidFill>
              </a:rPr>
              <a:t>CONCLUSION DES TRAVAUX </a:t>
            </a:r>
          </a:p>
          <a:p>
            <a:pPr marL="0" lvl="0" indent="0">
              <a:buNone/>
            </a:pPr>
            <a:r>
              <a:rPr lang="fr-FR" sz="3000" cap="none" dirty="0"/>
              <a:t>1</a:t>
            </a:r>
            <a:r>
              <a:rPr lang="fr-FR" sz="3000" cap="none" baseline="30000" dirty="0"/>
              <a:t>e</a:t>
            </a:r>
            <a:r>
              <a:rPr lang="fr-FR" sz="3000" cap="none" dirty="0"/>
              <a:t> cas : L’OGA peut rendre ses conclusions sur tout le chemin d’audit </a:t>
            </a:r>
          </a:p>
          <a:p>
            <a:pPr lvl="0">
              <a:buFont typeface="Wingdings" pitchFamily="2" charset="2"/>
              <a:buChar char="Ø"/>
            </a:pPr>
            <a:r>
              <a:rPr lang="fr-FR" sz="3000" cap="none" dirty="0"/>
              <a:t>Tableau synthèse + CRM  transmis via TDFC à l’administration fiscale</a:t>
            </a:r>
          </a:p>
          <a:p>
            <a:pPr marL="0" lvl="0" indent="0">
              <a:buNone/>
            </a:pPr>
            <a:r>
              <a:rPr lang="fr-FR" sz="3000" cap="none" dirty="0"/>
              <a:t>2</a:t>
            </a:r>
            <a:r>
              <a:rPr lang="fr-FR" sz="3000" cap="none" baseline="30000" dirty="0"/>
              <a:t>e</a:t>
            </a:r>
            <a:r>
              <a:rPr lang="fr-FR" sz="3000" cap="none" dirty="0"/>
              <a:t> cas : l’OGA ne peut rendre aucune conclusion</a:t>
            </a:r>
          </a:p>
          <a:p>
            <a:pPr>
              <a:buFont typeface="Wingdings" pitchFamily="2" charset="2"/>
              <a:buChar char="Ø"/>
            </a:pPr>
            <a:r>
              <a:rPr lang="fr-FR" sz="3000" cap="none" dirty="0"/>
              <a:t>Lettre d’absence d’ECF transmise à l’entreprise, l’ECF est réputé ne pas avoir commencé pour l’AF</a:t>
            </a:r>
          </a:p>
          <a:p>
            <a:pPr marL="0" lvl="0" indent="0">
              <a:buNone/>
            </a:pPr>
            <a:r>
              <a:rPr lang="fr-FR" sz="3000" cap="none" dirty="0"/>
              <a:t>3</a:t>
            </a:r>
            <a:r>
              <a:rPr lang="fr-FR" sz="3000" cap="none" baseline="30000" dirty="0"/>
              <a:t>e</a:t>
            </a:r>
            <a:r>
              <a:rPr lang="fr-FR" sz="3000" cap="none" dirty="0"/>
              <a:t> cas : l’OGA ne rend ses conclusions que sur une partie des points d’audit : </a:t>
            </a:r>
          </a:p>
          <a:p>
            <a:pPr lvl="0">
              <a:buFont typeface="Wingdings" pitchFamily="2" charset="2"/>
              <a:buChar char="Ø"/>
            </a:pPr>
            <a:r>
              <a:rPr lang="fr-FR" sz="3000" cap="none" dirty="0"/>
              <a:t>Points non validés mentionnés dans le tableau de synthèse </a:t>
            </a:r>
          </a:p>
          <a:p>
            <a:pPr marL="0" lvl="0" indent="0" algn="ctr">
              <a:buNone/>
            </a:pPr>
            <a:r>
              <a:rPr lang="fr-FR" sz="3600" cap="none" dirty="0">
                <a:solidFill>
                  <a:srgbClr val="7030A0"/>
                </a:solidFill>
              </a:rPr>
              <a:t>Communication du tableau de synthèse </a:t>
            </a:r>
          </a:p>
          <a:p>
            <a:pPr marL="0" lvl="0" indent="0" algn="ctr">
              <a:buNone/>
            </a:pPr>
            <a:r>
              <a:rPr lang="fr-FR" sz="3600" cap="none" dirty="0">
                <a:solidFill>
                  <a:srgbClr val="7030A0"/>
                </a:solidFill>
              </a:rPr>
              <a:t>dans les 3 mois du dépôt ou au plus tard le 31 juillet</a:t>
            </a:r>
          </a:p>
          <a:p>
            <a:pPr marL="0" lvl="0" indent="0">
              <a:buNone/>
            </a:pPr>
            <a:endParaRPr lang="fr-FR" sz="3200" cap="none" dirty="0"/>
          </a:p>
        </p:txBody>
      </p:sp>
    </p:spTree>
    <p:extLst>
      <p:ext uri="{BB962C8B-B14F-4D97-AF65-F5344CB8AC3E}">
        <p14:creationId xmlns:p14="http://schemas.microsoft.com/office/powerpoint/2010/main" val="339415594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A41D73-D956-FB4E-9B69-64AEFD3DE96E}"/>
              </a:ext>
            </a:extLst>
          </p:cNvPr>
          <p:cNvSpPr>
            <a:spLocks noGrp="1"/>
          </p:cNvSpPr>
          <p:nvPr>
            <p:ph type="ctrTitle"/>
          </p:nvPr>
        </p:nvSpPr>
        <p:spPr/>
        <p:txBody>
          <a:bodyPr>
            <a:normAutofit/>
          </a:bodyPr>
          <a:lstStyle/>
          <a:p>
            <a:r>
              <a:rPr lang="fr-FR" dirty="0"/>
              <a:t>LE TABLEAU DE SYNTHESE</a:t>
            </a:r>
            <a:br>
              <a:rPr lang="fr-FR" dirty="0"/>
            </a:br>
            <a:endParaRPr lang="fr-FR" dirty="0"/>
          </a:p>
        </p:txBody>
      </p:sp>
    </p:spTree>
    <p:extLst>
      <p:ext uri="{BB962C8B-B14F-4D97-AF65-F5344CB8AC3E}">
        <p14:creationId xmlns:p14="http://schemas.microsoft.com/office/powerpoint/2010/main" val="160776691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A41D73-D956-FB4E-9B69-64AEFD3DE96E}"/>
              </a:ext>
            </a:extLst>
          </p:cNvPr>
          <p:cNvSpPr>
            <a:spLocks noGrp="1"/>
          </p:cNvSpPr>
          <p:nvPr>
            <p:ph type="ctrTitle"/>
          </p:nvPr>
        </p:nvSpPr>
        <p:spPr/>
        <p:txBody>
          <a:bodyPr>
            <a:normAutofit/>
          </a:bodyPr>
          <a:lstStyle/>
          <a:p>
            <a:br>
              <a:rPr lang="fr-FR" dirty="0"/>
            </a:br>
            <a:endParaRPr lang="fr-FR" dirty="0"/>
          </a:p>
        </p:txBody>
      </p:sp>
      <p:sp>
        <p:nvSpPr>
          <p:cNvPr id="3" name="Sous-titre 2">
            <a:extLst>
              <a:ext uri="{FF2B5EF4-FFF2-40B4-BE49-F238E27FC236}">
                <a16:creationId xmlns:a16="http://schemas.microsoft.com/office/drawing/2014/main" id="{DD2D8460-F7EC-614D-95D6-DC54013C6A0B}"/>
              </a:ext>
            </a:extLst>
          </p:cNvPr>
          <p:cNvSpPr>
            <a:spLocks noGrp="1"/>
          </p:cNvSpPr>
          <p:nvPr>
            <p:ph type="subTitle" idx="1"/>
          </p:nvPr>
        </p:nvSpPr>
        <p:spPr>
          <a:xfrm>
            <a:off x="185530" y="0"/>
            <a:ext cx="12006470" cy="6858000"/>
          </a:xfrm>
        </p:spPr>
        <p:txBody>
          <a:bodyPr/>
          <a:lstStyle/>
          <a:p>
            <a:endParaRPr lang="fr-FR" dirty="0"/>
          </a:p>
        </p:txBody>
      </p:sp>
      <p:graphicFrame>
        <p:nvGraphicFramePr>
          <p:cNvPr id="4" name="Tableau 3">
            <a:extLst>
              <a:ext uri="{FF2B5EF4-FFF2-40B4-BE49-F238E27FC236}">
                <a16:creationId xmlns:a16="http://schemas.microsoft.com/office/drawing/2014/main" id="{E17003CB-2D7B-E84A-936A-8C0C811A52F6}"/>
              </a:ext>
            </a:extLst>
          </p:cNvPr>
          <p:cNvGraphicFramePr>
            <a:graphicFrameLocks noGrp="1"/>
          </p:cNvGraphicFramePr>
          <p:nvPr>
            <p:extLst>
              <p:ext uri="{D42A27DB-BD31-4B8C-83A1-F6EECF244321}">
                <p14:modId xmlns:p14="http://schemas.microsoft.com/office/powerpoint/2010/main" val="3870726886"/>
              </p:ext>
            </p:extLst>
          </p:nvPr>
        </p:nvGraphicFramePr>
        <p:xfrm>
          <a:off x="0" y="0"/>
          <a:ext cx="12192000" cy="6864350"/>
        </p:xfrm>
        <a:graphic>
          <a:graphicData uri="http://schemas.openxmlformats.org/drawingml/2006/table">
            <a:tbl>
              <a:tblPr>
                <a:tableStyleId>{5C22544A-7EE6-4342-B048-85BDC9FD1C3A}</a:tableStyleId>
              </a:tblPr>
              <a:tblGrid>
                <a:gridCol w="9476314">
                  <a:extLst>
                    <a:ext uri="{9D8B030D-6E8A-4147-A177-3AD203B41FA5}">
                      <a16:colId xmlns:a16="http://schemas.microsoft.com/office/drawing/2014/main" val="1246753677"/>
                    </a:ext>
                  </a:extLst>
                </a:gridCol>
                <a:gridCol w="2715686">
                  <a:extLst>
                    <a:ext uri="{9D8B030D-6E8A-4147-A177-3AD203B41FA5}">
                      <a16:colId xmlns:a16="http://schemas.microsoft.com/office/drawing/2014/main" val="76236012"/>
                    </a:ext>
                  </a:extLst>
                </a:gridCol>
              </a:tblGrid>
              <a:tr h="727698">
                <a:tc>
                  <a:txBody>
                    <a:bodyPr/>
                    <a:lstStyle/>
                    <a:p>
                      <a:pPr algn="ctr" fontAlgn="ctr"/>
                      <a:r>
                        <a:rPr lang="fr-FR" sz="3200" u="none" strike="noStrike" dirty="0">
                          <a:effectLst/>
                        </a:rPr>
                        <a:t>Points à examiner</a:t>
                      </a:r>
                      <a:endParaRPr lang="fr-FR" sz="3200" b="1" i="0" u="none" strike="noStrike" dirty="0">
                        <a:solidFill>
                          <a:srgbClr val="000000"/>
                        </a:solidFill>
                        <a:effectLst/>
                        <a:latin typeface="Liberation Sans"/>
                      </a:endParaRPr>
                    </a:p>
                  </a:txBody>
                  <a:tcPr marL="6606" marR="6606" marT="6606" marB="0" anchor="ctr"/>
                </a:tc>
                <a:tc>
                  <a:txBody>
                    <a:bodyPr/>
                    <a:lstStyle/>
                    <a:p>
                      <a:pPr algn="ctr" fontAlgn="ctr"/>
                      <a:r>
                        <a:rPr lang="fr-FR" sz="3200" u="none" strike="noStrike" dirty="0">
                          <a:effectLst/>
                        </a:rPr>
                        <a:t>Conclusion</a:t>
                      </a:r>
                      <a:endParaRPr lang="fr-FR" sz="3200" b="1" i="0" u="none" strike="noStrike" dirty="0">
                        <a:solidFill>
                          <a:srgbClr val="000000"/>
                        </a:solidFill>
                        <a:effectLst/>
                        <a:latin typeface="Liberation Sans"/>
                      </a:endParaRPr>
                    </a:p>
                  </a:txBody>
                  <a:tcPr marL="6606" marR="6606" marT="6606" marB="0" anchor="ctr"/>
                </a:tc>
                <a:extLst>
                  <a:ext uri="{0D108BD9-81ED-4DB2-BD59-A6C34878D82A}">
                    <a16:rowId xmlns:a16="http://schemas.microsoft.com/office/drawing/2014/main" val="533547098"/>
                  </a:ext>
                </a:extLst>
              </a:tr>
              <a:tr h="613030">
                <a:tc>
                  <a:txBody>
                    <a:bodyPr/>
                    <a:lstStyle/>
                    <a:p>
                      <a:pPr algn="l" fontAlgn="ctr"/>
                      <a:r>
                        <a:rPr lang="fr-FR" sz="2000" u="none" strike="noStrike" dirty="0">
                          <a:effectLst/>
                        </a:rPr>
                        <a:t>la conformité du FEC au format défini à l’article L. 47 A-I du LPF</a:t>
                      </a:r>
                      <a:endParaRPr lang="fr-FR" sz="2000" b="0" i="0" u="none" strike="noStrike" dirty="0">
                        <a:solidFill>
                          <a:srgbClr val="000000"/>
                        </a:solidFill>
                        <a:effectLst/>
                        <a:latin typeface="Liberation Sans"/>
                      </a:endParaRPr>
                    </a:p>
                  </a:txBody>
                  <a:tcPr marL="6606" marR="6606" marT="6606" marB="0" anchor="ctr"/>
                </a:tc>
                <a:tc>
                  <a:txBody>
                    <a:bodyPr/>
                    <a:lstStyle/>
                    <a:p>
                      <a:pPr algn="ctr" fontAlgn="ctr"/>
                      <a:r>
                        <a:rPr lang="fr-FR" sz="3200" u="none" strike="noStrike" dirty="0">
                          <a:effectLst/>
                        </a:rPr>
                        <a:t>Conforme</a:t>
                      </a:r>
                      <a:endParaRPr lang="fr-FR" sz="3200" b="0" i="0" u="none" strike="noStrike" dirty="0">
                        <a:solidFill>
                          <a:srgbClr val="000000"/>
                        </a:solidFill>
                        <a:effectLst/>
                        <a:latin typeface="Liberation Sans"/>
                      </a:endParaRPr>
                    </a:p>
                  </a:txBody>
                  <a:tcPr marL="6606" marR="6606" marT="6606" marB="0" anchor="ctr"/>
                </a:tc>
                <a:extLst>
                  <a:ext uri="{0D108BD9-81ED-4DB2-BD59-A6C34878D82A}">
                    <a16:rowId xmlns:a16="http://schemas.microsoft.com/office/drawing/2014/main" val="1718380170"/>
                  </a:ext>
                </a:extLst>
              </a:tr>
              <a:tr h="613030">
                <a:tc>
                  <a:txBody>
                    <a:bodyPr/>
                    <a:lstStyle/>
                    <a:p>
                      <a:pPr algn="l" fontAlgn="ctr"/>
                      <a:r>
                        <a:rPr lang="fr-FR" sz="2000" u="none" strike="noStrike" dirty="0">
                          <a:effectLst/>
                        </a:rPr>
                        <a:t>la qualité comptable du FEC au regard des principes comptables énoncés par le PCG</a:t>
                      </a:r>
                      <a:endParaRPr lang="fr-FR" sz="2000" b="0" i="0" u="none" strike="noStrike" dirty="0">
                        <a:solidFill>
                          <a:srgbClr val="000000"/>
                        </a:solidFill>
                        <a:effectLst/>
                        <a:latin typeface="Liberation Sans"/>
                      </a:endParaRPr>
                    </a:p>
                  </a:txBody>
                  <a:tcPr marL="6606" marR="6606" marT="6606" marB="0" anchor="ctr"/>
                </a:tc>
                <a:tc>
                  <a:txBody>
                    <a:bodyPr/>
                    <a:lstStyle/>
                    <a:p>
                      <a:pPr algn="ctr" fontAlgn="ctr"/>
                      <a:r>
                        <a:rPr lang="fr-FR" sz="3200" u="none" strike="noStrike" dirty="0">
                          <a:effectLst/>
                        </a:rPr>
                        <a:t>Non conforme</a:t>
                      </a:r>
                      <a:endParaRPr lang="fr-FR" sz="3200" b="0" i="0" u="none" strike="noStrike" dirty="0">
                        <a:solidFill>
                          <a:srgbClr val="000000"/>
                        </a:solidFill>
                        <a:effectLst/>
                        <a:latin typeface="Liberation Sans"/>
                      </a:endParaRPr>
                    </a:p>
                  </a:txBody>
                  <a:tcPr marL="6606" marR="6606" marT="6606" marB="0" anchor="ctr"/>
                </a:tc>
                <a:extLst>
                  <a:ext uri="{0D108BD9-81ED-4DB2-BD59-A6C34878D82A}">
                    <a16:rowId xmlns:a16="http://schemas.microsoft.com/office/drawing/2014/main" val="1045961141"/>
                  </a:ext>
                </a:extLst>
              </a:tr>
              <a:tr h="613030">
                <a:tc>
                  <a:txBody>
                    <a:bodyPr/>
                    <a:lstStyle/>
                    <a:p>
                      <a:pPr algn="l" fontAlgn="ctr"/>
                      <a:r>
                        <a:rPr lang="fr-FR" sz="2000" u="none" strike="noStrike" dirty="0">
                          <a:effectLst/>
                        </a:rPr>
                        <a:t>la détention d’un certificat ou d’une attestation de conformité dans le cas où l’entreprise détiendrait un logiciel ou un système de caisse</a:t>
                      </a:r>
                      <a:endParaRPr lang="fr-FR" sz="2000" b="0" i="0" u="none" strike="noStrike" dirty="0">
                        <a:solidFill>
                          <a:srgbClr val="000000"/>
                        </a:solidFill>
                        <a:effectLst/>
                        <a:latin typeface="Liberation Sans"/>
                      </a:endParaRPr>
                    </a:p>
                  </a:txBody>
                  <a:tcPr marL="6606" marR="6606" marT="6606" marB="0" anchor="ctr"/>
                </a:tc>
                <a:tc>
                  <a:txBody>
                    <a:bodyPr/>
                    <a:lstStyle/>
                    <a:p>
                      <a:pPr algn="ctr" fontAlgn="ctr"/>
                      <a:r>
                        <a:rPr lang="fr-FR" sz="3200" u="none" strike="noStrike" dirty="0">
                          <a:effectLst/>
                        </a:rPr>
                        <a:t>Non applicable</a:t>
                      </a:r>
                      <a:endParaRPr lang="fr-FR" sz="3200" b="0" i="0" u="none" strike="noStrike" dirty="0">
                        <a:solidFill>
                          <a:srgbClr val="000000"/>
                        </a:solidFill>
                        <a:effectLst/>
                        <a:latin typeface="Liberation Sans"/>
                      </a:endParaRPr>
                    </a:p>
                  </a:txBody>
                  <a:tcPr marL="6606" marR="6606" marT="6606" marB="0" anchor="ctr"/>
                </a:tc>
                <a:extLst>
                  <a:ext uri="{0D108BD9-81ED-4DB2-BD59-A6C34878D82A}">
                    <a16:rowId xmlns:a16="http://schemas.microsoft.com/office/drawing/2014/main" val="973842627"/>
                  </a:ext>
                </a:extLst>
              </a:tr>
              <a:tr h="613030">
                <a:tc>
                  <a:txBody>
                    <a:bodyPr/>
                    <a:lstStyle/>
                    <a:p>
                      <a:pPr algn="l" fontAlgn="ctr"/>
                      <a:r>
                        <a:rPr lang="fr-FR" sz="2000" u="none" strike="noStrike" dirty="0">
                          <a:effectLst/>
                        </a:rPr>
                        <a:t>le respect des règles sur le délai et le mode de conservation des documents</a:t>
                      </a:r>
                      <a:endParaRPr lang="fr-FR" sz="2000" b="0" i="0" u="none" strike="noStrike" dirty="0">
                        <a:solidFill>
                          <a:srgbClr val="000000"/>
                        </a:solidFill>
                        <a:effectLst/>
                        <a:latin typeface="Liberation Sans"/>
                      </a:endParaRPr>
                    </a:p>
                  </a:txBody>
                  <a:tcPr marL="6606" marR="6606" marT="6606" marB="0" anchor="ctr"/>
                </a:tc>
                <a:tc>
                  <a:txBody>
                    <a:bodyPr/>
                    <a:lstStyle/>
                    <a:p>
                      <a:pPr algn="ctr" fontAlgn="ctr"/>
                      <a:r>
                        <a:rPr lang="fr-FR" sz="2000" u="none" strike="noStrike" dirty="0">
                          <a:effectLst/>
                        </a:rPr>
                        <a:t> </a:t>
                      </a:r>
                      <a:endParaRPr lang="fr-FR" sz="2000" b="0" i="0" u="none" strike="noStrike" dirty="0">
                        <a:solidFill>
                          <a:srgbClr val="000000"/>
                        </a:solidFill>
                        <a:effectLst/>
                        <a:latin typeface="Liberation Sans"/>
                      </a:endParaRPr>
                    </a:p>
                  </a:txBody>
                  <a:tcPr marL="6606" marR="6606" marT="6606" marB="0" anchor="ctr"/>
                </a:tc>
                <a:extLst>
                  <a:ext uri="{0D108BD9-81ED-4DB2-BD59-A6C34878D82A}">
                    <a16:rowId xmlns:a16="http://schemas.microsoft.com/office/drawing/2014/main" val="2428550579"/>
                  </a:ext>
                </a:extLst>
              </a:tr>
              <a:tr h="613030">
                <a:tc>
                  <a:txBody>
                    <a:bodyPr/>
                    <a:lstStyle/>
                    <a:p>
                      <a:pPr algn="l" fontAlgn="ctr"/>
                      <a:r>
                        <a:rPr lang="fr-FR" sz="2000" u="none" strike="noStrike" dirty="0">
                          <a:effectLst/>
                        </a:rPr>
                        <a:t>la validation du respect des règles liées au régime d’imposition appliqué (RSI, RN…) en matière d’IS et de TVA au regard de la nature de l’activité et du chiffre d’affaires</a:t>
                      </a:r>
                      <a:endParaRPr lang="fr-FR" sz="2000" b="0" i="0" u="none" strike="noStrike" dirty="0">
                        <a:solidFill>
                          <a:srgbClr val="000000"/>
                        </a:solidFill>
                        <a:effectLst/>
                        <a:latin typeface="Liberation Sans"/>
                      </a:endParaRPr>
                    </a:p>
                  </a:txBody>
                  <a:tcPr marL="6606" marR="6606" marT="6606" marB="0" anchor="ctr"/>
                </a:tc>
                <a:tc>
                  <a:txBody>
                    <a:bodyPr/>
                    <a:lstStyle/>
                    <a:p>
                      <a:pPr algn="ctr" fontAlgn="ctr"/>
                      <a:r>
                        <a:rPr lang="fr-FR" sz="2000" u="none" strike="noStrike" dirty="0">
                          <a:effectLst/>
                        </a:rPr>
                        <a:t> </a:t>
                      </a:r>
                      <a:endParaRPr lang="fr-FR" sz="2000" b="0" i="0" u="none" strike="noStrike" dirty="0">
                        <a:solidFill>
                          <a:srgbClr val="000000"/>
                        </a:solidFill>
                        <a:effectLst/>
                        <a:latin typeface="Liberation Sans"/>
                      </a:endParaRPr>
                    </a:p>
                  </a:txBody>
                  <a:tcPr marL="6606" marR="6606" marT="6606" marB="0" anchor="ctr"/>
                </a:tc>
                <a:extLst>
                  <a:ext uri="{0D108BD9-81ED-4DB2-BD59-A6C34878D82A}">
                    <a16:rowId xmlns:a16="http://schemas.microsoft.com/office/drawing/2014/main" val="1393384096"/>
                  </a:ext>
                </a:extLst>
              </a:tr>
              <a:tr h="613030">
                <a:tc>
                  <a:txBody>
                    <a:bodyPr/>
                    <a:lstStyle/>
                    <a:p>
                      <a:pPr algn="l" fontAlgn="ctr"/>
                      <a:r>
                        <a:rPr lang="fr-FR" sz="2000" u="none" strike="noStrike" dirty="0">
                          <a:effectLst/>
                        </a:rPr>
                        <a:t>les règles de détermination des amortissements et leur traitement fiscal</a:t>
                      </a:r>
                      <a:endParaRPr lang="fr-FR" sz="2000" b="0" i="0" u="none" strike="noStrike" dirty="0">
                        <a:solidFill>
                          <a:srgbClr val="000000"/>
                        </a:solidFill>
                        <a:effectLst/>
                        <a:latin typeface="Liberation Sans"/>
                      </a:endParaRPr>
                    </a:p>
                  </a:txBody>
                  <a:tcPr marL="6606" marR="6606" marT="6606" marB="0" anchor="ctr"/>
                </a:tc>
                <a:tc>
                  <a:txBody>
                    <a:bodyPr/>
                    <a:lstStyle/>
                    <a:p>
                      <a:pPr algn="ctr" fontAlgn="ctr"/>
                      <a:r>
                        <a:rPr lang="fr-FR" sz="2000" u="none" strike="noStrike">
                          <a:effectLst/>
                        </a:rPr>
                        <a:t> </a:t>
                      </a:r>
                      <a:endParaRPr lang="fr-FR" sz="2000" b="0" i="0" u="none" strike="noStrike">
                        <a:solidFill>
                          <a:srgbClr val="000000"/>
                        </a:solidFill>
                        <a:effectLst/>
                        <a:latin typeface="Liberation Sans"/>
                      </a:endParaRPr>
                    </a:p>
                  </a:txBody>
                  <a:tcPr marL="6606" marR="6606" marT="6606" marB="0" anchor="ctr"/>
                </a:tc>
                <a:extLst>
                  <a:ext uri="{0D108BD9-81ED-4DB2-BD59-A6C34878D82A}">
                    <a16:rowId xmlns:a16="http://schemas.microsoft.com/office/drawing/2014/main" val="1891997641"/>
                  </a:ext>
                </a:extLst>
              </a:tr>
              <a:tr h="613030">
                <a:tc>
                  <a:txBody>
                    <a:bodyPr/>
                    <a:lstStyle/>
                    <a:p>
                      <a:pPr algn="l" fontAlgn="ctr"/>
                      <a:r>
                        <a:rPr lang="fr-FR" sz="2000" u="none" strike="noStrike" dirty="0">
                          <a:effectLst/>
                        </a:rPr>
                        <a:t>les règles de détermination des provisions et leur traitement fiscal</a:t>
                      </a:r>
                      <a:endParaRPr lang="fr-FR" sz="2000" b="0" i="0" u="none" strike="noStrike" dirty="0">
                        <a:solidFill>
                          <a:srgbClr val="000000"/>
                        </a:solidFill>
                        <a:effectLst/>
                        <a:latin typeface="Liberation Sans"/>
                      </a:endParaRPr>
                    </a:p>
                  </a:txBody>
                  <a:tcPr marL="6606" marR="6606" marT="6606" marB="0" anchor="ctr"/>
                </a:tc>
                <a:tc>
                  <a:txBody>
                    <a:bodyPr/>
                    <a:lstStyle/>
                    <a:p>
                      <a:pPr algn="ctr" fontAlgn="ctr"/>
                      <a:r>
                        <a:rPr lang="fr-FR" sz="2000" u="none" strike="noStrike">
                          <a:effectLst/>
                        </a:rPr>
                        <a:t> </a:t>
                      </a:r>
                      <a:endParaRPr lang="fr-FR" sz="2000" b="0" i="0" u="none" strike="noStrike">
                        <a:solidFill>
                          <a:srgbClr val="000000"/>
                        </a:solidFill>
                        <a:effectLst/>
                        <a:latin typeface="Liberation Sans"/>
                      </a:endParaRPr>
                    </a:p>
                  </a:txBody>
                  <a:tcPr marL="6606" marR="6606" marT="6606" marB="0" anchor="ctr"/>
                </a:tc>
                <a:extLst>
                  <a:ext uri="{0D108BD9-81ED-4DB2-BD59-A6C34878D82A}">
                    <a16:rowId xmlns:a16="http://schemas.microsoft.com/office/drawing/2014/main" val="2593456648"/>
                  </a:ext>
                </a:extLst>
              </a:tr>
              <a:tr h="613030">
                <a:tc>
                  <a:txBody>
                    <a:bodyPr/>
                    <a:lstStyle/>
                    <a:p>
                      <a:pPr algn="l" fontAlgn="ctr"/>
                      <a:r>
                        <a:rPr lang="fr-FR" sz="2000" u="none" strike="noStrike" dirty="0">
                          <a:effectLst/>
                        </a:rPr>
                        <a:t>les règles de détermination des charges à payer et leur traitement fiscal</a:t>
                      </a:r>
                      <a:endParaRPr lang="fr-FR" sz="2000" b="0" i="0" u="none" strike="noStrike" dirty="0">
                        <a:solidFill>
                          <a:srgbClr val="000000"/>
                        </a:solidFill>
                        <a:effectLst/>
                        <a:latin typeface="Liberation Sans"/>
                      </a:endParaRPr>
                    </a:p>
                  </a:txBody>
                  <a:tcPr marL="6606" marR="6606" marT="6606" marB="0" anchor="ctr"/>
                </a:tc>
                <a:tc>
                  <a:txBody>
                    <a:bodyPr/>
                    <a:lstStyle/>
                    <a:p>
                      <a:pPr algn="ctr" fontAlgn="ctr"/>
                      <a:r>
                        <a:rPr lang="fr-FR" sz="2000" u="none" strike="noStrike">
                          <a:effectLst/>
                        </a:rPr>
                        <a:t> </a:t>
                      </a:r>
                      <a:endParaRPr lang="fr-FR" sz="2000" b="0" i="0" u="none" strike="noStrike">
                        <a:solidFill>
                          <a:srgbClr val="000000"/>
                        </a:solidFill>
                        <a:effectLst/>
                        <a:latin typeface="Liberation Sans"/>
                      </a:endParaRPr>
                    </a:p>
                  </a:txBody>
                  <a:tcPr marL="6606" marR="6606" marT="6606" marB="0" anchor="ctr"/>
                </a:tc>
                <a:extLst>
                  <a:ext uri="{0D108BD9-81ED-4DB2-BD59-A6C34878D82A}">
                    <a16:rowId xmlns:a16="http://schemas.microsoft.com/office/drawing/2014/main" val="434156827"/>
                  </a:ext>
                </a:extLst>
              </a:tr>
              <a:tr h="613030">
                <a:tc>
                  <a:txBody>
                    <a:bodyPr/>
                    <a:lstStyle/>
                    <a:p>
                      <a:pPr algn="l" fontAlgn="ctr"/>
                      <a:r>
                        <a:rPr lang="fr-FR" sz="2000" u="none" strike="noStrike" dirty="0">
                          <a:effectLst/>
                        </a:rPr>
                        <a:t>la qualification et la déductibilité des charges exceptionnelles</a:t>
                      </a:r>
                      <a:endParaRPr lang="fr-FR" sz="2000" b="0" i="0" u="none" strike="noStrike" dirty="0">
                        <a:solidFill>
                          <a:srgbClr val="000000"/>
                        </a:solidFill>
                        <a:effectLst/>
                        <a:latin typeface="Liberation Sans"/>
                      </a:endParaRPr>
                    </a:p>
                  </a:txBody>
                  <a:tcPr marL="6606" marR="6606" marT="6606" marB="0" anchor="ctr"/>
                </a:tc>
                <a:tc>
                  <a:txBody>
                    <a:bodyPr/>
                    <a:lstStyle/>
                    <a:p>
                      <a:pPr algn="ctr" fontAlgn="ctr"/>
                      <a:r>
                        <a:rPr lang="fr-FR" sz="2000" u="none" strike="noStrike" dirty="0">
                          <a:effectLst/>
                        </a:rPr>
                        <a:t> </a:t>
                      </a:r>
                      <a:endParaRPr lang="fr-FR" sz="2000" b="0" i="0" u="none" strike="noStrike" dirty="0">
                        <a:solidFill>
                          <a:srgbClr val="000000"/>
                        </a:solidFill>
                        <a:effectLst/>
                        <a:latin typeface="Liberation Sans"/>
                      </a:endParaRPr>
                    </a:p>
                  </a:txBody>
                  <a:tcPr marL="6606" marR="6606" marT="6606" marB="0" anchor="ctr"/>
                </a:tc>
                <a:extLst>
                  <a:ext uri="{0D108BD9-81ED-4DB2-BD59-A6C34878D82A}">
                    <a16:rowId xmlns:a16="http://schemas.microsoft.com/office/drawing/2014/main" val="2861261842"/>
                  </a:ext>
                </a:extLst>
              </a:tr>
              <a:tr h="613030">
                <a:tc>
                  <a:txBody>
                    <a:bodyPr/>
                    <a:lstStyle/>
                    <a:p>
                      <a:pPr algn="l" fontAlgn="ctr"/>
                      <a:r>
                        <a:rPr lang="fr-FR" sz="2000" u="none" strike="noStrike">
                          <a:effectLst/>
                        </a:rPr>
                        <a:t>le respect des règles d’exigibilité en matière de TVA (collectée et déductible)</a:t>
                      </a:r>
                      <a:endParaRPr lang="fr-FR" sz="2000" b="0" i="0" u="none" strike="noStrike">
                        <a:solidFill>
                          <a:srgbClr val="000000"/>
                        </a:solidFill>
                        <a:effectLst/>
                        <a:latin typeface="Liberation Sans"/>
                      </a:endParaRPr>
                    </a:p>
                  </a:txBody>
                  <a:tcPr marL="6606" marR="6606" marT="6606" marB="0" anchor="ctr"/>
                </a:tc>
                <a:tc>
                  <a:txBody>
                    <a:bodyPr/>
                    <a:lstStyle/>
                    <a:p>
                      <a:pPr algn="ctr" fontAlgn="ctr"/>
                      <a:r>
                        <a:rPr lang="fr-FR" sz="2000" u="none" strike="noStrike" dirty="0">
                          <a:effectLst/>
                        </a:rPr>
                        <a:t> </a:t>
                      </a:r>
                      <a:endParaRPr lang="fr-FR" sz="2000" b="0" i="0" u="none" strike="noStrike" dirty="0">
                        <a:solidFill>
                          <a:srgbClr val="000000"/>
                        </a:solidFill>
                        <a:effectLst/>
                        <a:latin typeface="Liberation Sans"/>
                      </a:endParaRPr>
                    </a:p>
                  </a:txBody>
                  <a:tcPr marL="6606" marR="6606" marT="6606" marB="0" anchor="ctr"/>
                </a:tc>
                <a:extLst>
                  <a:ext uri="{0D108BD9-81ED-4DB2-BD59-A6C34878D82A}">
                    <a16:rowId xmlns:a16="http://schemas.microsoft.com/office/drawing/2014/main" val="1633564726"/>
                  </a:ext>
                </a:extLst>
              </a:tr>
            </a:tbl>
          </a:graphicData>
        </a:graphic>
      </p:graphicFrame>
    </p:spTree>
    <p:extLst>
      <p:ext uri="{BB962C8B-B14F-4D97-AF65-F5344CB8AC3E}">
        <p14:creationId xmlns:p14="http://schemas.microsoft.com/office/powerpoint/2010/main" val="301335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326B5E5-9207-8A4D-93BC-62529105E632}"/>
              </a:ext>
            </a:extLst>
          </p:cNvPr>
          <p:cNvSpPr/>
          <p:nvPr/>
        </p:nvSpPr>
        <p:spPr>
          <a:xfrm>
            <a:off x="665921" y="128510"/>
            <a:ext cx="10860157" cy="6442341"/>
          </a:xfrm>
          <a:prstGeom prst="rect">
            <a:avLst/>
          </a:prstGeom>
        </p:spPr>
        <p:txBody>
          <a:bodyPr wrap="square">
            <a:spAutoFit/>
          </a:bodyPr>
          <a:lstStyle/>
          <a:p>
            <a:pPr algn="just">
              <a:lnSpc>
                <a:spcPct val="115000"/>
              </a:lnSpc>
              <a:spcBef>
                <a:spcPts val="285"/>
              </a:spcBef>
              <a:spcAft>
                <a:spcPts val="285"/>
              </a:spcAft>
            </a:pPr>
            <a:r>
              <a:rPr lang="fr-FR" sz="3200" kern="150" dirty="0">
                <a:ea typeface="Times New Roman" panose="02020603050405020304" pitchFamily="18" charset="0"/>
                <a:cs typeface="Times New Roman" panose="02020603050405020304" pitchFamily="18" charset="0"/>
              </a:rPr>
              <a:t>L'objectif de cet examen est d’établir dans un compte-rendu la conformité fiscale de chacun des points figurant dans le chemin d’audit prévu par l’arrêté </a:t>
            </a:r>
            <a:r>
              <a:rPr lang="fr-FR" sz="3200" kern="150" dirty="0" err="1">
                <a:ea typeface="Times New Roman" panose="02020603050405020304" pitchFamily="18" charset="0"/>
                <a:cs typeface="Times New Roman" panose="02020603050405020304" pitchFamily="18" charset="0"/>
              </a:rPr>
              <a:t>n°XX</a:t>
            </a:r>
            <a:r>
              <a:rPr lang="fr-FR" sz="3200" kern="150" dirty="0">
                <a:ea typeface="Times New Roman" panose="02020603050405020304" pitchFamily="18" charset="0"/>
                <a:cs typeface="Times New Roman" panose="02020603050405020304" pitchFamily="18" charset="0"/>
              </a:rPr>
              <a:t>, </a:t>
            </a:r>
            <a:r>
              <a:rPr lang="fr-FR" sz="3200" kern="150" dirty="0">
                <a:cs typeface="Times New Roman" panose="02020603050405020304" pitchFamily="18" charset="0"/>
              </a:rPr>
              <a:t>dont la préparation et le contenu sont placés sous la responsabilité de … [préciser l’organe ou le membre de la direction allant produire les informations concernées] de l’entreprise .</a:t>
            </a:r>
          </a:p>
          <a:p>
            <a:pPr algn="just">
              <a:lnSpc>
                <a:spcPct val="115000"/>
              </a:lnSpc>
              <a:spcBef>
                <a:spcPts val="285"/>
              </a:spcBef>
              <a:spcAft>
                <a:spcPts val="285"/>
              </a:spcAft>
            </a:pPr>
            <a:r>
              <a:rPr lang="fr-FR" sz="3200" kern="150" dirty="0">
                <a:cs typeface="Times New Roman" panose="02020603050405020304" pitchFamily="18" charset="0"/>
              </a:rPr>
              <a:t>l’examen sera effectué selon la doctrine dont relève la profession de ……. (ex : </a:t>
            </a:r>
            <a:r>
              <a:rPr lang="fr-FR" sz="3200" kern="150" dirty="0" err="1">
                <a:cs typeface="Times New Roman" panose="02020603050405020304" pitchFamily="18" charset="0"/>
              </a:rPr>
              <a:t>cac</a:t>
            </a:r>
            <a:r>
              <a:rPr lang="fr-FR" sz="3200" kern="150" dirty="0">
                <a:cs typeface="Times New Roman" panose="02020603050405020304" pitchFamily="18" charset="0"/>
              </a:rPr>
              <a:t>/</a:t>
            </a:r>
            <a:r>
              <a:rPr lang="fr-FR" sz="3200" kern="150" dirty="0" err="1">
                <a:cs typeface="Times New Roman" panose="02020603050405020304" pitchFamily="18" charset="0"/>
              </a:rPr>
              <a:t>ec</a:t>
            </a:r>
            <a:r>
              <a:rPr lang="fr-FR" sz="3200" kern="150" dirty="0">
                <a:cs typeface="Times New Roman" panose="02020603050405020304" pitchFamily="18" charset="0"/>
              </a:rPr>
              <a:t>/</a:t>
            </a:r>
            <a:r>
              <a:rPr lang="fr-FR" sz="3200" kern="150" dirty="0" err="1">
                <a:cs typeface="Times New Roman" panose="02020603050405020304" pitchFamily="18" charset="0"/>
              </a:rPr>
              <a:t>oga</a:t>
            </a:r>
            <a:r>
              <a:rPr lang="fr-FR" sz="3200" kern="150" dirty="0">
                <a:cs typeface="Times New Roman" panose="02020603050405020304" pitchFamily="18" charset="0"/>
              </a:rPr>
              <a:t>), en toute indépendance et en l’absence de tout conflit d’intérêt.</a:t>
            </a:r>
          </a:p>
          <a:p>
            <a:pPr algn="just">
              <a:lnSpc>
                <a:spcPct val="115000"/>
              </a:lnSpc>
              <a:spcBef>
                <a:spcPts val="285"/>
              </a:spcBef>
              <a:spcAft>
                <a:spcPts val="285"/>
              </a:spcAft>
            </a:pPr>
            <a:endParaRPr lang="fr-FR" sz="3200" kern="150" dirty="0">
              <a:effectLst/>
              <a:latin typeface="Calibri" panose="020F0502020204030204" pitchFamily="34" charset="0"/>
              <a:ea typeface="Calibri" panose="020F0502020204030204" pitchFamily="34" charset="0"/>
              <a:cs typeface="Tahoma" panose="020B0604030504040204" pitchFamily="34" charset="0"/>
            </a:endParaRPr>
          </a:p>
        </p:txBody>
      </p:sp>
    </p:spTree>
    <p:extLst>
      <p:ext uri="{BB962C8B-B14F-4D97-AF65-F5344CB8AC3E}">
        <p14:creationId xmlns:p14="http://schemas.microsoft.com/office/powerpoint/2010/main" val="162259401"/>
      </p:ext>
    </p:extLst>
  </p:cSld>
  <p:clrMapOvr>
    <a:overrideClrMapping bg1="lt1" tx1="dk1" bg2="lt2" tx2="dk2" accent1="accent1" accent2="accent2" accent3="accent3" accent4="accent4" accent5="accent5" accent6="accent6" hlink="hlink" folHlink="folHlink"/>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A41D73-D956-FB4E-9B69-64AEFD3DE96E}"/>
              </a:ext>
            </a:extLst>
          </p:cNvPr>
          <p:cNvSpPr>
            <a:spLocks noGrp="1"/>
          </p:cNvSpPr>
          <p:nvPr>
            <p:ph type="ctrTitle"/>
          </p:nvPr>
        </p:nvSpPr>
        <p:spPr/>
        <p:txBody>
          <a:bodyPr>
            <a:normAutofit/>
          </a:bodyPr>
          <a:lstStyle/>
          <a:p>
            <a:r>
              <a:rPr lang="fr-FR" dirty="0"/>
              <a:t>LE COMPTE RENDU DE MISSION </a:t>
            </a:r>
            <a:br>
              <a:rPr lang="fr-FR" dirty="0"/>
            </a:br>
            <a:endParaRPr lang="fr-FR" dirty="0"/>
          </a:p>
        </p:txBody>
      </p:sp>
    </p:spTree>
    <p:extLst>
      <p:ext uri="{BB962C8B-B14F-4D97-AF65-F5344CB8AC3E}">
        <p14:creationId xmlns:p14="http://schemas.microsoft.com/office/powerpoint/2010/main" val="361295495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A41D73-D956-FB4E-9B69-64AEFD3DE96E}"/>
              </a:ext>
            </a:extLst>
          </p:cNvPr>
          <p:cNvSpPr>
            <a:spLocks noGrp="1"/>
          </p:cNvSpPr>
          <p:nvPr>
            <p:ph type="ctrTitle"/>
          </p:nvPr>
        </p:nvSpPr>
        <p:spPr>
          <a:xfrm>
            <a:off x="0" y="75100"/>
            <a:ext cx="12192000" cy="6782900"/>
          </a:xfrm>
        </p:spPr>
        <p:txBody>
          <a:bodyPr>
            <a:normAutofit/>
          </a:bodyPr>
          <a:lstStyle/>
          <a:p>
            <a:br>
              <a:rPr lang="fr-FR" dirty="0"/>
            </a:br>
            <a:endParaRPr lang="fr-FR" dirty="0"/>
          </a:p>
        </p:txBody>
      </p:sp>
      <p:pic>
        <p:nvPicPr>
          <p:cNvPr id="4" name="Image 3" descr="Une image contenant table&#10;&#10;Description générée automatiquement">
            <a:extLst>
              <a:ext uri="{FF2B5EF4-FFF2-40B4-BE49-F238E27FC236}">
                <a16:creationId xmlns:a16="http://schemas.microsoft.com/office/drawing/2014/main" id="{4E7A0318-4B60-8E46-A4EE-9BD8181F5D7B}"/>
              </a:ext>
            </a:extLst>
          </p:cNvPr>
          <p:cNvPicPr>
            <a:picLocks noChangeAspect="1"/>
          </p:cNvPicPr>
          <p:nvPr/>
        </p:nvPicPr>
        <p:blipFill>
          <a:blip r:embed="rId2"/>
          <a:stretch>
            <a:fillRect/>
          </a:stretch>
        </p:blipFill>
        <p:spPr>
          <a:xfrm>
            <a:off x="334945" y="0"/>
            <a:ext cx="11522110" cy="6858000"/>
          </a:xfrm>
          <a:prstGeom prst="rect">
            <a:avLst/>
          </a:prstGeom>
        </p:spPr>
      </p:pic>
    </p:spTree>
    <p:extLst>
      <p:ext uri="{BB962C8B-B14F-4D97-AF65-F5344CB8AC3E}">
        <p14:creationId xmlns:p14="http://schemas.microsoft.com/office/powerpoint/2010/main" val="136510262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A41D73-D956-FB4E-9B69-64AEFD3DE96E}"/>
              </a:ext>
            </a:extLst>
          </p:cNvPr>
          <p:cNvSpPr>
            <a:spLocks noGrp="1"/>
          </p:cNvSpPr>
          <p:nvPr>
            <p:ph type="ctrTitle"/>
          </p:nvPr>
        </p:nvSpPr>
        <p:spPr>
          <a:xfrm>
            <a:off x="0" y="0"/>
            <a:ext cx="12192000" cy="6857999"/>
          </a:xfrm>
        </p:spPr>
        <p:txBody>
          <a:bodyPr>
            <a:normAutofit/>
          </a:bodyPr>
          <a:lstStyle/>
          <a:p>
            <a:br>
              <a:rPr lang="fr-FR" dirty="0"/>
            </a:br>
            <a:endParaRPr lang="fr-FR" dirty="0"/>
          </a:p>
        </p:txBody>
      </p:sp>
      <p:pic>
        <p:nvPicPr>
          <p:cNvPr id="4" name="Image 3" descr="Une image contenant table&#10;&#10;Description générée automatiquement">
            <a:extLst>
              <a:ext uri="{FF2B5EF4-FFF2-40B4-BE49-F238E27FC236}">
                <a16:creationId xmlns:a16="http://schemas.microsoft.com/office/drawing/2014/main" id="{28FF530D-384D-234F-A4CB-1FCE08C5D2F1}"/>
              </a:ext>
            </a:extLst>
          </p:cNvPr>
          <p:cNvPicPr>
            <a:picLocks noChangeAspect="1"/>
          </p:cNvPicPr>
          <p:nvPr/>
        </p:nvPicPr>
        <p:blipFill>
          <a:blip r:embed="rId2"/>
          <a:stretch>
            <a:fillRect/>
          </a:stretch>
        </p:blipFill>
        <p:spPr>
          <a:xfrm>
            <a:off x="0" y="195663"/>
            <a:ext cx="12192000" cy="6466673"/>
          </a:xfrm>
          <a:prstGeom prst="rect">
            <a:avLst/>
          </a:prstGeom>
        </p:spPr>
      </p:pic>
    </p:spTree>
    <p:extLst>
      <p:ext uri="{BB962C8B-B14F-4D97-AF65-F5344CB8AC3E}">
        <p14:creationId xmlns:p14="http://schemas.microsoft.com/office/powerpoint/2010/main" val="198800697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A41D73-D956-FB4E-9B69-64AEFD3DE96E}"/>
              </a:ext>
            </a:extLst>
          </p:cNvPr>
          <p:cNvSpPr>
            <a:spLocks noGrp="1"/>
          </p:cNvSpPr>
          <p:nvPr>
            <p:ph type="ctrTitle"/>
          </p:nvPr>
        </p:nvSpPr>
        <p:spPr>
          <a:xfrm>
            <a:off x="0" y="0"/>
            <a:ext cx="12192000" cy="6857999"/>
          </a:xfrm>
        </p:spPr>
        <p:txBody>
          <a:bodyPr>
            <a:normAutofit/>
          </a:bodyPr>
          <a:lstStyle/>
          <a:p>
            <a:br>
              <a:rPr lang="fr-FR" dirty="0"/>
            </a:br>
            <a:endParaRPr lang="fr-FR" dirty="0"/>
          </a:p>
        </p:txBody>
      </p:sp>
      <p:pic>
        <p:nvPicPr>
          <p:cNvPr id="4" name="Image 3" descr="Une image contenant table&#10;&#10;Description générée automatiquement">
            <a:extLst>
              <a:ext uri="{FF2B5EF4-FFF2-40B4-BE49-F238E27FC236}">
                <a16:creationId xmlns:a16="http://schemas.microsoft.com/office/drawing/2014/main" id="{D7230941-B34F-314B-BB70-F34771EC7F23}"/>
              </a:ext>
            </a:extLst>
          </p:cNvPr>
          <p:cNvPicPr>
            <a:picLocks noChangeAspect="1"/>
          </p:cNvPicPr>
          <p:nvPr/>
        </p:nvPicPr>
        <p:blipFill>
          <a:blip r:embed="rId2"/>
          <a:stretch>
            <a:fillRect/>
          </a:stretch>
        </p:blipFill>
        <p:spPr>
          <a:xfrm>
            <a:off x="0" y="215363"/>
            <a:ext cx="11808093" cy="4992742"/>
          </a:xfrm>
          <a:prstGeom prst="rect">
            <a:avLst/>
          </a:prstGeom>
        </p:spPr>
      </p:pic>
    </p:spTree>
    <p:extLst>
      <p:ext uri="{BB962C8B-B14F-4D97-AF65-F5344CB8AC3E}">
        <p14:creationId xmlns:p14="http://schemas.microsoft.com/office/powerpoint/2010/main" val="185130646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A41D73-D956-FB4E-9B69-64AEFD3DE96E}"/>
              </a:ext>
            </a:extLst>
          </p:cNvPr>
          <p:cNvSpPr>
            <a:spLocks noGrp="1"/>
          </p:cNvSpPr>
          <p:nvPr>
            <p:ph type="ctrTitle"/>
          </p:nvPr>
        </p:nvSpPr>
        <p:spPr>
          <a:xfrm>
            <a:off x="-1" y="3309710"/>
            <a:ext cx="12191999" cy="3548290"/>
          </a:xfrm>
        </p:spPr>
        <p:txBody>
          <a:bodyPr>
            <a:normAutofit/>
          </a:bodyPr>
          <a:lstStyle/>
          <a:p>
            <a:br>
              <a:rPr lang="fr-FR" dirty="0"/>
            </a:br>
            <a:endParaRPr lang="fr-FR" dirty="0"/>
          </a:p>
        </p:txBody>
      </p:sp>
      <p:pic>
        <p:nvPicPr>
          <p:cNvPr id="4" name="Image 3">
            <a:extLst>
              <a:ext uri="{FF2B5EF4-FFF2-40B4-BE49-F238E27FC236}">
                <a16:creationId xmlns:a16="http://schemas.microsoft.com/office/drawing/2014/main" id="{CB1DA598-EFBD-F144-ABE2-4A53DC0167E3}"/>
              </a:ext>
            </a:extLst>
          </p:cNvPr>
          <p:cNvPicPr>
            <a:picLocks noChangeAspect="1"/>
          </p:cNvPicPr>
          <p:nvPr/>
        </p:nvPicPr>
        <p:blipFill>
          <a:blip r:embed="rId2"/>
          <a:stretch>
            <a:fillRect/>
          </a:stretch>
        </p:blipFill>
        <p:spPr>
          <a:xfrm>
            <a:off x="0" y="0"/>
            <a:ext cx="12192000" cy="3309710"/>
          </a:xfrm>
          <a:prstGeom prst="rect">
            <a:avLst/>
          </a:prstGeom>
        </p:spPr>
      </p:pic>
      <p:pic>
        <p:nvPicPr>
          <p:cNvPr id="6" name="Image 5">
            <a:extLst>
              <a:ext uri="{FF2B5EF4-FFF2-40B4-BE49-F238E27FC236}">
                <a16:creationId xmlns:a16="http://schemas.microsoft.com/office/drawing/2014/main" id="{61EB30CF-FCCF-0442-ADBD-BE068019C94F}"/>
              </a:ext>
            </a:extLst>
          </p:cNvPr>
          <p:cNvPicPr>
            <a:picLocks noChangeAspect="1"/>
          </p:cNvPicPr>
          <p:nvPr/>
        </p:nvPicPr>
        <p:blipFill>
          <a:blip r:embed="rId3"/>
          <a:stretch>
            <a:fillRect/>
          </a:stretch>
        </p:blipFill>
        <p:spPr>
          <a:xfrm>
            <a:off x="-1" y="3837845"/>
            <a:ext cx="12191999" cy="2538919"/>
          </a:xfrm>
          <a:prstGeom prst="rect">
            <a:avLst/>
          </a:prstGeom>
        </p:spPr>
      </p:pic>
    </p:spTree>
    <p:extLst>
      <p:ext uri="{BB962C8B-B14F-4D97-AF65-F5344CB8AC3E}">
        <p14:creationId xmlns:p14="http://schemas.microsoft.com/office/powerpoint/2010/main" val="217445113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A41D73-D956-FB4E-9B69-64AEFD3DE96E}"/>
              </a:ext>
            </a:extLst>
          </p:cNvPr>
          <p:cNvSpPr>
            <a:spLocks noGrp="1"/>
          </p:cNvSpPr>
          <p:nvPr>
            <p:ph type="ctrTitle"/>
          </p:nvPr>
        </p:nvSpPr>
        <p:spPr/>
        <p:txBody>
          <a:bodyPr>
            <a:normAutofit/>
          </a:bodyPr>
          <a:lstStyle/>
          <a:p>
            <a:br>
              <a:rPr lang="fr-FR" dirty="0"/>
            </a:br>
            <a:endParaRPr lang="fr-FR" dirty="0"/>
          </a:p>
        </p:txBody>
      </p:sp>
      <p:pic>
        <p:nvPicPr>
          <p:cNvPr id="4" name="Image 3" descr="Une image contenant table&#10;&#10;Description générée automatiquement">
            <a:extLst>
              <a:ext uri="{FF2B5EF4-FFF2-40B4-BE49-F238E27FC236}">
                <a16:creationId xmlns:a16="http://schemas.microsoft.com/office/drawing/2014/main" id="{8876C7F4-5EAC-324A-955B-0FFDED8499FC}"/>
              </a:ext>
            </a:extLst>
          </p:cNvPr>
          <p:cNvPicPr>
            <a:picLocks noChangeAspect="1"/>
          </p:cNvPicPr>
          <p:nvPr/>
        </p:nvPicPr>
        <p:blipFill>
          <a:blip r:embed="rId2"/>
          <a:stretch>
            <a:fillRect/>
          </a:stretch>
        </p:blipFill>
        <p:spPr>
          <a:xfrm>
            <a:off x="0" y="158750"/>
            <a:ext cx="12192000" cy="6540500"/>
          </a:xfrm>
          <a:prstGeom prst="rect">
            <a:avLst/>
          </a:prstGeom>
        </p:spPr>
      </p:pic>
    </p:spTree>
    <p:extLst>
      <p:ext uri="{BB962C8B-B14F-4D97-AF65-F5344CB8AC3E}">
        <p14:creationId xmlns:p14="http://schemas.microsoft.com/office/powerpoint/2010/main" val="266362582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A41D73-D956-FB4E-9B69-64AEFD3DE96E}"/>
              </a:ext>
            </a:extLst>
          </p:cNvPr>
          <p:cNvSpPr>
            <a:spLocks noGrp="1"/>
          </p:cNvSpPr>
          <p:nvPr>
            <p:ph type="ctrTitle"/>
          </p:nvPr>
        </p:nvSpPr>
        <p:spPr/>
        <p:txBody>
          <a:bodyPr>
            <a:normAutofit/>
          </a:bodyPr>
          <a:lstStyle/>
          <a:p>
            <a:br>
              <a:rPr lang="fr-FR" dirty="0"/>
            </a:br>
            <a:endParaRPr lang="fr-FR" dirty="0"/>
          </a:p>
        </p:txBody>
      </p:sp>
      <p:pic>
        <p:nvPicPr>
          <p:cNvPr id="4" name="Image 3">
            <a:extLst>
              <a:ext uri="{FF2B5EF4-FFF2-40B4-BE49-F238E27FC236}">
                <a16:creationId xmlns:a16="http://schemas.microsoft.com/office/drawing/2014/main" id="{ECB752B4-B38C-FB49-8512-2A6F8318A1E3}"/>
              </a:ext>
            </a:extLst>
          </p:cNvPr>
          <p:cNvPicPr>
            <a:picLocks noChangeAspect="1"/>
          </p:cNvPicPr>
          <p:nvPr/>
        </p:nvPicPr>
        <p:blipFill>
          <a:blip r:embed="rId2"/>
          <a:stretch>
            <a:fillRect/>
          </a:stretch>
        </p:blipFill>
        <p:spPr>
          <a:xfrm>
            <a:off x="0" y="0"/>
            <a:ext cx="12158040" cy="6857999"/>
          </a:xfrm>
          <a:prstGeom prst="rect">
            <a:avLst/>
          </a:prstGeom>
        </p:spPr>
      </p:pic>
    </p:spTree>
    <p:extLst>
      <p:ext uri="{BB962C8B-B14F-4D97-AF65-F5344CB8AC3E}">
        <p14:creationId xmlns:p14="http://schemas.microsoft.com/office/powerpoint/2010/main" val="265164691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A41D73-D956-FB4E-9B69-64AEFD3DE96E}"/>
              </a:ext>
            </a:extLst>
          </p:cNvPr>
          <p:cNvSpPr>
            <a:spLocks noGrp="1"/>
          </p:cNvSpPr>
          <p:nvPr>
            <p:ph type="ctrTitle"/>
          </p:nvPr>
        </p:nvSpPr>
        <p:spPr>
          <a:xfrm>
            <a:off x="-1" y="596347"/>
            <a:ext cx="12191999" cy="6261653"/>
          </a:xfrm>
        </p:spPr>
        <p:txBody>
          <a:bodyPr>
            <a:normAutofit/>
          </a:bodyPr>
          <a:lstStyle/>
          <a:p>
            <a:br>
              <a:rPr lang="fr-FR" dirty="0"/>
            </a:br>
            <a:endParaRPr lang="fr-FR" dirty="0"/>
          </a:p>
        </p:txBody>
      </p:sp>
      <p:pic>
        <p:nvPicPr>
          <p:cNvPr id="4" name="Image 3">
            <a:extLst>
              <a:ext uri="{FF2B5EF4-FFF2-40B4-BE49-F238E27FC236}">
                <a16:creationId xmlns:a16="http://schemas.microsoft.com/office/drawing/2014/main" id="{043976D3-EF16-564B-8358-39C5FF8FFF73}"/>
              </a:ext>
            </a:extLst>
          </p:cNvPr>
          <p:cNvPicPr>
            <a:picLocks noChangeAspect="1"/>
          </p:cNvPicPr>
          <p:nvPr/>
        </p:nvPicPr>
        <p:blipFill>
          <a:blip r:embed="rId2"/>
          <a:stretch>
            <a:fillRect/>
          </a:stretch>
        </p:blipFill>
        <p:spPr>
          <a:xfrm>
            <a:off x="0" y="110434"/>
            <a:ext cx="12192000" cy="485913"/>
          </a:xfrm>
          <a:prstGeom prst="rect">
            <a:avLst/>
          </a:prstGeom>
        </p:spPr>
      </p:pic>
      <p:pic>
        <p:nvPicPr>
          <p:cNvPr id="6" name="Image 5" descr="Une image contenant table&#10;&#10;Description générée automatiquement">
            <a:extLst>
              <a:ext uri="{FF2B5EF4-FFF2-40B4-BE49-F238E27FC236}">
                <a16:creationId xmlns:a16="http://schemas.microsoft.com/office/drawing/2014/main" id="{71A96B4B-0A07-B747-8A0B-F55A2B586E9C}"/>
              </a:ext>
            </a:extLst>
          </p:cNvPr>
          <p:cNvPicPr>
            <a:picLocks noChangeAspect="1"/>
          </p:cNvPicPr>
          <p:nvPr/>
        </p:nvPicPr>
        <p:blipFill>
          <a:blip r:embed="rId3"/>
          <a:stretch>
            <a:fillRect/>
          </a:stretch>
        </p:blipFill>
        <p:spPr>
          <a:xfrm>
            <a:off x="-4" y="592482"/>
            <a:ext cx="12192003" cy="6108700"/>
          </a:xfrm>
          <a:prstGeom prst="rect">
            <a:avLst/>
          </a:prstGeom>
        </p:spPr>
      </p:pic>
    </p:spTree>
    <p:extLst>
      <p:ext uri="{BB962C8B-B14F-4D97-AF65-F5344CB8AC3E}">
        <p14:creationId xmlns:p14="http://schemas.microsoft.com/office/powerpoint/2010/main" val="271826641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A41D73-D956-FB4E-9B69-64AEFD3DE96E}"/>
              </a:ext>
            </a:extLst>
          </p:cNvPr>
          <p:cNvSpPr>
            <a:spLocks noGrp="1"/>
          </p:cNvSpPr>
          <p:nvPr>
            <p:ph type="ctrTitle"/>
          </p:nvPr>
        </p:nvSpPr>
        <p:spPr/>
        <p:txBody>
          <a:bodyPr>
            <a:normAutofit/>
          </a:bodyPr>
          <a:lstStyle/>
          <a:p>
            <a:br>
              <a:rPr lang="fr-FR" dirty="0"/>
            </a:br>
            <a:endParaRPr lang="fr-FR" dirty="0"/>
          </a:p>
        </p:txBody>
      </p:sp>
      <p:pic>
        <p:nvPicPr>
          <p:cNvPr id="4" name="Image 3">
            <a:extLst>
              <a:ext uri="{FF2B5EF4-FFF2-40B4-BE49-F238E27FC236}">
                <a16:creationId xmlns:a16="http://schemas.microsoft.com/office/drawing/2014/main" id="{4AFFA114-54C4-5C40-9F13-3EA2596FE623}"/>
              </a:ext>
            </a:extLst>
          </p:cNvPr>
          <p:cNvPicPr>
            <a:picLocks noChangeAspect="1"/>
          </p:cNvPicPr>
          <p:nvPr/>
        </p:nvPicPr>
        <p:blipFill>
          <a:blip r:embed="rId2"/>
          <a:stretch>
            <a:fillRect/>
          </a:stretch>
        </p:blipFill>
        <p:spPr>
          <a:xfrm>
            <a:off x="-92765" y="132522"/>
            <a:ext cx="12284765" cy="6559826"/>
          </a:xfrm>
          <a:prstGeom prst="rect">
            <a:avLst/>
          </a:prstGeom>
        </p:spPr>
      </p:pic>
    </p:spTree>
    <p:extLst>
      <p:ext uri="{BB962C8B-B14F-4D97-AF65-F5344CB8AC3E}">
        <p14:creationId xmlns:p14="http://schemas.microsoft.com/office/powerpoint/2010/main" val="102992973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6A41D73-D956-FB4E-9B69-64AEFD3DE96E}"/>
              </a:ext>
            </a:extLst>
          </p:cNvPr>
          <p:cNvSpPr>
            <a:spLocks noGrp="1"/>
          </p:cNvSpPr>
          <p:nvPr>
            <p:ph type="ctrTitle"/>
          </p:nvPr>
        </p:nvSpPr>
        <p:spPr>
          <a:xfrm>
            <a:off x="795130" y="1205948"/>
            <a:ext cx="10270435" cy="5088835"/>
          </a:xfrm>
        </p:spPr>
        <p:txBody>
          <a:bodyPr>
            <a:normAutofit/>
          </a:bodyPr>
          <a:lstStyle/>
          <a:p>
            <a:br>
              <a:rPr lang="fr-FR" dirty="0"/>
            </a:br>
            <a:endParaRPr lang="fr-FR" dirty="0"/>
          </a:p>
        </p:txBody>
      </p:sp>
      <p:pic>
        <p:nvPicPr>
          <p:cNvPr id="4" name="Image 3">
            <a:extLst>
              <a:ext uri="{FF2B5EF4-FFF2-40B4-BE49-F238E27FC236}">
                <a16:creationId xmlns:a16="http://schemas.microsoft.com/office/drawing/2014/main" id="{489E6190-A738-834D-BC6A-DE63FDC447D1}"/>
              </a:ext>
            </a:extLst>
          </p:cNvPr>
          <p:cNvPicPr>
            <a:picLocks noChangeAspect="1"/>
          </p:cNvPicPr>
          <p:nvPr/>
        </p:nvPicPr>
        <p:blipFill>
          <a:blip r:embed="rId2"/>
          <a:stretch>
            <a:fillRect/>
          </a:stretch>
        </p:blipFill>
        <p:spPr>
          <a:xfrm>
            <a:off x="1126435" y="2305880"/>
            <a:ext cx="9833114" cy="2588232"/>
          </a:xfrm>
          <a:prstGeom prst="rect">
            <a:avLst/>
          </a:prstGeom>
        </p:spPr>
      </p:pic>
    </p:spTree>
    <p:extLst>
      <p:ext uri="{BB962C8B-B14F-4D97-AF65-F5344CB8AC3E}">
        <p14:creationId xmlns:p14="http://schemas.microsoft.com/office/powerpoint/2010/main" val="2625475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D548B48-6262-2946-BB02-7E5430F3E0BA}"/>
              </a:ext>
            </a:extLst>
          </p:cNvPr>
          <p:cNvSpPr>
            <a:spLocks noGrp="1"/>
          </p:cNvSpPr>
          <p:nvPr>
            <p:ph sz="quarter" idx="13"/>
          </p:nvPr>
        </p:nvSpPr>
        <p:spPr>
          <a:xfrm>
            <a:off x="119270" y="291548"/>
            <a:ext cx="11615530" cy="6566452"/>
          </a:xfrm>
        </p:spPr>
        <p:txBody>
          <a:bodyPr>
            <a:normAutofit fontScale="92500" lnSpcReduction="20000"/>
          </a:bodyPr>
          <a:lstStyle/>
          <a:p>
            <a:r>
              <a:rPr lang="fr-FR" sz="3200" b="1" cap="none" dirty="0"/>
              <a:t>article 2 - nature et étendue des travaux</a:t>
            </a:r>
            <a:r>
              <a:rPr lang="fr-FR" sz="3200" cap="none" dirty="0"/>
              <a:t> </a:t>
            </a:r>
          </a:p>
          <a:p>
            <a:pPr marL="0" indent="0">
              <a:buNone/>
            </a:pPr>
            <a:r>
              <a:rPr lang="fr-FR" sz="3200" cap="none" dirty="0"/>
              <a:t>Le compte-rendu de mission délivré à l’issue de l’</a:t>
            </a:r>
            <a:r>
              <a:rPr lang="fr-FR" sz="3200" cap="none" dirty="0" err="1"/>
              <a:t>ecf</a:t>
            </a:r>
            <a:r>
              <a:rPr lang="fr-FR" sz="3200" cap="none" dirty="0"/>
              <a:t> ne pourra être établi que si le client   [</a:t>
            </a:r>
            <a:r>
              <a:rPr lang="fr-FR" sz="3200" i="1" cap="none" dirty="0"/>
              <a:t>entité</a:t>
            </a:r>
            <a:r>
              <a:rPr lang="fr-FR" sz="3200" cap="none" dirty="0"/>
              <a:t>] a dûment préparé un document qui comporte au moins :</a:t>
            </a:r>
          </a:p>
          <a:p>
            <a:pPr marL="0" lvl="0" indent="0">
              <a:buNone/>
            </a:pPr>
            <a:r>
              <a:rPr lang="fr-FR" sz="3200" cap="none" dirty="0"/>
              <a:t>les informations, [</a:t>
            </a:r>
            <a:r>
              <a:rPr lang="fr-FR" sz="3200" i="1" cap="none" dirty="0"/>
              <a:t>objet du compte-rendu</a:t>
            </a:r>
            <a:r>
              <a:rPr lang="fr-FR" sz="3200" cap="none" dirty="0"/>
              <a:t>] relatives à chaque point du chemin d’audit, accompagnées, le cas échéant, d’une note décrivant les méthodes, les modalités, les principales hypothèses et les interprétations retenues pour leur élaboration ;</a:t>
            </a:r>
          </a:p>
          <a:p>
            <a:pPr marL="0" lvl="0" indent="0">
              <a:buNone/>
            </a:pPr>
            <a:r>
              <a:rPr lang="fr-FR" sz="3200" cap="none" dirty="0"/>
              <a:t>le nom et la signature du dirigeant produisant l'information contenue dans le document ;</a:t>
            </a:r>
          </a:p>
          <a:p>
            <a:pPr marL="0" lvl="0" indent="0">
              <a:buNone/>
            </a:pPr>
            <a:r>
              <a:rPr lang="fr-FR" sz="3200" cap="none" dirty="0"/>
              <a:t>la date d'établissement du document.</a:t>
            </a:r>
          </a:p>
          <a:p>
            <a:pPr marL="0" indent="0">
              <a:buNone/>
            </a:pPr>
            <a:r>
              <a:rPr lang="fr-FR" sz="3200" cap="none" dirty="0"/>
              <a:t>Les travaux réalisés par le prestataire de confiance auront pour objectif de permettre d’exprimer une conclusion concernant la concordance, la cohérence ou la conformité de ces informations avec les règles fiscales françaises sur chacun des points du chemin d’audit.</a:t>
            </a:r>
          </a:p>
          <a:p>
            <a:pPr marL="0" indent="0">
              <a:buNone/>
            </a:pPr>
            <a:endParaRPr lang="fr-FR" dirty="0"/>
          </a:p>
        </p:txBody>
      </p:sp>
    </p:spTree>
    <p:extLst>
      <p:ext uri="{BB962C8B-B14F-4D97-AF65-F5344CB8AC3E}">
        <p14:creationId xmlns:p14="http://schemas.microsoft.com/office/powerpoint/2010/main" val="3887072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D548B48-6262-2946-BB02-7E5430F3E0BA}"/>
              </a:ext>
            </a:extLst>
          </p:cNvPr>
          <p:cNvSpPr>
            <a:spLocks noGrp="1"/>
          </p:cNvSpPr>
          <p:nvPr>
            <p:ph sz="quarter" idx="13"/>
          </p:nvPr>
        </p:nvSpPr>
        <p:spPr>
          <a:xfrm>
            <a:off x="0" y="291548"/>
            <a:ext cx="12019722" cy="6566452"/>
          </a:xfrm>
        </p:spPr>
        <p:txBody>
          <a:bodyPr>
            <a:normAutofit fontScale="77500" lnSpcReduction="20000"/>
          </a:bodyPr>
          <a:lstStyle/>
          <a:p>
            <a:pPr marL="0" indent="0">
              <a:buNone/>
            </a:pPr>
            <a:endParaRPr lang="fr-FR" cap="none" dirty="0"/>
          </a:p>
          <a:p>
            <a:pPr marL="0" indent="0">
              <a:buNone/>
            </a:pPr>
            <a:r>
              <a:rPr lang="fr-FR" sz="3900" cap="none" dirty="0"/>
              <a:t>Il appartient ainsi au prestataire de confiance d’attester les informations établies.</a:t>
            </a:r>
          </a:p>
          <a:p>
            <a:pPr marL="0" indent="0">
              <a:buNone/>
            </a:pPr>
            <a:r>
              <a:rPr lang="fr-FR" sz="3900" cap="none" dirty="0"/>
              <a:t>Les travaux consisteront à : ... [</a:t>
            </a:r>
            <a:r>
              <a:rPr lang="fr-FR" sz="3900" i="1" cap="none" dirty="0"/>
              <a:t>décrire</a:t>
            </a:r>
            <a:r>
              <a:rPr lang="fr-FR" sz="3900" cap="none" dirty="0"/>
              <a:t>]</a:t>
            </a:r>
          </a:p>
          <a:p>
            <a:pPr marL="0" indent="0">
              <a:buNone/>
            </a:pPr>
            <a:r>
              <a:rPr lang="fr-FR" sz="3900" cap="none" dirty="0"/>
              <a:t>Les travaux estimés nécessaires seront mis en œuvre afin d’obtenir le niveau d’assurance requis, celui-ci variant selon la nature des informations et du point audité.</a:t>
            </a:r>
          </a:p>
          <a:p>
            <a:pPr marL="0" indent="0">
              <a:buNone/>
            </a:pPr>
            <a:r>
              <a:rPr lang="fr-FR" sz="3900" cap="none" dirty="0"/>
              <a:t>... [</a:t>
            </a:r>
            <a:r>
              <a:rPr lang="fr-FR" sz="3900" i="1" cap="none" dirty="0"/>
              <a:t>préciser l’organe ou le membre de la direction allant produire les informations concernées</a:t>
            </a:r>
            <a:r>
              <a:rPr lang="fr-FR" sz="3900" cap="none" dirty="0"/>
              <a:t>] devra mettre à la disposition du prestataire de confiance, et sans restriction, tous les documents comptables de l’entreprise et, d’une manière générale, toutes les informations nécessaires à la bonne réalisation de sa mission.</a:t>
            </a:r>
          </a:p>
          <a:p>
            <a:pPr marL="0" indent="0">
              <a:buNone/>
            </a:pPr>
            <a:r>
              <a:rPr lang="fr-FR" sz="3900" cap="none" dirty="0"/>
              <a:t>Le prestataire de confiance réalise toutes les études qu’il estime nécessaires dans son analyse du chemin d’audit. l’entreprise doit pour cela lui remettre en toute bonne foi l’ensemble des documents demandés et ne pas lui dissimuler des informations.</a:t>
            </a:r>
          </a:p>
          <a:p>
            <a:pPr marL="0" indent="0">
              <a:buNone/>
            </a:pPr>
            <a:endParaRPr lang="fr-FR" dirty="0"/>
          </a:p>
        </p:txBody>
      </p:sp>
    </p:spTree>
    <p:extLst>
      <p:ext uri="{BB962C8B-B14F-4D97-AF65-F5344CB8AC3E}">
        <p14:creationId xmlns:p14="http://schemas.microsoft.com/office/powerpoint/2010/main" val="61831434"/>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Colis">
  <a:themeElements>
    <a:clrScheme name="Colis">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Colis">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olis">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Override1.xml><?xml version="1.0" encoding="utf-8"?>
<a:themeOverride xmlns:a="http://schemas.openxmlformats.org/drawingml/2006/main">
  <a:clrScheme name="Colis">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themeOverride>
</file>

<file path=docProps/app.xml><?xml version="1.0" encoding="utf-8"?>
<Properties xmlns="http://schemas.openxmlformats.org/officeDocument/2006/extended-properties" xmlns:vt="http://schemas.openxmlformats.org/officeDocument/2006/docPropsVTypes">
  <Template/>
  <TotalTime>673</TotalTime>
  <Words>5264</Words>
  <Application>Microsoft Macintosh PowerPoint</Application>
  <PresentationFormat>Grand écran</PresentationFormat>
  <Paragraphs>453</Paragraphs>
  <Slides>79</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79</vt:i4>
      </vt:variant>
    </vt:vector>
  </HeadingPairs>
  <TitlesOfParts>
    <vt:vector size="85" baseType="lpstr">
      <vt:lpstr>Arial</vt:lpstr>
      <vt:lpstr>Calibri</vt:lpstr>
      <vt:lpstr>Gill Sans MT</vt:lpstr>
      <vt:lpstr>Liberation Sans</vt:lpstr>
      <vt:lpstr>Wingdings</vt:lpstr>
      <vt:lpstr>Colis</vt:lpstr>
      <vt:lpstr>L’EXAMEN DE CONFORMITE FISCALE </vt:lpstr>
      <vt:lpstr>L’esprit de l’examen de conformité fiscale </vt:lpstr>
      <vt:lpstr>L’esprit de l’examen de conformité fiscale </vt:lpstr>
      <vt:lpstr>LES MODALITES DE MISE EN OEUVRE DE L’ECF</vt:lpstr>
      <vt:lpstr>  LE CONTRAT TYPE ENTRE L’ENTREPRISE ET LE PRESTATAIRE DE CONFIANCE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      LE CHEMIN D’AUDIT                     LES 10 PISTES DE CONTRÔLE</vt:lpstr>
      <vt:lpstr> </vt:lpstr>
      <vt:lpstr> </vt:lpstr>
      <vt:lpstr>LE CAHIER DES CHARGES </vt:lpstr>
      <vt:lpstr>1e piste de contrôle : LA Conformité du FEC</vt:lpstr>
      <vt:lpstr>1e piste de contrôle : La conformité du FEC</vt:lpstr>
      <vt:lpstr>1. Conformité du FEC</vt:lpstr>
      <vt:lpstr>2e piste de contrôle   la Qualité comptable du FEC au regard des normes comptables </vt:lpstr>
      <vt:lpstr> 2e piste de contrôle   la Qualité comptable du FEC au regard des normes comptables </vt:lpstr>
      <vt:lpstr> 2e piste de contrôle   la Qualité comptable du FEC au regard des normes comptables </vt:lpstr>
      <vt:lpstr> 2e piste de contrôle   la Qualité comptable du FEC au regard des normes comptables </vt:lpstr>
      <vt:lpstr> 3e piste de contrôle   logiciel ou système de caisse  </vt:lpstr>
      <vt:lpstr>  3e piste de contrôle   logiciel ou système de caisse  </vt:lpstr>
      <vt:lpstr> 3e piste de contrôle   logiciel ou système de caisse  </vt:lpstr>
      <vt:lpstr> 4e piste de contrôle   MODE DE CONSERVATION DES DOCUMENTS </vt:lpstr>
      <vt:lpstr> 4e piste de contrôle   MODE DE CONSERVATION DES DOCUMENTS </vt:lpstr>
      <vt:lpstr> 5e piste de contrôle   A) Régime d’imposition en matière de résultats </vt:lpstr>
      <vt:lpstr> 5e piste de contrôle   A) Régime d’imposition en matière de résultats</vt:lpstr>
      <vt:lpstr> 5e piste de contrôle   A) Régime d’imposition en matière de résultats </vt:lpstr>
      <vt:lpstr> 5e piste de contrôle   A) Régime d’imposition en matière de résultats </vt:lpstr>
      <vt:lpstr> 5e piste de contrôle   B) Régime d’imposition en matière de TVA </vt:lpstr>
      <vt:lpstr> 5e piste de contrôle   B) Régime d’imposition en matière de TVA </vt:lpstr>
      <vt:lpstr> 5e piste de contrôle   B) Régime d’imposition en matière de TVA </vt:lpstr>
      <vt:lpstr> 5e piste de contrôle   B) Régime d’imposition en matière de TVA </vt:lpstr>
      <vt:lpstr> 5e piste de contrôle   B) Régime d’imposition en matière de TVA </vt:lpstr>
      <vt:lpstr> 5e piste de contrôle   B) Régime d’imposition en matière de TVA </vt:lpstr>
      <vt:lpstr>  6e piste de contrôle   Règles de détermination des amortissements  et leur traitement fiscal  </vt:lpstr>
      <vt:lpstr>   6e piste de contrôle : LES Règles de détermination des amortissements et leur traitement fiscal  </vt:lpstr>
      <vt:lpstr>   6e piste de contrôle   Règles de détermination des amortissements et leur traitement fiscal  </vt:lpstr>
      <vt:lpstr>   6e piste de contrôle   Règles de détermination des amortissements  et leur traitement fiscal  </vt:lpstr>
      <vt:lpstr>  6e piste de contrôle   Règles de détermination des amortissements  et leur traitement fiscal  </vt:lpstr>
      <vt:lpstr>   7e piste de contrôle   Règles de détermination des provisions  et leur traitement fiscal   </vt:lpstr>
      <vt:lpstr>   7e piste de contrôle   Règles de détermination des provisions  et leur traitement fiscal   </vt:lpstr>
      <vt:lpstr>   7e piste de contrôle   Règles de détermination des provisions  et leur traitement fiscal   </vt:lpstr>
      <vt:lpstr>   7e piste de contrôle   Règles de détermination des provisions  et leur traitement fiscal   </vt:lpstr>
      <vt:lpstr>     8e piste de contrôle   Règles de détermination des charges à payer  et leur traitement fiscal    </vt:lpstr>
      <vt:lpstr>     8e piste de contrôle   Règles de détermination des charges à payer  et leur traitement fiscal    </vt:lpstr>
      <vt:lpstr>    9e piste de contrôle   qualification et déductibilité des charges EXCEPTIONNELLES   </vt:lpstr>
      <vt:lpstr>    9e piste de contrôle   qualification et déductibilité des charges EXCEPTIONNELLES   </vt:lpstr>
      <vt:lpstr>     10e piste de contrôle  Règles d’exigibilité en matière de TVA     </vt:lpstr>
      <vt:lpstr>     10e piste de contrôle  Règles d’exigibilité en matière de TVA     </vt:lpstr>
      <vt:lpstr>     10e piste de contrôle  Règles d’exigibilité en matière de TVA     </vt:lpstr>
      <vt:lpstr>     PRECISIONS D’ORDRE GENERAL     </vt:lpstr>
      <vt:lpstr>Présentation PowerPoint</vt:lpstr>
      <vt:lpstr>LE TABLEAU DE SYNTHESE </vt:lpstr>
      <vt:lpstr> </vt:lpstr>
      <vt:lpstr>LE COMPTE RENDU DE MISSION  </vt:lpstr>
      <vt:lpstr> </vt:lpstr>
      <vt:lpstr> </vt:lpstr>
      <vt:lpstr> </vt:lpstr>
      <vt:lpstr> </vt:lpstr>
      <vt:lpstr> </vt:lpstr>
      <vt:lpstr> </vt:lpstr>
      <vt:lpstr>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L’EXAMEN DE CONFORMITE FISCALE </dc:title>
  <dc:creator>Isabelle ROLLET</dc:creator>
  <cp:lastModifiedBy>Isabelle ROLLET</cp:lastModifiedBy>
  <cp:revision>81</cp:revision>
  <dcterms:created xsi:type="dcterms:W3CDTF">2020-10-26T15:55:47Z</dcterms:created>
  <dcterms:modified xsi:type="dcterms:W3CDTF">2020-10-27T16:11:52Z</dcterms:modified>
</cp:coreProperties>
</file>