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840" r:id="rId1"/>
  </p:sldMasterIdLst>
  <p:sldIdLst>
    <p:sldId id="256" r:id="rId2"/>
    <p:sldId id="259" r:id="rId3"/>
    <p:sldId id="260" r:id="rId4"/>
    <p:sldId id="262" r:id="rId5"/>
    <p:sldId id="264" r:id="rId6"/>
    <p:sldId id="263" r:id="rId7"/>
    <p:sldId id="265" r:id="rId8"/>
    <p:sldId id="261" r:id="rId9"/>
    <p:sldId id="257"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14"/>
  </p:normalViewPr>
  <p:slideViewPr>
    <p:cSldViewPr snapToGrid="0" snapToObjects="1">
      <p:cViewPr varScale="1">
        <p:scale>
          <a:sx n="118" d="100"/>
          <a:sy n="118" d="100"/>
        </p:scale>
        <p:origin x="36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t>11/6/20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969956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52938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703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8676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t>11/6/20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602265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3036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56736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60253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36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pPr/>
              <a:t>11/6/20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774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11/6/20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047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11/6/20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04649125"/>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 id="2147484850" r:id="rId10"/>
    <p:sldLayoutId id="214748485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4C7DAD-B3BB-824C-913A-48077BCBAC52}"/>
              </a:ext>
            </a:extLst>
          </p:cNvPr>
          <p:cNvSpPr>
            <a:spLocks noGrp="1"/>
          </p:cNvSpPr>
          <p:nvPr>
            <p:ph type="ctrTitle"/>
          </p:nvPr>
        </p:nvSpPr>
        <p:spPr>
          <a:xfrm>
            <a:off x="1757965" y="2231366"/>
            <a:ext cx="8361229" cy="2098226"/>
          </a:xfrm>
        </p:spPr>
        <p:txBody>
          <a:bodyPr>
            <a:normAutofit fontScale="90000"/>
          </a:bodyPr>
          <a:lstStyle/>
          <a:p>
            <a:r>
              <a:rPr lang="fr-FR" dirty="0">
                <a:solidFill>
                  <a:srgbClr val="C00000"/>
                </a:solidFill>
                <a:latin typeface="Calibri" panose="020F0502020204030204" pitchFamily="34" charset="0"/>
                <a:cs typeface="Calibri" panose="020F0502020204030204" pitchFamily="34" charset="0"/>
              </a:rPr>
              <a:t>Dispositif de majoration </a:t>
            </a:r>
            <a:br>
              <a:rPr lang="fr-FR" dirty="0">
                <a:solidFill>
                  <a:srgbClr val="C00000"/>
                </a:solidFill>
                <a:latin typeface="Calibri" panose="020F0502020204030204" pitchFamily="34" charset="0"/>
                <a:cs typeface="Calibri" panose="020F0502020204030204" pitchFamily="34" charset="0"/>
              </a:rPr>
            </a:br>
            <a:r>
              <a:rPr lang="fr-FR" dirty="0">
                <a:solidFill>
                  <a:srgbClr val="C00000"/>
                </a:solidFill>
                <a:latin typeface="Calibri" panose="020F0502020204030204" pitchFamily="34" charset="0"/>
                <a:cs typeface="Calibri" panose="020F0502020204030204" pitchFamily="34" charset="0"/>
              </a:rPr>
              <a:t>de 1,25</a:t>
            </a:r>
          </a:p>
        </p:txBody>
      </p:sp>
      <p:sp>
        <p:nvSpPr>
          <p:cNvPr id="3" name="Sous-titre 2">
            <a:extLst>
              <a:ext uri="{FF2B5EF4-FFF2-40B4-BE49-F238E27FC236}">
                <a16:creationId xmlns:a16="http://schemas.microsoft.com/office/drawing/2014/main" id="{C7A5D7AB-C0DA-E74C-8EDE-7BDC812D7529}"/>
              </a:ext>
            </a:extLst>
          </p:cNvPr>
          <p:cNvSpPr>
            <a:spLocks noGrp="1"/>
          </p:cNvSpPr>
          <p:nvPr>
            <p:ph type="subTitle" idx="1"/>
          </p:nvPr>
        </p:nvSpPr>
        <p:spPr>
          <a:xfrm>
            <a:off x="2911366" y="4329592"/>
            <a:ext cx="7598979" cy="1261911"/>
          </a:xfrm>
        </p:spPr>
        <p:txBody>
          <a:bodyPr>
            <a:normAutofit fontScale="77500" lnSpcReduction="20000"/>
          </a:bodyPr>
          <a:lstStyle/>
          <a:p>
            <a:endParaRPr lang="fr-FR" dirty="0"/>
          </a:p>
          <a:p>
            <a:r>
              <a:rPr lang="fr-FR" sz="3800" dirty="0">
                <a:solidFill>
                  <a:schemeClr val="tx1"/>
                </a:solidFill>
                <a:latin typeface="Calibri" panose="020F0502020204030204" pitchFamily="34" charset="0"/>
                <a:cs typeface="Calibri" panose="020F0502020204030204" pitchFamily="34" charset="0"/>
              </a:rPr>
              <a:t>Un feuilleton </a:t>
            </a:r>
            <a:r>
              <a:rPr lang="fr-FR" sz="3800">
                <a:solidFill>
                  <a:schemeClr val="tx1"/>
                </a:solidFill>
                <a:latin typeface="Calibri" panose="020F0502020204030204" pitchFamily="34" charset="0"/>
                <a:cs typeface="Calibri" panose="020F0502020204030204" pitchFamily="34" charset="0"/>
              </a:rPr>
              <a:t>à rebondissements depuis </a:t>
            </a:r>
            <a:r>
              <a:rPr lang="fr-FR" sz="3800" dirty="0">
                <a:solidFill>
                  <a:schemeClr val="tx1"/>
                </a:solidFill>
                <a:latin typeface="Calibri" panose="020F0502020204030204" pitchFamily="34" charset="0"/>
                <a:cs typeface="Calibri" panose="020F0502020204030204" pitchFamily="34" charset="0"/>
              </a:rPr>
              <a:t>15 ans </a:t>
            </a:r>
          </a:p>
        </p:txBody>
      </p:sp>
    </p:spTree>
    <p:extLst>
      <p:ext uri="{BB962C8B-B14F-4D97-AF65-F5344CB8AC3E}">
        <p14:creationId xmlns:p14="http://schemas.microsoft.com/office/powerpoint/2010/main" val="2153571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CA4BFF-8C65-8443-8A48-D706EFCE3199}"/>
              </a:ext>
            </a:extLst>
          </p:cNvPr>
          <p:cNvSpPr>
            <a:spLocks noGrp="1"/>
          </p:cNvSpPr>
          <p:nvPr>
            <p:ph idx="1"/>
          </p:nvPr>
        </p:nvSpPr>
        <p:spPr>
          <a:xfrm>
            <a:off x="874643" y="238539"/>
            <a:ext cx="11221279" cy="6619461"/>
          </a:xfrm>
        </p:spPr>
        <p:txBody>
          <a:bodyPr>
            <a:normAutofit fontScale="92500" lnSpcReduction="10000"/>
          </a:bodyPr>
          <a:lstStyle/>
          <a:p>
            <a:pPr lvl="0"/>
            <a:r>
              <a:rPr lang="fr-FR" sz="3200" b="1" dirty="0">
                <a:solidFill>
                  <a:srgbClr val="C00000"/>
                </a:solidFill>
              </a:rPr>
              <a:t>Un abattement forfaitaire de 10 % </a:t>
            </a:r>
            <a:endParaRPr lang="fr-FR" sz="3200" dirty="0">
              <a:solidFill>
                <a:srgbClr val="C00000"/>
              </a:solidFill>
            </a:endParaRPr>
          </a:p>
          <a:p>
            <a:pPr marL="0" indent="0" algn="just">
              <a:buNone/>
            </a:pPr>
            <a:r>
              <a:rPr lang="fr-FR" sz="3200" dirty="0"/>
              <a:t>C’est avant tout une mesure d’harmonisation des règles d’imposition à l’IR des revenus des indépendants avec celles des salariés : </a:t>
            </a:r>
          </a:p>
          <a:p>
            <a:pPr marL="0" indent="0" algn="just">
              <a:buNone/>
            </a:pPr>
            <a:r>
              <a:rPr lang="fr-FR" sz="3200" dirty="0"/>
              <a:t>Cet abattement forfaitaire de 10% ou frais réels doit être déduit au niveau de la déclaration des revenus (2042). </a:t>
            </a:r>
          </a:p>
          <a:p>
            <a:pPr marL="0" indent="0">
              <a:buNone/>
            </a:pPr>
            <a:endParaRPr lang="fr-FR" sz="3200" dirty="0"/>
          </a:p>
          <a:p>
            <a:pPr>
              <a:buFont typeface="Wingdings" pitchFamily="2" charset="2"/>
              <a:buChar char="§"/>
            </a:pPr>
            <a:r>
              <a:rPr lang="fr-FR" sz="3200" b="1" dirty="0">
                <a:solidFill>
                  <a:srgbClr val="C00000"/>
                </a:solidFill>
              </a:rPr>
              <a:t>Remplacement de la réduction d’impôt de 915 € par un crédit d’impôt plafonné à 1000 € </a:t>
            </a:r>
          </a:p>
          <a:p>
            <a:pPr marL="0" indent="0" algn="just">
              <a:buNone/>
            </a:pPr>
            <a:r>
              <a:rPr lang="fr-FR" sz="3200" dirty="0"/>
              <a:t>Le bénéfice de ce crédit d’impôt serait limité aux petites entreprises imposées selon le régime du réel dont le chiffre d’affaires ne dépasse pas le double des seuils du régime du simplifié.</a:t>
            </a:r>
          </a:p>
          <a:p>
            <a:pPr marL="0" indent="0" algn="just">
              <a:buNone/>
            </a:pPr>
            <a:r>
              <a:rPr lang="fr-FR" sz="3200" dirty="0"/>
              <a:t> </a:t>
            </a:r>
          </a:p>
          <a:p>
            <a:pPr marL="0" indent="0" algn="just">
              <a:buNone/>
            </a:pPr>
            <a:r>
              <a:rPr lang="fr-FR" sz="3200" dirty="0"/>
              <a:t> </a:t>
            </a:r>
          </a:p>
          <a:p>
            <a:endParaRPr lang="fr-FR" sz="3200" dirty="0"/>
          </a:p>
        </p:txBody>
      </p:sp>
    </p:spTree>
    <p:extLst>
      <p:ext uri="{BB962C8B-B14F-4D97-AF65-F5344CB8AC3E}">
        <p14:creationId xmlns:p14="http://schemas.microsoft.com/office/powerpoint/2010/main" val="2400743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CA4BFF-8C65-8443-8A48-D706EFCE3199}"/>
              </a:ext>
            </a:extLst>
          </p:cNvPr>
          <p:cNvSpPr>
            <a:spLocks noGrp="1"/>
          </p:cNvSpPr>
          <p:nvPr>
            <p:ph idx="1"/>
          </p:nvPr>
        </p:nvSpPr>
        <p:spPr>
          <a:xfrm>
            <a:off x="874643" y="238539"/>
            <a:ext cx="11221279" cy="6619461"/>
          </a:xfrm>
        </p:spPr>
        <p:txBody>
          <a:bodyPr>
            <a:normAutofit/>
          </a:bodyPr>
          <a:lstStyle/>
          <a:p>
            <a:pPr marL="0" indent="0" algn="just">
              <a:buNone/>
            </a:pPr>
            <a:endParaRPr lang="fr-FR" sz="3200" dirty="0"/>
          </a:p>
          <a:p>
            <a:pPr marL="0" indent="0" algn="just">
              <a:buNone/>
            </a:pPr>
            <a:endParaRPr lang="fr-FR" sz="3200" dirty="0"/>
          </a:p>
          <a:p>
            <a:pPr marL="0" indent="0" algn="just">
              <a:buNone/>
            </a:pPr>
            <a:endParaRPr lang="fr-FR" sz="3200" dirty="0"/>
          </a:p>
          <a:p>
            <a:pPr marL="0" indent="0" algn="just">
              <a:buNone/>
            </a:pPr>
            <a:r>
              <a:rPr lang="fr-FR" sz="3200" dirty="0"/>
              <a:t>A cette heure, le sort de ces amendements n’est pas connu.</a:t>
            </a:r>
          </a:p>
          <a:p>
            <a:pPr marL="0" indent="0" algn="just">
              <a:buNone/>
            </a:pPr>
            <a:endParaRPr lang="fr-FR" sz="3200" dirty="0"/>
          </a:p>
          <a:p>
            <a:pPr marL="0" indent="0" algn="just">
              <a:buNone/>
            </a:pPr>
            <a:r>
              <a:rPr lang="fr-FR" sz="3200" dirty="0"/>
              <a:t>A suivre….</a:t>
            </a:r>
          </a:p>
          <a:p>
            <a:pPr marL="0" indent="0" algn="just">
              <a:buNone/>
            </a:pPr>
            <a:endParaRPr lang="fr-FR" sz="3200" dirty="0"/>
          </a:p>
          <a:p>
            <a:pPr marL="0" indent="0" algn="just">
              <a:buNone/>
            </a:pPr>
            <a:r>
              <a:rPr lang="fr-FR" sz="3200" dirty="0"/>
              <a:t>Tant que les OGA conserve un dispositif de majoration, même  réduit, la défense des OGA se poursuit.</a:t>
            </a:r>
          </a:p>
          <a:p>
            <a:endParaRPr lang="fr-FR" sz="3200" dirty="0"/>
          </a:p>
        </p:txBody>
      </p:sp>
    </p:spTree>
    <p:extLst>
      <p:ext uri="{BB962C8B-B14F-4D97-AF65-F5344CB8AC3E}">
        <p14:creationId xmlns:p14="http://schemas.microsoft.com/office/powerpoint/2010/main" val="107033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785456-DA5F-014E-A930-2EA207678093}"/>
              </a:ext>
            </a:extLst>
          </p:cNvPr>
          <p:cNvSpPr>
            <a:spLocks noGrp="1"/>
          </p:cNvSpPr>
          <p:nvPr>
            <p:ph idx="1"/>
          </p:nvPr>
        </p:nvSpPr>
        <p:spPr>
          <a:xfrm>
            <a:off x="728663" y="262760"/>
            <a:ext cx="11663034" cy="6595240"/>
          </a:xfrm>
        </p:spPr>
        <p:txBody>
          <a:bodyPr>
            <a:normAutofit fontScale="92500" lnSpcReduction="20000"/>
          </a:bodyPr>
          <a:lstStyle/>
          <a:p>
            <a:pPr marL="0" indent="0">
              <a:buNone/>
            </a:pPr>
            <a:r>
              <a:rPr lang="fr-FR" sz="3600" b="1" dirty="0">
                <a:solidFill>
                  <a:srgbClr val="C00000"/>
                </a:solidFill>
                <a:latin typeface="Calibri" panose="020F0502020204030204" pitchFamily="34" charset="0"/>
                <a:cs typeface="Calibri" panose="020F0502020204030204" pitchFamily="34" charset="0"/>
              </a:rPr>
              <a:t>2005</a:t>
            </a:r>
            <a:r>
              <a:rPr lang="fr-FR" sz="3600" dirty="0">
                <a:solidFill>
                  <a:srgbClr val="C00000"/>
                </a:solidFill>
                <a:latin typeface="Calibri" panose="020F0502020204030204" pitchFamily="34" charset="0"/>
                <a:cs typeface="Calibri" panose="020F0502020204030204" pitchFamily="34" charset="0"/>
              </a:rPr>
              <a:t> </a:t>
            </a:r>
            <a:r>
              <a:rPr lang="fr-FR" sz="3600" dirty="0">
                <a:latin typeface="Calibri" panose="020F0502020204030204" pitchFamily="34" charset="0"/>
                <a:cs typeface="Calibri" panose="020F0502020204030204" pitchFamily="34" charset="0"/>
              </a:rPr>
              <a:t>: L’abattement de 20% sur les revenus est remplacé par la majoration de 25%, suite à l’intégration des 20% dans le barème </a:t>
            </a:r>
          </a:p>
          <a:p>
            <a:endParaRPr lang="fr-FR" sz="3600" dirty="0">
              <a:latin typeface="Calibri" panose="020F0502020204030204" pitchFamily="34" charset="0"/>
              <a:cs typeface="Calibri" panose="020F0502020204030204" pitchFamily="34" charset="0"/>
            </a:endParaRPr>
          </a:p>
          <a:p>
            <a:pPr marL="0" indent="0">
              <a:buNone/>
            </a:pPr>
            <a:r>
              <a:rPr lang="fr-FR" sz="3600" b="1" dirty="0">
                <a:solidFill>
                  <a:srgbClr val="C00000"/>
                </a:solidFill>
                <a:latin typeface="Calibri" panose="020F0502020204030204" pitchFamily="34" charset="0"/>
                <a:cs typeface="Calibri" panose="020F0502020204030204" pitchFamily="34" charset="0"/>
              </a:rPr>
              <a:t>2008</a:t>
            </a:r>
            <a:r>
              <a:rPr lang="fr-FR" sz="3600" dirty="0">
                <a:solidFill>
                  <a:srgbClr val="C00000"/>
                </a:solidFill>
                <a:latin typeface="Calibri" panose="020F0502020204030204" pitchFamily="34" charset="0"/>
                <a:cs typeface="Calibri" panose="020F0502020204030204" pitchFamily="34" charset="0"/>
              </a:rPr>
              <a:t> :</a:t>
            </a:r>
            <a:r>
              <a:rPr lang="fr-FR" sz="3600" dirty="0">
                <a:latin typeface="Calibri" panose="020F0502020204030204" pitchFamily="34" charset="0"/>
                <a:cs typeface="Calibri" panose="020F0502020204030204" pitchFamily="34" charset="0"/>
              </a:rPr>
              <a:t> Attribution du visa fiscal aux experts comptables et AGC et mise en place du compte rendu de mission</a:t>
            </a:r>
          </a:p>
          <a:p>
            <a:pPr marL="0" indent="0">
              <a:buNone/>
            </a:pPr>
            <a:endParaRPr lang="fr-FR" sz="3600" dirty="0">
              <a:latin typeface="Calibri" panose="020F0502020204030204" pitchFamily="34" charset="0"/>
              <a:cs typeface="Calibri" panose="020F0502020204030204" pitchFamily="34" charset="0"/>
            </a:endParaRPr>
          </a:p>
          <a:p>
            <a:pPr marL="0" indent="0">
              <a:buNone/>
            </a:pPr>
            <a:r>
              <a:rPr lang="fr-FR" sz="3600" b="1" dirty="0">
                <a:solidFill>
                  <a:srgbClr val="C00000"/>
                </a:solidFill>
                <a:latin typeface="Calibri" panose="020F0502020204030204" pitchFamily="34" charset="0"/>
                <a:cs typeface="Calibri" panose="020F0502020204030204" pitchFamily="34" charset="0"/>
              </a:rPr>
              <a:t>QPC Conseil Constitutionnel du 23 juillet 2010</a:t>
            </a:r>
          </a:p>
          <a:p>
            <a:pPr marL="0" indent="0">
              <a:buNone/>
            </a:pPr>
            <a:r>
              <a:rPr lang="fr-FR" sz="3600" dirty="0">
                <a:latin typeface="Calibri" panose="020F0502020204030204" pitchFamily="34" charset="0"/>
                <a:cs typeface="Calibri" panose="020F0502020204030204" pitchFamily="34" charset="0"/>
              </a:rPr>
              <a:t>Il valide le dispositif de majoration.  </a:t>
            </a:r>
          </a:p>
          <a:p>
            <a:pPr marL="0" indent="0" algn="just">
              <a:buNone/>
            </a:pPr>
            <a:r>
              <a:rPr lang="fr-FR" sz="3600" dirty="0">
                <a:latin typeface="Calibri" panose="020F0502020204030204" pitchFamily="34" charset="0"/>
                <a:cs typeface="Calibri" panose="020F0502020204030204" pitchFamily="34" charset="0"/>
              </a:rPr>
              <a:t>Cette majoration, ne constitue pas une sanction fiscale, elle n’est que la juste contrepartie du maintien du dispositif antérieur de l’abattement de 20% et son intégration dans le barème, et de la nécessité d’avoir un visa des déclarations fiscales par un tiers-confiance, l’OGA. De plus, </a:t>
            </a:r>
            <a:r>
              <a:rPr lang="fr-FR" sz="3600" b="1" dirty="0">
                <a:latin typeface="Calibri" panose="020F0502020204030204" pitchFamily="34" charset="0"/>
                <a:cs typeface="Calibri" panose="020F0502020204030204" pitchFamily="34" charset="0"/>
              </a:rPr>
              <a:t>ce dispositif participe au principe constitutionnel de lutte contre la fraude fiscale.</a:t>
            </a:r>
            <a:endParaRPr lang="fr-FR" sz="3600" dirty="0">
              <a:latin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416528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34EBCD-F398-1C4C-82A3-3D8CCAD6CAF6}"/>
              </a:ext>
            </a:extLst>
          </p:cNvPr>
          <p:cNvSpPr>
            <a:spLocks noGrp="1"/>
          </p:cNvSpPr>
          <p:nvPr>
            <p:ph idx="1"/>
          </p:nvPr>
        </p:nvSpPr>
        <p:spPr>
          <a:xfrm>
            <a:off x="685800" y="168166"/>
            <a:ext cx="11159359" cy="6863255"/>
          </a:xfrm>
        </p:spPr>
        <p:txBody>
          <a:bodyPr>
            <a:noAutofit/>
          </a:bodyPr>
          <a:lstStyle/>
          <a:p>
            <a:pPr marL="0" indent="0">
              <a:buNone/>
            </a:pPr>
            <a:r>
              <a:rPr lang="fr-FR" sz="3600" b="1" dirty="0">
                <a:solidFill>
                  <a:srgbClr val="C00000"/>
                </a:solidFill>
                <a:latin typeface="Calibri" panose="020F0502020204030204" pitchFamily="34" charset="0"/>
                <a:cs typeface="Calibri" panose="020F0502020204030204" pitchFamily="34" charset="0"/>
              </a:rPr>
              <a:t>2014</a:t>
            </a:r>
            <a:r>
              <a:rPr lang="fr-FR" sz="3600" dirty="0">
                <a:latin typeface="Calibri" panose="020F0502020204030204" pitchFamily="34" charset="0"/>
                <a:cs typeface="Calibri" panose="020F0502020204030204" pitchFamily="34" charset="0"/>
              </a:rPr>
              <a:t> : Rapport de la Cour des Comptes </a:t>
            </a:r>
          </a:p>
          <a:p>
            <a:pPr marL="0" indent="0" algn="just">
              <a:buNone/>
            </a:pPr>
            <a:r>
              <a:rPr lang="fr-FR" sz="3600" dirty="0">
                <a:latin typeface="Calibri" panose="020F0502020204030204" pitchFamily="34" charset="0"/>
                <a:cs typeface="Calibri" panose="020F0502020204030204" pitchFamily="34" charset="0"/>
              </a:rPr>
              <a:t>Les OGA n’ont pas fait la preuve de leur efficacité.</a:t>
            </a:r>
          </a:p>
          <a:p>
            <a:pPr marL="0" indent="0" algn="just">
              <a:buNone/>
            </a:pPr>
            <a:r>
              <a:rPr lang="fr-FR" sz="3600" dirty="0">
                <a:latin typeface="Calibri" panose="020F0502020204030204" pitchFamily="34" charset="0"/>
                <a:cs typeface="Calibri" panose="020F0502020204030204" pitchFamily="34" charset="0"/>
              </a:rPr>
              <a:t>Mais dans ses conclusions, la Cour préconise le renforcement de leurs missions.</a:t>
            </a:r>
          </a:p>
          <a:p>
            <a:pPr marL="0" indent="0">
              <a:buNone/>
            </a:pPr>
            <a:endParaRPr lang="fr-FR" sz="3600" dirty="0">
              <a:latin typeface="Calibri" panose="020F0502020204030204" pitchFamily="34" charset="0"/>
              <a:cs typeface="Calibri" panose="020F0502020204030204" pitchFamily="34" charset="0"/>
            </a:endParaRPr>
          </a:p>
          <a:p>
            <a:pPr marL="0" indent="0">
              <a:buNone/>
            </a:pPr>
            <a:r>
              <a:rPr lang="fr-FR" sz="3600" b="1" dirty="0">
                <a:solidFill>
                  <a:srgbClr val="C00000"/>
                </a:solidFill>
                <a:latin typeface="Calibri" panose="020F0502020204030204" pitchFamily="34" charset="0"/>
                <a:cs typeface="Calibri" panose="020F0502020204030204" pitchFamily="34" charset="0"/>
              </a:rPr>
              <a:t>Loi de Finances Rectificative 2015 </a:t>
            </a:r>
            <a:r>
              <a:rPr lang="fr-FR" sz="3600" dirty="0">
                <a:latin typeface="Calibri" panose="020F0502020204030204" pitchFamily="34" charset="0"/>
                <a:cs typeface="Calibri" panose="020F0502020204030204" pitchFamily="34" charset="0"/>
              </a:rPr>
              <a:t>: mise en place de l’Examen Périodique de Sincérité </a:t>
            </a:r>
          </a:p>
          <a:p>
            <a:pPr marL="0" indent="0">
              <a:buNone/>
            </a:pPr>
            <a:endParaRPr lang="fr-FR" sz="3600" dirty="0">
              <a:latin typeface="Calibri" panose="020F0502020204030204" pitchFamily="34" charset="0"/>
              <a:cs typeface="Calibri" panose="020F0502020204030204" pitchFamily="34" charset="0"/>
            </a:endParaRPr>
          </a:p>
          <a:p>
            <a:pPr marL="0" indent="0">
              <a:buNone/>
            </a:pPr>
            <a:r>
              <a:rPr lang="fr-FR" sz="3600" b="1" dirty="0">
                <a:solidFill>
                  <a:srgbClr val="C00000"/>
                </a:solidFill>
                <a:latin typeface="Calibri" panose="020F0502020204030204" pitchFamily="34" charset="0"/>
                <a:cs typeface="Calibri" panose="020F0502020204030204" pitchFamily="34" charset="0"/>
              </a:rPr>
              <a:t>Arrêt du Conseil d’Etat du 29 mars 2017 </a:t>
            </a:r>
          </a:p>
          <a:p>
            <a:pPr marL="0" indent="0">
              <a:buNone/>
            </a:pPr>
            <a:r>
              <a:rPr lang="fr-FR" sz="3600" dirty="0">
                <a:latin typeface="Calibri" panose="020F0502020204030204" pitchFamily="34" charset="0"/>
                <a:cs typeface="Calibri" panose="020F0502020204030204" pitchFamily="34" charset="0"/>
              </a:rPr>
              <a:t>La majoration de 25% </a:t>
            </a:r>
            <a:r>
              <a:rPr lang="fr-FR" sz="3600" b="1" u="sng" dirty="0">
                <a:latin typeface="Calibri" panose="020F0502020204030204" pitchFamily="34" charset="0"/>
                <a:cs typeface="Calibri" panose="020F0502020204030204" pitchFamily="34" charset="0"/>
              </a:rPr>
              <a:t>ne constitue pas une sanction</a:t>
            </a:r>
            <a:r>
              <a:rPr lang="fr-FR" sz="3600" dirty="0">
                <a:latin typeface="Calibri" panose="020F0502020204030204" pitchFamily="34" charset="0"/>
                <a:cs typeface="Calibri" panose="020F0502020204030204" pitchFamily="34" charset="0"/>
              </a:rPr>
              <a:t>, mais relève uniquement d’un mode de détermination de l’assiette imposable</a:t>
            </a:r>
            <a:r>
              <a:rPr lang="fr-FR" sz="3600" dirty="0">
                <a:effectLst/>
                <a:latin typeface="Calibri" panose="020F0502020204030204" pitchFamily="34" charset="0"/>
                <a:cs typeface="Calibri" panose="020F0502020204030204" pitchFamily="34" charset="0"/>
              </a:rPr>
              <a:t> </a:t>
            </a:r>
            <a:endParaRPr lang="fr-F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739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34EBCD-F398-1C4C-82A3-3D8CCAD6CAF6}"/>
              </a:ext>
            </a:extLst>
          </p:cNvPr>
          <p:cNvSpPr>
            <a:spLocks noGrp="1"/>
          </p:cNvSpPr>
          <p:nvPr>
            <p:ph idx="1"/>
          </p:nvPr>
        </p:nvSpPr>
        <p:spPr>
          <a:xfrm>
            <a:off x="714375" y="168166"/>
            <a:ext cx="11477625" cy="6689833"/>
          </a:xfrm>
        </p:spPr>
        <p:txBody>
          <a:bodyPr>
            <a:normAutofit fontScale="55000" lnSpcReduction="20000"/>
          </a:bodyPr>
          <a:lstStyle/>
          <a:p>
            <a:endParaRPr lang="fr-FR" dirty="0"/>
          </a:p>
          <a:p>
            <a:pPr marL="0" indent="0">
              <a:buNone/>
            </a:pPr>
            <a:endParaRPr lang="fr-FR" sz="4000" dirty="0">
              <a:latin typeface="Calibri" panose="020F0502020204030204" pitchFamily="34" charset="0"/>
              <a:cs typeface="Calibri" panose="020F0502020204030204" pitchFamily="34" charset="0"/>
            </a:endParaRPr>
          </a:p>
          <a:p>
            <a:pPr marL="0" indent="0" algn="just">
              <a:buNone/>
            </a:pPr>
            <a:r>
              <a:rPr lang="fr-FR" sz="6700" b="1" dirty="0">
                <a:solidFill>
                  <a:srgbClr val="C00000"/>
                </a:solidFill>
                <a:latin typeface="Calibri" panose="020F0502020204030204" pitchFamily="34" charset="0"/>
                <a:cs typeface="Calibri" panose="020F0502020204030204" pitchFamily="34" charset="0"/>
              </a:rPr>
              <a:t>2018</a:t>
            </a:r>
            <a:r>
              <a:rPr lang="fr-FR" sz="6700" dirty="0">
                <a:latin typeface="Calibri" panose="020F0502020204030204" pitchFamily="34" charset="0"/>
                <a:cs typeface="Calibri" panose="020F0502020204030204" pitchFamily="34" charset="0"/>
              </a:rPr>
              <a:t> </a:t>
            </a:r>
            <a:r>
              <a:rPr lang="fr-FR" sz="6700" b="1" dirty="0">
                <a:solidFill>
                  <a:srgbClr val="C00000"/>
                </a:solidFill>
                <a:latin typeface="Calibri" panose="020F0502020204030204" pitchFamily="34" charset="0"/>
                <a:cs typeface="Calibri" panose="020F0502020204030204" pitchFamily="34" charset="0"/>
              </a:rPr>
              <a:t>Loi PACTE </a:t>
            </a:r>
            <a:r>
              <a:rPr lang="fr-FR" sz="6700" dirty="0">
                <a:latin typeface="Calibri" panose="020F0502020204030204" pitchFamily="34" charset="0"/>
                <a:cs typeface="Calibri" panose="020F0502020204030204" pitchFamily="34" charset="0"/>
              </a:rPr>
              <a:t>: Reprise de la 11e proposition de l’U2P </a:t>
            </a:r>
          </a:p>
          <a:p>
            <a:pPr marL="0" indent="0" algn="just">
              <a:buNone/>
            </a:pPr>
            <a:r>
              <a:rPr lang="fr-FR" sz="6700" dirty="0">
                <a:latin typeface="Calibri" panose="020F0502020204030204" pitchFamily="34" charset="0"/>
                <a:cs typeface="Calibri" panose="020F0502020204030204" pitchFamily="34" charset="0"/>
              </a:rPr>
              <a:t>« Suppression de la majoration du bénéfice imposable à l'impôt sur le revenu pour toutes les entreprises individuelles. Suppression des dispositions relatives aux organismes de gestion agréés (OGA) en matière d'examen périodique de sincérité. Sous réserve de l'adoption des dispositions précédentes, instaurer un abattement forfaitaire de 10 % sur les bénéfices des adhérents d’organismes de gestion agréés. »</a:t>
            </a:r>
          </a:p>
          <a:p>
            <a:pPr marL="0" indent="0" algn="just">
              <a:buNone/>
            </a:pPr>
            <a:r>
              <a:rPr lang="fr-FR" sz="6700" dirty="0">
                <a:latin typeface="Calibri" panose="020F0502020204030204" pitchFamily="34" charset="0"/>
                <a:cs typeface="Calibri" panose="020F0502020204030204" pitchFamily="34" charset="0"/>
              </a:rPr>
              <a:t>Cette proposition n’est pas retenue.</a:t>
            </a:r>
          </a:p>
          <a:p>
            <a:pPr marL="0" indent="0">
              <a:buNone/>
            </a:pPr>
            <a:r>
              <a:rPr lang="fr-FR" sz="6700" b="1" dirty="0">
                <a:solidFill>
                  <a:srgbClr val="C00000"/>
                </a:solidFill>
                <a:latin typeface="Calibri" panose="020F0502020204030204" pitchFamily="34" charset="0"/>
                <a:cs typeface="Calibri" panose="020F0502020204030204" pitchFamily="34" charset="0"/>
              </a:rPr>
              <a:t>Loi </a:t>
            </a:r>
            <a:r>
              <a:rPr lang="fr-FR" sz="6700" b="1" dirty="0" err="1">
                <a:solidFill>
                  <a:srgbClr val="C00000"/>
                </a:solidFill>
                <a:latin typeface="Calibri" panose="020F0502020204030204" pitchFamily="34" charset="0"/>
                <a:cs typeface="Calibri" panose="020F0502020204030204" pitchFamily="34" charset="0"/>
              </a:rPr>
              <a:t>Essoc</a:t>
            </a:r>
            <a:r>
              <a:rPr lang="fr-FR" sz="6700" b="1" dirty="0">
                <a:solidFill>
                  <a:srgbClr val="C00000"/>
                </a:solidFill>
                <a:latin typeface="Calibri" panose="020F0502020204030204" pitchFamily="34" charset="0"/>
                <a:cs typeface="Calibri" panose="020F0502020204030204" pitchFamily="34" charset="0"/>
              </a:rPr>
              <a:t> </a:t>
            </a:r>
            <a:r>
              <a:rPr lang="fr-FR" sz="6700" dirty="0">
                <a:latin typeface="Calibri" panose="020F0502020204030204" pitchFamily="34" charset="0"/>
                <a:cs typeface="Calibri" panose="020F0502020204030204" pitchFamily="34" charset="0"/>
              </a:rPr>
              <a:t>: Réforme de la profession des CAC avec le relèvement des seuils et introduction de la mission d’examen de conformité fiscale</a:t>
            </a:r>
          </a:p>
          <a:p>
            <a:pPr marL="0" indent="0">
              <a:buNone/>
            </a:pPr>
            <a:endParaRPr lang="fr-FR" sz="6000" dirty="0">
              <a:latin typeface="Calibri" panose="020F0502020204030204" pitchFamily="34" charset="0"/>
              <a:cs typeface="Calibri" panose="020F0502020204030204" pitchFamily="34" charset="0"/>
            </a:endParaRPr>
          </a:p>
          <a:p>
            <a:pPr marL="0" indent="0">
              <a:buNone/>
            </a:pPr>
            <a:endParaRPr lang="fr-FR" sz="6000" dirty="0">
              <a:latin typeface="Calibri" panose="020F0502020204030204" pitchFamily="34" charset="0"/>
              <a:cs typeface="Calibri" panose="020F0502020204030204" pitchFamily="34"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19214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34EBCD-F398-1C4C-82A3-3D8CCAD6CAF6}"/>
              </a:ext>
            </a:extLst>
          </p:cNvPr>
          <p:cNvSpPr>
            <a:spLocks noGrp="1"/>
          </p:cNvSpPr>
          <p:nvPr>
            <p:ph idx="1"/>
          </p:nvPr>
        </p:nvSpPr>
        <p:spPr>
          <a:xfrm>
            <a:off x="785813" y="168166"/>
            <a:ext cx="11132918" cy="6689833"/>
          </a:xfrm>
        </p:spPr>
        <p:txBody>
          <a:bodyPr>
            <a:normAutofit fontScale="70000" lnSpcReduction="20000"/>
          </a:bodyPr>
          <a:lstStyle/>
          <a:p>
            <a:endParaRPr lang="fr-FR" dirty="0"/>
          </a:p>
          <a:p>
            <a:pPr marL="0" indent="0" algn="just">
              <a:buNone/>
            </a:pPr>
            <a:r>
              <a:rPr lang="fr-FR" sz="5100" b="1" dirty="0">
                <a:solidFill>
                  <a:srgbClr val="C00000"/>
                </a:solidFill>
                <a:latin typeface="Calibri" panose="020F0502020204030204" pitchFamily="34" charset="0"/>
                <a:cs typeface="Calibri" panose="020F0502020204030204" pitchFamily="34" charset="0"/>
              </a:rPr>
              <a:t>QPC conseil constitutionnel du 28 juin 2019 </a:t>
            </a:r>
            <a:endParaRPr lang="fr-FR" sz="5100" dirty="0">
              <a:latin typeface="Calibri" panose="020F0502020204030204" pitchFamily="34" charset="0"/>
              <a:cs typeface="Calibri" panose="020F0502020204030204" pitchFamily="34" charset="0"/>
            </a:endParaRPr>
          </a:p>
          <a:p>
            <a:pPr marL="0" indent="0" algn="just">
              <a:buNone/>
            </a:pPr>
            <a:r>
              <a:rPr lang="fr-FR" sz="5100" dirty="0">
                <a:latin typeface="Calibri" panose="020F0502020204030204" pitchFamily="34" charset="0"/>
                <a:cs typeface="Calibri" panose="020F0502020204030204" pitchFamily="34" charset="0"/>
              </a:rPr>
              <a:t>Réaffirmation de la constitutionnalité du dispositif de majoration </a:t>
            </a:r>
          </a:p>
          <a:p>
            <a:pPr marL="0" indent="0" algn="just">
              <a:buNone/>
            </a:pPr>
            <a:endParaRPr lang="fr-FR" sz="5100" dirty="0">
              <a:latin typeface="Calibri" panose="020F0502020204030204" pitchFamily="34" charset="0"/>
              <a:cs typeface="Calibri" panose="020F0502020204030204" pitchFamily="34" charset="0"/>
            </a:endParaRPr>
          </a:p>
          <a:p>
            <a:pPr marL="0" indent="0" algn="just">
              <a:buNone/>
            </a:pPr>
            <a:r>
              <a:rPr lang="fr-FR" sz="5100" b="1" dirty="0">
                <a:solidFill>
                  <a:srgbClr val="C00000"/>
                </a:solidFill>
                <a:latin typeface="Calibri" panose="020F0502020204030204" pitchFamily="34" charset="0"/>
                <a:cs typeface="Calibri" panose="020F0502020204030204" pitchFamily="34" charset="0"/>
              </a:rPr>
              <a:t>Juin 2019 </a:t>
            </a:r>
            <a:endParaRPr lang="fr-FR" sz="5100" dirty="0">
              <a:latin typeface="Calibri" panose="020F0502020204030204" pitchFamily="34" charset="0"/>
              <a:cs typeface="Calibri" panose="020F0502020204030204" pitchFamily="34" charset="0"/>
            </a:endParaRPr>
          </a:p>
          <a:p>
            <a:pPr marL="0" indent="0" algn="just">
              <a:buNone/>
            </a:pPr>
            <a:r>
              <a:rPr lang="fr-FR" sz="5100" dirty="0">
                <a:latin typeface="Calibri" panose="020F0502020204030204" pitchFamily="34" charset="0"/>
                <a:cs typeface="Calibri" panose="020F0502020204030204" pitchFamily="34" charset="0"/>
              </a:rPr>
              <a:t>les ministres de l’Economie, des Comptes Publics missionnent l’Inspection Générale des Finances pour un rapport «</a:t>
            </a:r>
            <a:r>
              <a:rPr lang="fr-FR" sz="5100" b="1" dirty="0">
                <a:latin typeface="Calibri" panose="020F0502020204030204" pitchFamily="34" charset="0"/>
                <a:cs typeface="Calibri" panose="020F0502020204030204" pitchFamily="34" charset="0"/>
              </a:rPr>
              <a:t>d’évaluation de la qualité de l’accompagnement des entreprises individuelles. </a:t>
            </a:r>
            <a:r>
              <a:rPr lang="fr-FR" sz="5100" dirty="0">
                <a:latin typeface="Calibri" panose="020F0502020204030204" pitchFamily="34" charset="0"/>
                <a:cs typeface="Calibri" panose="020F0502020204030204" pitchFamily="34" charset="0"/>
              </a:rPr>
              <a:t>»</a:t>
            </a:r>
          </a:p>
          <a:p>
            <a:pPr marL="0" indent="0" algn="just">
              <a:buNone/>
            </a:pPr>
            <a:endParaRPr lang="fr-FR" sz="5100" dirty="0">
              <a:latin typeface="Calibri" panose="020F0502020204030204" pitchFamily="34" charset="0"/>
              <a:cs typeface="Calibri" panose="020F0502020204030204" pitchFamily="34" charset="0"/>
            </a:endParaRPr>
          </a:p>
          <a:p>
            <a:pPr marL="0" indent="0" algn="just">
              <a:buNone/>
            </a:pPr>
            <a:r>
              <a:rPr lang="fr-FR" sz="5100" b="1" dirty="0">
                <a:solidFill>
                  <a:srgbClr val="C00000"/>
                </a:solidFill>
                <a:latin typeface="Calibri" panose="020F0502020204030204" pitchFamily="34" charset="0"/>
                <a:cs typeface="Calibri" panose="020F0502020204030204" pitchFamily="34" charset="0"/>
              </a:rPr>
              <a:t>De septembre à fin octobre 2019 </a:t>
            </a:r>
            <a:r>
              <a:rPr lang="fr-FR" sz="5100" dirty="0">
                <a:latin typeface="Calibri" panose="020F0502020204030204" pitchFamily="34" charset="0"/>
                <a:cs typeface="Calibri" panose="020F0502020204030204" pitchFamily="34" charset="0"/>
              </a:rPr>
              <a:t>: tous les acteurs sont auditionnés.</a:t>
            </a:r>
          </a:p>
          <a:p>
            <a:pPr marL="0" indent="0">
              <a:buNone/>
            </a:pPr>
            <a:endParaRPr lang="fr-FR" sz="6000" dirty="0">
              <a:latin typeface="Calibri" panose="020F0502020204030204" pitchFamily="34" charset="0"/>
              <a:cs typeface="Calibri" panose="020F0502020204030204" pitchFamily="34"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7190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34EBCD-F398-1C4C-82A3-3D8CCAD6CAF6}"/>
              </a:ext>
            </a:extLst>
          </p:cNvPr>
          <p:cNvSpPr>
            <a:spLocks noGrp="1"/>
          </p:cNvSpPr>
          <p:nvPr>
            <p:ph idx="1"/>
          </p:nvPr>
        </p:nvSpPr>
        <p:spPr>
          <a:xfrm>
            <a:off x="830318" y="185738"/>
            <a:ext cx="10949726" cy="6534149"/>
          </a:xfrm>
        </p:spPr>
        <p:txBody>
          <a:bodyPr>
            <a:normAutofit fontScale="92500" lnSpcReduction="20000"/>
          </a:bodyPr>
          <a:lstStyle/>
          <a:p>
            <a:endParaRPr lang="fr-FR" sz="3200" dirty="0">
              <a:latin typeface="Calibri" panose="020F0502020204030204" pitchFamily="34" charset="0"/>
              <a:cs typeface="Calibri" panose="020F0502020204030204" pitchFamily="34" charset="0"/>
            </a:endParaRPr>
          </a:p>
          <a:p>
            <a:pPr marL="0" indent="0" algn="just">
              <a:buNone/>
            </a:pPr>
            <a:r>
              <a:rPr lang="fr-FR" sz="3200" dirty="0">
                <a:latin typeface="Calibri" panose="020F0502020204030204" pitchFamily="34" charset="0"/>
                <a:cs typeface="Calibri" panose="020F0502020204030204" pitchFamily="34" charset="0"/>
              </a:rPr>
              <a:t>Le rapport IGF est remis aux ministres mais n’est pas rendu public ni communiqué aux parties prenantes.</a:t>
            </a:r>
          </a:p>
          <a:p>
            <a:pPr marL="0" indent="0" algn="just">
              <a:buNone/>
            </a:pPr>
            <a:r>
              <a:rPr lang="fr-FR" sz="3200" dirty="0">
                <a:latin typeface="Calibri" panose="020F0502020204030204" pitchFamily="34" charset="0"/>
                <a:cs typeface="Calibri" panose="020F0502020204030204" pitchFamily="34" charset="0"/>
              </a:rPr>
              <a:t>Ceci étant, il sera bien pris en compte, dans l’esprit et la lettre, par l’administration fiscale.</a:t>
            </a:r>
          </a:p>
          <a:p>
            <a:pPr algn="just"/>
            <a:endParaRPr lang="fr-FR" sz="3200" dirty="0">
              <a:latin typeface="Calibri" panose="020F0502020204030204" pitchFamily="34" charset="0"/>
              <a:cs typeface="Calibri" panose="020F0502020204030204" pitchFamily="34" charset="0"/>
            </a:endParaRPr>
          </a:p>
          <a:p>
            <a:pPr marL="0" indent="0" algn="just">
              <a:buNone/>
            </a:pPr>
            <a:r>
              <a:rPr lang="fr-FR" sz="3200" b="1" dirty="0">
                <a:solidFill>
                  <a:srgbClr val="C00000"/>
                </a:solidFill>
                <a:latin typeface="Calibri" panose="020F0502020204030204" pitchFamily="34" charset="0"/>
                <a:cs typeface="Calibri" panose="020F0502020204030204" pitchFamily="34" charset="0"/>
              </a:rPr>
              <a:t>29 Octobre 2019 </a:t>
            </a:r>
            <a:r>
              <a:rPr lang="fr-FR" sz="3200" dirty="0">
                <a:latin typeface="Calibri" panose="020F0502020204030204" pitchFamily="34" charset="0"/>
                <a:cs typeface="Calibri" panose="020F0502020204030204" pitchFamily="34" charset="0"/>
              </a:rPr>
              <a:t>: réunion des fédérations d’OGA à Bercy</a:t>
            </a:r>
          </a:p>
          <a:p>
            <a:pPr marL="0" indent="0" algn="just">
              <a:buNone/>
            </a:pPr>
            <a:r>
              <a:rPr lang="fr-FR" sz="3200" dirty="0">
                <a:latin typeface="Calibri" panose="020F0502020204030204" pitchFamily="34" charset="0"/>
                <a:cs typeface="Calibri" panose="020F0502020204030204" pitchFamily="34" charset="0"/>
              </a:rPr>
              <a:t>Présentation des grands axes du rapport de l’IGF  : Libre concurrence entre les OGA et panier des services au profit des petites entreprises.</a:t>
            </a:r>
          </a:p>
          <a:p>
            <a:pPr algn="just"/>
            <a:endParaRPr lang="fr-FR" sz="3200" dirty="0">
              <a:latin typeface="Calibri" panose="020F0502020204030204" pitchFamily="34" charset="0"/>
              <a:cs typeface="Calibri" panose="020F0502020204030204" pitchFamily="34" charset="0"/>
            </a:endParaRPr>
          </a:p>
          <a:p>
            <a:pPr marL="0" indent="0" algn="just">
              <a:buNone/>
            </a:pPr>
            <a:r>
              <a:rPr lang="fr-FR" sz="3200" b="1" dirty="0">
                <a:solidFill>
                  <a:srgbClr val="C00000"/>
                </a:solidFill>
                <a:latin typeface="Calibri" panose="020F0502020204030204" pitchFamily="34" charset="0"/>
                <a:cs typeface="Calibri" panose="020F0502020204030204" pitchFamily="34" charset="0"/>
              </a:rPr>
              <a:t>PLF 2019 </a:t>
            </a:r>
            <a:r>
              <a:rPr lang="fr-FR" sz="3200" dirty="0">
                <a:latin typeface="Calibri" panose="020F0502020204030204" pitchFamily="34" charset="0"/>
                <a:cs typeface="Calibri" panose="020F0502020204030204" pitchFamily="34" charset="0"/>
              </a:rPr>
              <a:t>: Dépôt d’une série d’amendements sur la suppression des 1,25 et son remplacement par un abattement de 10% et  suppression des 915 euros : </a:t>
            </a:r>
          </a:p>
          <a:p>
            <a:pPr marL="0" indent="0" algn="just">
              <a:buNone/>
            </a:pPr>
            <a:r>
              <a:rPr lang="fr-FR" sz="3200" dirty="0">
                <a:latin typeface="Calibri" panose="020F0502020204030204" pitchFamily="34" charset="0"/>
                <a:cs typeface="Calibri" panose="020F0502020204030204" pitchFamily="34" charset="0"/>
              </a:rPr>
              <a:t>ils sont tous écartés dans l’attente de la publication du rapport de l’IGF.</a:t>
            </a:r>
          </a:p>
          <a:p>
            <a:endParaRPr lang="fr-FR" sz="3200" dirty="0">
              <a:latin typeface="Calibri" panose="020F0502020204030204" pitchFamily="34" charset="0"/>
              <a:cs typeface="Calibri" panose="020F0502020204030204" pitchFamily="34" charset="0"/>
            </a:endParaRPr>
          </a:p>
          <a:p>
            <a:pPr marL="0" indent="0">
              <a:buNone/>
            </a:pPr>
            <a:endParaRPr lang="fr-FR" dirty="0"/>
          </a:p>
        </p:txBody>
      </p:sp>
    </p:spTree>
    <p:extLst>
      <p:ext uri="{BB962C8B-B14F-4D97-AF65-F5344CB8AC3E}">
        <p14:creationId xmlns:p14="http://schemas.microsoft.com/office/powerpoint/2010/main" val="184555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34EBCD-F398-1C4C-82A3-3D8CCAD6CAF6}"/>
              </a:ext>
            </a:extLst>
          </p:cNvPr>
          <p:cNvSpPr>
            <a:spLocks noGrp="1"/>
          </p:cNvSpPr>
          <p:nvPr>
            <p:ph idx="1"/>
          </p:nvPr>
        </p:nvSpPr>
        <p:spPr>
          <a:xfrm>
            <a:off x="798787" y="403663"/>
            <a:ext cx="11193516" cy="6270406"/>
          </a:xfrm>
        </p:spPr>
        <p:txBody>
          <a:bodyPr>
            <a:normAutofit fontScale="92500" lnSpcReduction="20000"/>
          </a:bodyPr>
          <a:lstStyle/>
          <a:p>
            <a:pPr marL="0" indent="0">
              <a:buNone/>
            </a:pPr>
            <a:endParaRPr lang="fr-FR" dirty="0"/>
          </a:p>
          <a:p>
            <a:pPr marL="0" indent="0">
              <a:buNone/>
            </a:pPr>
            <a:r>
              <a:rPr lang="fr-FR" sz="3200" b="1" dirty="0">
                <a:solidFill>
                  <a:srgbClr val="C00000"/>
                </a:solidFill>
                <a:latin typeface="Calibri" panose="020F0502020204030204" pitchFamily="34" charset="0"/>
                <a:cs typeface="Calibri" panose="020F0502020204030204" pitchFamily="34" charset="0"/>
              </a:rPr>
              <a:t>Réunions DGFIP/OGA des 28 janvier et 20 février 2020 </a:t>
            </a:r>
            <a:endParaRPr lang="fr-FR" sz="3200" b="1" dirty="0">
              <a:latin typeface="Calibri" panose="020F0502020204030204" pitchFamily="34" charset="0"/>
              <a:cs typeface="Calibri" panose="020F0502020204030204" pitchFamily="34" charset="0"/>
            </a:endParaRPr>
          </a:p>
          <a:p>
            <a:pPr marL="0" indent="0" algn="just">
              <a:buNone/>
            </a:pPr>
            <a:r>
              <a:rPr lang="fr-FR" sz="3200" dirty="0">
                <a:latin typeface="Calibri" panose="020F0502020204030204" pitchFamily="34" charset="0"/>
                <a:cs typeface="Calibri" panose="020F0502020204030204" pitchFamily="34" charset="0"/>
              </a:rPr>
              <a:t>Annonce de la suppression progressive du 1,25 sans contreparties significatives et de la nouvelle mission ECF</a:t>
            </a:r>
          </a:p>
          <a:p>
            <a:pPr marL="0" indent="0" algn="just">
              <a:buNone/>
            </a:pPr>
            <a:r>
              <a:rPr lang="fr-FR" sz="3200" dirty="0">
                <a:latin typeface="Calibri" panose="020F0502020204030204" pitchFamily="34" charset="0"/>
                <a:cs typeface="Calibri" panose="020F0502020204030204" pitchFamily="34" charset="0"/>
              </a:rPr>
              <a:t>Position commune de l’UNASA, la FCGA, la FNAGA, l’AIROGA et l’ANPRECEGA : proposition d’incitations alternatives au 1,25 et demande d’aménagement de l’ECF 	</a:t>
            </a:r>
          </a:p>
          <a:p>
            <a:pPr marL="0" indent="0" algn="just">
              <a:buNone/>
            </a:pPr>
            <a:endParaRPr lang="fr-FR" sz="3200" dirty="0">
              <a:latin typeface="Calibri" panose="020F0502020204030204" pitchFamily="34" charset="0"/>
              <a:cs typeface="Calibri" panose="020F0502020204030204" pitchFamily="34" charset="0"/>
            </a:endParaRPr>
          </a:p>
          <a:p>
            <a:pPr marL="0" indent="0" algn="just">
              <a:buNone/>
            </a:pPr>
            <a:r>
              <a:rPr lang="fr-FR" sz="3200" b="1" dirty="0">
                <a:solidFill>
                  <a:srgbClr val="C00000"/>
                </a:solidFill>
                <a:latin typeface="Calibri" panose="020F0502020204030204" pitchFamily="34" charset="0"/>
                <a:cs typeface="Calibri" panose="020F0502020204030204" pitchFamily="34" charset="0"/>
              </a:rPr>
              <a:t>Fin juillet 2020 </a:t>
            </a:r>
            <a:r>
              <a:rPr lang="fr-FR" sz="3200" dirty="0">
                <a:latin typeface="Calibri" panose="020F0502020204030204" pitchFamily="34" charset="0"/>
                <a:cs typeface="Calibri" panose="020F0502020204030204" pitchFamily="34" charset="0"/>
              </a:rPr>
              <a:t>: consultation par le Bureau du Contrôle fiscal des fédérations d’OGA, de l’Ordre et des différents acteurs concernés sur une série de projets de textes relatifs à l’ECF</a:t>
            </a:r>
          </a:p>
          <a:p>
            <a:endParaRPr lang="fr-FR" sz="3200" dirty="0">
              <a:latin typeface="Calibri" panose="020F0502020204030204" pitchFamily="34" charset="0"/>
              <a:cs typeface="Calibri" panose="020F0502020204030204" pitchFamily="34" charset="0"/>
            </a:endParaRPr>
          </a:p>
          <a:p>
            <a:pPr marL="0" indent="0" algn="just">
              <a:buNone/>
            </a:pPr>
            <a:r>
              <a:rPr lang="fr-FR" sz="3200" b="1" dirty="0">
                <a:solidFill>
                  <a:srgbClr val="C00000"/>
                </a:solidFill>
                <a:latin typeface="Calibri" panose="020F0502020204030204" pitchFamily="34" charset="0"/>
                <a:cs typeface="Calibri" panose="020F0502020204030204" pitchFamily="34" charset="0"/>
              </a:rPr>
              <a:t>15 septembre 2020 </a:t>
            </a:r>
            <a:r>
              <a:rPr lang="fr-FR" sz="3200" dirty="0">
                <a:latin typeface="Calibri" panose="020F0502020204030204" pitchFamily="34" charset="0"/>
                <a:cs typeface="Calibri" panose="020F0502020204030204" pitchFamily="34" charset="0"/>
              </a:rPr>
              <a:t>: Communication de la position commune de l’UNASA/FCGA/ARAPL/FCGAA sur les projets de textes ECF</a:t>
            </a:r>
          </a:p>
        </p:txBody>
      </p:sp>
    </p:spTree>
    <p:extLst>
      <p:ext uri="{BB962C8B-B14F-4D97-AF65-F5344CB8AC3E}">
        <p14:creationId xmlns:p14="http://schemas.microsoft.com/office/powerpoint/2010/main" val="312168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FF6DFE0-568E-794E-80C3-84CA16C09D16}"/>
              </a:ext>
            </a:extLst>
          </p:cNvPr>
          <p:cNvSpPr>
            <a:spLocks noGrp="1"/>
          </p:cNvSpPr>
          <p:nvPr>
            <p:ph idx="1"/>
          </p:nvPr>
        </p:nvSpPr>
        <p:spPr>
          <a:xfrm>
            <a:off x="872359" y="220717"/>
            <a:ext cx="11319641" cy="6736674"/>
          </a:xfrm>
        </p:spPr>
        <p:txBody>
          <a:bodyPr>
            <a:noAutofit/>
          </a:bodyPr>
          <a:lstStyle/>
          <a:p>
            <a:pPr marL="0" indent="0">
              <a:buNone/>
            </a:pPr>
            <a:r>
              <a:rPr lang="fr-FR" sz="3200" b="1" dirty="0">
                <a:solidFill>
                  <a:srgbClr val="C00000"/>
                </a:solidFill>
                <a:latin typeface="Calibri" panose="020F0502020204030204" pitchFamily="34" charset="0"/>
                <a:cs typeface="Calibri" panose="020F0502020204030204" pitchFamily="34" charset="0"/>
              </a:rPr>
              <a:t>PLF 2021 : adoption en première lecture de l’article 7 </a:t>
            </a:r>
          </a:p>
          <a:p>
            <a:pPr marL="0" indent="0">
              <a:buNone/>
            </a:pPr>
            <a:r>
              <a:rPr lang="fr-FR" sz="3200" b="1" dirty="0">
                <a:solidFill>
                  <a:srgbClr val="C00000"/>
                </a:solidFill>
                <a:latin typeface="Calibri" panose="020F0502020204030204" pitchFamily="34" charset="0"/>
                <a:cs typeface="Calibri" panose="020F0502020204030204" pitchFamily="34" charset="0"/>
              </a:rPr>
              <a:t>La suppression progressive du 1,25 est désormais une réalité </a:t>
            </a:r>
          </a:p>
          <a:p>
            <a:pPr marL="0" indent="0">
              <a:buNone/>
            </a:pPr>
            <a:r>
              <a:rPr lang="fr-FR" sz="3200" dirty="0">
                <a:latin typeface="Calibri" panose="020F0502020204030204" pitchFamily="34" charset="0"/>
                <a:cs typeface="Calibri" panose="020F0502020204030204" pitchFamily="34" charset="0"/>
              </a:rPr>
              <a:t>Article 7 I. – Le 7 de l’article 158 du code général des impôts est ainsi modifié : </a:t>
            </a:r>
          </a:p>
          <a:p>
            <a:pPr marL="0" indent="0">
              <a:buNone/>
            </a:pPr>
            <a:r>
              <a:rPr lang="fr-FR" sz="3200" dirty="0">
                <a:latin typeface="Calibri" panose="020F0502020204030204" pitchFamily="34" charset="0"/>
                <a:cs typeface="Calibri" panose="020F0502020204030204" pitchFamily="34" charset="0"/>
              </a:rPr>
              <a:t>1° À la première phrase du premier alinéa, après le mot : « par », sont insérés les mots : « un coefficient de » ; </a:t>
            </a:r>
          </a:p>
          <a:p>
            <a:pPr marL="0" indent="0">
              <a:buNone/>
            </a:pPr>
            <a:r>
              <a:rPr lang="fr-FR" sz="3200" dirty="0">
                <a:latin typeface="Calibri" panose="020F0502020204030204" pitchFamily="34" charset="0"/>
                <a:cs typeface="Calibri" panose="020F0502020204030204" pitchFamily="34" charset="0"/>
              </a:rPr>
              <a:t>2° Le 1° est complété par un alinéa ainsi rédigé : « Par dérogation au premier alinéa du présent 7, le coefficient mentionné au même premier alinéa est fixé à 1,2 pour l’imposition des revenus de l’année 2020, à 1,15 pour l’imposition des revenus de l’année 2021 et à 1,1 pour l’imposition des revenus de l’année 2022 ; ». </a:t>
            </a:r>
          </a:p>
          <a:p>
            <a:pPr marL="0" indent="0">
              <a:buNone/>
            </a:pPr>
            <a:r>
              <a:rPr lang="fr-FR" sz="3200" dirty="0">
                <a:latin typeface="Calibri" panose="020F0502020204030204" pitchFamily="34" charset="0"/>
                <a:cs typeface="Calibri" panose="020F0502020204030204" pitchFamily="34" charset="0"/>
              </a:rPr>
              <a:t>II. – Le 1° du 7 de l’article 158 du code général des impôts est abrogé à compter de l’imposition des revenus de l’année 2023.</a:t>
            </a:r>
          </a:p>
        </p:txBody>
      </p:sp>
    </p:spTree>
    <p:extLst>
      <p:ext uri="{BB962C8B-B14F-4D97-AF65-F5344CB8AC3E}">
        <p14:creationId xmlns:p14="http://schemas.microsoft.com/office/powerpoint/2010/main" val="401316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9B62C7-8349-ED49-A08A-3A1BFCB8AA8A}"/>
              </a:ext>
            </a:extLst>
          </p:cNvPr>
          <p:cNvSpPr>
            <a:spLocks noGrp="1"/>
          </p:cNvSpPr>
          <p:nvPr>
            <p:ph type="title"/>
          </p:nvPr>
        </p:nvSpPr>
        <p:spPr>
          <a:xfrm>
            <a:off x="1560442" y="0"/>
            <a:ext cx="10631557" cy="1222513"/>
          </a:xfrm>
        </p:spPr>
        <p:txBody>
          <a:bodyPr>
            <a:normAutofit fontScale="90000"/>
          </a:bodyPr>
          <a:lstStyle/>
          <a:p>
            <a:pPr algn="ctr"/>
            <a:r>
              <a:rPr lang="fr-FR" dirty="0"/>
              <a:t>LE LOBBYING EN FAVEUR DES OGA</a:t>
            </a:r>
            <a:br>
              <a:rPr lang="fr-FR" dirty="0"/>
            </a:br>
            <a:r>
              <a:rPr lang="fr-FR" dirty="0"/>
              <a:t>PLF 2021</a:t>
            </a:r>
          </a:p>
        </p:txBody>
      </p:sp>
      <p:sp>
        <p:nvSpPr>
          <p:cNvPr id="3" name="Espace réservé du contenu 2">
            <a:extLst>
              <a:ext uri="{FF2B5EF4-FFF2-40B4-BE49-F238E27FC236}">
                <a16:creationId xmlns:a16="http://schemas.microsoft.com/office/drawing/2014/main" id="{88CA4BFF-8C65-8443-8A48-D706EFCE3199}"/>
              </a:ext>
            </a:extLst>
          </p:cNvPr>
          <p:cNvSpPr>
            <a:spLocks noGrp="1"/>
          </p:cNvSpPr>
          <p:nvPr>
            <p:ph idx="1"/>
          </p:nvPr>
        </p:nvSpPr>
        <p:spPr>
          <a:xfrm>
            <a:off x="844826" y="1222513"/>
            <a:ext cx="11347174" cy="5565913"/>
          </a:xfrm>
        </p:spPr>
        <p:txBody>
          <a:bodyPr>
            <a:normAutofit fontScale="47500" lnSpcReduction="20000"/>
          </a:bodyPr>
          <a:lstStyle/>
          <a:p>
            <a:pPr marL="0" indent="0" algn="just">
              <a:buNone/>
            </a:pPr>
            <a:r>
              <a:rPr lang="fr-FR" sz="5800" dirty="0"/>
              <a:t>Dépôt d’une série d’amendements à l’assemblée nationale, visant à instaurer des incitations alternatives au 1,25 </a:t>
            </a:r>
            <a:endParaRPr lang="fr-FR" sz="3200" dirty="0"/>
          </a:p>
          <a:p>
            <a:pPr marL="0" indent="0">
              <a:buNone/>
            </a:pPr>
            <a:endParaRPr lang="fr-FR" sz="3200" dirty="0"/>
          </a:p>
          <a:p>
            <a:pPr lvl="0">
              <a:buFont typeface="Wingdings" pitchFamily="2" charset="2"/>
              <a:buChar char="§"/>
            </a:pPr>
            <a:r>
              <a:rPr lang="fr-FR" sz="6700" b="1" dirty="0">
                <a:solidFill>
                  <a:srgbClr val="C00000"/>
                </a:solidFill>
              </a:rPr>
              <a:t>Une limitation du contrôle fiscal </a:t>
            </a:r>
            <a:endParaRPr lang="fr-FR" sz="6700" dirty="0">
              <a:solidFill>
                <a:srgbClr val="C00000"/>
              </a:solidFill>
            </a:endParaRPr>
          </a:p>
          <a:p>
            <a:pPr marL="0" indent="0" algn="just">
              <a:buNone/>
            </a:pPr>
            <a:r>
              <a:rPr lang="fr-FR" sz="5800" dirty="0"/>
              <a:t>Il s’agit d’une mesure de sécurisation des petites entreprises (dans la limite du double du CA du régime simplifié) dans le prolongement de la loi sur la relation de confiance.</a:t>
            </a:r>
          </a:p>
          <a:p>
            <a:pPr marL="0" indent="0" algn="just">
              <a:buNone/>
            </a:pPr>
            <a:r>
              <a:rPr lang="fr-FR" sz="5800" dirty="0"/>
              <a:t>Cette mesure consiste à limiter le contrôle fiscal aux recettes et produits, pour chaque période dès lors que l’administration fiscale a reçu un compte rendu de mission sans anomalie.</a:t>
            </a:r>
          </a:p>
          <a:p>
            <a:pPr marL="0" indent="0" algn="just">
              <a:buNone/>
            </a:pPr>
            <a:r>
              <a:rPr lang="fr-FR" sz="5800" dirty="0"/>
              <a:t>Si lors d’un contrôle des recettes par l’administration, il est relevé des manœuvres délibérées, le contrôle peut être étendu à l’ensemble des éléments de la déclaration.</a:t>
            </a:r>
          </a:p>
          <a:p>
            <a:pPr marL="0" indent="0">
              <a:buNone/>
            </a:pPr>
            <a:r>
              <a:rPr lang="fr-FR" sz="5800" dirty="0"/>
              <a:t> </a:t>
            </a:r>
          </a:p>
          <a:p>
            <a:endParaRPr lang="fr-FR" sz="3200" dirty="0"/>
          </a:p>
        </p:txBody>
      </p:sp>
    </p:spTree>
    <p:extLst>
      <p:ext uri="{BB962C8B-B14F-4D97-AF65-F5344CB8AC3E}">
        <p14:creationId xmlns:p14="http://schemas.microsoft.com/office/powerpoint/2010/main" val="1283099044"/>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184</TotalTime>
  <Words>1013</Words>
  <Application>Microsoft Macintosh PowerPoint</Application>
  <PresentationFormat>Grand écran</PresentationFormat>
  <Paragraphs>82</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Calibri</vt:lpstr>
      <vt:lpstr>Franklin Gothic Book</vt:lpstr>
      <vt:lpstr>Wingdings</vt:lpstr>
      <vt:lpstr>Cadrage</vt:lpstr>
      <vt:lpstr>Dispositif de majoration  de 1,25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LOBBYING EN FAVEUR DES OGA PLF 2021</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Isabelle ROLLET</dc:creator>
  <cp:lastModifiedBy>Isabelle ROLLET</cp:lastModifiedBy>
  <cp:revision>30</cp:revision>
  <dcterms:created xsi:type="dcterms:W3CDTF">2020-10-21T13:33:56Z</dcterms:created>
  <dcterms:modified xsi:type="dcterms:W3CDTF">2020-11-06T15:46:17Z</dcterms:modified>
</cp:coreProperties>
</file>