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7"/>
  </p:notesMasterIdLst>
  <p:handoutMasterIdLst>
    <p:handoutMasterId r:id="rId68"/>
  </p:handoutMasterIdLst>
  <p:sldIdLst>
    <p:sldId id="273" r:id="rId2"/>
    <p:sldId id="280" r:id="rId3"/>
    <p:sldId id="7396" r:id="rId4"/>
    <p:sldId id="7420" r:id="rId5"/>
    <p:sldId id="281" r:id="rId6"/>
    <p:sldId id="7337" r:id="rId7"/>
    <p:sldId id="7335" r:id="rId8"/>
    <p:sldId id="7385" r:id="rId9"/>
    <p:sldId id="673" r:id="rId10"/>
    <p:sldId id="675" r:id="rId11"/>
    <p:sldId id="676" r:id="rId12"/>
    <p:sldId id="7375" r:id="rId13"/>
    <p:sldId id="677" r:id="rId14"/>
    <p:sldId id="678" r:id="rId15"/>
    <p:sldId id="679" r:id="rId16"/>
    <p:sldId id="680" r:id="rId17"/>
    <p:sldId id="533" r:id="rId18"/>
    <p:sldId id="469" r:id="rId19"/>
    <p:sldId id="7378" r:id="rId20"/>
    <p:sldId id="472" r:id="rId21"/>
    <p:sldId id="474" r:id="rId22"/>
    <p:sldId id="7386" r:id="rId23"/>
    <p:sldId id="7387" r:id="rId24"/>
    <p:sldId id="7393" r:id="rId25"/>
    <p:sldId id="7394" r:id="rId26"/>
    <p:sldId id="7395" r:id="rId27"/>
    <p:sldId id="450" r:id="rId28"/>
    <p:sldId id="7418" r:id="rId29"/>
    <p:sldId id="7419" r:id="rId30"/>
    <p:sldId id="7397" r:id="rId31"/>
    <p:sldId id="7423" r:id="rId32"/>
    <p:sldId id="7424" r:id="rId33"/>
    <p:sldId id="7324" r:id="rId34"/>
    <p:sldId id="7034" r:id="rId35"/>
    <p:sldId id="7035" r:id="rId36"/>
    <p:sldId id="7432" r:id="rId37"/>
    <p:sldId id="7325" r:id="rId38"/>
    <p:sldId id="7039" r:id="rId39"/>
    <p:sldId id="7433" r:id="rId40"/>
    <p:sldId id="7326" r:id="rId41"/>
    <p:sldId id="457" r:id="rId42"/>
    <p:sldId id="671" r:id="rId43"/>
    <p:sldId id="672" r:id="rId44"/>
    <p:sldId id="7434" r:id="rId45"/>
    <p:sldId id="7435" r:id="rId46"/>
    <p:sldId id="452" r:id="rId47"/>
    <p:sldId id="7468" r:id="rId48"/>
    <p:sldId id="7456" r:id="rId49"/>
    <p:sldId id="7377" r:id="rId50"/>
    <p:sldId id="7379" r:id="rId51"/>
    <p:sldId id="7289" r:id="rId52"/>
    <p:sldId id="7391" r:id="rId53"/>
    <p:sldId id="7457" r:id="rId54"/>
    <p:sldId id="7463" r:id="rId55"/>
    <p:sldId id="7464" r:id="rId56"/>
    <p:sldId id="7458" r:id="rId57"/>
    <p:sldId id="7459" r:id="rId58"/>
    <p:sldId id="465" r:id="rId59"/>
    <p:sldId id="7454" r:id="rId60"/>
    <p:sldId id="7460" r:id="rId61"/>
    <p:sldId id="7461" r:id="rId62"/>
    <p:sldId id="7462" r:id="rId63"/>
    <p:sldId id="7465" r:id="rId64"/>
    <p:sldId id="7466" r:id="rId65"/>
    <p:sldId id="7467" r:id="rId66"/>
  </p:sldIdLst>
  <p:sldSz cx="12192000" cy="6858000"/>
  <p:notesSz cx="6858000" cy="9144000"/>
  <p:defaultTextStyle>
    <a:defPPr rtl="0">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0AB321A7-1294-BA4B-97AD-11D72DF25860}">
          <p14:sldIdLst>
            <p14:sldId id="273"/>
          </p14:sldIdLst>
        </p14:section>
        <p14:section name="Sommaire" id="{01E7817D-B26E-854F-9284-5471638B4C1F}">
          <p14:sldIdLst>
            <p14:sldId id="280"/>
            <p14:sldId id="7396"/>
            <p14:sldId id="7420"/>
          </p14:sldIdLst>
        </p14:section>
        <p14:section name="Fiscalité personnelle" id="{C8F588C9-E86B-F44E-B921-02C18C4DCD66}">
          <p14:sldIdLst>
            <p14:sldId id="281"/>
            <p14:sldId id="7337"/>
            <p14:sldId id="7335"/>
            <p14:sldId id="7385"/>
            <p14:sldId id="673"/>
            <p14:sldId id="675"/>
            <p14:sldId id="676"/>
            <p14:sldId id="7375"/>
            <p14:sldId id="677"/>
            <p14:sldId id="678"/>
            <p14:sldId id="679"/>
            <p14:sldId id="680"/>
            <p14:sldId id="533"/>
            <p14:sldId id="469"/>
            <p14:sldId id="7378"/>
            <p14:sldId id="472"/>
            <p14:sldId id="474"/>
            <p14:sldId id="7386"/>
            <p14:sldId id="7387"/>
            <p14:sldId id="7393"/>
            <p14:sldId id="7394"/>
            <p14:sldId id="7395"/>
          </p14:sldIdLst>
        </p14:section>
        <p14:section name="Fiscalité professionnelle" id="{5E970024-9F18-854B-A887-2D9341DD72F7}">
          <p14:sldIdLst>
            <p14:sldId id="450"/>
            <p14:sldId id="7418"/>
            <p14:sldId id="7419"/>
            <p14:sldId id="7397"/>
            <p14:sldId id="7423"/>
            <p14:sldId id="7424"/>
            <p14:sldId id="7324"/>
            <p14:sldId id="7034"/>
            <p14:sldId id="7035"/>
            <p14:sldId id="7432"/>
            <p14:sldId id="7325"/>
            <p14:sldId id="7039"/>
            <p14:sldId id="7433"/>
            <p14:sldId id="7326"/>
            <p14:sldId id="457"/>
            <p14:sldId id="671"/>
            <p14:sldId id="672"/>
            <p14:sldId id="7434"/>
            <p14:sldId id="7435"/>
            <p14:sldId id="452"/>
            <p14:sldId id="7468"/>
            <p14:sldId id="7456"/>
            <p14:sldId id="7377"/>
            <p14:sldId id="7379"/>
            <p14:sldId id="7289"/>
            <p14:sldId id="7391"/>
            <p14:sldId id="7457"/>
            <p14:sldId id="7463"/>
            <p14:sldId id="7464"/>
            <p14:sldId id="7458"/>
            <p14:sldId id="7459"/>
            <p14:sldId id="465"/>
            <p14:sldId id="7454"/>
            <p14:sldId id="7460"/>
            <p14:sldId id="7461"/>
            <p14:sldId id="7462"/>
            <p14:sldId id="7465"/>
            <p14:sldId id="7466"/>
            <p14:sldId id="746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EBEB"/>
    <a:srgbClr val="F8F8F8"/>
    <a:srgbClr val="D24726"/>
    <a:srgbClr val="D2B4A6"/>
    <a:srgbClr val="734F29"/>
    <a:srgbClr val="DD462F"/>
    <a:srgbClr val="AEB785"/>
    <a:srgbClr val="EFD5A2"/>
    <a:srgbClr val="3B3026"/>
    <a:srgbClr val="ECE1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Style moyen 3 - Accentuation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61" autoAdjust="0"/>
    <p:restoredTop sz="79970" autoAdjust="0"/>
  </p:normalViewPr>
  <p:slideViewPr>
    <p:cSldViewPr snapToGrid="0">
      <p:cViewPr varScale="1">
        <p:scale>
          <a:sx n="85" d="100"/>
          <a:sy n="85" d="100"/>
        </p:scale>
        <p:origin x="1520" y="17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4" d="100"/>
          <a:sy n="84" d="100"/>
        </p:scale>
        <p:origin x="3192" y="9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11C55F52-2735-42B8-875A-5A4ED7E19BC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a:extLst>
              <a:ext uri="{FF2B5EF4-FFF2-40B4-BE49-F238E27FC236}">
                <a16:creationId xmlns:a16="http://schemas.microsoft.com/office/drawing/2014/main" id="{CA137331-456B-44C1-BB92-C51B927820F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A2C497F-74DD-491B-B520-94AFC04E9DF3}" type="datetime1">
              <a:rPr lang="fr-FR" smtClean="0"/>
              <a:t>03/02/2020</a:t>
            </a:fld>
            <a:endParaRPr lang="fr-FR" dirty="0"/>
          </a:p>
        </p:txBody>
      </p:sp>
      <p:sp>
        <p:nvSpPr>
          <p:cNvPr id="4" name="Espace réservé du pied de page 3">
            <a:extLst>
              <a:ext uri="{FF2B5EF4-FFF2-40B4-BE49-F238E27FC236}">
                <a16:creationId xmlns:a16="http://schemas.microsoft.com/office/drawing/2014/main" id="{AA0C3F9C-BB0D-4EC4-A1C2-83086B0D4D2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dirty="0"/>
          </a:p>
        </p:txBody>
      </p:sp>
      <p:sp>
        <p:nvSpPr>
          <p:cNvPr id="5" name="Espace réservé du numéro de diapositive 4">
            <a:extLst>
              <a:ext uri="{FF2B5EF4-FFF2-40B4-BE49-F238E27FC236}">
                <a16:creationId xmlns:a16="http://schemas.microsoft.com/office/drawing/2014/main" id="{79DD8854-1F29-4F54-8735-A78BAA91660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F632A90-4E9D-494A-93FE-68A76E36F8D9}" type="slidenum">
              <a:rPr lang="fr-FR" smtClean="0"/>
              <a:t>‹N°›</a:t>
            </a:fld>
            <a:endParaRPr lang="fr-FR" dirty="0"/>
          </a:p>
        </p:txBody>
      </p:sp>
    </p:spTree>
    <p:extLst>
      <p:ext uri="{BB962C8B-B14F-4D97-AF65-F5344CB8AC3E}">
        <p14:creationId xmlns:p14="http://schemas.microsoft.com/office/powerpoint/2010/main" val="26949475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fr-FR" dirty="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AB2428-1C47-4597-BD06-971D1C4AA94B}" type="datetime1">
              <a:rPr lang="fr-FR" smtClean="0"/>
              <a:pPr/>
              <a:t>03/02/2020</a:t>
            </a:fld>
            <a:endParaRPr lang="fr-FR" dirty="0"/>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fr-FR" dirty="0"/>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fr-FR" dirty="0"/>
              <a:t>Modifiez les styles du texte</a:t>
            </a:r>
          </a:p>
          <a:p>
            <a:pPr lvl="1" rtl="0"/>
            <a:r>
              <a:rPr lang="fr-FR" dirty="0"/>
              <a:t>Deuxième niveau</a:t>
            </a:r>
          </a:p>
          <a:p>
            <a:pPr lvl="2" rtl="0"/>
            <a:r>
              <a:rPr lang="fr-FR" dirty="0"/>
              <a:t>Troisième niveau</a:t>
            </a:r>
          </a:p>
          <a:p>
            <a:pPr lvl="3" rtl="0"/>
            <a:r>
              <a:rPr lang="fr-FR" dirty="0"/>
              <a:t>Quatrième niveau</a:t>
            </a:r>
          </a:p>
          <a:p>
            <a:pPr lvl="4" rtl="0"/>
            <a:r>
              <a:rPr lang="fr-FR" dirty="0"/>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fr-FR" dirty="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DF61EA0F-A667-4B49-8422-0062BC55E249}" type="slidenum">
              <a:rPr lang="fr-FR" smtClean="0"/>
              <a:t>‹N°›</a:t>
            </a:fld>
            <a:endParaRPr lang="fr-FR" dirty="0"/>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3" Type="http://schemas.openxmlformats.org/officeDocument/2006/relationships/hyperlink" Target="https://abonnes.efl.fr/EFL2/convert/id/?id=P24123774F15I5BBE-EFL" TargetMode="External"/><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image de diapositive 1"/>
          <p:cNvSpPr>
            <a:spLocks noGrp="1" noRot="1" noChangeAspect="1"/>
          </p:cNvSpPr>
          <p:nvPr>
            <p:ph type="sldImg"/>
          </p:nvPr>
        </p:nvSpPr>
        <p:spPr>
          <a:xfrm>
            <a:off x="685800" y="1143000"/>
            <a:ext cx="5486400" cy="3086100"/>
          </a:xfrm>
        </p:spPr>
      </p:sp>
      <p:sp>
        <p:nvSpPr>
          <p:cNvPr id="3" name="Espace réservé des commentaires 2"/>
          <p:cNvSpPr>
            <a:spLocks noGrp="1"/>
          </p:cNvSpPr>
          <p:nvPr>
            <p:ph type="body" idx="1"/>
          </p:nvPr>
        </p:nvSpPr>
        <p:spPr/>
        <p:txBody>
          <a:bodyPr rtlCol="0"/>
          <a:lstStyle/>
          <a:p>
            <a:pPr rtl="0"/>
            <a:endParaRPr lang="fr-FR" dirty="0"/>
          </a:p>
        </p:txBody>
      </p:sp>
      <p:sp>
        <p:nvSpPr>
          <p:cNvPr id="4" name="Espace réservé du numéro de diapositive 3"/>
          <p:cNvSpPr>
            <a:spLocks noGrp="1"/>
          </p:cNvSpPr>
          <p:nvPr>
            <p:ph type="sldNum" sz="quarter" idx="10"/>
          </p:nvPr>
        </p:nvSpPr>
        <p:spPr/>
        <p:txBody>
          <a:bodyPr rtlCol="0"/>
          <a:lstStyle/>
          <a:p>
            <a:pPr rtl="0"/>
            <a:fld id="{DF61EA0F-A667-4B49-8422-0062BC55E249}" type="slidenum">
              <a:rPr lang="fr-FR" smtClean="0"/>
              <a:t>1</a:t>
            </a:fld>
            <a:endParaRPr lang="fr-FR" dirty="0"/>
          </a:p>
        </p:txBody>
      </p:sp>
    </p:spTree>
    <p:extLst>
      <p:ext uri="{BB962C8B-B14F-4D97-AF65-F5344CB8AC3E}">
        <p14:creationId xmlns:p14="http://schemas.microsoft.com/office/powerpoint/2010/main" val="23700558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66598" y="4777361"/>
            <a:ext cx="5335893" cy="3910635"/>
          </a:xfrm>
          <a:prstGeom prst="rect">
            <a:avLst/>
          </a:prstGeom>
        </p:spPr>
        <p:txBody>
          <a:bodyPr/>
          <a:lstStyle/>
          <a:p>
            <a:endParaRPr lang="fr-FR"/>
          </a:p>
        </p:txBody>
      </p:sp>
    </p:spTree>
    <p:extLst>
      <p:ext uri="{BB962C8B-B14F-4D97-AF65-F5344CB8AC3E}">
        <p14:creationId xmlns:p14="http://schemas.microsoft.com/office/powerpoint/2010/main" val="30245908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66598" y="4777361"/>
            <a:ext cx="5335893" cy="3910635"/>
          </a:xfrm>
          <a:prstGeom prst="rect">
            <a:avLst/>
          </a:prstGeom>
        </p:spPr>
        <p:txBody>
          <a:bodyPr/>
          <a:lstStyle/>
          <a:p>
            <a:endParaRPr lang="fr-FR"/>
          </a:p>
        </p:txBody>
      </p:sp>
    </p:spTree>
    <p:extLst>
      <p:ext uri="{BB962C8B-B14F-4D97-AF65-F5344CB8AC3E}">
        <p14:creationId xmlns:p14="http://schemas.microsoft.com/office/powerpoint/2010/main" val="35203555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66598" y="4777361"/>
            <a:ext cx="5335893" cy="3910635"/>
          </a:xfrm>
          <a:prstGeom prst="rect">
            <a:avLst/>
          </a:prstGeom>
        </p:spPr>
        <p:txBody>
          <a:bodyPr/>
          <a:lstStyle/>
          <a:p>
            <a:r>
              <a:rPr lang="fr-FR" dirty="0"/>
              <a:t>Mesure transitoire : les anciennes dispositions peuvent s’appliquer pour les dépenses payées en 2020 sur demande du contribuable s’il peut justifier de l’acceptation d’un devis et du versement d’un acompte en 2019.</a:t>
            </a:r>
          </a:p>
          <a:p>
            <a:r>
              <a:rPr lang="fr-FR" dirty="0"/>
              <a:t>On attend les conditions de mise en œuvre de cette mesure transitoire.</a:t>
            </a:r>
          </a:p>
        </p:txBody>
      </p:sp>
    </p:spTree>
    <p:extLst>
      <p:ext uri="{BB962C8B-B14F-4D97-AF65-F5344CB8AC3E}">
        <p14:creationId xmlns:p14="http://schemas.microsoft.com/office/powerpoint/2010/main" val="16300588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66598" y="4777361"/>
            <a:ext cx="5335893" cy="3910635"/>
          </a:xfrm>
          <a:prstGeom prst="rect">
            <a:avLst/>
          </a:prstGeom>
        </p:spPr>
        <p:txBody>
          <a:bodyPr/>
          <a:lstStyle/>
          <a:p>
            <a:r>
              <a:rPr lang="fr-FR" sz="1200" b="0" i="0" u="none" strike="noStrike" kern="1200" dirty="0">
                <a:solidFill>
                  <a:schemeClr val="tx1"/>
                </a:solidFill>
                <a:effectLst/>
                <a:latin typeface="+mn-lt"/>
                <a:ea typeface="+mn-ea"/>
                <a:cs typeface="+mn-cs"/>
              </a:rPr>
              <a:t>Les personnes physiques peuvent bénéficier, sous certaines conditions, d'une réduction d'impôt sur le revenu à raison des versements qu'elles effectuent au titre de la souscription en numéraire, directe ou indirecte, au capital initial ou aux augmentations de capital de certaines PME ou de la souscription en numéraire de parts de fonds commun de placement dans l'innovation (FCPI) ou de fonds d'investissement de proximité (FIP)</a:t>
            </a:r>
            <a:endParaRPr lang="fr-FR" dirty="0"/>
          </a:p>
        </p:txBody>
      </p:sp>
    </p:spTree>
    <p:extLst>
      <p:ext uri="{BB962C8B-B14F-4D97-AF65-F5344CB8AC3E}">
        <p14:creationId xmlns:p14="http://schemas.microsoft.com/office/powerpoint/2010/main" val="25756757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image des diapositives 3">
            <a:extLst>
              <a:ext uri="{FF2B5EF4-FFF2-40B4-BE49-F238E27FC236}">
                <a16:creationId xmlns:a16="http://schemas.microsoft.com/office/drawing/2014/main" id="{D87E95ED-F2FE-4D90-AB46-E3BE179B693D}"/>
              </a:ext>
            </a:extLst>
          </p:cNvPr>
          <p:cNvSpPr>
            <a:spLocks noGrp="1" noRot="1" noChangeAspect="1"/>
          </p:cNvSpPr>
          <p:nvPr>
            <p:ph type="sldImg"/>
          </p:nvPr>
        </p:nvSpPr>
        <p:spPr/>
      </p:sp>
      <p:sp>
        <p:nvSpPr>
          <p:cNvPr id="5" name="Espace réservé des notes 4">
            <a:extLst>
              <a:ext uri="{FF2B5EF4-FFF2-40B4-BE49-F238E27FC236}">
                <a16:creationId xmlns:a16="http://schemas.microsoft.com/office/drawing/2014/main" id="{1404DF53-7CF0-45F5-9287-627F2B3C8E0A}"/>
              </a:ext>
            </a:extLst>
          </p:cNvPr>
          <p:cNvSpPr>
            <a:spLocks noGrp="1"/>
          </p:cNvSpPr>
          <p:nvPr>
            <p:ph type="body" idx="1"/>
          </p:nvPr>
        </p:nvSpPr>
        <p:spPr>
          <a:xfrm>
            <a:off x="666598" y="4777361"/>
            <a:ext cx="5335893" cy="3910635"/>
          </a:xfrm>
          <a:prstGeom prst="rect">
            <a:avLst/>
          </a:prstGeom>
        </p:spPr>
        <p:txBody>
          <a:bodyPr/>
          <a:lstStyle/>
          <a:p>
            <a:r>
              <a:rPr lang="fr-FR" sz="1200" b="0" i="0" u="none" strike="noStrike" kern="1200" dirty="0">
                <a:solidFill>
                  <a:schemeClr val="tx1"/>
                </a:solidFill>
                <a:effectLst/>
                <a:latin typeface="+mn-lt"/>
                <a:ea typeface="+mn-ea"/>
                <a:cs typeface="+mn-cs"/>
              </a:rPr>
              <a:t>Faute de validation de la mesure par la Commission européenne en 2019, la LF 2020 reporte une nouvelle fois d'un an le terme de la période d'application de la hausse temporaire de sept points du taux de la réduction d'impôt. Par conséquent, sous réserve de la réponse de la Commission, les versements effectués entre une date fixée par décret et jusqu'au 31 décembre 2020 ouvriront droit à réduction d'impôt au taux de 25 %.</a:t>
            </a:r>
          </a:p>
          <a:p>
            <a:endParaRPr lang="fr-FR" sz="1200" b="0" i="0" u="none" strike="noStrike" kern="1200" dirty="0">
              <a:solidFill>
                <a:schemeClr val="tx1"/>
              </a:solidFill>
              <a:effectLst/>
              <a:latin typeface="+mn-lt"/>
              <a:ea typeface="+mn-ea"/>
              <a:cs typeface="+mn-cs"/>
            </a:endParaRPr>
          </a:p>
          <a:p>
            <a:r>
              <a:rPr lang="fr-FR" sz="1200" b="0" i="0" u="none" strike="noStrike" kern="1200" dirty="0">
                <a:solidFill>
                  <a:schemeClr val="tx1"/>
                </a:solidFill>
                <a:effectLst/>
                <a:latin typeface="+mn-lt"/>
                <a:ea typeface="+mn-ea"/>
                <a:cs typeface="+mn-cs"/>
              </a:rPr>
              <a:t>Autres aménagement dont baisse du taux majoré de la RI « FIP Corse » et « FIP Outre-Mer » de 38 % à 30 %.</a:t>
            </a:r>
          </a:p>
          <a:p>
            <a:endParaRPr lang="fr-FR" sz="1200" b="0" i="0" u="none" strike="noStrike" kern="1200" dirty="0">
              <a:solidFill>
                <a:schemeClr val="tx1"/>
              </a:solidFill>
              <a:effectLst/>
              <a:latin typeface="+mn-lt"/>
              <a:ea typeface="+mn-ea"/>
              <a:cs typeface="+mn-cs"/>
            </a:endParaRPr>
          </a:p>
          <a:p>
            <a:r>
              <a:rPr lang="fr-FR" sz="1200" b="0" i="0" u="none" strike="noStrike" kern="1200" dirty="0">
                <a:solidFill>
                  <a:schemeClr val="tx1"/>
                </a:solidFill>
                <a:effectLst/>
                <a:latin typeface="+mn-lt"/>
                <a:ea typeface="+mn-ea"/>
                <a:cs typeface="+mn-cs"/>
              </a:rPr>
              <a:t>Exclusion des activités de courtage et de change pour les versements réalisés à compter du 1</a:t>
            </a:r>
            <a:r>
              <a:rPr lang="fr-FR" sz="1200" b="0" i="0" u="none" strike="noStrike" kern="1200" baseline="30000" dirty="0">
                <a:solidFill>
                  <a:schemeClr val="tx1"/>
                </a:solidFill>
                <a:effectLst/>
                <a:latin typeface="+mn-lt"/>
                <a:ea typeface="+mn-ea"/>
                <a:cs typeface="+mn-cs"/>
              </a:rPr>
              <a:t>er</a:t>
            </a:r>
            <a:r>
              <a:rPr lang="fr-FR" sz="1200" b="0" i="0" u="none" strike="noStrike" kern="1200" dirty="0">
                <a:solidFill>
                  <a:schemeClr val="tx1"/>
                </a:solidFill>
                <a:effectLst/>
                <a:latin typeface="+mn-lt"/>
                <a:ea typeface="+mn-ea"/>
                <a:cs typeface="+mn-cs"/>
              </a:rPr>
              <a:t> janvier 2020.</a:t>
            </a:r>
            <a:endParaRPr lang="fr-FR" dirty="0"/>
          </a:p>
        </p:txBody>
      </p:sp>
    </p:spTree>
    <p:extLst>
      <p:ext uri="{BB962C8B-B14F-4D97-AF65-F5344CB8AC3E}">
        <p14:creationId xmlns:p14="http://schemas.microsoft.com/office/powerpoint/2010/main" val="4360245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9213" y="598488"/>
            <a:ext cx="6708776" cy="3775075"/>
          </a:xfrm>
        </p:spPr>
      </p:sp>
      <p:sp>
        <p:nvSpPr>
          <p:cNvPr id="3" name="Espace réservé des commentaires 2"/>
          <p:cNvSpPr>
            <a:spLocks noGrp="1"/>
          </p:cNvSpPr>
          <p:nvPr>
            <p:ph type="body" idx="1"/>
          </p:nvPr>
        </p:nvSpPr>
        <p:spPr>
          <a:xfrm>
            <a:off x="660739" y="5090598"/>
            <a:ext cx="5288957" cy="4823207"/>
          </a:xfrm>
          <a:prstGeom prst="rect">
            <a:avLst/>
          </a:prstGeom>
        </p:spPr>
        <p:txBody>
          <a:bodyPr lIns="90796" tIns="45399" rIns="90796" bIns="45399"/>
          <a:lstStyle/>
          <a:p>
            <a:r>
              <a:rPr lang="fr-FR" sz="1200" b="0" i="0" u="none" strike="noStrike" kern="1200" dirty="0">
                <a:solidFill>
                  <a:schemeClr val="tx1"/>
                </a:solidFill>
                <a:effectLst/>
                <a:latin typeface="+mn-lt"/>
                <a:ea typeface="+mn-ea"/>
                <a:cs typeface="+mn-cs"/>
              </a:rPr>
              <a:t>MF 2805 et suivants</a:t>
            </a:r>
          </a:p>
          <a:p>
            <a:endParaRPr lang="fr-FR" sz="1200" b="0" i="0" u="none" strike="noStrike" kern="1200" dirty="0">
              <a:solidFill>
                <a:schemeClr val="tx1"/>
              </a:solidFill>
              <a:effectLst/>
              <a:latin typeface="+mn-lt"/>
              <a:ea typeface="+mn-ea"/>
              <a:cs typeface="+mn-cs"/>
            </a:endParaRPr>
          </a:p>
          <a:p>
            <a:r>
              <a:rPr lang="fr-FR" sz="1200" b="0" i="0" u="none" strike="noStrike" kern="1200" dirty="0">
                <a:solidFill>
                  <a:schemeClr val="tx1"/>
                </a:solidFill>
                <a:effectLst/>
                <a:latin typeface="+mn-lt"/>
                <a:ea typeface="+mn-ea"/>
                <a:cs typeface="+mn-cs"/>
              </a:rPr>
              <a:t>Réduction d’IR en faveur des particuliers qui acquièrent ou font construire des logements neufs ou assimilés destinés à la location dans le secteur intermédiaire. </a:t>
            </a:r>
          </a:p>
          <a:p>
            <a:r>
              <a:rPr lang="fr-FR" sz="1200" b="0" i="0" u="none" strike="noStrike" kern="1200" dirty="0">
                <a:solidFill>
                  <a:schemeClr val="tx1"/>
                </a:solidFill>
                <a:effectLst/>
                <a:latin typeface="+mn-lt"/>
                <a:ea typeface="+mn-ea"/>
                <a:cs typeface="+mn-cs"/>
              </a:rPr>
              <a:t>Réduction répartie sur la durée de l’engagement.</a:t>
            </a:r>
          </a:p>
          <a:p>
            <a:endParaRPr lang="fr-FR" sz="1200" b="0" i="0" u="none" strike="noStrike" kern="1200" dirty="0">
              <a:solidFill>
                <a:schemeClr val="tx1"/>
              </a:solidFill>
              <a:effectLst/>
              <a:latin typeface="+mn-lt"/>
              <a:ea typeface="+mn-ea"/>
              <a:cs typeface="+mn-cs"/>
            </a:endParaRPr>
          </a:p>
          <a:p>
            <a:r>
              <a:rPr lang="fr-FR" sz="1200" b="0" i="0" u="none" strike="noStrike" kern="1200" dirty="0">
                <a:solidFill>
                  <a:schemeClr val="tx1"/>
                </a:solidFill>
                <a:effectLst/>
                <a:latin typeface="+mn-lt"/>
                <a:ea typeface="+mn-ea"/>
                <a:cs typeface="+mn-cs"/>
              </a:rPr>
              <a:t>La présente réforme recentre le dispositif sur les bâtiments d'habitat </a:t>
            </a:r>
            <a:r>
              <a:rPr lang="fr-FR" sz="1200" b="1" i="0" u="none" strike="noStrike" kern="1200" dirty="0">
                <a:solidFill>
                  <a:schemeClr val="tx1"/>
                </a:solidFill>
                <a:effectLst/>
                <a:latin typeface="+mn-lt"/>
                <a:ea typeface="+mn-ea"/>
                <a:cs typeface="+mn-cs"/>
              </a:rPr>
              <a:t>collectif</a:t>
            </a:r>
            <a:r>
              <a:rPr lang="fr-FR" sz="1200" b="0" i="0" u="none" strike="noStrike" kern="1200" dirty="0">
                <a:solidFill>
                  <a:schemeClr val="tx1"/>
                </a:solidFill>
                <a:effectLst/>
                <a:latin typeface="+mn-lt"/>
                <a:ea typeface="+mn-ea"/>
                <a:cs typeface="+mn-cs"/>
              </a:rPr>
              <a:t> et comporte une expérimentation de nouvelles règles d'éligibilité à cette réduction d'impôt pour les investissements réalisés en Bretagne.</a:t>
            </a:r>
            <a:endParaRPr lang="fr-FR" dirty="0"/>
          </a:p>
        </p:txBody>
      </p:sp>
    </p:spTree>
    <p:extLst>
      <p:ext uri="{BB962C8B-B14F-4D97-AF65-F5344CB8AC3E}">
        <p14:creationId xmlns:p14="http://schemas.microsoft.com/office/powerpoint/2010/main" val="6783830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image des diapositives 3">
            <a:extLst>
              <a:ext uri="{FF2B5EF4-FFF2-40B4-BE49-F238E27FC236}">
                <a16:creationId xmlns:a16="http://schemas.microsoft.com/office/drawing/2014/main" id="{33831A4C-45EC-4A03-9E65-CC785088B116}"/>
              </a:ext>
            </a:extLst>
          </p:cNvPr>
          <p:cNvSpPr>
            <a:spLocks noGrp="1" noRot="1" noChangeAspect="1"/>
          </p:cNvSpPr>
          <p:nvPr>
            <p:ph type="sldImg"/>
          </p:nvPr>
        </p:nvSpPr>
        <p:spPr/>
      </p:sp>
      <p:sp>
        <p:nvSpPr>
          <p:cNvPr id="5" name="Espace réservé des notes 4">
            <a:extLst>
              <a:ext uri="{FF2B5EF4-FFF2-40B4-BE49-F238E27FC236}">
                <a16:creationId xmlns:a16="http://schemas.microsoft.com/office/drawing/2014/main" id="{E85E8548-BAAE-4F4B-AFC3-FC9F72F1726C}"/>
              </a:ext>
            </a:extLst>
          </p:cNvPr>
          <p:cNvSpPr>
            <a:spLocks noGrp="1"/>
          </p:cNvSpPr>
          <p:nvPr>
            <p:ph type="body" idx="1"/>
          </p:nvPr>
        </p:nvSpPr>
        <p:spPr>
          <a:xfrm>
            <a:off x="666598" y="4777361"/>
            <a:ext cx="5335893" cy="3910635"/>
          </a:xfrm>
          <a:prstGeom prst="rect">
            <a:avLst/>
          </a:prstGeom>
        </p:spPr>
        <p:txBody>
          <a:bodyPr/>
          <a:lstStyle/>
          <a:p>
            <a:r>
              <a:rPr lang="fr-FR" sz="1200" b="0" i="0" u="none" strike="noStrike" kern="1200" dirty="0">
                <a:solidFill>
                  <a:schemeClr val="tx1"/>
                </a:solidFill>
                <a:effectLst/>
                <a:latin typeface="+mn-lt"/>
                <a:ea typeface="+mn-ea"/>
                <a:cs typeface="+mn-cs"/>
              </a:rPr>
              <a:t>S'agissant des logements acquis à compter du 1</a:t>
            </a:r>
            <a:r>
              <a:rPr lang="fr-FR" sz="1200" b="0" i="0" u="none" strike="noStrike" kern="1200" baseline="30000" dirty="0">
                <a:solidFill>
                  <a:schemeClr val="tx1"/>
                </a:solidFill>
                <a:effectLst/>
                <a:latin typeface="+mn-lt"/>
                <a:ea typeface="+mn-ea"/>
                <a:cs typeface="+mn-cs"/>
              </a:rPr>
              <a:t>er</a:t>
            </a:r>
            <a:r>
              <a:rPr lang="fr-FR" sz="1200" b="0" i="0" u="none" strike="noStrike" kern="1200" dirty="0">
                <a:solidFill>
                  <a:schemeClr val="tx1"/>
                </a:solidFill>
                <a:effectLst/>
                <a:latin typeface="+mn-lt"/>
                <a:ea typeface="+mn-ea"/>
                <a:cs typeface="+mn-cs"/>
              </a:rPr>
              <a:t> janvier 2019 faisant l'objet de travaux de rénovation ainsi que les locaux affectés à un usage autre que l'habitation qui ont fait l'objet de travaux de transformation en logement dont le montant représente au moins 25 % du coût de l'opération, ceux-ci doivent être situés dans des communes dont le besoin de réhabilitation de l'habitat du centre-ville est particulièrement marqué ou qui ont conclu une convention d'opération de revitalisation de territoire. La liste des communes et la détermination du centre des communes éligibles sont fixées par un arrêté.</a:t>
            </a:r>
            <a:endParaRPr lang="fr-FR" dirty="0"/>
          </a:p>
        </p:txBody>
      </p:sp>
    </p:spTree>
    <p:extLst>
      <p:ext uri="{BB962C8B-B14F-4D97-AF65-F5344CB8AC3E}">
        <p14:creationId xmlns:p14="http://schemas.microsoft.com/office/powerpoint/2010/main" val="13322107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image des diapositives 3">
            <a:extLst>
              <a:ext uri="{FF2B5EF4-FFF2-40B4-BE49-F238E27FC236}">
                <a16:creationId xmlns:a16="http://schemas.microsoft.com/office/drawing/2014/main" id="{4FDE5CDC-0FDB-4EB4-A225-666AEE56E46D}"/>
              </a:ext>
            </a:extLst>
          </p:cNvPr>
          <p:cNvSpPr>
            <a:spLocks noGrp="1" noRot="1" noChangeAspect="1"/>
          </p:cNvSpPr>
          <p:nvPr>
            <p:ph type="sldImg"/>
          </p:nvPr>
        </p:nvSpPr>
        <p:spPr/>
      </p:sp>
      <p:sp>
        <p:nvSpPr>
          <p:cNvPr id="5" name="Espace réservé des notes 4">
            <a:extLst>
              <a:ext uri="{FF2B5EF4-FFF2-40B4-BE49-F238E27FC236}">
                <a16:creationId xmlns:a16="http://schemas.microsoft.com/office/drawing/2014/main" id="{3ACE1124-6D30-402A-BF12-ADC69457D138}"/>
              </a:ext>
            </a:extLst>
          </p:cNvPr>
          <p:cNvSpPr>
            <a:spLocks noGrp="1"/>
          </p:cNvSpPr>
          <p:nvPr>
            <p:ph type="body" idx="1"/>
          </p:nvPr>
        </p:nvSpPr>
        <p:spPr>
          <a:xfrm>
            <a:off x="666598" y="4777361"/>
            <a:ext cx="5335893" cy="3910635"/>
          </a:xfrm>
          <a:prstGeom prst="rect">
            <a:avLst/>
          </a:prstGeom>
        </p:spPr>
        <p:txBody>
          <a:bodyPr/>
          <a:lstStyle/>
          <a:p>
            <a:endParaRPr lang="fr-FR"/>
          </a:p>
        </p:txBody>
      </p:sp>
    </p:spTree>
    <p:extLst>
      <p:ext uri="{BB962C8B-B14F-4D97-AF65-F5344CB8AC3E}">
        <p14:creationId xmlns:p14="http://schemas.microsoft.com/office/powerpoint/2010/main" val="35449585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66598" y="4777361"/>
            <a:ext cx="5335893" cy="3910635"/>
          </a:xfrm>
          <a:prstGeom prst="rect">
            <a:avLst/>
          </a:prstGeom>
        </p:spPr>
        <p:txBody>
          <a:bodyPr/>
          <a:lstStyle/>
          <a:p>
            <a:r>
              <a:rPr lang="fr-FR" dirty="0"/>
              <a:t>Dégrèvement progressif de la TH afférente à la résidence principale institué par la LF 2018 : soumis à une condition de ressources. Devrait conduire à une dispense de TH pour 80 % des foyers en 2021</a:t>
            </a:r>
          </a:p>
          <a:p>
            <a:r>
              <a:rPr lang="fr-FR" dirty="0"/>
              <a:t>Pour mémoire : lorsque le contribuable a un RFR qui se situe entre deux limites d’application du dispositif, le dégrèvement est partiel.</a:t>
            </a:r>
          </a:p>
        </p:txBody>
      </p:sp>
    </p:spTree>
    <p:extLst>
      <p:ext uri="{BB962C8B-B14F-4D97-AF65-F5344CB8AC3E}">
        <p14:creationId xmlns:p14="http://schemas.microsoft.com/office/powerpoint/2010/main" val="28927636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66598" y="4777361"/>
            <a:ext cx="5335893" cy="3910635"/>
          </a:xfrm>
          <a:prstGeom prst="rect">
            <a:avLst/>
          </a:prstGeom>
        </p:spPr>
        <p:txBody>
          <a:bodyPr/>
          <a:lstStyle/>
          <a:p>
            <a:r>
              <a:rPr lang="fr-FR" dirty="0"/>
              <a:t>Pour les contribuables qui bénéficient de l’exonération partielle sous condition de ressources, l’exonération de 30 ou 65 % s’appliquera sur la cotisation diminuée de cette exonération.</a:t>
            </a:r>
          </a:p>
          <a:p>
            <a:endParaRPr lang="fr-FR" dirty="0"/>
          </a:p>
          <a:p>
            <a:r>
              <a:rPr lang="fr-FR" dirty="0"/>
              <a:t>A partir de 2023, la TH ne portera plus que sur des locaux autres que ceux affectés à l’habitation principale.</a:t>
            </a:r>
          </a:p>
          <a:p>
            <a:endParaRPr lang="fr-FR" dirty="0"/>
          </a:p>
          <a:p>
            <a:r>
              <a:rPr lang="fr-FR" dirty="0"/>
              <a:t>Pour les locaux affectés à la résidence principale : actualisation de la valeur locative limitée en 2020 à 1,009 et pas d’actualisation en 2021 et 2022. Valorisation dans les conditions de droit commun pour les autres locaux.</a:t>
            </a:r>
          </a:p>
          <a:p>
            <a:r>
              <a:rPr lang="fr-FR" dirty="0"/>
              <a:t>+ gel des taux en 2020, 2021 et 2022.</a:t>
            </a:r>
          </a:p>
          <a:p>
            <a:r>
              <a:rPr lang="fr-FR" dirty="0"/>
              <a:t>+ gel des délibérations concernant les logements vacants jusque 2022</a:t>
            </a:r>
          </a:p>
        </p:txBody>
      </p:sp>
    </p:spTree>
    <p:extLst>
      <p:ext uri="{BB962C8B-B14F-4D97-AF65-F5344CB8AC3E}">
        <p14:creationId xmlns:p14="http://schemas.microsoft.com/office/powerpoint/2010/main" val="2471488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3"/>
          <p:cNvSpPr>
            <a:spLocks noGrp="1"/>
          </p:cNvSpPr>
          <p:nvPr>
            <p:ph type="sldNum" sz="quarter" idx="5"/>
          </p:nvPr>
        </p:nvSpPr>
        <p:spPr>
          <a:xfrm>
            <a:off x="3806458" y="10288961"/>
            <a:ext cx="2862630" cy="544297"/>
          </a:xfrm>
          <a:prstGeom prst="rect">
            <a:avLst/>
          </a:prstGeom>
        </p:spPr>
        <p:txBody>
          <a:bodyPr/>
          <a:lstStyle/>
          <a:p>
            <a:pPr>
              <a:defRPr/>
            </a:pPr>
            <a:fld id="{F38624FE-6678-4CEA-BB81-68FD5024454B}" type="slidenum">
              <a:rPr lang="fr-FR"/>
              <a:pPr>
                <a:defRPr/>
              </a:pPr>
              <a:t>6</a:t>
            </a:fld>
            <a:endParaRPr lang="fr-FR"/>
          </a:p>
        </p:txBody>
      </p:sp>
      <p:sp>
        <p:nvSpPr>
          <p:cNvPr id="4" name="Espace réservé de l'image des diapositives 3">
            <a:extLst>
              <a:ext uri="{FF2B5EF4-FFF2-40B4-BE49-F238E27FC236}">
                <a16:creationId xmlns:a16="http://schemas.microsoft.com/office/drawing/2014/main" id="{0C2DC700-1E09-4C48-8093-393B00543972}"/>
              </a:ext>
            </a:extLst>
          </p:cNvPr>
          <p:cNvSpPr>
            <a:spLocks noGrp="1" noRot="1" noChangeAspect="1"/>
          </p:cNvSpPr>
          <p:nvPr>
            <p:ph type="sldImg"/>
          </p:nvPr>
        </p:nvSpPr>
        <p:spPr/>
      </p:sp>
      <p:sp>
        <p:nvSpPr>
          <p:cNvPr id="5" name="Espace réservé des notes 4">
            <a:extLst>
              <a:ext uri="{FF2B5EF4-FFF2-40B4-BE49-F238E27FC236}">
                <a16:creationId xmlns:a16="http://schemas.microsoft.com/office/drawing/2014/main" id="{177E0F48-A7C4-405E-BB53-C4E15E8C12AB}"/>
              </a:ext>
            </a:extLst>
          </p:cNvPr>
          <p:cNvSpPr>
            <a:spLocks noGrp="1"/>
          </p:cNvSpPr>
          <p:nvPr>
            <p:ph type="body" idx="1"/>
          </p:nvPr>
        </p:nvSpPr>
        <p:spPr>
          <a:xfrm>
            <a:off x="666598" y="4777361"/>
            <a:ext cx="5335893" cy="3910635"/>
          </a:xfrm>
          <a:prstGeom prst="rect">
            <a:avLst/>
          </a:prstGeom>
        </p:spPr>
        <p:txBody>
          <a:bodyPr/>
          <a:lstStyle/>
          <a:p>
            <a:endParaRPr lang="fr-FR"/>
          </a:p>
        </p:txBody>
      </p:sp>
    </p:spTree>
    <p:extLst>
      <p:ext uri="{BB962C8B-B14F-4D97-AF65-F5344CB8AC3E}">
        <p14:creationId xmlns:p14="http://schemas.microsoft.com/office/powerpoint/2010/main" val="11127410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66598" y="4777361"/>
            <a:ext cx="5335893" cy="3910635"/>
          </a:xfrm>
          <a:prstGeom prst="rect">
            <a:avLst/>
          </a:prstGeom>
        </p:spPr>
        <p:txBody>
          <a:bodyPr/>
          <a:lstStyle/>
          <a:p>
            <a:r>
              <a:rPr lang="fr-FR" dirty="0"/>
              <a:t>A compter de 2023, la TH ne portera donc plus que sur les locaux meublés affectés à l’habitation autres que ceux affectés à l’habitation principale et sur les locaux meublés occupés par les personnes morales. Elle sera rebaptisée « taxe d’habitation sur les résidences secondaires et autres locaux meublés non affectés à l’habitation principale ».</a:t>
            </a:r>
          </a:p>
          <a:p>
            <a:endParaRPr lang="fr-FR" dirty="0"/>
          </a:p>
          <a:p>
            <a:r>
              <a:rPr lang="fr-FR" dirty="0"/>
              <a:t>Seront maintenues :</a:t>
            </a:r>
          </a:p>
          <a:p>
            <a:pPr marL="171450" indent="-171450">
              <a:buFontTx/>
              <a:buChar char="-"/>
            </a:pPr>
            <a:r>
              <a:rPr lang="fr-FR" dirty="0"/>
              <a:t>La majoration de la TH sur les résidences secondaires,</a:t>
            </a:r>
          </a:p>
          <a:p>
            <a:pPr marL="171450" indent="-171450">
              <a:buFontTx/>
              <a:buChar char="-"/>
            </a:pPr>
            <a:r>
              <a:rPr lang="fr-FR" dirty="0"/>
              <a:t>La taxe sur les logements vacants (zones tendues)</a:t>
            </a:r>
          </a:p>
          <a:p>
            <a:pPr marL="171450" indent="-171450">
              <a:buFontTx/>
              <a:buChar char="-"/>
            </a:pPr>
            <a:r>
              <a:rPr lang="fr-FR" dirty="0"/>
              <a:t>La taxe d’habitation sur les logements vacants (hors zones tendues, sur délibération).</a:t>
            </a:r>
          </a:p>
          <a:p>
            <a:pPr marL="0" indent="0">
              <a:buFontTx/>
              <a:buNone/>
            </a:pPr>
            <a:endParaRPr lang="fr-FR" dirty="0"/>
          </a:p>
          <a:p>
            <a:pPr marL="0" indent="0">
              <a:buFontTx/>
              <a:buNone/>
            </a:pPr>
            <a:r>
              <a:rPr lang="fr-FR" dirty="0"/>
              <a:t>Nouvelle obligation déclarative à compter de 2023 à la charge des propriétaires, afin de permettre à l’administration d’établir la THRS et la TLV : déclaration à effectuer avant le 1</a:t>
            </a:r>
            <a:r>
              <a:rPr lang="fr-FR" baseline="30000" dirty="0"/>
              <a:t>er </a:t>
            </a:r>
            <a:r>
              <a:rPr lang="fr-FR" baseline="0" dirty="0"/>
              <a:t>juillet de chaque année (l’objectif est d’informer l’administration de la nature de l’occupation des locaux s’ils s’en réservent la jouissance. S’il sont occupés par des tiers, les propriétaires seront tenus de déclarer l’identité du ou des occupants des locaux). A défaut, amende de 150 € par local concerné.</a:t>
            </a:r>
            <a:endParaRPr lang="fr-FR" dirty="0"/>
          </a:p>
        </p:txBody>
      </p:sp>
    </p:spTree>
    <p:extLst>
      <p:ext uri="{BB962C8B-B14F-4D97-AF65-F5344CB8AC3E}">
        <p14:creationId xmlns:p14="http://schemas.microsoft.com/office/powerpoint/2010/main" val="10185240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66598" y="4777361"/>
            <a:ext cx="5335893" cy="3910635"/>
          </a:xfrm>
          <a:prstGeom prst="rect">
            <a:avLst/>
          </a:prstGeom>
        </p:spPr>
        <p:txBody>
          <a:bodyPr/>
          <a:lstStyle/>
          <a:p>
            <a:r>
              <a:rPr lang="fr-FR" dirty="0"/>
              <a:t>A voir : les sites </a:t>
            </a:r>
            <a:r>
              <a:rPr lang="fr-FR" dirty="0" err="1"/>
              <a:t>servicepublic</a:t>
            </a:r>
            <a:r>
              <a:rPr lang="fr-FR" dirty="0"/>
              <a:t> et autoentrepreneur mentionnent un seuil de 72 500 €…</a:t>
            </a:r>
          </a:p>
          <a:p>
            <a:endParaRPr lang="fr-FR" dirty="0"/>
          </a:p>
          <a:p>
            <a:r>
              <a:rPr lang="fr-FR" sz="1200" kern="1200" dirty="0">
                <a:solidFill>
                  <a:schemeClr val="tx1"/>
                </a:solidFill>
                <a:effectLst/>
                <a:latin typeface="+mn-lt"/>
                <a:ea typeface="+mn-ea"/>
                <a:cs typeface="+mn-cs"/>
              </a:rPr>
              <a:t>Sauf cas d’exclusions spécifiques </a:t>
            </a:r>
            <a:r>
              <a:rPr lang="fr-FR" sz="1200" i="1" kern="1200" dirty="0">
                <a:solidFill>
                  <a:schemeClr val="tx1"/>
                </a:solidFill>
                <a:effectLst/>
                <a:latin typeface="+mn-lt"/>
                <a:ea typeface="+mn-ea"/>
                <a:cs typeface="+mn-cs"/>
              </a:rPr>
              <a:t>(CGI, art. 102 ter, 6)</a:t>
            </a:r>
            <a:r>
              <a:rPr lang="fr-FR" sz="1200" kern="1200" dirty="0">
                <a:solidFill>
                  <a:schemeClr val="tx1"/>
                </a:solidFill>
                <a:effectLst/>
                <a:latin typeface="+mn-lt"/>
                <a:ea typeface="+mn-ea"/>
                <a:cs typeface="+mn-cs"/>
              </a:rPr>
              <a:t>, le </a:t>
            </a:r>
            <a:r>
              <a:rPr lang="fr-FR" sz="1200" b="1" kern="1200" dirty="0">
                <a:solidFill>
                  <a:schemeClr val="tx1"/>
                </a:solidFill>
                <a:effectLst/>
                <a:latin typeface="+mn-lt"/>
                <a:ea typeface="+mn-ea"/>
                <a:cs typeface="+mn-cs"/>
              </a:rPr>
              <a:t>régime micro s’applique de plein droit au cours d’une année N</a:t>
            </a:r>
            <a:r>
              <a:rPr lang="fr-FR" sz="1200" kern="1200" dirty="0">
                <a:solidFill>
                  <a:schemeClr val="tx1"/>
                </a:solidFill>
                <a:effectLst/>
                <a:latin typeface="+mn-lt"/>
                <a:ea typeface="+mn-ea"/>
                <a:cs typeface="+mn-cs"/>
              </a:rPr>
              <a:t> aux titulaires de BIC, BNC, BA dont le </a:t>
            </a:r>
            <a:r>
              <a:rPr lang="fr-FR" sz="1200" b="1" kern="1200" dirty="0">
                <a:solidFill>
                  <a:schemeClr val="tx1"/>
                </a:solidFill>
                <a:effectLst/>
                <a:latin typeface="+mn-lt"/>
                <a:ea typeface="+mn-ea"/>
                <a:cs typeface="+mn-cs"/>
              </a:rPr>
              <a:t>total des recettes annuelles hors taxes</a:t>
            </a:r>
            <a:r>
              <a:rPr lang="fr-FR" sz="1200" kern="1200" dirty="0">
                <a:solidFill>
                  <a:schemeClr val="tx1"/>
                </a:solidFill>
                <a:effectLst/>
                <a:latin typeface="+mn-lt"/>
                <a:ea typeface="+mn-ea"/>
                <a:cs typeface="+mn-cs"/>
              </a:rPr>
              <a:t>, ajusté s’il y a lieu au prorata du temps d’exploitation, </a:t>
            </a:r>
            <a:r>
              <a:rPr lang="fr-FR" sz="1200" b="1" kern="1200" dirty="0">
                <a:solidFill>
                  <a:schemeClr val="tx1"/>
                </a:solidFill>
                <a:effectLst/>
                <a:latin typeface="+mn-lt"/>
                <a:ea typeface="+mn-ea"/>
                <a:cs typeface="+mn-cs"/>
              </a:rPr>
              <a:t>n’excède pas le seuil légal</a:t>
            </a:r>
            <a:r>
              <a:rPr lang="fr-FR" sz="1200" kern="1200" dirty="0">
                <a:solidFill>
                  <a:schemeClr val="tx1"/>
                </a:solidFill>
                <a:effectLst/>
                <a:latin typeface="+mn-lt"/>
                <a:ea typeface="+mn-ea"/>
                <a:cs typeface="+mn-cs"/>
              </a:rPr>
              <a:t> : </a:t>
            </a:r>
          </a:p>
          <a:p>
            <a:r>
              <a:rPr lang="fr-FR" sz="1200" kern="1200" dirty="0">
                <a:solidFill>
                  <a:schemeClr val="tx1"/>
                </a:solidFill>
                <a:effectLst/>
                <a:latin typeface="+mn-lt"/>
                <a:ea typeface="+mn-ea"/>
                <a:cs typeface="+mn-cs"/>
              </a:rPr>
              <a:t>›</a:t>
            </a:r>
            <a:r>
              <a:rPr lang="fr-FR" sz="1200" b="1" kern="1200" dirty="0">
                <a:solidFill>
                  <a:schemeClr val="tx1"/>
                </a:solidFill>
                <a:effectLst/>
                <a:latin typeface="+mn-lt"/>
                <a:ea typeface="+mn-ea"/>
                <a:cs typeface="+mn-cs"/>
              </a:rPr>
              <a:t> l’année civile précédente</a:t>
            </a:r>
            <a:r>
              <a:rPr lang="fr-FR" sz="1200" kern="1200" dirty="0">
                <a:solidFill>
                  <a:schemeClr val="tx1"/>
                </a:solidFill>
                <a:effectLst/>
                <a:latin typeface="+mn-lt"/>
                <a:ea typeface="+mn-ea"/>
                <a:cs typeface="+mn-cs"/>
              </a:rPr>
              <a:t> (N-1) ;</a:t>
            </a:r>
          </a:p>
          <a:p>
            <a:r>
              <a:rPr lang="fr-FR" sz="1200" kern="1200" dirty="0">
                <a:solidFill>
                  <a:schemeClr val="tx1"/>
                </a:solidFill>
                <a:effectLst/>
                <a:latin typeface="+mn-lt"/>
                <a:ea typeface="+mn-ea"/>
                <a:cs typeface="+mn-cs"/>
              </a:rPr>
              <a:t>›</a:t>
            </a:r>
            <a:r>
              <a:rPr lang="fr-FR" sz="1200" b="1" kern="1200" dirty="0">
                <a:solidFill>
                  <a:schemeClr val="tx1"/>
                </a:solidFill>
                <a:effectLst/>
                <a:latin typeface="+mn-lt"/>
                <a:ea typeface="+mn-ea"/>
                <a:cs typeface="+mn-cs"/>
              </a:rPr>
              <a:t> ou la pénultième année</a:t>
            </a:r>
            <a:r>
              <a:rPr lang="fr-FR" sz="1200" kern="1200" dirty="0">
                <a:solidFill>
                  <a:schemeClr val="tx1"/>
                </a:solidFill>
                <a:effectLst/>
                <a:latin typeface="+mn-lt"/>
                <a:ea typeface="+mn-ea"/>
                <a:cs typeface="+mn-cs"/>
              </a:rPr>
              <a:t> (N-2) </a:t>
            </a:r>
            <a:r>
              <a:rPr lang="fr-FR" sz="1200" b="1" kern="1200" dirty="0">
                <a:solidFill>
                  <a:schemeClr val="tx1"/>
                </a:solidFill>
                <a:effectLst/>
                <a:latin typeface="+mn-lt"/>
                <a:ea typeface="+mn-ea"/>
                <a:cs typeface="+mn-cs"/>
              </a:rPr>
              <a:t>lorsque les recettes de l’année civile précédente </a:t>
            </a:r>
            <a:r>
              <a:rPr lang="fr-FR" sz="1200" kern="1200" dirty="0">
                <a:solidFill>
                  <a:schemeClr val="tx1"/>
                </a:solidFill>
                <a:effectLst/>
                <a:latin typeface="+mn-lt"/>
                <a:ea typeface="+mn-ea"/>
                <a:cs typeface="+mn-cs"/>
              </a:rPr>
              <a:t>(N-1)</a:t>
            </a:r>
            <a:r>
              <a:rPr lang="fr-FR" sz="1200" b="1" kern="1200" dirty="0">
                <a:solidFill>
                  <a:schemeClr val="tx1"/>
                </a:solidFill>
                <a:effectLst/>
                <a:latin typeface="+mn-lt"/>
                <a:ea typeface="+mn-ea"/>
                <a:cs typeface="+mn-cs"/>
              </a:rPr>
              <a:t> ont dépassé le seuil légal.</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En cas de </a:t>
            </a:r>
            <a:r>
              <a:rPr lang="fr-FR" sz="1200" b="1" kern="1200" dirty="0">
                <a:solidFill>
                  <a:schemeClr val="tx1"/>
                </a:solidFill>
                <a:effectLst/>
                <a:latin typeface="+mn-lt"/>
                <a:ea typeface="+mn-ea"/>
                <a:cs typeface="+mn-cs"/>
              </a:rPr>
              <a:t>dépassement pendant deux années consécutives</a:t>
            </a:r>
            <a:r>
              <a:rPr lang="fr-FR" sz="1200" kern="1200" dirty="0">
                <a:solidFill>
                  <a:schemeClr val="tx1"/>
                </a:solidFill>
                <a:effectLst/>
                <a:latin typeface="+mn-lt"/>
                <a:ea typeface="+mn-ea"/>
                <a:cs typeface="+mn-cs"/>
              </a:rPr>
              <a:t> de ce seuil, le régime du réel s’applique de plein droit à la période d’imposition suivante. </a:t>
            </a:r>
            <a:r>
              <a:rPr lang="fr-FR" sz="1200" b="1" kern="1200" dirty="0">
                <a:solidFill>
                  <a:schemeClr val="tx1"/>
                </a:solidFill>
                <a:effectLst/>
                <a:latin typeface="+mn-lt"/>
                <a:ea typeface="+mn-ea"/>
                <a:cs typeface="+mn-cs"/>
              </a:rPr>
              <a:t>Le régime micro redevient applicable de plein droit l’année suivant</a:t>
            </a:r>
            <a:r>
              <a:rPr lang="fr-FR" sz="1200" kern="1200" dirty="0">
                <a:solidFill>
                  <a:schemeClr val="tx1"/>
                </a:solidFill>
                <a:effectLst/>
                <a:latin typeface="+mn-lt"/>
                <a:ea typeface="+mn-ea"/>
                <a:cs typeface="+mn-cs"/>
              </a:rPr>
              <a:t> celle où le montant des recettes redevient inférieur ou égal au seuil légal. </a:t>
            </a:r>
          </a:p>
          <a:p>
            <a:endParaRPr lang="fr-FR" dirty="0"/>
          </a:p>
        </p:txBody>
      </p:sp>
    </p:spTree>
    <p:extLst>
      <p:ext uri="{BB962C8B-B14F-4D97-AF65-F5344CB8AC3E}">
        <p14:creationId xmlns:p14="http://schemas.microsoft.com/office/powerpoint/2010/main" val="3428880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22275" y="1241425"/>
            <a:ext cx="5953125" cy="3349625"/>
          </a:xfrm>
        </p:spPr>
      </p:sp>
      <p:sp>
        <p:nvSpPr>
          <p:cNvPr id="3" name="Espace réservé des commentaires 2"/>
          <p:cNvSpPr>
            <a:spLocks noGrp="1"/>
          </p:cNvSpPr>
          <p:nvPr>
            <p:ph type="body" idx="1"/>
          </p:nvPr>
        </p:nvSpPr>
        <p:spPr/>
        <p:txBody>
          <a:bodyPr/>
          <a:lstStyle/>
          <a:p>
            <a:r>
              <a:rPr lang="fr-FR" sz="1200" b="0" kern="1200" dirty="0">
                <a:solidFill>
                  <a:schemeClr val="tx1"/>
                </a:solidFill>
                <a:effectLst/>
                <a:latin typeface="+mn-lt"/>
                <a:ea typeface="+mn-ea"/>
                <a:cs typeface="+mn-cs"/>
              </a:rPr>
              <a:t>Les titulaires de BNC sont soumis à une comptabilité d’encaissement. Toutefois, ceux soumis au régime de la déclaration contrôlée peuvent opter pour une comptabilité d’engagement (CGI, art. 93 A), possibilité non offerte à ceux relevant du régime micro-BNC.</a:t>
            </a:r>
          </a:p>
          <a:p>
            <a:endParaRPr lang="fr-FR" sz="1200" b="0" kern="1200" dirty="0">
              <a:solidFill>
                <a:schemeClr val="tx1"/>
              </a:solidFill>
              <a:effectLst/>
              <a:latin typeface="+mn-lt"/>
              <a:ea typeface="+mn-ea"/>
              <a:cs typeface="+mn-cs"/>
            </a:endParaRPr>
          </a:p>
          <a:p>
            <a:r>
              <a:rPr lang="fr-FR" sz="1200" b="0" kern="1200" dirty="0">
                <a:solidFill>
                  <a:schemeClr val="tx1"/>
                </a:solidFill>
                <a:effectLst/>
                <a:latin typeface="+mn-lt"/>
                <a:ea typeface="+mn-ea"/>
                <a:cs typeface="+mn-cs"/>
              </a:rPr>
              <a:t>Les règles exposées sont transposables aux BA. En effet, les recettes imposées sous le régime micro-BA sont celles encaissées au cours de l’année civile. En revanche, dans le cadre d’un régime réel d’imposition, le résultat imposable est déterminé à partie des créances acquises et des dépenses engagées.</a:t>
            </a:r>
          </a:p>
          <a:p>
            <a:r>
              <a:rPr lang="fr-FR" sz="1200" b="0" kern="1200" dirty="0">
                <a:solidFill>
                  <a:schemeClr val="tx1"/>
                </a:solidFill>
                <a:effectLst/>
                <a:latin typeface="+mn-lt"/>
                <a:ea typeface="+mn-ea"/>
                <a:cs typeface="+mn-cs"/>
              </a:rPr>
              <a:t>Pour mémoire, abattement en micro-BA est de 87 %.</a:t>
            </a:r>
          </a:p>
        </p:txBody>
      </p:sp>
      <p:sp>
        <p:nvSpPr>
          <p:cNvPr id="4" name="Espace réservé du numéro de diapositive 3"/>
          <p:cNvSpPr>
            <a:spLocks noGrp="1"/>
          </p:cNvSpPr>
          <p:nvPr>
            <p:ph type="sldNum" sz="quarter" idx="10"/>
          </p:nvPr>
        </p:nvSpPr>
        <p:spPr/>
        <p:txBody>
          <a:bodyPr/>
          <a:lstStyle/>
          <a:p>
            <a:pPr>
              <a:defRPr/>
            </a:pPr>
            <a:fld id="{A1EA76CB-782B-469B-BC0E-6D4B7AB06CDF}" type="slidenum">
              <a:rPr lang="fr-FR" smtClean="0"/>
              <a:pPr>
                <a:defRPr/>
              </a:pPr>
              <a:t>28</a:t>
            </a:fld>
            <a:endParaRPr lang="fr-FR"/>
          </a:p>
        </p:txBody>
      </p:sp>
    </p:spTree>
    <p:extLst>
      <p:ext uri="{BB962C8B-B14F-4D97-AF65-F5344CB8AC3E}">
        <p14:creationId xmlns:p14="http://schemas.microsoft.com/office/powerpoint/2010/main" val="42432825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22275" y="1241425"/>
            <a:ext cx="5953125" cy="3349625"/>
          </a:xfrm>
        </p:spPr>
      </p:sp>
      <p:sp>
        <p:nvSpPr>
          <p:cNvPr id="3" name="Espace réservé des commentaires 2"/>
          <p:cNvSpPr>
            <a:spLocks noGrp="1"/>
          </p:cNvSpPr>
          <p:nvPr>
            <p:ph type="body" idx="1"/>
          </p:nvPr>
        </p:nvSpPr>
        <p:spPr/>
        <p:txBody>
          <a:bodyPr/>
          <a:lstStyle/>
          <a:p>
            <a:r>
              <a:rPr lang="fr-FR" sz="1200" b="0" kern="1200" dirty="0">
                <a:solidFill>
                  <a:schemeClr val="tx1"/>
                </a:solidFill>
                <a:effectLst/>
                <a:latin typeface="+mn-lt"/>
                <a:ea typeface="+mn-ea"/>
                <a:cs typeface="+mn-cs"/>
              </a:rPr>
              <a:t>Le passage du régime micro-BNC au régime de la déclaration contrôlée, ou inversement, peut générer des difficultés liées au changement des règles de rattachement des recettes : </a:t>
            </a:r>
          </a:p>
          <a:p>
            <a:pPr marL="171450" indent="-171450">
              <a:buFont typeface="Arial" panose="020B0604020202020204" pitchFamily="34" charset="0"/>
              <a:buChar char="•"/>
            </a:pPr>
            <a:r>
              <a:rPr lang="fr-FR" sz="1200" b="0" kern="1200" dirty="0">
                <a:solidFill>
                  <a:schemeClr val="tx1"/>
                </a:solidFill>
                <a:effectLst/>
                <a:latin typeface="+mn-lt"/>
                <a:ea typeface="+mn-ea"/>
                <a:cs typeface="+mn-cs"/>
              </a:rPr>
              <a:t>en cas de passage du régime réel avec option pour la comptabilité́ d’engagement au régime micro, une créance acquise lors du dernier exercice imposé au réel est susceptible d’être imposée deux fois (en effet, elle sera imposée lors du dernier exercice au réel, puis à nouveau pour l’exercice suivant relevant du régime micro, si le revenu correspondant à la créance est effectivement encaissé au cours de cet exercice) ; </a:t>
            </a:r>
          </a:p>
          <a:p>
            <a:pPr marL="171450" indent="-171450">
              <a:buFont typeface="Arial" panose="020B0604020202020204" pitchFamily="34" charset="0"/>
              <a:buChar char="•"/>
            </a:pPr>
            <a:r>
              <a:rPr lang="fr-FR" sz="1200" b="0" kern="1200" dirty="0">
                <a:solidFill>
                  <a:schemeClr val="tx1"/>
                </a:solidFill>
                <a:effectLst/>
                <a:latin typeface="+mn-lt"/>
                <a:ea typeface="+mn-ea"/>
                <a:cs typeface="+mn-cs"/>
              </a:rPr>
              <a:t>en cas de passage du régime micro au régime réel, une créance acquise lors de l’exercice au titre duquel le régime micro s’applique est imposée sans application de l’abattement auquel le contribuable aurait eu droit si l’encaissement correspondant était effectivement intervenu lors de l’imposition au régime micro. </a:t>
            </a:r>
          </a:p>
          <a:p>
            <a:r>
              <a:rPr lang="fr-FR" sz="1200" b="0" kern="1200" dirty="0">
                <a:solidFill>
                  <a:schemeClr val="tx1"/>
                </a:solidFill>
                <a:effectLst/>
                <a:latin typeface="+mn-lt"/>
                <a:ea typeface="+mn-ea"/>
                <a:cs typeface="+mn-cs"/>
              </a:rPr>
              <a:t> </a:t>
            </a:r>
          </a:p>
          <a:p>
            <a:r>
              <a:rPr lang="fr-FR" sz="1200" b="0" kern="1200" dirty="0">
                <a:solidFill>
                  <a:schemeClr val="tx1"/>
                </a:solidFill>
                <a:effectLst/>
                <a:latin typeface="+mn-lt"/>
                <a:ea typeface="+mn-ea"/>
                <a:cs typeface="+mn-cs"/>
              </a:rPr>
              <a:t>L’article 55 de la loi de finances pour 2020 introduit deux mesures afin d’assurer une neutralité fiscale :</a:t>
            </a:r>
          </a:p>
          <a:p>
            <a:pPr marL="171450" indent="-171450">
              <a:buFont typeface="Arial" panose="020B0604020202020204" pitchFamily="34" charset="0"/>
              <a:buChar char="•"/>
            </a:pPr>
            <a:r>
              <a:rPr lang="fr-FR" sz="1200" b="0" kern="1200" dirty="0">
                <a:solidFill>
                  <a:schemeClr val="tx1"/>
                </a:solidFill>
                <a:effectLst/>
                <a:latin typeface="+mn-lt"/>
                <a:ea typeface="+mn-ea"/>
                <a:cs typeface="+mn-cs"/>
              </a:rPr>
              <a:t>en cas de sortie du régime de la déclaration contrôlée (avec option pour l’imposition suivant la règle des créances acquises), les recettes du premier exercice d’application du régime micro-BNC sont diminuées, avant application de l’abattement forfaitaire, du montant HT des créances détenues par le professionnel au 31 décembre de la dernière année </a:t>
            </a:r>
            <a:r>
              <a:rPr lang="fr-FR" sz="1200" b="0" kern="1200" dirty="0" err="1">
                <a:solidFill>
                  <a:schemeClr val="tx1"/>
                </a:solidFill>
                <a:effectLst/>
                <a:latin typeface="+mn-lt"/>
                <a:ea typeface="+mn-ea"/>
                <a:cs typeface="+mn-cs"/>
              </a:rPr>
              <a:t>imposée</a:t>
            </a:r>
            <a:r>
              <a:rPr lang="fr-FR" sz="1200" b="0" kern="1200" dirty="0">
                <a:solidFill>
                  <a:schemeClr val="tx1"/>
                </a:solidFill>
                <a:effectLst/>
                <a:latin typeface="+mn-lt"/>
                <a:ea typeface="+mn-ea"/>
                <a:cs typeface="+mn-cs"/>
              </a:rPr>
              <a:t> au régime réel </a:t>
            </a:r>
            <a:r>
              <a:rPr lang="fr-FR" sz="1200" b="0" i="1" kern="1200" dirty="0">
                <a:solidFill>
                  <a:schemeClr val="tx1"/>
                </a:solidFill>
                <a:effectLst/>
                <a:latin typeface="+mn-lt"/>
                <a:ea typeface="+mn-ea"/>
                <a:cs typeface="+mn-cs"/>
              </a:rPr>
              <a:t>;</a:t>
            </a:r>
            <a:endParaRPr lang="fr-FR" sz="1200" b="0" kern="1200" dirty="0">
              <a:solidFill>
                <a:schemeClr val="tx1"/>
              </a:solidFill>
              <a:effectLst/>
              <a:latin typeface="+mn-lt"/>
              <a:ea typeface="+mn-ea"/>
              <a:cs typeface="+mn-cs"/>
            </a:endParaRPr>
          </a:p>
          <a:p>
            <a:pPr marL="171450" indent="-171450">
              <a:buFont typeface="Arial" panose="020B0604020202020204" pitchFamily="34" charset="0"/>
              <a:buChar char="•"/>
            </a:pPr>
            <a:r>
              <a:rPr lang="fr-FR" sz="1200" b="0" kern="1200" dirty="0">
                <a:solidFill>
                  <a:schemeClr val="tx1"/>
                </a:solidFill>
                <a:effectLst/>
                <a:latin typeface="+mn-lt"/>
                <a:ea typeface="+mn-ea"/>
                <a:cs typeface="+mn-cs"/>
              </a:rPr>
              <a:t>en cas de passage du régime micro-BNC à la déclaration contrôlée en N, les créances détenues par le professionnel au 31 décembre N-1 sont retenues sous déduction d’un abattement de 34 %. </a:t>
            </a:r>
          </a:p>
          <a:p>
            <a:endParaRPr lang="fr-FR" dirty="0"/>
          </a:p>
          <a:p>
            <a:r>
              <a:rPr lang="fr-FR" dirty="0"/>
              <a:t>EV = en pratique, ces mesures s’appliquent aux changements de régimes d’imposition des titulaires de BNC (et BA) intervenant dès 2020.</a:t>
            </a:r>
          </a:p>
        </p:txBody>
      </p:sp>
      <p:sp>
        <p:nvSpPr>
          <p:cNvPr id="4" name="Espace réservé du numéro de diapositive 3"/>
          <p:cNvSpPr>
            <a:spLocks noGrp="1"/>
          </p:cNvSpPr>
          <p:nvPr>
            <p:ph type="sldNum" sz="quarter" idx="10"/>
          </p:nvPr>
        </p:nvSpPr>
        <p:spPr/>
        <p:txBody>
          <a:bodyPr/>
          <a:lstStyle/>
          <a:p>
            <a:pPr>
              <a:defRPr/>
            </a:pPr>
            <a:fld id="{A1EA76CB-782B-469B-BC0E-6D4B7AB06CDF}" type="slidenum">
              <a:rPr lang="fr-FR" smtClean="0"/>
              <a:pPr>
                <a:defRPr/>
              </a:pPr>
              <a:t>29</a:t>
            </a:fld>
            <a:endParaRPr lang="fr-FR"/>
          </a:p>
        </p:txBody>
      </p:sp>
    </p:spTree>
    <p:extLst>
      <p:ext uri="{BB962C8B-B14F-4D97-AF65-F5344CB8AC3E}">
        <p14:creationId xmlns:p14="http://schemas.microsoft.com/office/powerpoint/2010/main" val="8228601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66598" y="4777361"/>
            <a:ext cx="5335893" cy="3910635"/>
          </a:xfrm>
          <a:prstGeom prst="rect">
            <a:avLst/>
          </a:prstGeom>
        </p:spPr>
        <p:txBody>
          <a:bodyPr/>
          <a:lstStyle/>
          <a:p>
            <a:r>
              <a:rPr lang="fr-FR" dirty="0"/>
              <a:t>Ce qui a changé par rapport à la LF 2018, c’est le taux d’IS applicable aux grandes entreprises pour la fraction du bénéfice excédant 500 000 €.</a:t>
            </a:r>
          </a:p>
          <a:p>
            <a:r>
              <a:rPr lang="fr-FR" dirty="0"/>
              <a:t>Et la LF pour 2020 modifie la trajectoire de la baisse de l’IS pour les exercices ouverts en 2020 et en 2021</a:t>
            </a:r>
          </a:p>
        </p:txBody>
      </p:sp>
    </p:spTree>
    <p:extLst>
      <p:ext uri="{BB962C8B-B14F-4D97-AF65-F5344CB8AC3E}">
        <p14:creationId xmlns:p14="http://schemas.microsoft.com/office/powerpoint/2010/main" val="1680342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66598" y="4777361"/>
            <a:ext cx="5335893" cy="3910635"/>
          </a:xfrm>
          <a:prstGeom prst="rect">
            <a:avLst/>
          </a:prstGeom>
        </p:spPr>
        <p:txBody>
          <a:bodyPr/>
          <a:lstStyle/>
          <a:p>
            <a:r>
              <a:rPr lang="fr-FR" dirty="0"/>
              <a:t>Ce qui a changé par rapport à la LF 2018, c’est le taux d’IS applicable aux grandes entreprises pour la fraction du bénéfice excédant 500 000 €.</a:t>
            </a:r>
          </a:p>
          <a:p>
            <a:r>
              <a:rPr lang="fr-FR" dirty="0"/>
              <a:t>Et la LF pour 2020 modifie la trajectoire de la baisse de l’IS pour les exercices ouverts en 2020 et en 2021</a:t>
            </a:r>
          </a:p>
        </p:txBody>
      </p:sp>
    </p:spTree>
    <p:extLst>
      <p:ext uri="{BB962C8B-B14F-4D97-AF65-F5344CB8AC3E}">
        <p14:creationId xmlns:p14="http://schemas.microsoft.com/office/powerpoint/2010/main" val="316010757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66598" y="4777361"/>
            <a:ext cx="5335893" cy="3910635"/>
          </a:xfrm>
          <a:prstGeom prst="rect">
            <a:avLst/>
          </a:prstGeom>
        </p:spPr>
        <p:txBody>
          <a:bodyPr/>
          <a:lstStyle/>
          <a:p>
            <a:r>
              <a:rPr lang="fr-FR" dirty="0"/>
              <a:t>Ce qui a changé par rapport à la LF 2018, c’est le taux d’IS applicable aux grandes entreprises pour la fraction du bénéfice excédant 500 000 €.</a:t>
            </a:r>
          </a:p>
          <a:p>
            <a:r>
              <a:rPr lang="fr-FR" dirty="0"/>
              <a:t>Et la LF pour 2020 modifie la trajectoire de la baisse de l’IS pour les exercices ouverts en 2020 et en 2021</a:t>
            </a:r>
          </a:p>
        </p:txBody>
      </p:sp>
    </p:spTree>
    <p:extLst>
      <p:ext uri="{BB962C8B-B14F-4D97-AF65-F5344CB8AC3E}">
        <p14:creationId xmlns:p14="http://schemas.microsoft.com/office/powerpoint/2010/main" val="5331027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66598" y="4777361"/>
            <a:ext cx="5335893" cy="3910635"/>
          </a:xfrm>
          <a:prstGeom prst="rect">
            <a:avLst/>
          </a:prstGeom>
        </p:spPr>
        <p:txBody>
          <a:bodyPr/>
          <a:lstStyle/>
          <a:p>
            <a:pPr marL="0" indent="0">
              <a:buFont typeface="Arial" panose="020B0604020202020204" pitchFamily="34" charset="0"/>
              <a:buNone/>
            </a:pPr>
            <a:r>
              <a:rPr lang="fr-FR" sz="1200" b="0" kern="1200" dirty="0">
                <a:solidFill>
                  <a:schemeClr val="tx1"/>
                </a:solidFill>
                <a:effectLst/>
                <a:latin typeface="+mn-lt"/>
                <a:ea typeface="+mn-ea"/>
                <a:cs typeface="+mn-cs"/>
              </a:rPr>
              <a:t>Les taxes auxquelles donnent lieu l’acquisition ou la possession de véhicules à moteur font l’objet d’une importante réforme, qui se déroulera en plusieurs étapes :</a:t>
            </a:r>
          </a:p>
          <a:p>
            <a:pPr marL="171450" indent="-171450">
              <a:buFont typeface="Arial" panose="020B0604020202020204" pitchFamily="34" charset="0"/>
              <a:buChar char="•"/>
            </a:pPr>
            <a:r>
              <a:rPr lang="fr-FR" sz="1200" b="0" kern="1200" dirty="0">
                <a:solidFill>
                  <a:schemeClr val="tx1"/>
                </a:solidFill>
                <a:effectLst/>
                <a:latin typeface="+mn-lt"/>
                <a:ea typeface="+mn-ea"/>
                <a:cs typeface="+mn-cs"/>
              </a:rPr>
              <a:t>Une augmentation, dès le 1</a:t>
            </a:r>
            <a:r>
              <a:rPr lang="fr-FR" sz="1200" b="0" kern="1200" baseline="30000" dirty="0">
                <a:solidFill>
                  <a:schemeClr val="tx1"/>
                </a:solidFill>
                <a:effectLst/>
                <a:latin typeface="+mn-lt"/>
                <a:ea typeface="+mn-ea"/>
                <a:cs typeface="+mn-cs"/>
              </a:rPr>
              <a:t>er</a:t>
            </a:r>
            <a:r>
              <a:rPr lang="fr-FR" sz="1200" b="0" kern="1200" dirty="0">
                <a:solidFill>
                  <a:schemeClr val="tx1"/>
                </a:solidFill>
                <a:effectLst/>
                <a:latin typeface="+mn-lt"/>
                <a:ea typeface="+mn-ea"/>
                <a:cs typeface="+mn-cs"/>
              </a:rPr>
              <a:t> janvier 2020, du montant de certaines taxes dont le </a:t>
            </a:r>
            <a:r>
              <a:rPr lang="fr-FR" sz="1200" b="0" i="1" kern="1200" dirty="0">
                <a:solidFill>
                  <a:schemeClr val="tx1"/>
                </a:solidFill>
                <a:effectLst/>
                <a:latin typeface="+mn-lt"/>
                <a:ea typeface="+mn-ea"/>
                <a:cs typeface="+mn-cs"/>
              </a:rPr>
              <a:t>malus </a:t>
            </a:r>
            <a:r>
              <a:rPr lang="fr-FR" sz="1200" b="0" kern="1200" dirty="0">
                <a:solidFill>
                  <a:schemeClr val="tx1"/>
                </a:solidFill>
                <a:effectLst/>
                <a:latin typeface="+mn-lt"/>
                <a:ea typeface="+mn-ea"/>
                <a:cs typeface="+mn-cs"/>
              </a:rPr>
              <a:t>CO2 ; </a:t>
            </a:r>
          </a:p>
          <a:p>
            <a:pPr marL="171450" indent="-171450">
              <a:buFont typeface="Arial" panose="020B0604020202020204" pitchFamily="34" charset="0"/>
              <a:buChar char="•"/>
            </a:pPr>
            <a:r>
              <a:rPr lang="fr-FR" sz="1200" b="0" kern="1200" dirty="0">
                <a:solidFill>
                  <a:schemeClr val="tx1"/>
                </a:solidFill>
                <a:effectLst/>
                <a:latin typeface="+mn-lt"/>
                <a:ea typeface="+mn-ea"/>
                <a:cs typeface="+mn-cs"/>
              </a:rPr>
              <a:t>Une mise en œuvre progressive de la nouvelle procédure d’immatriculation des voitures de tourisme en raison de la mise en place de la nouvelle norme de détermination des émissions de CO2, dite « WLTP », impliquant, à compter d’une date fixée par décret et au plus tard le 1</a:t>
            </a:r>
            <a:r>
              <a:rPr lang="fr-FR" sz="1200" b="0" kern="1200" baseline="30000" dirty="0">
                <a:solidFill>
                  <a:schemeClr val="tx1"/>
                </a:solidFill>
                <a:effectLst/>
                <a:latin typeface="+mn-lt"/>
                <a:ea typeface="+mn-ea"/>
                <a:cs typeface="+mn-cs"/>
              </a:rPr>
              <a:t>er</a:t>
            </a:r>
            <a:r>
              <a:rPr lang="fr-FR" sz="1200" b="0" kern="1200" dirty="0">
                <a:solidFill>
                  <a:schemeClr val="tx1"/>
                </a:solidFill>
                <a:effectLst/>
                <a:latin typeface="+mn-lt"/>
                <a:ea typeface="+mn-ea"/>
                <a:cs typeface="+mn-cs"/>
              </a:rPr>
              <a:t> juillet 2020 : une harmonisation de certaines notions et de divers concepts nécessaires à la mise en œuvre de la réforme + un aménagement conséquent de la taxe sur les véhicules de société́ ;</a:t>
            </a:r>
          </a:p>
          <a:p>
            <a:pPr marL="171450" indent="-171450">
              <a:buFont typeface="Arial" panose="020B0604020202020204" pitchFamily="34" charset="0"/>
              <a:buChar char="•"/>
            </a:pPr>
            <a:r>
              <a:rPr lang="fr-FR" sz="1200" b="0" kern="1200" dirty="0">
                <a:solidFill>
                  <a:schemeClr val="tx1"/>
                </a:solidFill>
                <a:effectLst/>
                <a:latin typeface="+mn-lt"/>
                <a:ea typeface="+mn-ea"/>
                <a:cs typeface="+mn-cs"/>
              </a:rPr>
              <a:t>À compter du 1</a:t>
            </a:r>
            <a:r>
              <a:rPr lang="fr-FR" sz="1200" b="0" kern="1200" baseline="30000" dirty="0">
                <a:solidFill>
                  <a:schemeClr val="tx1"/>
                </a:solidFill>
                <a:effectLst/>
                <a:latin typeface="+mn-lt"/>
                <a:ea typeface="+mn-ea"/>
                <a:cs typeface="+mn-cs"/>
              </a:rPr>
              <a:t>er</a:t>
            </a:r>
            <a:r>
              <a:rPr lang="fr-FR" sz="1200" b="0" kern="1200" dirty="0">
                <a:solidFill>
                  <a:schemeClr val="tx1"/>
                </a:solidFill>
                <a:effectLst/>
                <a:latin typeface="+mn-lt"/>
                <a:ea typeface="+mn-ea"/>
                <a:cs typeface="+mn-cs"/>
              </a:rPr>
              <a:t> janvier 2021, une refonte complète des différentes taxes applicables, qui par une fusion des </a:t>
            </a:r>
            <a:r>
              <a:rPr lang="fr-FR" sz="1200" b="0" i="1" kern="1200" dirty="0">
                <a:solidFill>
                  <a:schemeClr val="tx1"/>
                </a:solidFill>
                <a:effectLst/>
                <a:latin typeface="+mn-lt"/>
                <a:ea typeface="+mn-ea"/>
                <a:cs typeface="+mn-cs"/>
              </a:rPr>
              <a:t>malus </a:t>
            </a:r>
            <a:r>
              <a:rPr lang="fr-FR" sz="1200" b="0" kern="1200" dirty="0">
                <a:solidFill>
                  <a:schemeClr val="tx1"/>
                </a:solidFill>
                <a:effectLst/>
                <a:latin typeface="+mn-lt"/>
                <a:ea typeface="+mn-ea"/>
                <a:cs typeface="+mn-cs"/>
              </a:rPr>
              <a:t>et une rationalisation des taxes à l’immatriculation, seront réduites à quatre au lieu des neuf actuellement existantes. </a:t>
            </a:r>
          </a:p>
          <a:p>
            <a:pPr marL="171450" indent="-171450">
              <a:buFont typeface="Arial" panose="020B0604020202020204" pitchFamily="34" charset="0"/>
              <a:buChar char="•"/>
            </a:pPr>
            <a:endParaRPr lang="fr-FR" sz="1200" b="0" kern="1200" dirty="0">
              <a:solidFill>
                <a:schemeClr val="tx1"/>
              </a:solidFill>
              <a:effectLst/>
              <a:latin typeface="+mn-lt"/>
              <a:ea typeface="+mn-ea"/>
              <a:cs typeface="+mn-cs"/>
            </a:endParaRPr>
          </a:p>
          <a:p>
            <a:pPr marL="0" indent="0">
              <a:buFont typeface="Arial" panose="020B0604020202020204" pitchFamily="34" charset="0"/>
              <a:buNone/>
            </a:pPr>
            <a:r>
              <a:rPr lang="fr-FR" sz="1200" b="0" kern="1200" dirty="0">
                <a:solidFill>
                  <a:schemeClr val="tx1"/>
                </a:solidFill>
                <a:effectLst/>
                <a:latin typeface="+mn-lt"/>
                <a:ea typeface="+mn-ea"/>
                <a:cs typeface="+mn-cs"/>
              </a:rPr>
              <a:t>Des définitions communes à l’ensemble des dispositifs sont introduites dans le CGI (notions de réception européenne, de première immatriculation en France d’un véhicule, de véhicules relevant du nouveau dispositif d’immatriculation, de véhicules de tourisme, d’émissions de CO</a:t>
            </a:r>
            <a:r>
              <a:rPr lang="fr-FR" sz="1200" b="0" kern="1200" baseline="-25000" dirty="0">
                <a:solidFill>
                  <a:schemeClr val="tx1"/>
                </a:solidFill>
                <a:effectLst/>
                <a:latin typeface="+mn-lt"/>
                <a:ea typeface="+mn-ea"/>
                <a:cs typeface="+mn-cs"/>
              </a:rPr>
              <a:t>2</a:t>
            </a:r>
            <a:r>
              <a:rPr lang="fr-FR" sz="1200" b="0" kern="1200" baseline="0" dirty="0">
                <a:solidFill>
                  <a:schemeClr val="tx1"/>
                </a:solidFill>
                <a:effectLst/>
                <a:latin typeface="+mn-lt"/>
                <a:ea typeface="+mn-ea"/>
                <a:cs typeface="+mn-cs"/>
              </a:rPr>
              <a:t> à retenir en application de la nouvelle méthode européenne, de puissance administrative des véhicules).</a:t>
            </a:r>
          </a:p>
          <a:p>
            <a:pPr marL="0" indent="0">
              <a:buFont typeface="Arial" panose="020B0604020202020204" pitchFamily="34" charset="0"/>
              <a:buNone/>
            </a:pPr>
            <a:endParaRPr lang="fr-FR" sz="1200" b="1" kern="1200" baseline="0" dirty="0">
              <a:solidFill>
                <a:schemeClr val="tx1"/>
              </a:solidFill>
              <a:effectLst/>
              <a:latin typeface="+mn-lt"/>
              <a:ea typeface="+mn-ea"/>
              <a:cs typeface="+mn-cs"/>
            </a:endParaRPr>
          </a:p>
          <a:p>
            <a:pPr marL="0" indent="0">
              <a:buFont typeface="Arial" panose="020B0604020202020204" pitchFamily="34" charset="0"/>
              <a:buNone/>
            </a:pPr>
            <a:r>
              <a:rPr lang="fr-FR" sz="1200" b="1" kern="1200" baseline="0" dirty="0">
                <a:solidFill>
                  <a:schemeClr val="tx1"/>
                </a:solidFill>
                <a:effectLst/>
                <a:latin typeface="+mn-lt"/>
                <a:ea typeface="+mn-ea"/>
                <a:cs typeface="+mn-cs"/>
              </a:rPr>
              <a:t>Véhicules M1, M2, N1 et N2 (a</a:t>
            </a:r>
            <a:r>
              <a:rPr lang="fr-FR" sz="1200" b="1" i="0" u="none" strike="noStrike" kern="1200" dirty="0">
                <a:solidFill>
                  <a:schemeClr val="tx1"/>
                </a:solidFill>
                <a:effectLst/>
                <a:latin typeface="+mn-lt"/>
                <a:ea typeface="+mn-ea"/>
                <a:cs typeface="+mn-cs"/>
              </a:rPr>
              <a:t>rticle R311-1 du Code de la route) : </a:t>
            </a:r>
            <a:endParaRPr lang="fr-FR" sz="1200" b="1" kern="1200" baseline="0" dirty="0">
              <a:solidFill>
                <a:schemeClr val="tx1"/>
              </a:solidFill>
              <a:effectLst/>
              <a:latin typeface="+mn-lt"/>
              <a:ea typeface="+mn-ea"/>
              <a:cs typeface="+mn-cs"/>
            </a:endParaRPr>
          </a:p>
          <a:p>
            <a:pPr marL="171450" indent="-171450">
              <a:buFont typeface="Arial" panose="020B0604020202020204" pitchFamily="34" charset="0"/>
              <a:buChar char="•"/>
            </a:pPr>
            <a:r>
              <a:rPr lang="fr-FR" sz="1200" b="1" i="0" u="none" strike="noStrike" kern="1200" dirty="0">
                <a:solidFill>
                  <a:schemeClr val="tx1"/>
                </a:solidFill>
                <a:effectLst/>
                <a:latin typeface="+mn-lt"/>
                <a:ea typeface="+mn-ea"/>
                <a:cs typeface="+mn-cs"/>
              </a:rPr>
              <a:t>Véhicules de catégorie M </a:t>
            </a:r>
            <a:r>
              <a:rPr lang="fr-FR" sz="1200" b="0" i="0" u="none" strike="noStrike" kern="1200" dirty="0">
                <a:solidFill>
                  <a:schemeClr val="tx1"/>
                </a:solidFill>
                <a:effectLst/>
                <a:latin typeface="+mn-lt"/>
                <a:ea typeface="+mn-ea"/>
                <a:cs typeface="+mn-cs"/>
              </a:rPr>
              <a:t>: véhicules à moteur conçus et construits pour le transport de personnes et ayant au moins 4 roues :</a:t>
            </a:r>
          </a:p>
          <a:p>
            <a:pPr marL="628650" lvl="1" indent="-171450">
              <a:buFont typeface="Courier New" panose="02070309020205020404" pitchFamily="49" charset="0"/>
              <a:buChar char="o"/>
            </a:pPr>
            <a:r>
              <a:rPr lang="fr-FR" sz="1200" b="0" i="0" u="none" strike="noStrike" kern="1200" dirty="0">
                <a:solidFill>
                  <a:schemeClr val="tx1"/>
                </a:solidFill>
                <a:effectLst/>
                <a:latin typeface="+mn-lt"/>
                <a:ea typeface="+mn-ea"/>
                <a:cs typeface="+mn-cs"/>
              </a:rPr>
              <a:t>Véhicule de catégorie M1 : véhicule conçu et construit pour le transport de personnes et comportant, outre le siège du conducteur, 8 places assises au maximum ;</a:t>
            </a:r>
          </a:p>
          <a:p>
            <a:pPr marL="628650" lvl="1" indent="-171450">
              <a:buFont typeface="Courier New" panose="02070309020205020404" pitchFamily="49" charset="0"/>
              <a:buChar char="o"/>
            </a:pPr>
            <a:r>
              <a:rPr lang="fr-FR" sz="1200" b="0" i="0" u="none" strike="noStrike" kern="1200" dirty="0">
                <a:solidFill>
                  <a:schemeClr val="tx1"/>
                </a:solidFill>
                <a:effectLst/>
                <a:latin typeface="+mn-lt"/>
                <a:ea typeface="+mn-ea"/>
                <a:cs typeface="+mn-cs"/>
              </a:rPr>
              <a:t>Véhicule de catégorie M2 : véhicule conçu et construit pour le transport de personnes, comportant, outre le siège du conducteur, plus de 8 places assises et ayant un poids maximal inférieur ou égal à 5 tonnes ;</a:t>
            </a:r>
          </a:p>
          <a:p>
            <a:endParaRPr lang="fr-FR" sz="1200" b="0" i="0" u="none" strike="noStrike" kern="1200" dirty="0">
              <a:solidFill>
                <a:schemeClr val="tx1"/>
              </a:solidFill>
              <a:effectLst/>
              <a:latin typeface="+mn-lt"/>
              <a:ea typeface="+mn-ea"/>
              <a:cs typeface="+mn-cs"/>
            </a:endParaRPr>
          </a:p>
          <a:p>
            <a:pPr marL="171450" indent="-171450">
              <a:buFont typeface="Arial" panose="020B0604020202020204" pitchFamily="34" charset="0"/>
              <a:buChar char="•"/>
            </a:pPr>
            <a:r>
              <a:rPr lang="fr-FR" sz="1200" b="1" i="0" u="none" strike="noStrike" kern="1200" dirty="0">
                <a:solidFill>
                  <a:schemeClr val="tx1"/>
                </a:solidFill>
                <a:effectLst/>
                <a:latin typeface="+mn-lt"/>
                <a:ea typeface="+mn-ea"/>
                <a:cs typeface="+mn-cs"/>
              </a:rPr>
              <a:t>Véhicules de catégorie N </a:t>
            </a:r>
            <a:r>
              <a:rPr lang="fr-FR" sz="1200" b="0" i="0" u="none" strike="noStrike" kern="1200" dirty="0">
                <a:solidFill>
                  <a:schemeClr val="tx1"/>
                </a:solidFill>
                <a:effectLst/>
                <a:latin typeface="+mn-lt"/>
                <a:ea typeface="+mn-ea"/>
                <a:cs typeface="+mn-cs"/>
              </a:rPr>
              <a:t>: véhicules à moteur conçus et construits pour le transport de marchandises et ayant au moins 4 roues :</a:t>
            </a:r>
          </a:p>
          <a:p>
            <a:pPr marL="628650" lvl="1" indent="-171450">
              <a:buFont typeface="Courier New" panose="02070309020205020404" pitchFamily="49" charset="0"/>
              <a:buChar char="o"/>
            </a:pPr>
            <a:r>
              <a:rPr lang="fr-FR" sz="1200" b="0" i="0" u="none" strike="noStrike" kern="1200" dirty="0">
                <a:solidFill>
                  <a:schemeClr val="tx1"/>
                </a:solidFill>
                <a:effectLst/>
                <a:latin typeface="+mn-lt"/>
                <a:ea typeface="+mn-ea"/>
                <a:cs typeface="+mn-cs"/>
              </a:rPr>
              <a:t>Véhicule de catégorie N1 : véhicule conçu et construit pour le transport de marchandises ayant un poids maximal inférieur ou égal à 3,5 tonnes ;</a:t>
            </a:r>
          </a:p>
          <a:p>
            <a:pPr marL="628650" lvl="1" indent="-171450">
              <a:buFont typeface="Courier New" panose="02070309020205020404" pitchFamily="49" charset="0"/>
              <a:buChar char="o"/>
            </a:pPr>
            <a:r>
              <a:rPr lang="fr-FR" sz="1200" b="0" i="0" u="none" strike="noStrike" kern="1200" dirty="0">
                <a:solidFill>
                  <a:schemeClr val="tx1"/>
                </a:solidFill>
                <a:effectLst/>
                <a:latin typeface="+mn-lt"/>
                <a:ea typeface="+mn-ea"/>
                <a:cs typeface="+mn-cs"/>
              </a:rPr>
              <a:t>Véhicule de catégorie N2 : véhicule conçu et construit pour le transport de marchandises ayant un poids maximal supérieur à 3,5 tonnes et inférieur ou égal à 12 tonnes ;</a:t>
            </a:r>
          </a:p>
          <a:p>
            <a:pPr marL="0" indent="0">
              <a:buFont typeface="Arial" panose="020B0604020202020204" pitchFamily="34" charset="0"/>
              <a:buNone/>
            </a:pPr>
            <a:endParaRPr lang="fr-FR" sz="1200" b="0" kern="1200" dirty="0">
              <a:solidFill>
                <a:schemeClr val="tx1"/>
              </a:solidFill>
              <a:effectLst/>
              <a:latin typeface="+mn-lt"/>
              <a:ea typeface="+mn-ea"/>
              <a:cs typeface="+mn-cs"/>
            </a:endParaRPr>
          </a:p>
          <a:p>
            <a:pPr marL="171450" indent="-171450">
              <a:buFontTx/>
              <a:buChar char="-"/>
            </a:pPr>
            <a:endParaRPr lang="fr-FR" sz="1200" b="0" kern="1200" dirty="0">
              <a:solidFill>
                <a:schemeClr val="tx1"/>
              </a:solidFill>
              <a:effectLst/>
              <a:latin typeface="+mn-lt"/>
              <a:ea typeface="+mn-ea"/>
              <a:cs typeface="+mn-cs"/>
            </a:endParaRPr>
          </a:p>
          <a:p>
            <a:pPr marL="171450" indent="-171450">
              <a:buFontTx/>
              <a:buChar char="-"/>
            </a:pPr>
            <a:endParaRPr lang="fr-FR" b="0" dirty="0"/>
          </a:p>
          <a:p>
            <a:endParaRPr lang="fr-FR" dirty="0"/>
          </a:p>
        </p:txBody>
      </p:sp>
    </p:spTree>
    <p:extLst>
      <p:ext uri="{BB962C8B-B14F-4D97-AF65-F5344CB8AC3E}">
        <p14:creationId xmlns:p14="http://schemas.microsoft.com/office/powerpoint/2010/main" val="5517237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66598" y="4777361"/>
            <a:ext cx="5335893" cy="3910635"/>
          </a:xfrm>
          <a:prstGeom prst="rect">
            <a:avLst/>
          </a:prstGeom>
        </p:spPr>
        <p:txBody>
          <a:bodyPr/>
          <a:lstStyle/>
          <a:p>
            <a:endParaRPr lang="fr-FR"/>
          </a:p>
        </p:txBody>
      </p:sp>
    </p:spTree>
    <p:extLst>
      <p:ext uri="{BB962C8B-B14F-4D97-AF65-F5344CB8AC3E}">
        <p14:creationId xmlns:p14="http://schemas.microsoft.com/office/powerpoint/2010/main" val="120617079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66598" y="4777361"/>
            <a:ext cx="5335893" cy="3910635"/>
          </a:xfrm>
          <a:prstGeom prst="rect">
            <a:avLst/>
          </a:prstGeom>
        </p:spPr>
        <p:txBody>
          <a:bodyPr/>
          <a:lstStyle/>
          <a:p>
            <a:endParaRPr lang="fr-FR"/>
          </a:p>
        </p:txBody>
      </p:sp>
    </p:spTree>
    <p:extLst>
      <p:ext uri="{BB962C8B-B14F-4D97-AF65-F5344CB8AC3E}">
        <p14:creationId xmlns:p14="http://schemas.microsoft.com/office/powerpoint/2010/main" val="30284373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66598" y="4777361"/>
            <a:ext cx="5335893" cy="3910635"/>
          </a:xfrm>
          <a:prstGeom prst="rect">
            <a:avLst/>
          </a:prstGeom>
        </p:spPr>
        <p:txBody>
          <a:bodyPr/>
          <a:lstStyle/>
          <a:p>
            <a:r>
              <a:rPr lang="fr-FR" dirty="0"/>
              <a:t>Citer les deux aménagements apportés au PAS : modulation à la baisse du PAS + légalisation de la modulation de l’avance de RICI </a:t>
            </a:r>
          </a:p>
        </p:txBody>
      </p:sp>
    </p:spTree>
    <p:extLst>
      <p:ext uri="{BB962C8B-B14F-4D97-AF65-F5344CB8AC3E}">
        <p14:creationId xmlns:p14="http://schemas.microsoft.com/office/powerpoint/2010/main" val="19316337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66598" y="4777361"/>
            <a:ext cx="5335893" cy="391063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Exonération temporaire : 12 trimestres</a:t>
            </a:r>
          </a:p>
        </p:txBody>
      </p:sp>
    </p:spTree>
    <p:extLst>
      <p:ext uri="{BB962C8B-B14F-4D97-AF65-F5344CB8AC3E}">
        <p14:creationId xmlns:p14="http://schemas.microsoft.com/office/powerpoint/2010/main" val="150880104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66598" y="4777361"/>
            <a:ext cx="5335893" cy="3910635"/>
          </a:xfrm>
          <a:prstGeom prst="rect">
            <a:avLst/>
          </a:prstGeom>
        </p:spPr>
        <p:txBody>
          <a:bodyPr/>
          <a:lstStyle/>
          <a:p>
            <a:r>
              <a:rPr lang="fr-FR" sz="1200" b="0" kern="1200" dirty="0">
                <a:solidFill>
                  <a:schemeClr val="tx1"/>
                </a:solidFill>
                <a:effectLst/>
                <a:latin typeface="+mn-lt"/>
                <a:ea typeface="+mn-ea"/>
                <a:cs typeface="+mn-cs"/>
              </a:rPr>
              <a:t>Est inséré un nouveau tarif, applicable aux véhicules relevant du nouveau dispositif d’immatriculation, tenant compte du niveau d’émission de CO</a:t>
            </a:r>
            <a:r>
              <a:rPr lang="fr-FR" sz="1200" b="0" kern="1200" baseline="-25000" dirty="0">
                <a:solidFill>
                  <a:schemeClr val="tx1"/>
                </a:solidFill>
                <a:effectLst/>
                <a:latin typeface="+mn-lt"/>
                <a:ea typeface="+mn-ea"/>
                <a:cs typeface="+mn-cs"/>
              </a:rPr>
              <a:t>2</a:t>
            </a:r>
            <a:r>
              <a:rPr lang="fr-FR" sz="1200" b="0" kern="1200" dirty="0">
                <a:solidFill>
                  <a:schemeClr val="tx1"/>
                </a:solidFill>
                <a:effectLst/>
                <a:latin typeface="+mn-lt"/>
                <a:ea typeface="+mn-ea"/>
                <a:cs typeface="+mn-cs"/>
              </a:rPr>
              <a:t> afin de neutraliser le passage de la norme NEDC à la norme WLTP (allègement du barème pour tenir compte de la nouvelle méthode, sauf pour les nouveaux véhicules dont le taux d’émission est compris entre 50 et 60g de CO2 /km).</a:t>
            </a:r>
          </a:p>
          <a:p>
            <a:endParaRPr lang="fr-FR" sz="1200" b="0" kern="1200" dirty="0">
              <a:solidFill>
                <a:schemeClr val="tx1"/>
              </a:solidFill>
              <a:effectLst/>
              <a:latin typeface="+mn-lt"/>
              <a:ea typeface="+mn-ea"/>
              <a:cs typeface="+mn-cs"/>
            </a:endParaRPr>
          </a:p>
          <a:p>
            <a:r>
              <a:rPr lang="fr-FR" sz="1200" b="0" kern="1200" dirty="0">
                <a:solidFill>
                  <a:schemeClr val="tx1"/>
                </a:solidFill>
                <a:effectLst/>
                <a:latin typeface="+mn-lt"/>
                <a:ea typeface="+mn-ea"/>
                <a:cs typeface="+mn-cs"/>
              </a:rPr>
              <a:t>En outre, l’exonération temporaire ou définitive de la 1</a:t>
            </a:r>
            <a:r>
              <a:rPr lang="fr-FR" sz="1200" b="0" kern="1200" baseline="30000" dirty="0">
                <a:solidFill>
                  <a:schemeClr val="tx1"/>
                </a:solidFill>
                <a:effectLst/>
                <a:latin typeface="+mn-lt"/>
                <a:ea typeface="+mn-ea"/>
                <a:cs typeface="+mn-cs"/>
              </a:rPr>
              <a:t>ère</a:t>
            </a:r>
            <a:r>
              <a:rPr lang="fr-FR" sz="1200" b="0" kern="1200" dirty="0">
                <a:solidFill>
                  <a:schemeClr val="tx1"/>
                </a:solidFill>
                <a:effectLst/>
                <a:latin typeface="+mn-lt"/>
                <a:ea typeface="+mn-ea"/>
                <a:cs typeface="+mn-cs"/>
              </a:rPr>
              <a:t> composante est ouverte aux véhicules hybrides combinant l’énergie électrique et le gaz.</a:t>
            </a:r>
            <a:endParaRPr lang="fr-FR" b="0" dirty="0"/>
          </a:p>
        </p:txBody>
      </p:sp>
    </p:spTree>
    <p:extLst>
      <p:ext uri="{BB962C8B-B14F-4D97-AF65-F5344CB8AC3E}">
        <p14:creationId xmlns:p14="http://schemas.microsoft.com/office/powerpoint/2010/main" val="139477672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66598" y="4777361"/>
            <a:ext cx="5335893" cy="3910635"/>
          </a:xfrm>
          <a:prstGeom prst="rect">
            <a:avLst/>
          </a:prstGeom>
        </p:spPr>
        <p:txBody>
          <a:bodyPr/>
          <a:lstStyle/>
          <a:p>
            <a:endParaRPr lang="fr-FR" dirty="0"/>
          </a:p>
        </p:txBody>
      </p:sp>
    </p:spTree>
    <p:extLst>
      <p:ext uri="{BB962C8B-B14F-4D97-AF65-F5344CB8AC3E}">
        <p14:creationId xmlns:p14="http://schemas.microsoft.com/office/powerpoint/2010/main" val="378614545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66598" y="4777361"/>
            <a:ext cx="5335893" cy="391063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0" kern="1200" dirty="0">
                <a:solidFill>
                  <a:schemeClr val="tx1"/>
                </a:solidFill>
                <a:effectLst/>
                <a:latin typeface="+mn-lt"/>
                <a:ea typeface="+mn-ea"/>
                <a:cs typeface="+mn-cs"/>
              </a:rPr>
              <a:t>La 2</a:t>
            </a:r>
            <a:r>
              <a:rPr lang="fr-FR" sz="1200" b="0" kern="1200" baseline="30000" dirty="0">
                <a:solidFill>
                  <a:schemeClr val="tx1"/>
                </a:solidFill>
                <a:effectLst/>
                <a:latin typeface="+mn-lt"/>
                <a:ea typeface="+mn-ea"/>
                <a:cs typeface="+mn-cs"/>
              </a:rPr>
              <a:t>ème</a:t>
            </a:r>
            <a:r>
              <a:rPr lang="fr-FR" sz="1200" b="0" kern="1200" dirty="0">
                <a:solidFill>
                  <a:schemeClr val="tx1"/>
                </a:solidFill>
                <a:effectLst/>
                <a:latin typeface="+mn-lt"/>
                <a:ea typeface="+mn-ea"/>
                <a:cs typeface="+mn-cs"/>
              </a:rPr>
              <a:t> composante est dite « relative aux émissions de polluants atmosphériques ». Elle dépend du type de carburation </a:t>
            </a:r>
            <a:r>
              <a:rPr lang="fr-FR" sz="1200" b="1" kern="1200" dirty="0">
                <a:solidFill>
                  <a:schemeClr val="tx1"/>
                </a:solidFill>
                <a:effectLst/>
                <a:latin typeface="+mn-lt"/>
                <a:ea typeface="+mn-ea"/>
                <a:cs typeface="+mn-cs"/>
              </a:rPr>
              <a:t>et de la date de 1</a:t>
            </a:r>
            <a:r>
              <a:rPr lang="fr-FR" sz="1200" b="1" kern="1200" baseline="30000" dirty="0">
                <a:solidFill>
                  <a:schemeClr val="tx1"/>
                </a:solidFill>
                <a:effectLst/>
                <a:latin typeface="+mn-lt"/>
                <a:ea typeface="+mn-ea"/>
                <a:cs typeface="+mn-cs"/>
              </a:rPr>
              <a:t>ère</a:t>
            </a:r>
            <a:r>
              <a:rPr lang="fr-FR" sz="1200" b="1" kern="1200" dirty="0">
                <a:solidFill>
                  <a:schemeClr val="tx1"/>
                </a:solidFill>
                <a:effectLst/>
                <a:latin typeface="+mn-lt"/>
                <a:ea typeface="+mn-ea"/>
                <a:cs typeface="+mn-cs"/>
              </a:rPr>
              <a:t> mise en circulation</a:t>
            </a:r>
            <a:r>
              <a:rPr lang="fr-FR" sz="1200" b="0" kern="1200" dirty="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b="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b="0" kern="1200" dirty="0">
                <a:solidFill>
                  <a:schemeClr val="tx1"/>
                </a:solidFill>
                <a:effectLst/>
                <a:latin typeface="+mn-lt"/>
                <a:ea typeface="+mn-ea"/>
                <a:cs typeface="+mn-cs"/>
              </a:rPr>
              <a:t>La catégorie « Diesel et assimilé » est modifiée pour intégrer les véhicules relevant du nouveau dispositif d’immatriculation. Les concernant, ils appartiennent à la catégorie « Diesel et assimilé » dès lors qu’ils fonctionnent au gazole ou combinent une motorisation électrique avec une motorisation au gazole et qu’ils émettent plus de 120 g de CO</a:t>
            </a:r>
            <a:r>
              <a:rPr lang="fr-FR" sz="1200" b="0" kern="1200" baseline="-25000" dirty="0">
                <a:solidFill>
                  <a:schemeClr val="tx1"/>
                </a:solidFill>
                <a:effectLst/>
                <a:latin typeface="+mn-lt"/>
                <a:ea typeface="+mn-ea"/>
                <a:cs typeface="+mn-cs"/>
              </a:rPr>
              <a:t>2 </a:t>
            </a:r>
            <a:r>
              <a:rPr lang="fr-FR" sz="1200" b="0" kern="1200" dirty="0">
                <a:solidFill>
                  <a:schemeClr val="tx1"/>
                </a:solidFill>
                <a:effectLst/>
                <a:latin typeface="+mn-lt"/>
                <a:ea typeface="+mn-ea"/>
                <a:cs typeface="+mn-cs"/>
              </a:rPr>
              <a:t>/ km parcouru (au lieu de 100 pour les véhicules ne relevant pas du nouveau dispositif).</a:t>
            </a:r>
          </a:p>
          <a:p>
            <a:endParaRPr lang="fr-FR" dirty="0"/>
          </a:p>
        </p:txBody>
      </p:sp>
    </p:spTree>
    <p:extLst>
      <p:ext uri="{BB962C8B-B14F-4D97-AF65-F5344CB8AC3E}">
        <p14:creationId xmlns:p14="http://schemas.microsoft.com/office/powerpoint/2010/main" val="30004783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66598" y="4777361"/>
            <a:ext cx="5335893" cy="3910635"/>
          </a:xfrm>
          <a:prstGeom prst="rect">
            <a:avLst/>
          </a:prstGeom>
        </p:spPr>
        <p:txBody>
          <a:bodyPr/>
          <a:lstStyle/>
          <a:p>
            <a:r>
              <a:rPr lang="fr-FR" dirty="0"/>
              <a:t>La réforme des taxes à l’immatriculation consiste en fait en une refonte.</a:t>
            </a:r>
          </a:p>
          <a:p>
            <a:endParaRPr lang="fr-FR" dirty="0"/>
          </a:p>
          <a:p>
            <a:r>
              <a:rPr lang="fr-FR" dirty="0"/>
              <a:t>Réforme malus automobile : voir FR n° 94, paragraphe 21</a:t>
            </a:r>
          </a:p>
          <a:p>
            <a:r>
              <a:rPr lang="fr-FR" dirty="0"/>
              <a:t>Nouveau barème au cours du 1</a:t>
            </a:r>
            <a:r>
              <a:rPr lang="fr-FR" baseline="30000" dirty="0"/>
              <a:t>er</a:t>
            </a:r>
            <a:r>
              <a:rPr lang="fr-FR" dirty="0"/>
              <a:t> semestre 2020 pour mise en adéquation avec la nouvelle méthode de détermination des émissions de CO2 (WLTP). Il ne s’agira pas d’une hausse mais d’une transposition des mesures des émissions de CO2 de l’ancienne méthode vers la nouvelle. Le nouveau barème sera décalé de 28g/km (car les mesures avec la nouvelle méthode seront supérieures en moyenne de 28g/km).</a:t>
            </a:r>
          </a:p>
          <a:p>
            <a:endParaRPr lang="fr-FR" dirty="0"/>
          </a:p>
          <a:p>
            <a:r>
              <a:rPr lang="fr-FR" dirty="0"/>
              <a:t>Taxe fixe : 11 € (regroupe la taxe régionale fixe et la taxe pour la gestion des certificats d’immatriculation)</a:t>
            </a:r>
          </a:p>
          <a:p>
            <a:r>
              <a:rPr lang="fr-FR" dirty="0"/>
              <a:t>Taxe régionale : montant égal au produit du tarif régional x puissance administrative du véhicule</a:t>
            </a:r>
          </a:p>
          <a:p>
            <a:r>
              <a:rPr lang="fr-FR" dirty="0"/>
              <a:t>Majoration pour les véhicules de transport routier (ex taxe pour la formation professionnelle dans les transports routiers)</a:t>
            </a:r>
          </a:p>
        </p:txBody>
      </p:sp>
    </p:spTree>
    <p:extLst>
      <p:ext uri="{BB962C8B-B14F-4D97-AF65-F5344CB8AC3E}">
        <p14:creationId xmlns:p14="http://schemas.microsoft.com/office/powerpoint/2010/main" val="254082730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image des diapositives 3">
            <a:extLst>
              <a:ext uri="{FF2B5EF4-FFF2-40B4-BE49-F238E27FC236}">
                <a16:creationId xmlns:a16="http://schemas.microsoft.com/office/drawing/2014/main" id="{B997D4C5-1DD2-4961-B97C-0855E0A4C2DE}"/>
              </a:ext>
            </a:extLst>
          </p:cNvPr>
          <p:cNvSpPr>
            <a:spLocks noGrp="1" noRot="1" noChangeAspect="1"/>
          </p:cNvSpPr>
          <p:nvPr>
            <p:ph type="sldImg"/>
          </p:nvPr>
        </p:nvSpPr>
        <p:spPr/>
      </p:sp>
      <p:sp>
        <p:nvSpPr>
          <p:cNvPr id="5" name="Espace réservé des notes 4">
            <a:extLst>
              <a:ext uri="{FF2B5EF4-FFF2-40B4-BE49-F238E27FC236}">
                <a16:creationId xmlns:a16="http://schemas.microsoft.com/office/drawing/2014/main" id="{FABFDF80-0FB0-464C-8F10-1A1ABB217F59}"/>
              </a:ext>
            </a:extLst>
          </p:cNvPr>
          <p:cNvSpPr>
            <a:spLocks noGrp="1"/>
          </p:cNvSpPr>
          <p:nvPr>
            <p:ph type="body" idx="1"/>
          </p:nvPr>
        </p:nvSpPr>
        <p:spPr>
          <a:xfrm>
            <a:off x="666598" y="4777361"/>
            <a:ext cx="5335893" cy="3910635"/>
          </a:xfrm>
          <a:prstGeom prst="rect">
            <a:avLst/>
          </a:prstGeom>
        </p:spPr>
        <p:txBody>
          <a:bodyPr/>
          <a:lstStyle/>
          <a:p>
            <a:r>
              <a:rPr lang="fr-FR" dirty="0"/>
              <a:t>Voir MF n° </a:t>
            </a:r>
            <a:r>
              <a:rPr lang="fr-FR" sz="1200" b="0" i="0" u="none" strike="noStrike" kern="1200" dirty="0">
                <a:solidFill>
                  <a:schemeClr val="tx1"/>
                </a:solidFill>
                <a:effectLst/>
                <a:latin typeface="+mn-lt"/>
                <a:ea typeface="+mn-ea"/>
                <a:cs typeface="+mn-cs"/>
              </a:rPr>
              <a:t>10695 et suivants</a:t>
            </a:r>
            <a:endParaRPr lang="fr-FR" dirty="0"/>
          </a:p>
        </p:txBody>
      </p:sp>
    </p:spTree>
    <p:extLst>
      <p:ext uri="{BB962C8B-B14F-4D97-AF65-F5344CB8AC3E}">
        <p14:creationId xmlns:p14="http://schemas.microsoft.com/office/powerpoint/2010/main" val="258660675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3" name="Espace réservé des commentaires 2"/>
          <p:cNvSpPr>
            <a:spLocks noGrp="1"/>
          </p:cNvSpPr>
          <p:nvPr>
            <p:ph type="body" idx="1"/>
          </p:nvPr>
        </p:nvSpPr>
        <p:spPr bwMode="auto">
          <a:xfrm>
            <a:off x="302149" y="4647356"/>
            <a:ext cx="6167305" cy="487632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07" tIns="45651" rIns="91307" bIns="45651"/>
          <a:lstStyle/>
          <a:p>
            <a:r>
              <a:rPr lang="fr-FR" sz="1100" dirty="0"/>
              <a:t>Ce qui a été supprimé de la diapo était issu d’amendements qui n’ont pas été adoptés.</a:t>
            </a:r>
          </a:p>
          <a:p>
            <a:endParaRPr lang="fr-FR" sz="1100" dirty="0"/>
          </a:p>
          <a:p>
            <a:r>
              <a:rPr lang="fr-FR" sz="1100" dirty="0"/>
              <a:t>Exemple démontrant l’intérêt du plafond alternatif pour les petites entreprises</a:t>
            </a:r>
          </a:p>
          <a:p>
            <a:endParaRPr lang="fr-FR" sz="1100" dirty="0"/>
          </a:p>
          <a:p>
            <a:r>
              <a:rPr lang="fr-FR" sz="1200" b="0" i="0" u="none" strike="noStrike" kern="1200" dirty="0">
                <a:solidFill>
                  <a:schemeClr val="tx1"/>
                </a:solidFill>
                <a:effectLst/>
                <a:latin typeface="+mn-lt"/>
                <a:ea typeface="+mn-ea"/>
                <a:cs typeface="+mn-cs"/>
              </a:rPr>
              <a:t>Une entreprise dont le CA est de 800 000 € fait divers dons pour un montant total de 5 000 € à une œuvre d'intérêt général.</a:t>
            </a:r>
            <a:br>
              <a:rPr lang="fr-FR" sz="1100" dirty="0"/>
            </a:br>
            <a:r>
              <a:rPr lang="fr-FR" sz="1200" b="0" i="0" u="none" strike="noStrike" kern="1200" dirty="0">
                <a:solidFill>
                  <a:schemeClr val="tx1"/>
                </a:solidFill>
                <a:effectLst/>
                <a:latin typeface="+mn-lt"/>
                <a:ea typeface="+mn-ea"/>
                <a:cs typeface="+mn-cs"/>
              </a:rPr>
              <a:t>En application du plafond alternatif, elle peut bénéficier d'une réduction d'impôt de 3 000 €.</a:t>
            </a:r>
            <a:br>
              <a:rPr lang="fr-FR" sz="1100" dirty="0"/>
            </a:br>
            <a:r>
              <a:rPr lang="fr-FR" sz="1200" b="0" i="0" u="none" strike="noStrike" kern="1200" dirty="0">
                <a:solidFill>
                  <a:schemeClr val="tx1"/>
                </a:solidFill>
                <a:effectLst/>
                <a:latin typeface="+mn-lt"/>
                <a:ea typeface="+mn-ea"/>
                <a:cs typeface="+mn-cs"/>
              </a:rPr>
              <a:t>En appliquant le plafond de 5 pour mille, elle ne peut bénéficier que d'une réduction d'impôt de 2 400 € :</a:t>
            </a:r>
            <a:br>
              <a:rPr lang="fr-FR" sz="1100" dirty="0"/>
            </a:br>
            <a:r>
              <a:rPr lang="fr-FR" sz="1200" b="0" i="0" u="none" strike="noStrike" kern="1200" dirty="0">
                <a:solidFill>
                  <a:schemeClr val="tx1"/>
                </a:solidFill>
                <a:effectLst/>
                <a:latin typeface="+mn-lt"/>
                <a:ea typeface="+mn-ea"/>
                <a:cs typeface="+mn-cs"/>
              </a:rPr>
              <a:t>-  Base maximum de la réduction d'impôt : (800 000 × 5)/1 000 = 4 000 €</a:t>
            </a:r>
            <a:br>
              <a:rPr lang="fr-FR" sz="1200" b="0" i="0" u="none" strike="noStrike" kern="1200" dirty="0">
                <a:solidFill>
                  <a:schemeClr val="tx1"/>
                </a:solidFill>
                <a:effectLst/>
                <a:latin typeface="+mn-lt"/>
                <a:ea typeface="+mn-ea"/>
                <a:cs typeface="+mn-cs"/>
              </a:rPr>
            </a:br>
            <a:r>
              <a:rPr lang="fr-FR" sz="1200" b="0" i="0" u="none" strike="noStrike" kern="1200" dirty="0">
                <a:solidFill>
                  <a:schemeClr val="tx1"/>
                </a:solidFill>
                <a:effectLst/>
                <a:latin typeface="+mn-lt"/>
                <a:ea typeface="+mn-ea"/>
                <a:cs typeface="+mn-cs"/>
              </a:rPr>
              <a:t>-  Réduction d'impôt : 4 000 × 60 % = 2 400 €.</a:t>
            </a:r>
          </a:p>
          <a:p>
            <a:endParaRPr lang="fr-FR" sz="1200" b="0" i="0" u="none" strike="noStrike" kern="1200" dirty="0">
              <a:solidFill>
                <a:schemeClr val="tx1"/>
              </a:solidFill>
              <a:effectLst/>
              <a:latin typeface="+mn-lt"/>
              <a:ea typeface="+mn-ea"/>
              <a:cs typeface="+mn-cs"/>
            </a:endParaRPr>
          </a:p>
          <a:p>
            <a:r>
              <a:rPr lang="fr-FR" sz="1200" b="0" i="0" u="none" strike="noStrike" kern="1200" dirty="0">
                <a:solidFill>
                  <a:schemeClr val="tx1"/>
                </a:solidFill>
                <a:effectLst/>
                <a:latin typeface="+mn-lt"/>
                <a:ea typeface="+mn-ea"/>
                <a:cs typeface="+mn-cs"/>
              </a:rPr>
              <a:t>Pour les exercices ouverts à compter du 1</a:t>
            </a:r>
            <a:r>
              <a:rPr lang="fr-FR" sz="1200" b="0" i="0" u="none" strike="noStrike" kern="1200" baseline="30000" dirty="0">
                <a:solidFill>
                  <a:schemeClr val="tx1"/>
                </a:solidFill>
                <a:effectLst/>
                <a:latin typeface="+mn-lt"/>
                <a:ea typeface="+mn-ea"/>
                <a:cs typeface="+mn-cs"/>
              </a:rPr>
              <a:t>er</a:t>
            </a:r>
            <a:r>
              <a:rPr lang="fr-FR" sz="1200" b="0" i="0" u="none" strike="noStrike" kern="1200" dirty="0">
                <a:solidFill>
                  <a:schemeClr val="tx1"/>
                </a:solidFill>
                <a:effectLst/>
                <a:latin typeface="+mn-lt"/>
                <a:ea typeface="+mn-ea"/>
                <a:cs typeface="+mn-cs"/>
              </a:rPr>
              <a:t> janvier 2019, l'article 149 de la loi instaure une obligation de déclaration des versements ouvrant droit à la réduction d'impôt. Ainsi, les entreprises qui effectuent, au cours d'un exercice, plus de 10 000 € de dons et versements ouvrant droit à la réduction d'impôt doivent déclarer à l'administration fiscale : </a:t>
            </a:r>
            <a:br>
              <a:rPr lang="fr-FR" sz="1200" b="0" i="0" u="none" strike="noStrike" kern="1200" dirty="0">
                <a:solidFill>
                  <a:schemeClr val="tx1"/>
                </a:solidFill>
                <a:effectLst/>
                <a:latin typeface="+mn-lt"/>
                <a:ea typeface="+mn-ea"/>
                <a:cs typeface="+mn-cs"/>
              </a:rPr>
            </a:br>
            <a:r>
              <a:rPr lang="fr-FR" sz="1200" b="0" i="0" u="none" strike="noStrike" kern="1200" dirty="0">
                <a:solidFill>
                  <a:schemeClr val="tx1"/>
                </a:solidFill>
                <a:effectLst/>
                <a:latin typeface="+mn-lt"/>
                <a:ea typeface="+mn-ea"/>
                <a:cs typeface="+mn-cs"/>
              </a:rPr>
              <a:t>-  le montant et la date de ces dons et versements,</a:t>
            </a:r>
            <a:br>
              <a:rPr lang="fr-FR" sz="1200" b="0" i="0" u="none" strike="noStrike" kern="1200" dirty="0">
                <a:solidFill>
                  <a:schemeClr val="tx1"/>
                </a:solidFill>
                <a:effectLst/>
                <a:latin typeface="+mn-lt"/>
                <a:ea typeface="+mn-ea"/>
                <a:cs typeface="+mn-cs"/>
              </a:rPr>
            </a:br>
            <a:r>
              <a:rPr lang="fr-FR" sz="1200" b="0" i="0" u="none" strike="noStrike" kern="1200" dirty="0">
                <a:solidFill>
                  <a:schemeClr val="tx1"/>
                </a:solidFill>
                <a:effectLst/>
                <a:latin typeface="+mn-lt"/>
                <a:ea typeface="+mn-ea"/>
                <a:cs typeface="+mn-cs"/>
              </a:rPr>
              <a:t>- l'identité des bénéficiaires,</a:t>
            </a:r>
            <a:br>
              <a:rPr lang="fr-FR" sz="1200" b="0" i="0" u="none" strike="noStrike" kern="1200" dirty="0">
                <a:solidFill>
                  <a:schemeClr val="tx1"/>
                </a:solidFill>
                <a:effectLst/>
                <a:latin typeface="+mn-lt"/>
                <a:ea typeface="+mn-ea"/>
                <a:cs typeface="+mn-cs"/>
              </a:rPr>
            </a:br>
            <a:r>
              <a:rPr lang="fr-FR" sz="1200" b="0" i="0" u="none" strike="noStrike" kern="1200" dirty="0">
                <a:solidFill>
                  <a:schemeClr val="tx1"/>
                </a:solidFill>
                <a:effectLst/>
                <a:latin typeface="+mn-lt"/>
                <a:ea typeface="+mn-ea"/>
                <a:cs typeface="+mn-cs"/>
              </a:rPr>
              <a:t>-  le cas échéant, la valeur des biens et services reçus, directement ou indirectement, en contrepartie.</a:t>
            </a:r>
            <a:br>
              <a:rPr lang="fr-FR" sz="1200" b="0" i="0" u="none" strike="noStrike" kern="1200" dirty="0">
                <a:solidFill>
                  <a:schemeClr val="tx1"/>
                </a:solidFill>
                <a:effectLst/>
                <a:latin typeface="+mn-lt"/>
                <a:ea typeface="+mn-ea"/>
                <a:cs typeface="+mn-cs"/>
              </a:rPr>
            </a:br>
            <a:r>
              <a:rPr lang="fr-FR" sz="1200" b="0" i="0" u="none" strike="noStrike" kern="1200" dirty="0">
                <a:solidFill>
                  <a:schemeClr val="tx1"/>
                </a:solidFill>
                <a:effectLst/>
                <a:latin typeface="+mn-lt"/>
                <a:ea typeface="+mn-ea"/>
                <a:cs typeface="+mn-cs"/>
              </a:rPr>
              <a:t>Conformément à l'article 49 </a:t>
            </a:r>
            <a:r>
              <a:rPr lang="fr-FR" sz="1200" b="0" i="0" u="none" strike="noStrike" kern="1200" dirty="0" err="1">
                <a:solidFill>
                  <a:schemeClr val="tx1"/>
                </a:solidFill>
                <a:effectLst/>
                <a:latin typeface="+mn-lt"/>
                <a:ea typeface="+mn-ea"/>
                <a:cs typeface="+mn-cs"/>
              </a:rPr>
              <a:t>septies</a:t>
            </a:r>
            <a:r>
              <a:rPr lang="fr-FR" sz="1200" b="0" i="0" u="none" strike="noStrike" kern="1200" dirty="0">
                <a:solidFill>
                  <a:schemeClr val="tx1"/>
                </a:solidFill>
                <a:effectLst/>
                <a:latin typeface="+mn-lt"/>
                <a:ea typeface="+mn-ea"/>
                <a:cs typeface="+mn-cs"/>
              </a:rPr>
              <a:t> X de l'annexe III au CGI, les entreprises déclarent les informations prévues à l'article 238 bis, 6 du CGI sur la déclaration des réductions et crédits d'impôt n° 2069-RCI-SD dans les mêmes délais que la déclaration de résultat de l'exercice au cours duquel les dons et versements sont effectués.</a:t>
            </a:r>
          </a:p>
          <a:p>
            <a:endParaRPr lang="fr-FR" sz="1200" b="0" i="0" u="none" strike="noStrike"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b="0" i="0" u="none" strike="noStrike" kern="1200" dirty="0">
                <a:solidFill>
                  <a:schemeClr val="tx1"/>
                </a:solidFill>
                <a:effectLst/>
                <a:latin typeface="+mn-lt"/>
                <a:ea typeface="+mn-ea"/>
                <a:cs typeface="+mn-cs"/>
              </a:rPr>
              <a:t>Voir FR 1/19 n° 28 + BOI-BIC-RICI-20-30-20 n° 130 à 210, 7-8-2019 + </a:t>
            </a:r>
            <a:r>
              <a:rPr lang="fr-FR" sz="1200" b="0" i="0" u="none" strike="noStrike" kern="1200" dirty="0">
                <a:solidFill>
                  <a:schemeClr val="tx1"/>
                </a:solidFill>
                <a:effectLst/>
                <a:latin typeface="+mn-lt"/>
                <a:ea typeface="+mn-ea"/>
                <a:cs typeface="+mn-cs"/>
                <a:hlinkClick r:id="rId3"/>
              </a:rPr>
              <a:t>BF 10/19 inf. 914 n° 3 à 8</a:t>
            </a:r>
            <a:r>
              <a:rPr lang="fr-FR" sz="1200" b="0" i="0" u="none" strike="noStrike" kern="1200" dirty="0">
                <a:solidFill>
                  <a:schemeClr val="tx1"/>
                </a:solidFill>
                <a:effectLst/>
                <a:latin typeface="+mn-lt"/>
                <a:ea typeface="+mn-ea"/>
                <a:cs typeface="+mn-cs"/>
              </a:rPr>
              <a:t> + décret 2019-531 du 27 mai 2019</a:t>
            </a:r>
          </a:p>
          <a:p>
            <a:endParaRPr lang="fr-FR" sz="1100" dirty="0"/>
          </a:p>
        </p:txBody>
      </p:sp>
      <p:sp>
        <p:nvSpPr>
          <p:cNvPr id="2" name="Espace réservé de l'image des diapositives 1">
            <a:extLst>
              <a:ext uri="{FF2B5EF4-FFF2-40B4-BE49-F238E27FC236}">
                <a16:creationId xmlns:a16="http://schemas.microsoft.com/office/drawing/2014/main" id="{979DFA4A-6C8F-4BD5-B3BC-E0908A90297C}"/>
              </a:ext>
            </a:extLst>
          </p:cNvPr>
          <p:cNvSpPr>
            <a:spLocks noGrp="1" noRot="1" noChangeAspect="1"/>
          </p:cNvSpPr>
          <p:nvPr>
            <p:ph type="sldImg"/>
          </p:nvPr>
        </p:nvSpPr>
        <p:spPr/>
      </p:sp>
    </p:spTree>
    <p:extLst>
      <p:ext uri="{BB962C8B-B14F-4D97-AF65-F5344CB8AC3E}">
        <p14:creationId xmlns:p14="http://schemas.microsoft.com/office/powerpoint/2010/main" val="389760576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3" name="Espace réservé des commentaires 2"/>
          <p:cNvSpPr>
            <a:spLocks noGrp="1"/>
          </p:cNvSpPr>
          <p:nvPr>
            <p:ph type="body" idx="1"/>
          </p:nvPr>
        </p:nvSpPr>
        <p:spPr bwMode="auto">
          <a:xfrm>
            <a:off x="302149" y="4647356"/>
            <a:ext cx="6183041" cy="487632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07" tIns="45651" rIns="91307" bIns="45651"/>
          <a:lstStyle/>
          <a:p>
            <a:r>
              <a:rPr lang="fr-FR" sz="1100" dirty="0"/>
              <a:t>+ extension du mécénat en faveur de Radio France : dons affectés au financement des activités des formations musicales dont elle assure la gestion et le financement (Orchestre national de France, Orchestre philarmonique de Radio France, Chœur et Maîtrise de Radio France)</a:t>
            </a:r>
          </a:p>
          <a:p>
            <a:endParaRPr lang="fr-FR" sz="1100" dirty="0"/>
          </a:p>
          <a:p>
            <a:r>
              <a:rPr lang="fr-FR" sz="1100" dirty="0"/>
              <a:t>Le principe du report en avant sur les 5 exercices suivants celui au cours duquel les dons ont été effectués est maintenu mais le taux de la RI applicable aux dons excédentaires en report est celui auquel ces dons ont ouvert droit, soit 60 % ou 40 % selon les cas.</a:t>
            </a:r>
          </a:p>
        </p:txBody>
      </p:sp>
      <p:sp>
        <p:nvSpPr>
          <p:cNvPr id="2" name="Espace réservé de l'image des diapositives 1">
            <a:extLst>
              <a:ext uri="{FF2B5EF4-FFF2-40B4-BE49-F238E27FC236}">
                <a16:creationId xmlns:a16="http://schemas.microsoft.com/office/drawing/2014/main" id="{865E99C2-4363-42A1-AD2F-A34140DA7713}"/>
              </a:ext>
            </a:extLst>
          </p:cNvPr>
          <p:cNvSpPr>
            <a:spLocks noGrp="1" noRot="1" noChangeAspect="1"/>
          </p:cNvSpPr>
          <p:nvPr>
            <p:ph type="sldImg"/>
          </p:nvPr>
        </p:nvSpPr>
        <p:spPr/>
      </p:sp>
    </p:spTree>
    <p:extLst>
      <p:ext uri="{BB962C8B-B14F-4D97-AF65-F5344CB8AC3E}">
        <p14:creationId xmlns:p14="http://schemas.microsoft.com/office/powerpoint/2010/main" val="361695919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3" name="Espace réservé des commentaires 2"/>
          <p:cNvSpPr>
            <a:spLocks noGrp="1"/>
          </p:cNvSpPr>
          <p:nvPr>
            <p:ph type="body" idx="1"/>
          </p:nvPr>
        </p:nvSpPr>
        <p:spPr bwMode="auto">
          <a:xfrm>
            <a:off x="302149" y="4647356"/>
            <a:ext cx="6183041" cy="487632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07" tIns="45651" rIns="91307" bIns="45651"/>
          <a:lstStyle/>
          <a:p>
            <a:r>
              <a:rPr lang="fr-FR" sz="1100" dirty="0"/>
              <a:t>+ extension du mécénat en faveur de Radio France : dons affectés au financement des activités des formations musicales dont elle assure la gestion et le financement (Orchestre national de France, Orchestre philarmonique de Radio France, Chœur et Maîtrise de Radio France)</a:t>
            </a:r>
          </a:p>
          <a:p>
            <a:endParaRPr lang="fr-FR" sz="1100" dirty="0"/>
          </a:p>
          <a:p>
            <a:r>
              <a:rPr lang="fr-FR" sz="1100" dirty="0"/>
              <a:t>Le principe du report en avant sur les 5 exercices suivants celui au cours duquel les dons ont été effectués est maintenu mais le taux de la RI applicable aux dons excédentaires en report est celui auquel ces dons ont ouvert droit, soit 60 % ou 40 % selon les cas.</a:t>
            </a:r>
          </a:p>
        </p:txBody>
      </p:sp>
      <p:sp>
        <p:nvSpPr>
          <p:cNvPr id="2" name="Espace réservé de l'image des diapositives 1">
            <a:extLst>
              <a:ext uri="{FF2B5EF4-FFF2-40B4-BE49-F238E27FC236}">
                <a16:creationId xmlns:a16="http://schemas.microsoft.com/office/drawing/2014/main" id="{865E99C2-4363-42A1-AD2F-A34140DA7713}"/>
              </a:ext>
            </a:extLst>
          </p:cNvPr>
          <p:cNvSpPr>
            <a:spLocks noGrp="1" noRot="1" noChangeAspect="1"/>
          </p:cNvSpPr>
          <p:nvPr>
            <p:ph type="sldImg"/>
          </p:nvPr>
        </p:nvSpPr>
        <p:spPr/>
      </p:sp>
    </p:spTree>
    <p:extLst>
      <p:ext uri="{BB962C8B-B14F-4D97-AF65-F5344CB8AC3E}">
        <p14:creationId xmlns:p14="http://schemas.microsoft.com/office/powerpoint/2010/main" val="136590951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3" name="Espace réservé des commentaires 2"/>
          <p:cNvSpPr>
            <a:spLocks noGrp="1"/>
          </p:cNvSpPr>
          <p:nvPr>
            <p:ph type="body" idx="1"/>
          </p:nvPr>
        </p:nvSpPr>
        <p:spPr bwMode="auto">
          <a:xfrm>
            <a:off x="302149" y="4647356"/>
            <a:ext cx="6183041" cy="487632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07" tIns="45651" rIns="91307" bIns="45651"/>
          <a:lstStyle/>
          <a:p>
            <a:r>
              <a:rPr lang="fr-FR" sz="1100" dirty="0"/>
              <a:t>+ extension du mécénat en faveur de Radio France : dons affectés au financement des activités des formations musicales dont elle assure la gestion et le financement (Orchestre national de France, Orchestre philarmonique de Radio France, Chœur et Maîtrise de Radio France)</a:t>
            </a:r>
          </a:p>
          <a:p>
            <a:endParaRPr lang="fr-FR" sz="1100" dirty="0"/>
          </a:p>
          <a:p>
            <a:r>
              <a:rPr lang="fr-FR" sz="1100" dirty="0"/>
              <a:t>Le principe du report en avant sur les 5 exercices suivants celui au cours duquel les dons ont été effectués est maintenu mais le taux de la RI applicable aux dons excédentaires en report est celui auquel ces dons ont ouvert droit, soit 60 % ou 40 % selon les cas.</a:t>
            </a:r>
          </a:p>
        </p:txBody>
      </p:sp>
      <p:sp>
        <p:nvSpPr>
          <p:cNvPr id="2" name="Espace réservé de l'image des diapositives 1">
            <a:extLst>
              <a:ext uri="{FF2B5EF4-FFF2-40B4-BE49-F238E27FC236}">
                <a16:creationId xmlns:a16="http://schemas.microsoft.com/office/drawing/2014/main" id="{865E99C2-4363-42A1-AD2F-A34140DA7713}"/>
              </a:ext>
            </a:extLst>
          </p:cNvPr>
          <p:cNvSpPr>
            <a:spLocks noGrp="1" noRot="1" noChangeAspect="1"/>
          </p:cNvSpPr>
          <p:nvPr>
            <p:ph type="sldImg"/>
          </p:nvPr>
        </p:nvSpPr>
        <p:spPr/>
      </p:sp>
    </p:spTree>
    <p:extLst>
      <p:ext uri="{BB962C8B-B14F-4D97-AF65-F5344CB8AC3E}">
        <p14:creationId xmlns:p14="http://schemas.microsoft.com/office/powerpoint/2010/main" val="19527774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66598" y="4777361"/>
            <a:ext cx="5335893" cy="3910635"/>
          </a:xfrm>
          <a:prstGeom prst="rect">
            <a:avLst/>
          </a:prstGeom>
        </p:spPr>
        <p:txBody>
          <a:bodyPr/>
          <a:lstStyle/>
          <a:p>
            <a:endParaRPr lang="fr-FR" dirty="0"/>
          </a:p>
        </p:txBody>
      </p:sp>
    </p:spTree>
    <p:extLst>
      <p:ext uri="{BB962C8B-B14F-4D97-AF65-F5344CB8AC3E}">
        <p14:creationId xmlns:p14="http://schemas.microsoft.com/office/powerpoint/2010/main" val="343051462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66598" y="4777361"/>
            <a:ext cx="5335893" cy="3910635"/>
          </a:xfrm>
          <a:prstGeom prst="rect">
            <a:avLst/>
          </a:prstGeom>
        </p:spPr>
        <p:txBody>
          <a:bodyPr/>
          <a:lstStyle/>
          <a:p>
            <a:endParaRPr lang="fr-FR" dirty="0"/>
          </a:p>
        </p:txBody>
      </p:sp>
    </p:spTree>
    <p:extLst>
      <p:ext uri="{BB962C8B-B14F-4D97-AF65-F5344CB8AC3E}">
        <p14:creationId xmlns:p14="http://schemas.microsoft.com/office/powerpoint/2010/main" val="293641770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66598" y="4777361"/>
            <a:ext cx="5335893" cy="3910635"/>
          </a:xfrm>
          <a:prstGeom prst="rect">
            <a:avLst/>
          </a:prstGeom>
        </p:spPr>
        <p:txBody>
          <a:bodyPr/>
          <a:lstStyle/>
          <a:p>
            <a:endParaRPr lang="fr-FR" dirty="0"/>
          </a:p>
        </p:txBody>
      </p:sp>
    </p:spTree>
    <p:extLst>
      <p:ext uri="{BB962C8B-B14F-4D97-AF65-F5344CB8AC3E}">
        <p14:creationId xmlns:p14="http://schemas.microsoft.com/office/powerpoint/2010/main" val="317250871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image des diapositives 3">
            <a:extLst>
              <a:ext uri="{FF2B5EF4-FFF2-40B4-BE49-F238E27FC236}">
                <a16:creationId xmlns:a16="http://schemas.microsoft.com/office/drawing/2014/main" id="{EA25F82D-AC24-453D-AD1E-19C958F6E3BB}"/>
              </a:ext>
            </a:extLst>
          </p:cNvPr>
          <p:cNvSpPr>
            <a:spLocks noGrp="1" noRot="1" noChangeAspect="1"/>
          </p:cNvSpPr>
          <p:nvPr>
            <p:ph type="sldImg"/>
          </p:nvPr>
        </p:nvSpPr>
        <p:spPr/>
      </p:sp>
      <p:sp>
        <p:nvSpPr>
          <p:cNvPr id="5" name="Espace réservé des notes 4">
            <a:extLst>
              <a:ext uri="{FF2B5EF4-FFF2-40B4-BE49-F238E27FC236}">
                <a16:creationId xmlns:a16="http://schemas.microsoft.com/office/drawing/2014/main" id="{027CFE73-A41E-4CC4-AE00-99AD3C69513D}"/>
              </a:ext>
            </a:extLst>
          </p:cNvPr>
          <p:cNvSpPr>
            <a:spLocks noGrp="1"/>
          </p:cNvSpPr>
          <p:nvPr>
            <p:ph type="body" idx="1"/>
          </p:nvPr>
        </p:nvSpPr>
        <p:spPr>
          <a:xfrm>
            <a:off x="666598" y="4777361"/>
            <a:ext cx="5335893" cy="3910635"/>
          </a:xfrm>
          <a:prstGeom prst="rect">
            <a:avLst/>
          </a:prstGeom>
        </p:spPr>
        <p:txBody>
          <a:bodyPr/>
          <a:lstStyle/>
          <a:p>
            <a:endParaRPr lang="fr-FR" dirty="0"/>
          </a:p>
        </p:txBody>
      </p:sp>
    </p:spTree>
    <p:extLst>
      <p:ext uri="{BB962C8B-B14F-4D97-AF65-F5344CB8AC3E}">
        <p14:creationId xmlns:p14="http://schemas.microsoft.com/office/powerpoint/2010/main" val="109905844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es notes 2">
            <a:extLst>
              <a:ext uri="{FF2B5EF4-FFF2-40B4-BE49-F238E27FC236}">
                <a16:creationId xmlns:a16="http://schemas.microsoft.com/office/drawing/2014/main" id="{68EC66A6-9B64-4DD6-9561-2909805E59D1}"/>
              </a:ext>
            </a:extLst>
          </p:cNvPr>
          <p:cNvSpPr txBox="1">
            <a:spLocks noGrp="1"/>
          </p:cNvSpPr>
          <p:nvPr>
            <p:ph type="body" sz="quarter" idx="1"/>
          </p:nvPr>
        </p:nvSpPr>
        <p:spPr>
          <a:xfrm>
            <a:off x="0" y="5214713"/>
            <a:ext cx="5289169" cy="4264987"/>
          </a:xfrm>
        </p:spPr>
        <p:txBody>
          <a:bodyPr/>
          <a:lstStyle/>
          <a:p>
            <a:pPr lvl="0"/>
            <a:endParaRPr lang="fr-FR"/>
          </a:p>
          <a:p>
            <a:pPr lvl="0"/>
            <a:endParaRPr lang="fr-FR"/>
          </a:p>
        </p:txBody>
      </p:sp>
      <p:sp>
        <p:nvSpPr>
          <p:cNvPr id="4" name="Espace réservé de l'image des diapositives 3">
            <a:extLst>
              <a:ext uri="{FF2B5EF4-FFF2-40B4-BE49-F238E27FC236}">
                <a16:creationId xmlns:a16="http://schemas.microsoft.com/office/drawing/2014/main" id="{2C6745C0-489B-48E3-AABE-D4E7F94C871B}"/>
              </a:ext>
            </a:extLst>
          </p:cNvPr>
          <p:cNvSpPr>
            <a:spLocks noGrp="1" noRot="1" noChangeAspect="1"/>
          </p:cNvSpPr>
          <p:nvPr>
            <p:ph type="sldImg"/>
          </p:nvPr>
        </p:nvSpPr>
        <p:spPr/>
      </p:sp>
    </p:spTree>
    <p:extLst>
      <p:ext uri="{BB962C8B-B14F-4D97-AF65-F5344CB8AC3E}">
        <p14:creationId xmlns:p14="http://schemas.microsoft.com/office/powerpoint/2010/main" val="365812064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image des diapositives 3">
            <a:extLst>
              <a:ext uri="{FF2B5EF4-FFF2-40B4-BE49-F238E27FC236}">
                <a16:creationId xmlns:a16="http://schemas.microsoft.com/office/drawing/2014/main" id="{B9C4A766-4418-4D85-B3E4-B156AA6FAC05}"/>
              </a:ext>
            </a:extLst>
          </p:cNvPr>
          <p:cNvSpPr>
            <a:spLocks noGrp="1" noRot="1" noChangeAspect="1"/>
          </p:cNvSpPr>
          <p:nvPr>
            <p:ph type="sldImg"/>
          </p:nvPr>
        </p:nvSpPr>
        <p:spPr/>
      </p:sp>
      <p:sp>
        <p:nvSpPr>
          <p:cNvPr id="5" name="Espace réservé des notes 4">
            <a:extLst>
              <a:ext uri="{FF2B5EF4-FFF2-40B4-BE49-F238E27FC236}">
                <a16:creationId xmlns:a16="http://schemas.microsoft.com/office/drawing/2014/main" id="{47E86538-EC29-48DD-811F-ACF4F6958E3D}"/>
              </a:ext>
            </a:extLst>
          </p:cNvPr>
          <p:cNvSpPr>
            <a:spLocks noGrp="1"/>
          </p:cNvSpPr>
          <p:nvPr>
            <p:ph type="body" idx="1"/>
          </p:nvPr>
        </p:nvSpPr>
        <p:spPr>
          <a:xfrm>
            <a:off x="666598" y="4777361"/>
            <a:ext cx="5335893" cy="3910635"/>
          </a:xfrm>
          <a:prstGeom prst="rect">
            <a:avLst/>
          </a:prstGeom>
        </p:spPr>
        <p:txBody>
          <a:bodyPr/>
          <a:lstStyle/>
          <a:p>
            <a:endParaRPr lang="fr-FR"/>
          </a:p>
        </p:txBody>
      </p:sp>
    </p:spTree>
    <p:extLst>
      <p:ext uri="{BB962C8B-B14F-4D97-AF65-F5344CB8AC3E}">
        <p14:creationId xmlns:p14="http://schemas.microsoft.com/office/powerpoint/2010/main" val="142643237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66598" y="4777361"/>
            <a:ext cx="5335893" cy="3910635"/>
          </a:xfrm>
          <a:prstGeom prst="rect">
            <a:avLst/>
          </a:prstGeom>
        </p:spPr>
        <p:txBody>
          <a:bodyPr/>
          <a:lstStyle/>
          <a:p>
            <a:pPr marL="0" indent="0">
              <a:buNone/>
            </a:pPr>
            <a:r>
              <a:rPr lang="fr-FR" dirty="0"/>
              <a:t>En cas de donation des titres grevés d’un report d’imposition : fin du report d’imposition si le donataire se sépare des titres qui lui sont donnés (et grevés d’un report d’imposition) dans un délai de 18 mois, ou si la société bénéficiaire cède les titres dans les trois de l’apport et que cette cession intervient moins de 18 mois après la donation (sauf réinvestissement)</a:t>
            </a:r>
          </a:p>
          <a:p>
            <a:pPr marL="0" indent="0">
              <a:buNone/>
            </a:pPr>
            <a:endParaRPr lang="fr-FR" dirty="0"/>
          </a:p>
          <a:p>
            <a:pPr marL="0" indent="0">
              <a:buNone/>
            </a:pPr>
            <a:r>
              <a:rPr lang="fr-FR" dirty="0"/>
              <a:t>Le délai de 18 mois est porté à 5 ans dans le cas général et à 10 ans lorsque les titres apportés ont été cédés par la société bénéficiaire et font l’objet d’un réinvestissement indirect.</a:t>
            </a:r>
          </a:p>
          <a:p>
            <a:pPr marL="0" indent="0">
              <a:buNone/>
            </a:pPr>
            <a:endParaRPr lang="fr-FR" dirty="0"/>
          </a:p>
          <a:p>
            <a:r>
              <a:rPr lang="fr-FR" sz="1200" b="0" i="0" u="none" strike="noStrike" kern="1200" dirty="0">
                <a:solidFill>
                  <a:schemeClr val="tx1"/>
                </a:solidFill>
                <a:effectLst/>
                <a:latin typeface="+mn-lt"/>
                <a:ea typeface="+mn-ea"/>
                <a:cs typeface="+mn-cs"/>
              </a:rPr>
              <a:t>Objectif de l’allongement du délai : garantir que la société bénéficiaire ait procédé au réinvestissement effectif du produit de cession avant l'expiration du délai de conservation des titres.</a:t>
            </a:r>
            <a:br>
              <a:rPr lang="fr-FR" sz="1200" b="0" i="0" u="none" strike="noStrike" kern="1200" dirty="0">
                <a:solidFill>
                  <a:schemeClr val="tx1"/>
                </a:solidFill>
                <a:effectLst/>
                <a:latin typeface="+mn-lt"/>
                <a:ea typeface="+mn-ea"/>
                <a:cs typeface="+mn-cs"/>
              </a:rPr>
            </a:br>
            <a:r>
              <a:rPr lang="fr-FR" sz="1200" b="0" i="0" u="none" strike="noStrike" kern="1200" dirty="0">
                <a:solidFill>
                  <a:schemeClr val="tx1"/>
                </a:solidFill>
                <a:effectLst/>
                <a:latin typeface="+mn-lt"/>
                <a:ea typeface="+mn-ea"/>
                <a:cs typeface="+mn-cs"/>
              </a:rPr>
              <a:t>Le délai de cinq ou dix ans correspond en effet au délai maximal pouvant s'écouler entre l'apport et la libération effective des sommes. Ce délai est de :</a:t>
            </a:r>
            <a:br>
              <a:rPr lang="fr-FR" sz="1200" b="0" i="0" u="none" strike="noStrike" kern="1200" dirty="0">
                <a:solidFill>
                  <a:schemeClr val="tx1"/>
                </a:solidFill>
                <a:effectLst/>
                <a:latin typeface="+mn-lt"/>
                <a:ea typeface="+mn-ea"/>
                <a:cs typeface="+mn-cs"/>
              </a:rPr>
            </a:br>
            <a:r>
              <a:rPr lang="fr-FR" sz="1200" b="0" i="0" u="none" strike="noStrike" kern="1200" dirty="0">
                <a:solidFill>
                  <a:schemeClr val="tx1"/>
                </a:solidFill>
                <a:effectLst/>
                <a:latin typeface="+mn-lt"/>
                <a:ea typeface="+mn-ea"/>
                <a:cs typeface="+mn-cs"/>
              </a:rPr>
              <a:t>-  cinq ans en cas de réinvestissement direct (trois ans pour céder puis deux ans pour réaliser l'investissement) ;</a:t>
            </a:r>
            <a:br>
              <a:rPr lang="fr-FR" sz="1200" b="0" i="0" u="none" strike="noStrike" kern="1200" dirty="0">
                <a:solidFill>
                  <a:schemeClr val="tx1"/>
                </a:solidFill>
                <a:effectLst/>
                <a:latin typeface="+mn-lt"/>
                <a:ea typeface="+mn-ea"/>
                <a:cs typeface="+mn-cs"/>
              </a:rPr>
            </a:br>
            <a:r>
              <a:rPr lang="fr-FR" sz="1200" b="0" i="0" u="none" strike="noStrike" kern="1200" dirty="0">
                <a:solidFill>
                  <a:schemeClr val="tx1"/>
                </a:solidFill>
                <a:effectLst/>
                <a:latin typeface="+mn-lt"/>
                <a:ea typeface="+mn-ea"/>
                <a:cs typeface="+mn-cs"/>
              </a:rPr>
              <a:t>-  dix ans en cas de réinvestissement indirect (trois ans pour céder, deux ans pour souscrire l'engagement de souscription puis cinq ans pour effectuer les versements).</a:t>
            </a:r>
            <a:br>
              <a:rPr lang="fr-FR" sz="1200" b="0" i="0" u="none" strike="noStrike" kern="1200" dirty="0">
                <a:solidFill>
                  <a:schemeClr val="tx1"/>
                </a:solidFill>
                <a:effectLst/>
                <a:latin typeface="+mn-lt"/>
                <a:ea typeface="+mn-ea"/>
                <a:cs typeface="+mn-cs"/>
              </a:rPr>
            </a:br>
            <a:endParaRPr lang="fr-FR" sz="1200" b="0" i="0" u="none" strike="noStrike" kern="1200" dirty="0">
              <a:solidFill>
                <a:schemeClr val="tx1"/>
              </a:solidFill>
              <a:effectLst/>
              <a:latin typeface="+mn-lt"/>
              <a:ea typeface="+mn-ea"/>
              <a:cs typeface="+mn-cs"/>
            </a:endParaRPr>
          </a:p>
          <a:p>
            <a:r>
              <a:rPr lang="fr-FR" sz="1200" b="0" i="0" u="none" strike="noStrike" kern="1200" dirty="0">
                <a:solidFill>
                  <a:schemeClr val="tx1"/>
                </a:solidFill>
                <a:effectLst/>
                <a:latin typeface="+mn-lt"/>
                <a:ea typeface="+mn-ea"/>
                <a:cs typeface="+mn-cs"/>
              </a:rPr>
              <a:t>La mesure conduit en pratique à imposer au donataire un délai de conservation des titres qui va au-delà de la date limite de réinvestissement des sommes.</a:t>
            </a:r>
            <a:br>
              <a:rPr lang="fr-FR" sz="1200" b="0" i="0" u="none" strike="noStrike" kern="1200" dirty="0">
                <a:solidFill>
                  <a:schemeClr val="tx1"/>
                </a:solidFill>
                <a:effectLst/>
                <a:latin typeface="+mn-lt"/>
                <a:ea typeface="+mn-ea"/>
                <a:cs typeface="+mn-cs"/>
              </a:rPr>
            </a:br>
            <a:endParaRPr lang="fr-FR" dirty="0"/>
          </a:p>
        </p:txBody>
      </p:sp>
    </p:spTree>
    <p:extLst>
      <p:ext uri="{BB962C8B-B14F-4D97-AF65-F5344CB8AC3E}">
        <p14:creationId xmlns:p14="http://schemas.microsoft.com/office/powerpoint/2010/main" val="136820120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Les personnes qui, au 1</a:t>
            </a:r>
            <a:r>
              <a:rPr lang="fr-FR" baseline="30000" dirty="0"/>
              <a:t>er</a:t>
            </a:r>
            <a:r>
              <a:rPr lang="fr-FR" dirty="0"/>
              <a:t> janvier, sont propriétaires (y compris usufruitiers, preneurs à bail à construction, emphytéotes ou titulaires d’une occupation temporaire) en Ile-de-France de locaux à usage de bureaux, locaux commerciaux, locaux de stockage et surfaces de stationnement sont redevables d’une taxe annuelle dont le tarif varie en fonction de la circonscription dans laquelle sont situés les locaux.</a:t>
            </a:r>
          </a:p>
        </p:txBody>
      </p:sp>
      <p:sp>
        <p:nvSpPr>
          <p:cNvPr id="4" name="Espace réservé du numéro de diapositive 3"/>
          <p:cNvSpPr>
            <a:spLocks noGrp="1"/>
          </p:cNvSpPr>
          <p:nvPr>
            <p:ph type="sldNum" sz="quarter" idx="5"/>
          </p:nvPr>
        </p:nvSpPr>
        <p:spPr/>
        <p:txBody>
          <a:bodyPr/>
          <a:lstStyle/>
          <a:p>
            <a:pPr rtl="0"/>
            <a:fld id="{DF61EA0F-A667-4B49-8422-0062BC55E249}" type="slidenum">
              <a:rPr lang="fr-FR" smtClean="0"/>
              <a:t>57</a:t>
            </a:fld>
            <a:endParaRPr lang="fr-FR" dirty="0"/>
          </a:p>
        </p:txBody>
      </p:sp>
    </p:spTree>
    <p:extLst>
      <p:ext uri="{BB962C8B-B14F-4D97-AF65-F5344CB8AC3E}">
        <p14:creationId xmlns:p14="http://schemas.microsoft.com/office/powerpoint/2010/main" val="212210556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image des diapositives 3">
            <a:extLst>
              <a:ext uri="{FF2B5EF4-FFF2-40B4-BE49-F238E27FC236}">
                <a16:creationId xmlns:a16="http://schemas.microsoft.com/office/drawing/2014/main" id="{A8B813E9-B551-4DCB-A847-1059892B41AB}"/>
              </a:ext>
            </a:extLst>
          </p:cNvPr>
          <p:cNvSpPr>
            <a:spLocks noGrp="1" noRot="1" noChangeAspect="1"/>
          </p:cNvSpPr>
          <p:nvPr>
            <p:ph type="sldImg"/>
          </p:nvPr>
        </p:nvSpPr>
        <p:spPr/>
      </p:sp>
      <p:sp>
        <p:nvSpPr>
          <p:cNvPr id="5" name="Espace réservé des notes 4">
            <a:extLst>
              <a:ext uri="{FF2B5EF4-FFF2-40B4-BE49-F238E27FC236}">
                <a16:creationId xmlns:a16="http://schemas.microsoft.com/office/drawing/2014/main" id="{18FC9E30-FB22-4EF5-BBFD-51E446567F5D}"/>
              </a:ext>
            </a:extLst>
          </p:cNvPr>
          <p:cNvSpPr>
            <a:spLocks noGrp="1"/>
          </p:cNvSpPr>
          <p:nvPr>
            <p:ph type="body" idx="1"/>
          </p:nvPr>
        </p:nvSpPr>
        <p:spPr>
          <a:xfrm>
            <a:off x="666598" y="4777361"/>
            <a:ext cx="5335893" cy="3910635"/>
          </a:xfrm>
          <a:prstGeom prst="rect">
            <a:avLst/>
          </a:prstGeom>
        </p:spPr>
        <p:txBody>
          <a:bodyPr/>
          <a:lstStyle/>
          <a:p>
            <a:endParaRPr lang="fr-FR"/>
          </a:p>
        </p:txBody>
      </p:sp>
    </p:spTree>
    <p:extLst>
      <p:ext uri="{BB962C8B-B14F-4D97-AF65-F5344CB8AC3E}">
        <p14:creationId xmlns:p14="http://schemas.microsoft.com/office/powerpoint/2010/main" val="192897718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image des diapositives 3">
            <a:extLst>
              <a:ext uri="{FF2B5EF4-FFF2-40B4-BE49-F238E27FC236}">
                <a16:creationId xmlns:a16="http://schemas.microsoft.com/office/drawing/2014/main" id="{5A200298-1BA2-4907-8CFF-B0F5B889CB78}"/>
              </a:ext>
            </a:extLst>
          </p:cNvPr>
          <p:cNvSpPr>
            <a:spLocks noGrp="1" noRot="1" noChangeAspect="1"/>
          </p:cNvSpPr>
          <p:nvPr>
            <p:ph type="sldImg"/>
          </p:nvPr>
        </p:nvSpPr>
        <p:spPr/>
      </p:sp>
      <p:sp>
        <p:nvSpPr>
          <p:cNvPr id="5" name="Espace réservé des notes 4">
            <a:extLst>
              <a:ext uri="{FF2B5EF4-FFF2-40B4-BE49-F238E27FC236}">
                <a16:creationId xmlns:a16="http://schemas.microsoft.com/office/drawing/2014/main" id="{F620C2C8-F009-4E7E-A27C-B44D29F04508}"/>
              </a:ext>
            </a:extLst>
          </p:cNvPr>
          <p:cNvSpPr>
            <a:spLocks noGrp="1"/>
          </p:cNvSpPr>
          <p:nvPr>
            <p:ph type="body" idx="1"/>
          </p:nvPr>
        </p:nvSpPr>
        <p:spPr>
          <a:xfrm>
            <a:off x="666598" y="4777361"/>
            <a:ext cx="5335893" cy="3910635"/>
          </a:xfrm>
          <a:prstGeom prst="rect">
            <a:avLst/>
          </a:prstGeom>
        </p:spPr>
        <p:txBody>
          <a:bodyPr/>
          <a:lstStyle/>
          <a:p>
            <a:r>
              <a:rPr lang="fr-FR" dirty="0"/>
              <a:t>D’après les travaux parlementaires, la preuve technique de l’usage exclusif et irréversible du carburant B100 sera apportée par les constructeurs, avec en particulier l’installation d’un capteur qui mettra en défaut les véhicules utilisant un autre carburant.</a:t>
            </a:r>
          </a:p>
          <a:p>
            <a:endParaRPr lang="fr-FR" dirty="0"/>
          </a:p>
          <a:p>
            <a:r>
              <a:rPr lang="fr-FR" dirty="0"/>
              <a:t>Acquisition ou contrats crédit bail ou LOA conclus à compter du 1</a:t>
            </a:r>
            <a:r>
              <a:rPr lang="fr-FR" baseline="30000" dirty="0"/>
              <a:t>er</a:t>
            </a:r>
            <a:r>
              <a:rPr lang="fr-FR" dirty="0"/>
              <a:t> janvier 2020 au 31 décembre 2021.</a:t>
            </a:r>
          </a:p>
        </p:txBody>
      </p:sp>
    </p:spTree>
    <p:extLst>
      <p:ext uri="{BB962C8B-B14F-4D97-AF65-F5344CB8AC3E}">
        <p14:creationId xmlns:p14="http://schemas.microsoft.com/office/powerpoint/2010/main" val="71911733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N° 96</a:t>
            </a:r>
          </a:p>
        </p:txBody>
      </p:sp>
      <p:sp>
        <p:nvSpPr>
          <p:cNvPr id="4" name="Espace réservé du numéro de diapositive 3"/>
          <p:cNvSpPr>
            <a:spLocks noGrp="1"/>
          </p:cNvSpPr>
          <p:nvPr>
            <p:ph type="sldNum" sz="quarter" idx="5"/>
          </p:nvPr>
        </p:nvSpPr>
        <p:spPr/>
        <p:txBody>
          <a:bodyPr/>
          <a:lstStyle/>
          <a:p>
            <a:pPr rtl="0"/>
            <a:fld id="{DF61EA0F-A667-4B49-8422-0062BC55E249}" type="slidenum">
              <a:rPr lang="fr-FR" smtClean="0"/>
              <a:t>61</a:t>
            </a:fld>
            <a:endParaRPr lang="fr-FR" dirty="0"/>
          </a:p>
        </p:txBody>
      </p:sp>
    </p:spTree>
    <p:extLst>
      <p:ext uri="{BB962C8B-B14F-4D97-AF65-F5344CB8AC3E}">
        <p14:creationId xmlns:p14="http://schemas.microsoft.com/office/powerpoint/2010/main" val="20799669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66598" y="4777361"/>
            <a:ext cx="5335893" cy="3910635"/>
          </a:xfrm>
          <a:prstGeom prst="rect">
            <a:avLst/>
          </a:prstGeom>
        </p:spPr>
        <p:txBody>
          <a:bodyPr/>
          <a:lstStyle/>
          <a:p>
            <a:r>
              <a:rPr lang="fr-FR" dirty="0"/>
              <a:t>LF 2019 réinstaure les parois vitrées au titre des dépenses éligibles au CITE (avaient été exclues courant 2018)</a:t>
            </a:r>
          </a:p>
        </p:txBody>
      </p:sp>
    </p:spTree>
    <p:extLst>
      <p:ext uri="{BB962C8B-B14F-4D97-AF65-F5344CB8AC3E}">
        <p14:creationId xmlns:p14="http://schemas.microsoft.com/office/powerpoint/2010/main" val="186301772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On parle également des « lanceurs d’alertes ». Moyen de lutter contre la fraude à la TVA.</a:t>
            </a:r>
          </a:p>
          <a:p>
            <a:endParaRPr lang="fr-FR" dirty="0"/>
          </a:p>
          <a:p>
            <a:r>
              <a:rPr lang="fr-FR" dirty="0"/>
              <a:t>Dispositif instauré par la loi de finances pour 2017. Initialement prévu pour une durée de deux ans à titre expérimental, le dispositif a été pérennisé par la loi du 23 octobre 2018 relative à la lutte contre la fraude.</a:t>
            </a:r>
          </a:p>
          <a:p>
            <a:endParaRPr lang="fr-FR" dirty="0"/>
          </a:p>
          <a:p>
            <a:r>
              <a:rPr lang="fr-FR" dirty="0"/>
              <a:t>Conditions et modalités de l’indemnisation seront déterminées par un arrêté du ministre chargé du budget.</a:t>
            </a:r>
          </a:p>
        </p:txBody>
      </p:sp>
      <p:sp>
        <p:nvSpPr>
          <p:cNvPr id="4" name="Espace réservé du numéro de diapositive 3"/>
          <p:cNvSpPr>
            <a:spLocks noGrp="1"/>
          </p:cNvSpPr>
          <p:nvPr>
            <p:ph type="sldNum" sz="quarter" idx="5"/>
          </p:nvPr>
        </p:nvSpPr>
        <p:spPr/>
        <p:txBody>
          <a:bodyPr/>
          <a:lstStyle/>
          <a:p>
            <a:pPr rtl="0"/>
            <a:fld id="{DF61EA0F-A667-4B49-8422-0062BC55E249}" type="slidenum">
              <a:rPr lang="fr-FR" smtClean="0"/>
              <a:t>62</a:t>
            </a:fld>
            <a:endParaRPr lang="fr-FR" dirty="0"/>
          </a:p>
        </p:txBody>
      </p:sp>
    </p:spTree>
    <p:extLst>
      <p:ext uri="{BB962C8B-B14F-4D97-AF65-F5344CB8AC3E}">
        <p14:creationId xmlns:p14="http://schemas.microsoft.com/office/powerpoint/2010/main" val="97940813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rtl="0"/>
            <a:fld id="{DF61EA0F-A667-4B49-8422-0062BC55E249}" type="slidenum">
              <a:rPr lang="fr-FR" smtClean="0"/>
              <a:t>63</a:t>
            </a:fld>
            <a:endParaRPr lang="fr-FR" dirty="0"/>
          </a:p>
        </p:txBody>
      </p:sp>
    </p:spTree>
    <p:extLst>
      <p:ext uri="{BB962C8B-B14F-4D97-AF65-F5344CB8AC3E}">
        <p14:creationId xmlns:p14="http://schemas.microsoft.com/office/powerpoint/2010/main" val="270660630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image de diapositive 1"/>
          <p:cNvSpPr>
            <a:spLocks noGrp="1" noRot="1" noChangeAspect="1"/>
          </p:cNvSpPr>
          <p:nvPr>
            <p:ph type="sldImg"/>
          </p:nvPr>
        </p:nvSpPr>
        <p:spPr>
          <a:xfrm>
            <a:off x="685800" y="1143000"/>
            <a:ext cx="5486400" cy="3086100"/>
          </a:xfrm>
        </p:spPr>
      </p:sp>
      <p:sp>
        <p:nvSpPr>
          <p:cNvPr id="3" name="Espace réservé des commentaires 2"/>
          <p:cNvSpPr>
            <a:spLocks noGrp="1"/>
          </p:cNvSpPr>
          <p:nvPr>
            <p:ph type="body" idx="1"/>
          </p:nvPr>
        </p:nvSpPr>
        <p:spPr/>
        <p:txBody>
          <a:bodyPr rtlCol="0"/>
          <a:lstStyle/>
          <a:p>
            <a:pPr rtl="0"/>
            <a:endParaRPr lang="fr-FR" dirty="0"/>
          </a:p>
        </p:txBody>
      </p:sp>
      <p:sp>
        <p:nvSpPr>
          <p:cNvPr id="4" name="Espace réservé du numéro de diapositive 3"/>
          <p:cNvSpPr>
            <a:spLocks noGrp="1"/>
          </p:cNvSpPr>
          <p:nvPr>
            <p:ph type="sldNum" sz="quarter" idx="10"/>
          </p:nvPr>
        </p:nvSpPr>
        <p:spPr/>
        <p:txBody>
          <a:bodyPr rtlCol="0"/>
          <a:lstStyle/>
          <a:p>
            <a:pPr rtl="0"/>
            <a:fld id="{DF61EA0F-A667-4B49-8422-0062BC55E249}" type="slidenum">
              <a:rPr lang="fr-FR" smtClean="0"/>
              <a:t>65</a:t>
            </a:fld>
            <a:endParaRPr lang="fr-FR" dirty="0"/>
          </a:p>
        </p:txBody>
      </p:sp>
    </p:spTree>
    <p:extLst>
      <p:ext uri="{BB962C8B-B14F-4D97-AF65-F5344CB8AC3E}">
        <p14:creationId xmlns:p14="http://schemas.microsoft.com/office/powerpoint/2010/main" val="32439661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66598" y="4777361"/>
            <a:ext cx="5335893" cy="3910635"/>
          </a:xfrm>
          <a:prstGeom prst="rect">
            <a:avLst/>
          </a:prstGeom>
        </p:spPr>
        <p:txBody>
          <a:bodyPr/>
          <a:lstStyle/>
          <a:p>
            <a:r>
              <a:rPr lang="fr-FR" dirty="0"/>
              <a:t>Prime versée dès la réalisation des travaux</a:t>
            </a:r>
          </a:p>
          <a:p>
            <a:r>
              <a:rPr lang="fr-FR" dirty="0"/>
              <a:t>Pour les dépenses payées à compter du 1</a:t>
            </a:r>
            <a:r>
              <a:rPr lang="fr-FR" baseline="30000" dirty="0"/>
              <a:t>er</a:t>
            </a:r>
            <a:r>
              <a:rPr lang="fr-FR" dirty="0"/>
              <a:t> janvier 2020</a:t>
            </a:r>
          </a:p>
          <a:p>
            <a:endParaRPr lang="fr-FR" dirty="0"/>
          </a:p>
          <a:p>
            <a:r>
              <a:rPr lang="fr-FR" dirty="0"/>
              <a:t>Dépenses d’acquisition de systèmes de charge pour véhicules électriques maintenues dans le CITE, quel que soit le niveau de revenu des contribuables</a:t>
            </a:r>
          </a:p>
        </p:txBody>
      </p:sp>
    </p:spTree>
    <p:extLst>
      <p:ext uri="{BB962C8B-B14F-4D97-AF65-F5344CB8AC3E}">
        <p14:creationId xmlns:p14="http://schemas.microsoft.com/office/powerpoint/2010/main" val="29950145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66598" y="4777361"/>
            <a:ext cx="5335893" cy="3910635"/>
          </a:xfrm>
          <a:prstGeom prst="rect">
            <a:avLst/>
          </a:prstGeom>
        </p:spPr>
        <p:txBody>
          <a:bodyPr/>
          <a:lstStyle/>
          <a:p>
            <a:r>
              <a:rPr lang="fr-FR" dirty="0"/>
              <a:t>Le CITE est désormais réservé aux </a:t>
            </a:r>
            <a:r>
              <a:rPr lang="fr-FR" b="1" dirty="0"/>
              <a:t>propriétaires</a:t>
            </a:r>
            <a:r>
              <a:rPr lang="fr-FR" dirty="0"/>
              <a:t> du logement qu’ils affectent à leur habitation principale.</a:t>
            </a:r>
          </a:p>
          <a:p>
            <a:endParaRPr lang="fr-FR" dirty="0"/>
          </a:p>
          <a:p>
            <a:r>
              <a:rPr lang="fr-FR" dirty="0"/>
              <a:t>Les ménages dont les revenus dépassent ces plafonds ne peuvent plus bénéficier du CITE à compter du 1</a:t>
            </a:r>
            <a:r>
              <a:rPr lang="fr-FR" baseline="30000" dirty="0"/>
              <a:t>er</a:t>
            </a:r>
            <a:r>
              <a:rPr lang="fr-FR" dirty="0"/>
              <a:t> janvier 2020, sauf pour les dépenses d’installation d’un système de charge de véhicules électriques et des matériaux d’isolation thermique des parois opaques</a:t>
            </a:r>
          </a:p>
        </p:txBody>
      </p:sp>
    </p:spTree>
    <p:extLst>
      <p:ext uri="{BB962C8B-B14F-4D97-AF65-F5344CB8AC3E}">
        <p14:creationId xmlns:p14="http://schemas.microsoft.com/office/powerpoint/2010/main" val="16402059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66598" y="4777361"/>
            <a:ext cx="5335893" cy="391063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Réalisation de diagnostic de performance énergétique en dehors des cas où la règlementation les rend obligatoires.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Elargissement du CITE aux dépenses de rénovation globale pour les propriétaires de maisons individuelles titulaires de revenus dits intermédiaires. Il doit s’agit d’un bouquet de travaux qui font passer la consommation énergétique primaire d’un niveau supérieur à un certain seuil à un niveau après travaux inférieur ou égal à un autre seuil, pour le chauffage, l’eau chaude sanitaire et le refroidissement. Forfait de CITE égal à 150 € par m2 habitable. Il est exclusif de tout autre forfait CITE.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En cas de non respect de ce non cumul, sanction égale à 50 % de l’avantage fiscal indûment obtenu avec un minimum de 1 500 € !!</a:t>
            </a:r>
          </a:p>
          <a:p>
            <a:endParaRPr lang="fr-FR" dirty="0"/>
          </a:p>
        </p:txBody>
      </p:sp>
    </p:spTree>
    <p:extLst>
      <p:ext uri="{BB962C8B-B14F-4D97-AF65-F5344CB8AC3E}">
        <p14:creationId xmlns:p14="http://schemas.microsoft.com/office/powerpoint/2010/main" val="39324428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66598" y="4777361"/>
            <a:ext cx="5335893" cy="3910635"/>
          </a:xfrm>
          <a:prstGeom prst="rect">
            <a:avLst/>
          </a:prstGeom>
        </p:spPr>
        <p:txBody>
          <a:bodyPr/>
          <a:lstStyle/>
          <a:p>
            <a:r>
              <a:rPr lang="fr-FR" dirty="0"/>
              <a:t>Les montants ci-après s’entendent « pose incluse ».</a:t>
            </a:r>
          </a:p>
        </p:txBody>
      </p:sp>
    </p:spTree>
    <p:extLst>
      <p:ext uri="{BB962C8B-B14F-4D97-AF65-F5344CB8AC3E}">
        <p14:creationId xmlns:p14="http://schemas.microsoft.com/office/powerpoint/2010/main" val="2989215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Diapositive de titre">
    <p:spTree>
      <p:nvGrpSpPr>
        <p:cNvPr id="1" name=""/>
        <p:cNvGrpSpPr/>
        <p:nvPr/>
      </p:nvGrpSpPr>
      <p:grpSpPr>
        <a:xfrm>
          <a:off x="0" y="0"/>
          <a:ext cx="0" cy="0"/>
          <a:chOff x="0" y="0"/>
          <a:chExt cx="0" cy="0"/>
        </a:xfrm>
      </p:grpSpPr>
      <p:sp>
        <p:nvSpPr>
          <p:cNvPr id="7" name="Rectangle 6"/>
          <p:cNvSpPr/>
          <p:nvPr/>
        </p:nvSpPr>
        <p:spPr>
          <a:xfrm>
            <a:off x="254950" y="262784"/>
            <a:ext cx="11682101" cy="633243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sz="1800" dirty="0"/>
          </a:p>
        </p:txBody>
      </p:sp>
    </p:spTree>
    <p:extLst>
      <p:ext uri="{BB962C8B-B14F-4D97-AF65-F5344CB8AC3E}">
        <p14:creationId xmlns:p14="http://schemas.microsoft.com/office/powerpoint/2010/main" val="2482807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87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467214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88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20314785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89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13710618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90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13596697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91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19849954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92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42364542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93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39012916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94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35578124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95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3956732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96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1834996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sz="1800" dirty="0"/>
          </a:p>
        </p:txBody>
      </p:sp>
      <p:sp>
        <p:nvSpPr>
          <p:cNvPr id="2" name="Titre 1"/>
          <p:cNvSpPr>
            <a:spLocks noGrp="1"/>
          </p:cNvSpPr>
          <p:nvPr>
            <p:ph type="title"/>
          </p:nvPr>
        </p:nvSpPr>
        <p:spPr>
          <a:xfrm>
            <a:off x="604434" y="0"/>
            <a:ext cx="10749367" cy="1208868"/>
          </a:xfrm>
        </p:spPr>
        <p:txBody>
          <a:bodyPr rtlCol="0" anchor="b">
            <a:normAutofit/>
          </a:bodyPr>
          <a:lstStyle>
            <a:lvl1pPr>
              <a:defRPr sz="3600">
                <a:solidFill>
                  <a:schemeClr val="bg1"/>
                </a:solidFill>
              </a:defRPr>
            </a:lvl1pPr>
          </a:lstStyle>
          <a:p>
            <a:pPr rtl="0"/>
            <a:r>
              <a:rPr lang="fr-FR"/>
              <a:t>Modifiez le style du titre</a:t>
            </a:r>
            <a:endParaRPr lang="fr-FR" dirty="0"/>
          </a:p>
        </p:txBody>
      </p:sp>
      <p:sp>
        <p:nvSpPr>
          <p:cNvPr id="3" name="Espace réservé du contenu 2"/>
          <p:cNvSpPr>
            <a:spLocks noGrp="1"/>
          </p:cNvSpPr>
          <p:nvPr>
            <p:ph idx="1" hasCustomPrompt="1"/>
          </p:nvPr>
        </p:nvSpPr>
        <p:spPr>
          <a:xfrm>
            <a:off x="604435" y="1825625"/>
            <a:ext cx="10749366" cy="4351338"/>
          </a:xfrm>
        </p:spPr>
        <p:txBody>
          <a:bodyPr lIns="0" tIns="0" rIns="0" bIns="0" rtlCol="0">
            <a:normAutofit/>
          </a:bodyPr>
          <a:lstStyle>
            <a:lvl1pPr marL="273050" indent="-182563">
              <a:lnSpc>
                <a:spcPct val="100000"/>
              </a:lnSpc>
              <a:spcBef>
                <a:spcPts val="600"/>
              </a:spcBef>
              <a:spcAft>
                <a:spcPts val="600"/>
              </a:spcAft>
              <a:buClr>
                <a:srgbClr val="C00000"/>
              </a:buClr>
              <a:buFont typeface="Wingdings" pitchFamily="2" charset="2"/>
              <a:buChar char="§"/>
              <a:tabLst/>
              <a:defRPr sz="2000" b="1" baseline="0">
                <a:solidFill>
                  <a:schemeClr val="tx1">
                    <a:lumMod val="65000"/>
                    <a:lumOff val="35000"/>
                  </a:schemeClr>
                </a:solidFill>
              </a:defRPr>
            </a:lvl1pPr>
            <a:lvl2pPr marL="628650" indent="-138113">
              <a:lnSpc>
                <a:spcPct val="100000"/>
              </a:lnSpc>
              <a:spcBef>
                <a:spcPts val="600"/>
              </a:spcBef>
              <a:spcAft>
                <a:spcPts val="600"/>
              </a:spcAft>
              <a:buClr>
                <a:srgbClr val="C00000"/>
              </a:buClr>
              <a:tabLst/>
              <a:defRPr sz="1800" baseline="0">
                <a:solidFill>
                  <a:schemeClr val="tx1">
                    <a:lumMod val="65000"/>
                    <a:lumOff val="35000"/>
                  </a:schemeClr>
                </a:solidFill>
              </a:defRPr>
            </a:lvl2pPr>
            <a:lvl3pPr marL="1074738" indent="-182563">
              <a:lnSpc>
                <a:spcPct val="100000"/>
              </a:lnSpc>
              <a:spcBef>
                <a:spcPts val="600"/>
              </a:spcBef>
              <a:spcAft>
                <a:spcPts val="600"/>
              </a:spcAft>
              <a:buClr>
                <a:srgbClr val="C00000"/>
              </a:buClr>
              <a:buFont typeface="Wingdings" pitchFamily="2" charset="2"/>
              <a:buChar char="ü"/>
              <a:tabLst/>
              <a:defRPr sz="1600" baseline="0">
                <a:solidFill>
                  <a:schemeClr val="tx1">
                    <a:lumMod val="65000"/>
                    <a:lumOff val="35000"/>
                  </a:schemeClr>
                </a:solidFill>
              </a:defRPr>
            </a:lvl3pPr>
            <a:lvl4pPr marL="1520825" indent="-182563">
              <a:lnSpc>
                <a:spcPct val="100000"/>
              </a:lnSpc>
              <a:spcBef>
                <a:spcPts val="600"/>
              </a:spcBef>
              <a:spcAft>
                <a:spcPts val="600"/>
              </a:spcAft>
              <a:buClr>
                <a:schemeClr val="tx1">
                  <a:lumMod val="50000"/>
                  <a:lumOff val="50000"/>
                </a:schemeClr>
              </a:buClr>
              <a:tabLst/>
              <a:defRPr sz="1400" baseline="0">
                <a:solidFill>
                  <a:schemeClr val="tx1">
                    <a:lumMod val="65000"/>
                    <a:lumOff val="35000"/>
                  </a:schemeClr>
                </a:solidFill>
              </a:defRPr>
            </a:lvl4pPr>
            <a:lvl5pPr>
              <a:lnSpc>
                <a:spcPct val="100000"/>
              </a:lnSpc>
              <a:spcBef>
                <a:spcPts val="600"/>
              </a:spcBef>
              <a:spcAft>
                <a:spcPts val="600"/>
              </a:spcAft>
              <a:defRPr sz="1400" baseline="0">
                <a:solidFill>
                  <a:schemeClr val="tx1">
                    <a:lumMod val="65000"/>
                    <a:lumOff val="35000"/>
                  </a:schemeClr>
                </a:solidFill>
              </a:defRPr>
            </a:lvl5pPr>
          </a:lstStyle>
          <a:p>
            <a:pPr lvl="0" rtl="0"/>
            <a:r>
              <a:rPr lang="fr-FR" dirty="0"/>
              <a:t>Modifiez les styles du texte du masque</a:t>
            </a:r>
          </a:p>
          <a:p>
            <a:pPr lvl="1" rtl="0"/>
            <a:r>
              <a:rPr lang="fr-FR" dirty="0"/>
              <a:t>Deuxième niveau</a:t>
            </a:r>
          </a:p>
          <a:p>
            <a:pPr lvl="2" rtl="0"/>
            <a:r>
              <a:rPr lang="fr-FR" dirty="0"/>
              <a:t>Troisième niveau</a:t>
            </a:r>
          </a:p>
          <a:p>
            <a:pPr lvl="3" rtl="0"/>
            <a:r>
              <a:rPr lang="fr-FR" dirty="0"/>
              <a:t>Quatrième niveau</a:t>
            </a:r>
          </a:p>
          <a:p>
            <a:pPr lvl="4" rtl="0"/>
            <a:r>
              <a:rPr lang="fr-FR" dirty="0"/>
              <a:t>Cinquième niveau</a:t>
            </a:r>
          </a:p>
        </p:txBody>
      </p:sp>
      <p:sp>
        <p:nvSpPr>
          <p:cNvPr id="4" name="Espace réservé de la date 3"/>
          <p:cNvSpPr>
            <a:spLocks noGrp="1"/>
          </p:cNvSpPr>
          <p:nvPr>
            <p:ph type="dt" sz="half" idx="10"/>
          </p:nvPr>
        </p:nvSpPr>
        <p:spPr/>
        <p:txBody>
          <a:bodyPr rtlCol="0"/>
          <a:lstStyle>
            <a:lvl1pPr>
              <a:defRPr baseline="0">
                <a:solidFill>
                  <a:schemeClr val="tx1">
                    <a:lumMod val="65000"/>
                    <a:lumOff val="35000"/>
                  </a:schemeClr>
                </a:solidFill>
              </a:defRPr>
            </a:lvl1pPr>
          </a:lstStyle>
          <a:p>
            <a:pPr rtl="0"/>
            <a:fld id="{ACEB3D71-A501-422D-BCD1-BD373AEAC64C}" type="datetime1">
              <a:rPr lang="fr-FR" smtClean="0"/>
              <a:t>03/02/2020</a:t>
            </a:fld>
            <a:endParaRPr lang="fr-FR" dirty="0"/>
          </a:p>
        </p:txBody>
      </p:sp>
      <p:sp>
        <p:nvSpPr>
          <p:cNvPr id="5" name="Espace réservé du pied de page 4"/>
          <p:cNvSpPr>
            <a:spLocks noGrp="1"/>
          </p:cNvSpPr>
          <p:nvPr>
            <p:ph type="ftr" sz="quarter" idx="11"/>
          </p:nvPr>
        </p:nvSpPr>
        <p:spPr/>
        <p:txBody>
          <a:bodyPr rtlCol="0"/>
          <a:lstStyle>
            <a:lvl1pPr>
              <a:defRPr baseline="0">
                <a:solidFill>
                  <a:schemeClr val="tx1">
                    <a:lumMod val="65000"/>
                    <a:lumOff val="35000"/>
                  </a:schemeClr>
                </a:solidFill>
              </a:defRPr>
            </a:lvl1pPr>
          </a:lstStyle>
          <a:p>
            <a:pPr rtl="0"/>
            <a:endParaRPr lang="fr-FR" dirty="0"/>
          </a:p>
        </p:txBody>
      </p:sp>
      <p:sp>
        <p:nvSpPr>
          <p:cNvPr id="6" name="Espace réservé du numéro de diapositive 5"/>
          <p:cNvSpPr>
            <a:spLocks noGrp="1"/>
          </p:cNvSpPr>
          <p:nvPr>
            <p:ph type="sldNum" sz="quarter" idx="12"/>
          </p:nvPr>
        </p:nvSpPr>
        <p:spPr/>
        <p:txBody>
          <a:bodyPr rtlCol="0"/>
          <a:lstStyle>
            <a:lvl1pPr>
              <a:defRPr baseline="0">
                <a:solidFill>
                  <a:schemeClr val="tx1">
                    <a:lumMod val="65000"/>
                    <a:lumOff val="35000"/>
                  </a:schemeClr>
                </a:solidFill>
              </a:defRPr>
            </a:lvl1pPr>
          </a:lstStyle>
          <a:p>
            <a:pPr rtl="0"/>
            <a:fld id="{9860EDB8-5305-433F-BE41-D7A86D811DB3}" type="slidenum">
              <a:rPr lang="fr-FR" smtClean="0"/>
              <a:pPr rtl="0"/>
              <a:t>‹N°›</a:t>
            </a:fld>
            <a:endParaRPr lang="fr-FR" dirty="0"/>
          </a:p>
        </p:txBody>
      </p:sp>
    </p:spTree>
    <p:extLst>
      <p:ext uri="{BB962C8B-B14F-4D97-AF65-F5344CB8AC3E}">
        <p14:creationId xmlns:p14="http://schemas.microsoft.com/office/powerpoint/2010/main" val="21858365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0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28953663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04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25628799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05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20859984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06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29583232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12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41676454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14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74704958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16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373601687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07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83258999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09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142445163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10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2830514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3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382651550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41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26776279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42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248747888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143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293729247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144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126408067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145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195516462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146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231091762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147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38551919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Titre et contenu / 2 colonnes">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normAutofit/>
          </a:bodyPr>
          <a:lstStyle>
            <a:lvl1pPr algn="l">
              <a:defRPr/>
            </a:lvl1pPr>
          </a:lstStyle>
          <a:p>
            <a:r>
              <a:rPr lang="fr-FR" dirty="0"/>
              <a:t>Insérez le titre</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8" name="Espace réservé du texte 7"/>
          <p:cNvSpPr>
            <a:spLocks noGrp="1"/>
          </p:cNvSpPr>
          <p:nvPr>
            <p:ph type="body" sz="quarter" idx="13" hasCustomPrompt="1"/>
          </p:nvPr>
        </p:nvSpPr>
        <p:spPr>
          <a:xfrm>
            <a:off x="431680" y="248648"/>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sp>
        <p:nvSpPr>
          <p:cNvPr id="10" name="Espace réservé du contenu 9"/>
          <p:cNvSpPr>
            <a:spLocks noGrp="1"/>
          </p:cNvSpPr>
          <p:nvPr>
            <p:ph sz="quarter" idx="14" hasCustomPrompt="1"/>
          </p:nvPr>
        </p:nvSpPr>
        <p:spPr>
          <a:xfrm>
            <a:off x="431801" y="1748814"/>
            <a:ext cx="5544187"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9" name="Espace réservé du contenu 9"/>
          <p:cNvSpPr>
            <a:spLocks noGrp="1"/>
          </p:cNvSpPr>
          <p:nvPr>
            <p:ph sz="quarter" idx="15" hasCustomPrompt="1"/>
          </p:nvPr>
        </p:nvSpPr>
        <p:spPr>
          <a:xfrm>
            <a:off x="6156313" y="1756462"/>
            <a:ext cx="5544000"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211278586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148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257589948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128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780502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9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89770388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129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192421595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130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17271584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117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345351542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97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251113441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98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407671835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99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94043893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100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19143388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101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66923037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102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265823436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103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1975503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5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268963068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137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254964929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userDrawn="1">
  <p:cSld name="138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684574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6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1603903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7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2423133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85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2478060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86_Titre et contenu">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a:xfrm>
            <a:off x="431680" y="248115"/>
            <a:ext cx="11269133" cy="300567"/>
          </a:xfrm>
        </p:spPr>
        <p:txBody>
          <a:bodyPr lIns="0" tIns="36000" rIns="0" bIns="0"/>
          <a:lstStyle>
            <a:lvl1pPr marL="0" indent="0">
              <a:buNone/>
              <a:defRPr sz="1000" b="0" cap="all" spc="300" baseline="0">
                <a:solidFill>
                  <a:schemeClr val="tx1"/>
                </a:solidFill>
              </a:defRPr>
            </a:lvl1pPr>
          </a:lstStyle>
          <a:p>
            <a:pPr lvl="0"/>
            <a:r>
              <a:rPr lang="fr-FR" dirty="0"/>
              <a:t>Titre de rappel</a:t>
            </a:r>
          </a:p>
        </p:txBody>
      </p:sp>
      <p:cxnSp>
        <p:nvCxnSpPr>
          <p:cNvPr id="6" name="Connecteur droit 5"/>
          <p:cNvCxnSpPr/>
          <p:nvPr userDrawn="1"/>
        </p:nvCxnSpPr>
        <p:spPr>
          <a:xfrm>
            <a:off x="431682" y="1628800"/>
            <a:ext cx="11268633" cy="0"/>
          </a:xfrm>
          <a:prstGeom prst="line">
            <a:avLst/>
          </a:prstGeom>
          <a:ln w="6350">
            <a:solidFill>
              <a:schemeClr val="accent3">
                <a:lumMod val="75000"/>
              </a:schemeClr>
            </a:solidFill>
          </a:ln>
        </p:spPr>
        <p:style>
          <a:lnRef idx="1">
            <a:schemeClr val="accent4"/>
          </a:lnRef>
          <a:fillRef idx="0">
            <a:schemeClr val="accent4"/>
          </a:fillRef>
          <a:effectRef idx="0">
            <a:schemeClr val="accent4"/>
          </a:effectRef>
          <a:fontRef idx="minor">
            <a:schemeClr val="tx1"/>
          </a:fontRef>
        </p:style>
      </p:cxnSp>
      <p:sp>
        <p:nvSpPr>
          <p:cNvPr id="10" name="Espace réservé du contenu 9"/>
          <p:cNvSpPr>
            <a:spLocks noGrp="1"/>
          </p:cNvSpPr>
          <p:nvPr>
            <p:ph sz="quarter" idx="14" hasCustomPrompt="1"/>
          </p:nvPr>
        </p:nvSpPr>
        <p:spPr>
          <a:xfrm>
            <a:off x="431800" y="1748813"/>
            <a:ext cx="11269133" cy="4132812"/>
          </a:xfrm>
        </p:spPr>
        <p:txBody>
          <a:body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Titre 1"/>
          <p:cNvSpPr>
            <a:spLocks noGrp="1"/>
          </p:cNvSpPr>
          <p:nvPr>
            <p:ph type="title" hasCustomPrompt="1"/>
          </p:nvPr>
        </p:nvSpPr>
        <p:spPr>
          <a:xfrm>
            <a:off x="431684" y="668692"/>
            <a:ext cx="11251489" cy="960109"/>
          </a:xfrm>
        </p:spPr>
        <p:txBody>
          <a:bodyPr/>
          <a:lstStyle>
            <a:lvl1pPr algn="l">
              <a:defRPr/>
            </a:lvl1pPr>
          </a:lstStyle>
          <a:p>
            <a:r>
              <a:rPr lang="fr-FR" dirty="0"/>
              <a:t>Insérez le titre</a:t>
            </a:r>
          </a:p>
        </p:txBody>
      </p:sp>
    </p:spTree>
    <p:extLst>
      <p:ext uri="{BB962C8B-B14F-4D97-AF65-F5344CB8AC3E}">
        <p14:creationId xmlns:p14="http://schemas.microsoft.com/office/powerpoint/2010/main" val="3807588558"/>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pPr rtl="0"/>
            <a:r>
              <a:rPr lang="fr-FR" dirty="0"/>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rtl="0"/>
            <a:r>
              <a:rPr lang="fr-FR" dirty="0"/>
              <a:t>Modifiez les styles du texte du masque</a:t>
            </a:r>
          </a:p>
          <a:p>
            <a:pPr lvl="1" rtl="0"/>
            <a:r>
              <a:rPr lang="fr-FR" dirty="0"/>
              <a:t>Deuxième niveau</a:t>
            </a:r>
          </a:p>
          <a:p>
            <a:pPr lvl="2" rtl="0"/>
            <a:r>
              <a:rPr lang="fr-FR" dirty="0"/>
              <a:t>Troisième niveau</a:t>
            </a:r>
          </a:p>
          <a:p>
            <a:pPr lvl="3" rtl="0"/>
            <a:r>
              <a:rPr lang="fr-FR" dirty="0"/>
              <a:t>Quatrième niveau</a:t>
            </a:r>
          </a:p>
          <a:p>
            <a:pPr lvl="4" rtl="0"/>
            <a:r>
              <a:rPr lang="fr-FR" dirty="0"/>
              <a:t>Cinquième niveau</a:t>
            </a:r>
          </a:p>
        </p:txBody>
      </p:sp>
      <p:sp>
        <p:nvSpPr>
          <p:cNvPr id="4" name="Espace réservé de la date 3"/>
          <p:cNvSpPr>
            <a:spLocks noGrp="1"/>
          </p:cNvSpPr>
          <p:nvPr>
            <p:ph type="dt" sz="half" idx="2"/>
          </p:nvPr>
        </p:nvSpPr>
        <p:spPr>
          <a:xfrm>
            <a:off x="838200" y="63563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pPr rtl="0"/>
            <a:fld id="{EE283A98-767D-404D-98A4-486BB8829F93}" type="datetime1">
              <a:rPr lang="fr-FR" smtClean="0"/>
              <a:t>03/02/2020</a:t>
            </a:fld>
            <a:endParaRPr lang="fr-FR" dirty="0"/>
          </a:p>
        </p:txBody>
      </p:sp>
      <p:sp>
        <p:nvSpPr>
          <p:cNvPr id="5" name="Espace réservé du pied de page 4"/>
          <p:cNvSpPr>
            <a:spLocks noGrp="1"/>
          </p:cNvSpPr>
          <p:nvPr>
            <p:ph type="ftr" sz="quarter" idx="3"/>
          </p:nvPr>
        </p:nvSpPr>
        <p:spPr>
          <a:xfrm>
            <a:off x="4648200" y="63563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pPr rtl="0"/>
            <a:endParaRPr lang="fr-FR" dirty="0"/>
          </a:p>
        </p:txBody>
      </p:sp>
      <p:sp>
        <p:nvSpPr>
          <p:cNvPr id="6" name="Espace réservé du numéro de diapositive 5"/>
          <p:cNvSpPr>
            <a:spLocks noGrp="1"/>
          </p:cNvSpPr>
          <p:nvPr>
            <p:ph type="sldNum" sz="quarter" idx="4"/>
          </p:nvPr>
        </p:nvSpPr>
        <p:spPr>
          <a:xfrm>
            <a:off x="8077200" y="63563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pPr rtl="0"/>
            <a:fld id="{9860EDB8-5305-433F-BE41-D7A86D811DB3}" type="slidenum">
              <a:rPr lang="fr-FR" smtClean="0"/>
              <a:pPr rtl="0"/>
              <a:t>‹N°›</a:t>
            </a:fld>
            <a:endParaRPr lang="fr-FR" dirty="0"/>
          </a:p>
        </p:txBody>
      </p: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73" r:id="rId1"/>
    <p:sldLayoutId id="2147483662"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0" r:id="rId18"/>
    <p:sldLayoutId id="2147483691" r:id="rId19"/>
    <p:sldLayoutId id="2147483692" r:id="rId20"/>
    <p:sldLayoutId id="2147483693" r:id="rId21"/>
    <p:sldLayoutId id="2147483694" r:id="rId22"/>
    <p:sldLayoutId id="2147483695" r:id="rId23"/>
    <p:sldLayoutId id="2147483696" r:id="rId24"/>
    <p:sldLayoutId id="2147483697" r:id="rId25"/>
    <p:sldLayoutId id="2147483698" r:id="rId26"/>
    <p:sldLayoutId id="2147483699" r:id="rId27"/>
    <p:sldLayoutId id="2147483700" r:id="rId28"/>
    <p:sldLayoutId id="2147483701" r:id="rId29"/>
    <p:sldLayoutId id="2147483702" r:id="rId30"/>
    <p:sldLayoutId id="2147483703" r:id="rId31"/>
    <p:sldLayoutId id="2147483704" r:id="rId32"/>
    <p:sldLayoutId id="2147483705" r:id="rId33"/>
    <p:sldLayoutId id="2147483706" r:id="rId34"/>
    <p:sldLayoutId id="2147483707" r:id="rId35"/>
    <p:sldLayoutId id="2147483708" r:id="rId36"/>
    <p:sldLayoutId id="2147483709" r:id="rId37"/>
    <p:sldLayoutId id="2147483710" r:id="rId38"/>
    <p:sldLayoutId id="2147483711" r:id="rId39"/>
    <p:sldLayoutId id="2147483712" r:id="rId40"/>
    <p:sldLayoutId id="2147483713" r:id="rId41"/>
    <p:sldLayoutId id="2147483714" r:id="rId42"/>
    <p:sldLayoutId id="2147483715" r:id="rId43"/>
    <p:sldLayoutId id="2147483716" r:id="rId44"/>
    <p:sldLayoutId id="2147483717" r:id="rId45"/>
    <p:sldLayoutId id="2147483718" r:id="rId46"/>
    <p:sldLayoutId id="2147483719" r:id="rId47"/>
    <p:sldLayoutId id="2147483720" r:id="rId48"/>
    <p:sldLayoutId id="2147483721" r:id="rId49"/>
    <p:sldLayoutId id="2147483722" r:id="rId50"/>
    <p:sldLayoutId id="2147483723" r:id="rId51"/>
  </p:sldLayoutIdLst>
  <p:hf sldNum="0" hdr="0" ft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2.xml"/><Relationship Id="rId1" Type="http://schemas.openxmlformats.org/officeDocument/2006/relationships/slideLayout" Target="../slideLayouts/slideLayout2.xml"/><Relationship Id="rId5" Type="http://schemas.openxmlformats.org/officeDocument/2006/relationships/image" Target="../media/image3.sv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3.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5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4.xml"/><Relationship Id="rId1" Type="http://schemas.openxmlformats.org/officeDocument/2006/relationships/slideLayout" Target="../slideLayouts/slideLayout2.xml"/><Relationship Id="rId5" Type="http://schemas.openxmlformats.org/officeDocument/2006/relationships/image" Target="../media/image7.svg"/><Relationship Id="rId4" Type="http://schemas.openxmlformats.org/officeDocument/2006/relationships/image" Target="../media/image6.png"/></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idx="4294967295"/>
          </p:nvPr>
        </p:nvSpPr>
        <p:spPr>
          <a:xfrm>
            <a:off x="811306" y="1164325"/>
            <a:ext cx="10324456" cy="2389365"/>
          </a:xfrm>
        </p:spPr>
        <p:txBody>
          <a:bodyPr rtlCol="0">
            <a:normAutofit/>
          </a:bodyPr>
          <a:lstStyle/>
          <a:p>
            <a:pPr algn="ctr"/>
            <a:r>
              <a:rPr lang="fr-FR" sz="4600" dirty="0">
                <a:solidFill>
                  <a:schemeClr val="bg1"/>
                </a:solidFill>
                <a:latin typeface="Arial" panose="020B0604020202020204" pitchFamily="34" charset="0"/>
                <a:cs typeface="Arial" panose="020B0604020202020204" pitchFamily="34" charset="0"/>
              </a:rPr>
              <a:t>Présentation de la loi de finances 2020</a:t>
            </a:r>
            <a:br>
              <a:rPr lang="fr-FR" sz="4600" dirty="0">
                <a:solidFill>
                  <a:schemeClr val="bg1"/>
                </a:solidFill>
                <a:latin typeface="Arial" panose="020B0604020202020204" pitchFamily="34" charset="0"/>
                <a:cs typeface="Arial" panose="020B0604020202020204" pitchFamily="34" charset="0"/>
              </a:rPr>
            </a:br>
            <a:r>
              <a:rPr lang="fr-FR" sz="4600" dirty="0">
                <a:solidFill>
                  <a:schemeClr val="bg1"/>
                </a:solidFill>
                <a:latin typeface="Arial" panose="020B0604020202020204" pitchFamily="34" charset="0"/>
                <a:cs typeface="Arial" panose="020B0604020202020204" pitchFamily="34" charset="0"/>
              </a:rPr>
              <a:t>Impact pour les indépendants</a:t>
            </a:r>
          </a:p>
        </p:txBody>
      </p:sp>
      <p:sp>
        <p:nvSpPr>
          <p:cNvPr id="3" name="Sous-titre 2"/>
          <p:cNvSpPr>
            <a:spLocks noGrp="1"/>
          </p:cNvSpPr>
          <p:nvPr>
            <p:ph type="subTitle" idx="4294967295"/>
          </p:nvPr>
        </p:nvSpPr>
        <p:spPr>
          <a:xfrm>
            <a:off x="811306" y="4248949"/>
            <a:ext cx="9582736" cy="1444726"/>
          </a:xfrm>
        </p:spPr>
        <p:txBody>
          <a:bodyPr rtlCol="0">
            <a:normAutofit lnSpcReduction="10000"/>
          </a:bodyPr>
          <a:lstStyle/>
          <a:p>
            <a:pPr marL="0" indent="0" algn="ctr">
              <a:buNone/>
            </a:pPr>
            <a:r>
              <a:rPr lang="fr-FR" dirty="0">
                <a:solidFill>
                  <a:schemeClr val="bg1"/>
                </a:solidFill>
              </a:rPr>
              <a:t>Intervenants :</a:t>
            </a:r>
          </a:p>
          <a:p>
            <a:pPr marL="0" indent="0" algn="ctr">
              <a:buNone/>
            </a:pPr>
            <a:r>
              <a:rPr lang="fr-FR" dirty="0">
                <a:solidFill>
                  <a:schemeClr val="bg1"/>
                </a:solidFill>
              </a:rPr>
              <a:t>Marc </a:t>
            </a:r>
            <a:r>
              <a:rPr lang="fr-FR" dirty="0" err="1">
                <a:solidFill>
                  <a:schemeClr val="bg1"/>
                </a:solidFill>
              </a:rPr>
              <a:t>Mrozowski</a:t>
            </a:r>
            <a:r>
              <a:rPr lang="fr-FR" dirty="0">
                <a:solidFill>
                  <a:schemeClr val="bg1"/>
                </a:solidFill>
              </a:rPr>
              <a:t>, journaliste </a:t>
            </a:r>
            <a:r>
              <a:rPr lang="fr-FR" dirty="0" err="1">
                <a:solidFill>
                  <a:schemeClr val="bg1"/>
                </a:solidFill>
              </a:rPr>
              <a:t>LexisNexis</a:t>
            </a:r>
            <a:r>
              <a:rPr lang="fr-FR" dirty="0">
                <a:solidFill>
                  <a:schemeClr val="bg1"/>
                </a:solidFill>
              </a:rPr>
              <a:t> </a:t>
            </a:r>
          </a:p>
          <a:p>
            <a:pPr marL="0" indent="0" algn="ctr">
              <a:buNone/>
            </a:pPr>
            <a:r>
              <a:rPr lang="fr-FR" dirty="0" err="1">
                <a:solidFill>
                  <a:schemeClr val="bg1"/>
                </a:solidFill>
              </a:rPr>
              <a:t>Christilla</a:t>
            </a:r>
            <a:r>
              <a:rPr lang="fr-FR" dirty="0">
                <a:solidFill>
                  <a:schemeClr val="bg1"/>
                </a:solidFill>
              </a:rPr>
              <a:t> Royer, fiscaliste, consultante pour </a:t>
            </a:r>
            <a:r>
              <a:rPr lang="fr-FR" dirty="0" err="1">
                <a:solidFill>
                  <a:schemeClr val="bg1"/>
                </a:solidFill>
              </a:rPr>
              <a:t>Infodoc</a:t>
            </a:r>
            <a:r>
              <a:rPr lang="fr-FR" sz="2400" dirty="0">
                <a:solidFill>
                  <a:schemeClr val="bg1"/>
                </a:solidFill>
              </a:rPr>
              <a:t> </a:t>
            </a:r>
            <a:endParaRPr lang="fr-FR"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53151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E6EC8FDB-9C8C-47F1-9724-8D9497DC0B50}"/>
              </a:ext>
            </a:extLst>
          </p:cNvPr>
          <p:cNvSpPr>
            <a:spLocks noGrp="1"/>
          </p:cNvSpPr>
          <p:nvPr>
            <p:ph type="title"/>
          </p:nvPr>
        </p:nvSpPr>
        <p:spPr/>
        <p:txBody>
          <a:bodyPr/>
          <a:lstStyle/>
          <a:p>
            <a:r>
              <a:rPr lang="fr-FR" dirty="0"/>
              <a:t>Réductions et crédits d’impôt des particuliers</a:t>
            </a:r>
            <a:br>
              <a:rPr lang="fr-FR" dirty="0"/>
            </a:br>
            <a:r>
              <a:rPr lang="fr-FR" dirty="0"/>
              <a:t>CITE</a:t>
            </a:r>
          </a:p>
        </p:txBody>
      </p:sp>
      <p:sp>
        <p:nvSpPr>
          <p:cNvPr id="2" name="Espace réservé du contenu 1">
            <a:extLst>
              <a:ext uri="{FF2B5EF4-FFF2-40B4-BE49-F238E27FC236}">
                <a16:creationId xmlns:a16="http://schemas.microsoft.com/office/drawing/2014/main" id="{9046940A-734B-4620-BF6C-1B99B5C13DA0}"/>
              </a:ext>
            </a:extLst>
          </p:cNvPr>
          <p:cNvSpPr>
            <a:spLocks noGrp="1"/>
          </p:cNvSpPr>
          <p:nvPr>
            <p:ph idx="1"/>
          </p:nvPr>
        </p:nvSpPr>
        <p:spPr/>
        <p:txBody>
          <a:bodyPr>
            <a:normAutofit lnSpcReduction="10000"/>
          </a:bodyPr>
          <a:lstStyle/>
          <a:p>
            <a:r>
              <a:rPr lang="fr-FR" sz="2400" dirty="0"/>
              <a:t>Suppression et remplacement du CITE par un mécanisme de prime pour les foyers à revenus modestes</a:t>
            </a:r>
          </a:p>
          <a:p>
            <a:pPr lvl="1"/>
            <a:r>
              <a:rPr lang="fr-FR" dirty="0"/>
              <a:t>Contribuables en dessous du seuil fixé pour bénéficier du maintien du CITE</a:t>
            </a:r>
          </a:p>
          <a:p>
            <a:pPr lvl="1"/>
            <a:r>
              <a:rPr lang="fr-FR" dirty="0"/>
              <a:t>Caractéristiques et conditions d’octroi des primes fixées par décret </a:t>
            </a:r>
          </a:p>
          <a:p>
            <a:pPr lvl="2"/>
            <a:r>
              <a:rPr lang="fr-FR" dirty="0"/>
              <a:t>Ne peuvent être moins favorables pour le bénéficiaire que celles régissant le CITE</a:t>
            </a:r>
          </a:p>
          <a:p>
            <a:pPr lvl="2"/>
            <a:r>
              <a:rPr lang="fr-FR" dirty="0"/>
              <a:t>Décret 2020-26 du 14 janvier 2020 relatif à la prime de transition énergétique</a:t>
            </a:r>
          </a:p>
          <a:p>
            <a:pPr lvl="2"/>
            <a:r>
              <a:rPr lang="fr-FR" dirty="0"/>
              <a:t>Montants de la prime fixés par arrêté du 14 janvier 2020 relatif à la prime de transition énergétique </a:t>
            </a:r>
          </a:p>
          <a:p>
            <a:pPr lvl="1"/>
            <a:r>
              <a:rPr lang="fr-FR" dirty="0"/>
              <a:t>Prime versée par l’Anah</a:t>
            </a:r>
          </a:p>
          <a:p>
            <a:pPr lvl="1"/>
            <a:r>
              <a:rPr lang="fr-FR" dirty="0"/>
              <a:t>Non cumulable avec CITE pour les dépenses sans conditions de ressources</a:t>
            </a:r>
          </a:p>
          <a:p>
            <a:pPr lvl="2"/>
            <a:r>
              <a:rPr lang="fr-FR" dirty="0"/>
              <a:t>Dépenses d’installation d’un système de charge de véhicules électriques </a:t>
            </a:r>
          </a:p>
          <a:p>
            <a:pPr lvl="2"/>
            <a:r>
              <a:rPr lang="fr-FR" dirty="0"/>
              <a:t>Matériaux d’isolation des parois opaques</a:t>
            </a:r>
          </a:p>
          <a:p>
            <a:pPr lvl="1"/>
            <a:endParaRPr lang="fr-FR" dirty="0"/>
          </a:p>
          <a:p>
            <a:pPr lvl="2"/>
            <a:endParaRPr lang="fr-FR" dirty="0"/>
          </a:p>
        </p:txBody>
      </p:sp>
    </p:spTree>
    <p:extLst>
      <p:ext uri="{BB962C8B-B14F-4D97-AF65-F5344CB8AC3E}">
        <p14:creationId xmlns:p14="http://schemas.microsoft.com/office/powerpoint/2010/main" val="3288700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E6EC8FDB-9C8C-47F1-9724-8D9497DC0B50}"/>
              </a:ext>
            </a:extLst>
          </p:cNvPr>
          <p:cNvSpPr>
            <a:spLocks noGrp="1"/>
          </p:cNvSpPr>
          <p:nvPr>
            <p:ph type="title"/>
          </p:nvPr>
        </p:nvSpPr>
        <p:spPr/>
        <p:txBody>
          <a:bodyPr/>
          <a:lstStyle/>
          <a:p>
            <a:r>
              <a:rPr lang="fr-FR" dirty="0"/>
              <a:t>Réductions et crédits d’impôt des particuliers</a:t>
            </a:r>
            <a:br>
              <a:rPr lang="fr-FR" dirty="0"/>
            </a:br>
            <a:r>
              <a:rPr lang="fr-FR" dirty="0"/>
              <a:t>CITE</a:t>
            </a:r>
          </a:p>
        </p:txBody>
      </p:sp>
      <p:sp>
        <p:nvSpPr>
          <p:cNvPr id="2" name="Espace réservé du contenu 1">
            <a:extLst>
              <a:ext uri="{FF2B5EF4-FFF2-40B4-BE49-F238E27FC236}">
                <a16:creationId xmlns:a16="http://schemas.microsoft.com/office/drawing/2014/main" id="{9046940A-734B-4620-BF6C-1B99B5C13DA0}"/>
              </a:ext>
            </a:extLst>
          </p:cNvPr>
          <p:cNvSpPr>
            <a:spLocks noGrp="1"/>
          </p:cNvSpPr>
          <p:nvPr>
            <p:ph idx="1"/>
          </p:nvPr>
        </p:nvSpPr>
        <p:spPr>
          <a:xfrm>
            <a:off x="604435" y="1527858"/>
            <a:ext cx="10749366" cy="4649105"/>
          </a:xfrm>
        </p:spPr>
        <p:txBody>
          <a:bodyPr>
            <a:normAutofit/>
          </a:bodyPr>
          <a:lstStyle/>
          <a:p>
            <a:r>
              <a:rPr lang="fr-FR" dirty="0"/>
              <a:t>Prorogation du CITE  jusqu’au 31/12/2020 pour les foyers à revenus intermédiaires</a:t>
            </a:r>
          </a:p>
          <a:p>
            <a:pPr lvl="1"/>
            <a:r>
              <a:rPr lang="fr-FR" dirty="0"/>
              <a:t>Réservé aux propriétaires</a:t>
            </a:r>
          </a:p>
          <a:p>
            <a:pPr lvl="1"/>
            <a:r>
              <a:rPr lang="fr-FR" dirty="0"/>
              <a:t>RFR de l’avant-dernière année précédant celle du paiement de la dépense </a:t>
            </a:r>
          </a:p>
          <a:p>
            <a:pPr lvl="2"/>
            <a:r>
              <a:rPr lang="fr-FR" dirty="0"/>
              <a:t>Sauf si celui de l’année précédente est plus favorable </a:t>
            </a:r>
          </a:p>
          <a:p>
            <a:pPr lvl="1"/>
            <a:r>
              <a:rPr lang="fr-FR" dirty="0"/>
              <a:t>Pas de conditions de ressources pour les dépenses d’installation d’un système de charge de véhicules électriques et des matériaux d’isolation des parois opaques</a:t>
            </a:r>
          </a:p>
        </p:txBody>
      </p:sp>
      <p:graphicFrame>
        <p:nvGraphicFramePr>
          <p:cNvPr id="6" name="Tableau 5">
            <a:extLst>
              <a:ext uri="{FF2B5EF4-FFF2-40B4-BE49-F238E27FC236}">
                <a16:creationId xmlns:a16="http://schemas.microsoft.com/office/drawing/2014/main" id="{D4833FAC-9061-4376-A32D-C558C553AD16}"/>
              </a:ext>
            </a:extLst>
          </p:cNvPr>
          <p:cNvGraphicFramePr>
            <a:graphicFrameLocks noGrp="1"/>
          </p:cNvGraphicFramePr>
          <p:nvPr>
            <p:extLst>
              <p:ext uri="{D42A27DB-BD31-4B8C-83A1-F6EECF244321}">
                <p14:modId xmlns:p14="http://schemas.microsoft.com/office/powerpoint/2010/main" val="207534657"/>
              </p:ext>
            </p:extLst>
          </p:nvPr>
        </p:nvGraphicFramePr>
        <p:xfrm>
          <a:off x="1041723" y="3831220"/>
          <a:ext cx="9653286" cy="3008286"/>
        </p:xfrm>
        <a:graphic>
          <a:graphicData uri="http://schemas.openxmlformats.org/drawingml/2006/table">
            <a:tbl>
              <a:tblPr firstRow="1" firstCol="1" bandRow="1">
                <a:tableStyleId>{21E4AEA4-8DFA-4A89-87EB-49C32662AFE0}</a:tableStyleId>
              </a:tblPr>
              <a:tblGrid>
                <a:gridCol w="2720049">
                  <a:extLst>
                    <a:ext uri="{9D8B030D-6E8A-4147-A177-3AD203B41FA5}">
                      <a16:colId xmlns:a16="http://schemas.microsoft.com/office/drawing/2014/main" val="121990824"/>
                    </a:ext>
                  </a:extLst>
                </a:gridCol>
                <a:gridCol w="2210765">
                  <a:extLst>
                    <a:ext uri="{9D8B030D-6E8A-4147-A177-3AD203B41FA5}">
                      <a16:colId xmlns:a16="http://schemas.microsoft.com/office/drawing/2014/main" val="2230534887"/>
                    </a:ext>
                  </a:extLst>
                </a:gridCol>
                <a:gridCol w="2603361">
                  <a:extLst>
                    <a:ext uri="{9D8B030D-6E8A-4147-A177-3AD203B41FA5}">
                      <a16:colId xmlns:a16="http://schemas.microsoft.com/office/drawing/2014/main" val="118188974"/>
                    </a:ext>
                  </a:extLst>
                </a:gridCol>
                <a:gridCol w="2119111">
                  <a:extLst>
                    <a:ext uri="{9D8B030D-6E8A-4147-A177-3AD203B41FA5}">
                      <a16:colId xmlns:a16="http://schemas.microsoft.com/office/drawing/2014/main" val="3861966956"/>
                    </a:ext>
                  </a:extLst>
                </a:gridCol>
              </a:tblGrid>
              <a:tr h="644621">
                <a:tc rowSpan="2">
                  <a:txBody>
                    <a:bodyPr/>
                    <a:lstStyle/>
                    <a:p>
                      <a:pPr algn="ctr">
                        <a:spcAft>
                          <a:spcPts val="0"/>
                        </a:spcAft>
                      </a:pPr>
                      <a:endParaRPr lang="fr-FR" sz="1400" dirty="0">
                        <a:effectLst/>
                      </a:endParaRPr>
                    </a:p>
                    <a:p>
                      <a:pPr algn="ctr">
                        <a:spcAft>
                          <a:spcPts val="0"/>
                        </a:spcAft>
                      </a:pPr>
                      <a:r>
                        <a:rPr lang="fr-FR" sz="1400" dirty="0">
                          <a:effectLst/>
                        </a:rPr>
                        <a:t>Nombre de personnes</a:t>
                      </a:r>
                    </a:p>
                    <a:p>
                      <a:pPr algn="ctr">
                        <a:spcAft>
                          <a:spcPts val="0"/>
                        </a:spcAft>
                      </a:pPr>
                      <a:r>
                        <a:rPr lang="fr-FR" sz="1400" dirty="0">
                          <a:effectLst/>
                        </a:rPr>
                        <a:t>composant le ménage</a:t>
                      </a:r>
                      <a:endParaRPr lang="fr-FR" sz="1400" dirty="0">
                        <a:effectLst/>
                        <a:latin typeface="+mn-lt"/>
                        <a:ea typeface="Times New Roman" panose="02020603050405020304" pitchFamily="18" charset="0"/>
                      </a:endParaRPr>
                    </a:p>
                  </a:txBody>
                  <a:tcPr marL="68580" marR="68580" marT="0" marB="0">
                    <a:solidFill>
                      <a:srgbClr val="C00000"/>
                    </a:solidFill>
                  </a:tcPr>
                </a:tc>
                <a:tc gridSpan="2">
                  <a:txBody>
                    <a:bodyPr/>
                    <a:lstStyle/>
                    <a:p>
                      <a:pPr algn="ctr">
                        <a:spcAft>
                          <a:spcPts val="0"/>
                        </a:spcAft>
                      </a:pPr>
                      <a:endParaRPr lang="fr-FR" sz="1400" dirty="0">
                        <a:effectLst/>
                      </a:endParaRPr>
                    </a:p>
                    <a:p>
                      <a:pPr algn="ctr">
                        <a:spcAft>
                          <a:spcPts val="0"/>
                        </a:spcAft>
                      </a:pPr>
                      <a:r>
                        <a:rPr lang="fr-FR" sz="1400" dirty="0">
                          <a:effectLst/>
                        </a:rPr>
                        <a:t>RFR minimum</a:t>
                      </a:r>
                    </a:p>
                    <a:p>
                      <a:pPr algn="ctr">
                        <a:spcAft>
                          <a:spcPts val="0"/>
                        </a:spcAft>
                      </a:pPr>
                      <a:r>
                        <a:rPr lang="fr-FR" sz="1400" dirty="0">
                          <a:effectLst/>
                        </a:rPr>
                        <a:t> </a:t>
                      </a:r>
                      <a:endParaRPr lang="fr-FR" sz="1400" dirty="0">
                        <a:effectLst/>
                        <a:latin typeface="+mn-lt"/>
                        <a:ea typeface="Times New Roman" panose="02020603050405020304" pitchFamily="18" charset="0"/>
                      </a:endParaRPr>
                    </a:p>
                  </a:txBody>
                  <a:tcPr marL="68580" marR="68580" marT="0" marB="0">
                    <a:solidFill>
                      <a:srgbClr val="C00000"/>
                    </a:solidFill>
                  </a:tcPr>
                </a:tc>
                <a:tc hMerge="1">
                  <a:txBody>
                    <a:bodyPr/>
                    <a:lstStyle/>
                    <a:p>
                      <a:pPr algn="ctr">
                        <a:spcAft>
                          <a:spcPts val="0"/>
                        </a:spcAft>
                      </a:pPr>
                      <a:endParaRPr lang="fr-FR" sz="1200" dirty="0">
                        <a:effectLst/>
                        <a:latin typeface="Times New Roman" panose="02020603050405020304" pitchFamily="18" charset="0"/>
                        <a:ea typeface="Times New Roman" panose="02020603050405020304" pitchFamily="18" charset="0"/>
                      </a:endParaRPr>
                    </a:p>
                  </a:txBody>
                  <a:tcPr marL="68580" marR="68580" marT="0" marB="0"/>
                </a:tc>
                <a:tc rowSpan="2">
                  <a:txBody>
                    <a:bodyPr/>
                    <a:lstStyle/>
                    <a:p>
                      <a:pPr algn="ctr">
                        <a:spcAft>
                          <a:spcPts val="0"/>
                        </a:spcAft>
                      </a:pPr>
                      <a:endParaRPr lang="fr-FR" sz="1400" dirty="0">
                        <a:effectLst/>
                      </a:endParaRPr>
                    </a:p>
                    <a:p>
                      <a:pPr algn="ctr">
                        <a:spcAft>
                          <a:spcPts val="0"/>
                        </a:spcAft>
                      </a:pPr>
                      <a:r>
                        <a:rPr lang="fr-FR" sz="1400" dirty="0">
                          <a:effectLst/>
                        </a:rPr>
                        <a:t>RFR Maximum</a:t>
                      </a:r>
                      <a:endParaRPr lang="fr-FR" sz="1400" dirty="0">
                        <a:effectLst/>
                        <a:latin typeface="+mn-lt"/>
                        <a:ea typeface="Times New Roman" panose="02020603050405020304" pitchFamily="18" charset="0"/>
                      </a:endParaRPr>
                    </a:p>
                  </a:txBody>
                  <a:tcPr marL="68580" marR="68580" marT="0" marB="0">
                    <a:solidFill>
                      <a:srgbClr val="C00000"/>
                    </a:solidFill>
                  </a:tcPr>
                </a:tc>
                <a:extLst>
                  <a:ext uri="{0D108BD9-81ED-4DB2-BD59-A6C34878D82A}">
                    <a16:rowId xmlns:a16="http://schemas.microsoft.com/office/drawing/2014/main" val="994081076"/>
                  </a:ext>
                </a:extLst>
              </a:tr>
              <a:tr h="276274">
                <a:tc vMerge="1">
                  <a:txBody>
                    <a:bodyPr/>
                    <a:lstStyle/>
                    <a:p>
                      <a:endParaRPr lang="fr-F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400" dirty="0">
                          <a:effectLst/>
                        </a:rPr>
                        <a:t>Île-de-France</a:t>
                      </a:r>
                      <a:endParaRPr lang="fr-FR" sz="1400" dirty="0">
                        <a:solidFill>
                          <a:schemeClr val="bg1"/>
                        </a:solidFill>
                        <a:effectLst/>
                        <a:latin typeface="+mn-lt"/>
                        <a:ea typeface="Times New Roman" panose="02020603050405020304" pitchFamily="18" charset="0"/>
                      </a:endParaRPr>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400" dirty="0">
                          <a:effectLst/>
                        </a:rPr>
                        <a:t>Autres régions hors outre-mer</a:t>
                      </a:r>
                      <a:endParaRPr lang="fr-FR" sz="1400" dirty="0">
                        <a:solidFill>
                          <a:schemeClr val="bg1"/>
                        </a:solidFill>
                        <a:effectLst/>
                        <a:latin typeface="+mn-lt"/>
                        <a:ea typeface="Times New Roman" panose="02020603050405020304" pitchFamily="18" charset="0"/>
                      </a:endParaRPr>
                    </a:p>
                  </a:txBody>
                  <a:tcPr marL="68580" marR="68580" marT="0" marB="0"/>
                </a:tc>
                <a:tc vMerge="1">
                  <a:txBody>
                    <a:bodyPr/>
                    <a:lstStyle/>
                    <a:p>
                      <a:endParaRPr lang="fr-FR"/>
                    </a:p>
                  </a:txBody>
                  <a:tcPr/>
                </a:tc>
                <a:extLst>
                  <a:ext uri="{0D108BD9-81ED-4DB2-BD59-A6C34878D82A}">
                    <a16:rowId xmlns:a16="http://schemas.microsoft.com/office/drawing/2014/main" val="2215392272"/>
                  </a:ext>
                </a:extLst>
              </a:tr>
              <a:tr h="276274">
                <a:tc>
                  <a:txBody>
                    <a:bodyPr/>
                    <a:lstStyle/>
                    <a:p>
                      <a:pPr algn="ctr">
                        <a:spcAft>
                          <a:spcPts val="0"/>
                        </a:spcAft>
                      </a:pPr>
                      <a:r>
                        <a:rPr lang="fr-FR" sz="1400" dirty="0">
                          <a:effectLst/>
                        </a:rPr>
                        <a:t>1</a:t>
                      </a:r>
                      <a:endParaRPr lang="fr-FR" sz="1400" dirty="0">
                        <a:effectLst/>
                        <a:latin typeface="+mn-lt"/>
                        <a:ea typeface="Times New Roman" panose="02020603050405020304" pitchFamily="18" charset="0"/>
                      </a:endParaRPr>
                    </a:p>
                  </a:txBody>
                  <a:tcPr marL="68580" marR="68580" marT="0" marB="0">
                    <a:solidFill>
                      <a:srgbClr val="C00000"/>
                    </a:solidFill>
                  </a:tcPr>
                </a:tc>
                <a:tc>
                  <a:txBody>
                    <a:bodyPr/>
                    <a:lstStyle/>
                    <a:p>
                      <a:pPr algn="ctr">
                        <a:spcAft>
                          <a:spcPts val="0"/>
                        </a:spcAft>
                      </a:pPr>
                      <a:r>
                        <a:rPr lang="fr-FR" sz="1400" dirty="0">
                          <a:effectLst/>
                        </a:rPr>
                        <a:t>25 068 €</a:t>
                      </a:r>
                      <a:endParaRPr lang="fr-FR" sz="1400" dirty="0">
                        <a:effectLst/>
                        <a:latin typeface="+mn-lt"/>
                        <a:ea typeface="Times New Roman" panose="02020603050405020304" pitchFamily="18" charset="0"/>
                      </a:endParaRPr>
                    </a:p>
                  </a:txBody>
                  <a:tcPr marL="68580" marR="68580" marT="0" marB="0"/>
                </a:tc>
                <a:tc>
                  <a:txBody>
                    <a:bodyPr/>
                    <a:lstStyle/>
                    <a:p>
                      <a:pPr algn="ctr">
                        <a:spcAft>
                          <a:spcPts val="0"/>
                        </a:spcAft>
                      </a:pPr>
                      <a:r>
                        <a:rPr lang="fr-FR" sz="1400" dirty="0">
                          <a:effectLst/>
                        </a:rPr>
                        <a:t>19 074 €</a:t>
                      </a:r>
                      <a:endParaRPr lang="fr-FR" sz="1400" dirty="0">
                        <a:effectLst/>
                        <a:latin typeface="+mn-lt"/>
                        <a:ea typeface="Times New Roman" panose="02020603050405020304" pitchFamily="18" charset="0"/>
                      </a:endParaRPr>
                    </a:p>
                  </a:txBody>
                  <a:tcPr marL="68580" marR="68580" marT="0" marB="0"/>
                </a:tc>
                <a:tc>
                  <a:txBody>
                    <a:bodyPr/>
                    <a:lstStyle/>
                    <a:p>
                      <a:pPr algn="ctr">
                        <a:spcAft>
                          <a:spcPts val="0"/>
                        </a:spcAft>
                      </a:pPr>
                      <a:r>
                        <a:rPr lang="fr-FR" sz="1400" dirty="0">
                          <a:effectLst/>
                        </a:rPr>
                        <a:t>27 706 €</a:t>
                      </a:r>
                      <a:endParaRPr lang="fr-FR" sz="1400" dirty="0">
                        <a:effectLst/>
                        <a:latin typeface="+mn-lt"/>
                        <a:ea typeface="Times New Roman" panose="02020603050405020304" pitchFamily="18" charset="0"/>
                      </a:endParaRPr>
                    </a:p>
                  </a:txBody>
                  <a:tcPr marL="68580" marR="68580" marT="0" marB="0"/>
                </a:tc>
                <a:extLst>
                  <a:ext uri="{0D108BD9-81ED-4DB2-BD59-A6C34878D82A}">
                    <a16:rowId xmlns:a16="http://schemas.microsoft.com/office/drawing/2014/main" val="2092302759"/>
                  </a:ext>
                </a:extLst>
              </a:tr>
              <a:tr h="276274">
                <a:tc>
                  <a:txBody>
                    <a:bodyPr/>
                    <a:lstStyle/>
                    <a:p>
                      <a:pPr algn="ctr">
                        <a:spcAft>
                          <a:spcPts val="0"/>
                        </a:spcAft>
                      </a:pPr>
                      <a:r>
                        <a:rPr lang="fr-FR" sz="1400" dirty="0">
                          <a:effectLst/>
                        </a:rPr>
                        <a:t>2</a:t>
                      </a:r>
                      <a:endParaRPr lang="fr-FR" sz="1400" dirty="0">
                        <a:effectLst/>
                        <a:latin typeface="+mn-lt"/>
                        <a:ea typeface="Times New Roman" panose="02020603050405020304" pitchFamily="18" charset="0"/>
                      </a:endParaRPr>
                    </a:p>
                  </a:txBody>
                  <a:tcPr marL="68580" marR="68580" marT="0" marB="0">
                    <a:solidFill>
                      <a:srgbClr val="C00000"/>
                    </a:solidFill>
                  </a:tcPr>
                </a:tc>
                <a:tc>
                  <a:txBody>
                    <a:bodyPr/>
                    <a:lstStyle/>
                    <a:p>
                      <a:pPr algn="ctr">
                        <a:spcAft>
                          <a:spcPts val="0"/>
                        </a:spcAft>
                      </a:pPr>
                      <a:r>
                        <a:rPr lang="fr-FR" sz="1400" dirty="0">
                          <a:effectLst/>
                        </a:rPr>
                        <a:t>36 792 €</a:t>
                      </a:r>
                      <a:endParaRPr lang="fr-FR" sz="1400" dirty="0">
                        <a:effectLst/>
                        <a:latin typeface="+mn-lt"/>
                        <a:ea typeface="Times New Roman" panose="02020603050405020304" pitchFamily="18" charset="0"/>
                      </a:endParaRPr>
                    </a:p>
                  </a:txBody>
                  <a:tcPr marL="68580" marR="68580" marT="0" marB="0"/>
                </a:tc>
                <a:tc>
                  <a:txBody>
                    <a:bodyPr/>
                    <a:lstStyle/>
                    <a:p>
                      <a:pPr algn="ctr">
                        <a:spcAft>
                          <a:spcPts val="0"/>
                        </a:spcAft>
                      </a:pPr>
                      <a:r>
                        <a:rPr lang="fr-FR" sz="1400" dirty="0">
                          <a:effectLst/>
                        </a:rPr>
                        <a:t>27 896 €</a:t>
                      </a:r>
                      <a:endParaRPr lang="fr-FR" sz="1400" dirty="0">
                        <a:effectLst/>
                        <a:latin typeface="+mn-lt"/>
                        <a:ea typeface="Times New Roman" panose="02020603050405020304" pitchFamily="18" charset="0"/>
                      </a:endParaRPr>
                    </a:p>
                  </a:txBody>
                  <a:tcPr marL="68580" marR="68580" marT="0" marB="0"/>
                </a:tc>
                <a:tc>
                  <a:txBody>
                    <a:bodyPr/>
                    <a:lstStyle/>
                    <a:p>
                      <a:pPr algn="ctr">
                        <a:spcAft>
                          <a:spcPts val="0"/>
                        </a:spcAft>
                      </a:pPr>
                      <a:r>
                        <a:rPr lang="fr-FR" sz="1400" dirty="0">
                          <a:effectLst/>
                        </a:rPr>
                        <a:t>44 124 €</a:t>
                      </a:r>
                      <a:endParaRPr lang="fr-FR" sz="1400" dirty="0">
                        <a:effectLst/>
                        <a:latin typeface="+mn-lt"/>
                        <a:ea typeface="Times New Roman" panose="02020603050405020304" pitchFamily="18" charset="0"/>
                      </a:endParaRPr>
                    </a:p>
                  </a:txBody>
                  <a:tcPr marL="68580" marR="68580" marT="0" marB="0"/>
                </a:tc>
                <a:extLst>
                  <a:ext uri="{0D108BD9-81ED-4DB2-BD59-A6C34878D82A}">
                    <a16:rowId xmlns:a16="http://schemas.microsoft.com/office/drawing/2014/main" val="3949429162"/>
                  </a:ext>
                </a:extLst>
              </a:tr>
              <a:tr h="276274">
                <a:tc>
                  <a:txBody>
                    <a:bodyPr/>
                    <a:lstStyle/>
                    <a:p>
                      <a:pPr algn="ctr">
                        <a:spcAft>
                          <a:spcPts val="0"/>
                        </a:spcAft>
                      </a:pPr>
                      <a:r>
                        <a:rPr lang="fr-FR" sz="1400" dirty="0">
                          <a:effectLst/>
                        </a:rPr>
                        <a:t>3</a:t>
                      </a:r>
                      <a:endParaRPr lang="fr-FR" sz="1400" dirty="0">
                        <a:effectLst/>
                        <a:latin typeface="+mn-lt"/>
                        <a:ea typeface="Times New Roman" panose="02020603050405020304" pitchFamily="18" charset="0"/>
                      </a:endParaRPr>
                    </a:p>
                  </a:txBody>
                  <a:tcPr marL="68580" marR="68580" marT="0" marB="0">
                    <a:solidFill>
                      <a:srgbClr val="C00000"/>
                    </a:solidFill>
                  </a:tcPr>
                </a:tc>
                <a:tc>
                  <a:txBody>
                    <a:bodyPr/>
                    <a:lstStyle/>
                    <a:p>
                      <a:pPr algn="ctr">
                        <a:spcAft>
                          <a:spcPts val="0"/>
                        </a:spcAft>
                      </a:pPr>
                      <a:r>
                        <a:rPr lang="fr-FR" sz="1400" dirty="0">
                          <a:effectLst/>
                        </a:rPr>
                        <a:t>44 188 €</a:t>
                      </a:r>
                      <a:endParaRPr lang="fr-FR" sz="1400" dirty="0">
                        <a:effectLst/>
                        <a:latin typeface="+mn-lt"/>
                        <a:ea typeface="Times New Roman" panose="02020603050405020304" pitchFamily="18" charset="0"/>
                      </a:endParaRPr>
                    </a:p>
                  </a:txBody>
                  <a:tcPr marL="68580" marR="68580" marT="0" marB="0"/>
                </a:tc>
                <a:tc>
                  <a:txBody>
                    <a:bodyPr/>
                    <a:lstStyle/>
                    <a:p>
                      <a:pPr algn="ctr">
                        <a:spcAft>
                          <a:spcPts val="0"/>
                        </a:spcAft>
                      </a:pPr>
                      <a:r>
                        <a:rPr lang="fr-FR" sz="1400" dirty="0">
                          <a:effectLst/>
                        </a:rPr>
                        <a:t>33 547 €</a:t>
                      </a:r>
                      <a:endParaRPr lang="fr-FR" sz="1400" dirty="0">
                        <a:effectLst/>
                        <a:latin typeface="+mn-lt"/>
                        <a:ea typeface="Times New Roman" panose="02020603050405020304" pitchFamily="18" charset="0"/>
                      </a:endParaRPr>
                    </a:p>
                  </a:txBody>
                  <a:tcPr marL="68580" marR="68580" marT="0" marB="0"/>
                </a:tc>
                <a:tc>
                  <a:txBody>
                    <a:bodyPr/>
                    <a:lstStyle/>
                    <a:p>
                      <a:pPr algn="ctr">
                        <a:spcAft>
                          <a:spcPts val="0"/>
                        </a:spcAft>
                      </a:pPr>
                      <a:r>
                        <a:rPr lang="fr-FR" sz="1400" dirty="0">
                          <a:effectLst/>
                        </a:rPr>
                        <a:t>56 438 €</a:t>
                      </a:r>
                      <a:endParaRPr lang="fr-FR" sz="1400" dirty="0">
                        <a:effectLst/>
                        <a:latin typeface="+mn-lt"/>
                        <a:ea typeface="Times New Roman" panose="02020603050405020304" pitchFamily="18" charset="0"/>
                      </a:endParaRPr>
                    </a:p>
                  </a:txBody>
                  <a:tcPr marL="68580" marR="68580" marT="0" marB="0"/>
                </a:tc>
                <a:extLst>
                  <a:ext uri="{0D108BD9-81ED-4DB2-BD59-A6C34878D82A}">
                    <a16:rowId xmlns:a16="http://schemas.microsoft.com/office/drawing/2014/main" val="1066831738"/>
                  </a:ext>
                </a:extLst>
              </a:tr>
              <a:tr h="276274">
                <a:tc>
                  <a:txBody>
                    <a:bodyPr/>
                    <a:lstStyle/>
                    <a:p>
                      <a:pPr algn="ctr">
                        <a:spcAft>
                          <a:spcPts val="0"/>
                        </a:spcAft>
                      </a:pPr>
                      <a:r>
                        <a:rPr lang="fr-FR" sz="1400" dirty="0">
                          <a:effectLst/>
                        </a:rPr>
                        <a:t>4</a:t>
                      </a:r>
                      <a:endParaRPr lang="fr-FR" sz="1400" dirty="0">
                        <a:effectLst/>
                        <a:latin typeface="+mn-lt"/>
                        <a:ea typeface="Times New Roman" panose="02020603050405020304" pitchFamily="18" charset="0"/>
                      </a:endParaRPr>
                    </a:p>
                  </a:txBody>
                  <a:tcPr marL="68580" marR="68580" marT="0" marB="0">
                    <a:solidFill>
                      <a:srgbClr val="C00000"/>
                    </a:solidFill>
                  </a:tcPr>
                </a:tc>
                <a:tc>
                  <a:txBody>
                    <a:bodyPr/>
                    <a:lstStyle/>
                    <a:p>
                      <a:pPr algn="ctr">
                        <a:spcAft>
                          <a:spcPts val="0"/>
                        </a:spcAft>
                      </a:pPr>
                      <a:r>
                        <a:rPr lang="fr-FR" sz="1400" dirty="0">
                          <a:effectLst/>
                        </a:rPr>
                        <a:t>51 597 €</a:t>
                      </a:r>
                      <a:endParaRPr lang="fr-FR" sz="1400" dirty="0">
                        <a:effectLst/>
                        <a:latin typeface="+mn-lt"/>
                        <a:ea typeface="Times New Roman" panose="02020603050405020304" pitchFamily="18" charset="0"/>
                      </a:endParaRPr>
                    </a:p>
                  </a:txBody>
                  <a:tcPr marL="68580" marR="68580" marT="0" marB="0"/>
                </a:tc>
                <a:tc>
                  <a:txBody>
                    <a:bodyPr/>
                    <a:lstStyle/>
                    <a:p>
                      <a:pPr algn="ctr">
                        <a:spcAft>
                          <a:spcPts val="0"/>
                        </a:spcAft>
                      </a:pPr>
                      <a:r>
                        <a:rPr lang="fr-FR" sz="1400" dirty="0">
                          <a:effectLst/>
                        </a:rPr>
                        <a:t>39 192 €</a:t>
                      </a:r>
                      <a:endParaRPr lang="fr-FR" sz="1400" dirty="0">
                        <a:effectLst/>
                        <a:latin typeface="+mn-lt"/>
                        <a:ea typeface="Times New Roman" panose="02020603050405020304" pitchFamily="18" charset="0"/>
                      </a:endParaRPr>
                    </a:p>
                  </a:txBody>
                  <a:tcPr marL="68580" marR="68580" marT="0" marB="0"/>
                </a:tc>
                <a:tc>
                  <a:txBody>
                    <a:bodyPr/>
                    <a:lstStyle/>
                    <a:p>
                      <a:pPr algn="ctr">
                        <a:spcAft>
                          <a:spcPts val="0"/>
                        </a:spcAft>
                      </a:pPr>
                      <a:r>
                        <a:rPr lang="fr-FR" sz="1400" dirty="0">
                          <a:effectLst/>
                        </a:rPr>
                        <a:t>68 752 €</a:t>
                      </a:r>
                      <a:endParaRPr lang="fr-FR" sz="1400" dirty="0">
                        <a:effectLst/>
                        <a:latin typeface="+mn-lt"/>
                        <a:ea typeface="Times New Roman" panose="02020603050405020304" pitchFamily="18" charset="0"/>
                      </a:endParaRPr>
                    </a:p>
                  </a:txBody>
                  <a:tcPr marL="68580" marR="68580" marT="0" marB="0"/>
                </a:tc>
                <a:extLst>
                  <a:ext uri="{0D108BD9-81ED-4DB2-BD59-A6C34878D82A}">
                    <a16:rowId xmlns:a16="http://schemas.microsoft.com/office/drawing/2014/main" val="4022340235"/>
                  </a:ext>
                </a:extLst>
              </a:tr>
              <a:tr h="276274">
                <a:tc>
                  <a:txBody>
                    <a:bodyPr/>
                    <a:lstStyle/>
                    <a:p>
                      <a:pPr algn="ctr">
                        <a:spcAft>
                          <a:spcPts val="0"/>
                        </a:spcAft>
                      </a:pPr>
                      <a:r>
                        <a:rPr lang="fr-FR" sz="1400" dirty="0">
                          <a:effectLst/>
                        </a:rPr>
                        <a:t>5</a:t>
                      </a:r>
                      <a:endParaRPr lang="fr-FR" sz="1400" dirty="0">
                        <a:effectLst/>
                        <a:latin typeface="+mn-lt"/>
                        <a:ea typeface="Times New Roman" panose="02020603050405020304" pitchFamily="18" charset="0"/>
                      </a:endParaRPr>
                    </a:p>
                  </a:txBody>
                  <a:tcPr marL="68580" marR="68580" marT="0" marB="0">
                    <a:solidFill>
                      <a:srgbClr val="C00000"/>
                    </a:solidFill>
                  </a:tcPr>
                </a:tc>
                <a:tc>
                  <a:txBody>
                    <a:bodyPr/>
                    <a:lstStyle/>
                    <a:p>
                      <a:pPr algn="ctr">
                        <a:spcAft>
                          <a:spcPts val="0"/>
                        </a:spcAft>
                      </a:pPr>
                      <a:r>
                        <a:rPr lang="fr-FR" sz="1400" dirty="0">
                          <a:effectLst/>
                        </a:rPr>
                        <a:t>59 026 €</a:t>
                      </a:r>
                      <a:endParaRPr lang="fr-FR" sz="1400" dirty="0">
                        <a:effectLst/>
                        <a:latin typeface="+mn-lt"/>
                        <a:ea typeface="Times New Roman" panose="02020603050405020304" pitchFamily="18" charset="0"/>
                      </a:endParaRPr>
                    </a:p>
                  </a:txBody>
                  <a:tcPr marL="68580" marR="68580" marT="0" marB="0"/>
                </a:tc>
                <a:tc>
                  <a:txBody>
                    <a:bodyPr/>
                    <a:lstStyle/>
                    <a:p>
                      <a:pPr algn="ctr">
                        <a:spcAft>
                          <a:spcPts val="0"/>
                        </a:spcAft>
                      </a:pPr>
                      <a:r>
                        <a:rPr lang="fr-FR" sz="1400" dirty="0">
                          <a:effectLst/>
                        </a:rPr>
                        <a:t>44 860 €</a:t>
                      </a:r>
                      <a:endParaRPr lang="fr-FR" sz="1400" dirty="0">
                        <a:effectLst/>
                        <a:latin typeface="+mn-lt"/>
                        <a:ea typeface="Times New Roman" panose="02020603050405020304" pitchFamily="18" charset="0"/>
                      </a:endParaRPr>
                    </a:p>
                  </a:txBody>
                  <a:tcPr marL="68580" marR="68580" marT="0" marB="0"/>
                </a:tc>
                <a:tc>
                  <a:txBody>
                    <a:bodyPr/>
                    <a:lstStyle/>
                    <a:p>
                      <a:pPr algn="ctr">
                        <a:spcAft>
                          <a:spcPts val="0"/>
                        </a:spcAft>
                      </a:pPr>
                      <a:r>
                        <a:rPr lang="fr-FR" sz="1400" dirty="0">
                          <a:effectLst/>
                        </a:rPr>
                        <a:t>81 066 €</a:t>
                      </a:r>
                      <a:endParaRPr lang="fr-FR" sz="1400" dirty="0">
                        <a:effectLst/>
                        <a:latin typeface="+mn-lt"/>
                        <a:ea typeface="Times New Roman" panose="02020603050405020304" pitchFamily="18" charset="0"/>
                      </a:endParaRPr>
                    </a:p>
                  </a:txBody>
                  <a:tcPr marL="68580" marR="68580" marT="0" marB="0"/>
                </a:tc>
                <a:extLst>
                  <a:ext uri="{0D108BD9-81ED-4DB2-BD59-A6C34878D82A}">
                    <a16:rowId xmlns:a16="http://schemas.microsoft.com/office/drawing/2014/main" val="2484659396"/>
                  </a:ext>
                </a:extLst>
              </a:tr>
              <a:tr h="429747">
                <a:tc>
                  <a:txBody>
                    <a:bodyPr/>
                    <a:lstStyle/>
                    <a:p>
                      <a:pPr>
                        <a:spcAft>
                          <a:spcPts val="0"/>
                        </a:spcAft>
                      </a:pPr>
                      <a:r>
                        <a:rPr lang="fr-FR" sz="1400" dirty="0">
                          <a:effectLst/>
                        </a:rPr>
                        <a:t>Par personne supplémentaire</a:t>
                      </a:r>
                      <a:endParaRPr lang="fr-FR" sz="1400" dirty="0">
                        <a:effectLst/>
                        <a:latin typeface="+mn-lt"/>
                        <a:ea typeface="Times New Roman" panose="02020603050405020304" pitchFamily="18" charset="0"/>
                      </a:endParaRPr>
                    </a:p>
                  </a:txBody>
                  <a:tcPr marL="68580" marR="68580" marT="0" marB="0">
                    <a:solidFill>
                      <a:srgbClr val="C00000"/>
                    </a:solidFill>
                  </a:tcPr>
                </a:tc>
                <a:tc>
                  <a:txBody>
                    <a:bodyPr/>
                    <a:lstStyle/>
                    <a:p>
                      <a:pPr algn="ctr">
                        <a:spcAft>
                          <a:spcPts val="0"/>
                        </a:spcAft>
                      </a:pPr>
                      <a:r>
                        <a:rPr lang="fr-FR" sz="1400" dirty="0">
                          <a:effectLst/>
                        </a:rPr>
                        <a:t>+ 7 422 €</a:t>
                      </a:r>
                      <a:endParaRPr lang="fr-FR" sz="1400" dirty="0">
                        <a:effectLst/>
                        <a:latin typeface="+mn-lt"/>
                        <a:ea typeface="Times New Roman" panose="02020603050405020304" pitchFamily="18" charset="0"/>
                      </a:endParaRPr>
                    </a:p>
                  </a:txBody>
                  <a:tcPr marL="68580" marR="68580" marT="0" marB="0"/>
                </a:tc>
                <a:tc>
                  <a:txBody>
                    <a:bodyPr/>
                    <a:lstStyle/>
                    <a:p>
                      <a:pPr algn="ctr">
                        <a:spcAft>
                          <a:spcPts val="0"/>
                        </a:spcAft>
                      </a:pPr>
                      <a:r>
                        <a:rPr lang="fr-FR" sz="1400" dirty="0">
                          <a:effectLst/>
                        </a:rPr>
                        <a:t>+ 5 651 € </a:t>
                      </a:r>
                      <a:endParaRPr lang="fr-FR" sz="1400" dirty="0">
                        <a:effectLst/>
                        <a:latin typeface="+mn-lt"/>
                        <a:ea typeface="Times New Roman" panose="02020603050405020304" pitchFamily="18" charset="0"/>
                      </a:endParaRPr>
                    </a:p>
                  </a:txBody>
                  <a:tcPr marL="68580" marR="68580" marT="0" marB="0"/>
                </a:tc>
                <a:tc>
                  <a:txBody>
                    <a:bodyPr/>
                    <a:lstStyle/>
                    <a:p>
                      <a:pPr algn="ctr">
                        <a:spcAft>
                          <a:spcPts val="0"/>
                        </a:spcAft>
                      </a:pPr>
                      <a:r>
                        <a:rPr lang="fr-FR" sz="1400" dirty="0">
                          <a:effectLst/>
                        </a:rPr>
                        <a:t>+ 6 157 €</a:t>
                      </a:r>
                      <a:endParaRPr lang="fr-FR" sz="1400" dirty="0">
                        <a:effectLst/>
                        <a:latin typeface="+mn-lt"/>
                        <a:ea typeface="Times New Roman" panose="02020603050405020304" pitchFamily="18" charset="0"/>
                      </a:endParaRPr>
                    </a:p>
                  </a:txBody>
                  <a:tcPr marL="68580" marR="68580" marT="0" marB="0"/>
                </a:tc>
                <a:extLst>
                  <a:ext uri="{0D108BD9-81ED-4DB2-BD59-A6C34878D82A}">
                    <a16:rowId xmlns:a16="http://schemas.microsoft.com/office/drawing/2014/main" val="2012550021"/>
                  </a:ext>
                </a:extLst>
              </a:tr>
              <a:tr h="276274">
                <a:tc>
                  <a:txBody>
                    <a:bodyPr/>
                    <a:lstStyle/>
                    <a:p>
                      <a:pPr>
                        <a:spcAft>
                          <a:spcPts val="0"/>
                        </a:spcAft>
                      </a:pPr>
                      <a:endParaRPr lang="fr-FR" sz="1400" dirty="0">
                        <a:effectLst/>
                        <a:latin typeface="+mn-lt"/>
                        <a:ea typeface="Times New Roman" panose="02020603050405020304" pitchFamily="18" charset="0"/>
                      </a:endParaRPr>
                    </a:p>
                  </a:txBody>
                  <a:tcPr marL="68580" marR="68580" marT="0" marB="0">
                    <a:solidFill>
                      <a:srgbClr val="C00000"/>
                    </a:solidFill>
                  </a:tcPr>
                </a:tc>
                <a:tc gridSpan="3">
                  <a:txBody>
                    <a:bodyPr/>
                    <a:lstStyle/>
                    <a:p>
                      <a:pPr algn="ctr">
                        <a:spcAft>
                          <a:spcPts val="0"/>
                        </a:spcAft>
                      </a:pPr>
                      <a:r>
                        <a:rPr lang="fr-FR" sz="1400" dirty="0">
                          <a:effectLst/>
                        </a:rPr>
                        <a:t>Attention : seuils spécifiques pour les DOM</a:t>
                      </a:r>
                      <a:endParaRPr lang="fr-FR" sz="1400" dirty="0">
                        <a:effectLst/>
                        <a:latin typeface="+mn-lt"/>
                        <a:ea typeface="Times New Roman" panose="02020603050405020304" pitchFamily="18" charset="0"/>
                      </a:endParaRPr>
                    </a:p>
                  </a:txBody>
                  <a:tcPr marL="68580" marR="68580" marT="0" marB="0"/>
                </a:tc>
                <a:tc hMerge="1">
                  <a:txBody>
                    <a:bodyPr/>
                    <a:lstStyle/>
                    <a:p>
                      <a:pPr algn="ctr">
                        <a:spcAft>
                          <a:spcPts val="0"/>
                        </a:spcAft>
                      </a:pPr>
                      <a:endParaRPr lang="fr-FR" sz="1400" dirty="0">
                        <a:effectLst/>
                        <a:latin typeface="+mn-lt"/>
                        <a:ea typeface="Times New Roman" panose="02020603050405020304" pitchFamily="18" charset="0"/>
                      </a:endParaRPr>
                    </a:p>
                  </a:txBody>
                  <a:tcPr marL="68580" marR="68580" marT="0" marB="0"/>
                </a:tc>
                <a:tc hMerge="1">
                  <a:txBody>
                    <a:bodyPr/>
                    <a:lstStyle/>
                    <a:p>
                      <a:pPr algn="ctr">
                        <a:spcAft>
                          <a:spcPts val="0"/>
                        </a:spcAft>
                      </a:pPr>
                      <a:endParaRPr lang="fr-FR" sz="1400" dirty="0">
                        <a:effectLst/>
                        <a:latin typeface="+mn-lt"/>
                        <a:ea typeface="Times New Roman" panose="02020603050405020304" pitchFamily="18" charset="0"/>
                      </a:endParaRPr>
                    </a:p>
                  </a:txBody>
                  <a:tcPr marL="68580" marR="68580" marT="0" marB="0"/>
                </a:tc>
                <a:extLst>
                  <a:ext uri="{0D108BD9-81ED-4DB2-BD59-A6C34878D82A}">
                    <a16:rowId xmlns:a16="http://schemas.microsoft.com/office/drawing/2014/main" val="2389137798"/>
                  </a:ext>
                </a:extLst>
              </a:tr>
            </a:tbl>
          </a:graphicData>
        </a:graphic>
      </p:graphicFrame>
    </p:spTree>
    <p:extLst>
      <p:ext uri="{BB962C8B-B14F-4D97-AF65-F5344CB8AC3E}">
        <p14:creationId xmlns:p14="http://schemas.microsoft.com/office/powerpoint/2010/main" val="29621389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E6EC8FDB-9C8C-47F1-9724-8D9497DC0B50}"/>
              </a:ext>
            </a:extLst>
          </p:cNvPr>
          <p:cNvSpPr>
            <a:spLocks noGrp="1"/>
          </p:cNvSpPr>
          <p:nvPr>
            <p:ph type="title"/>
          </p:nvPr>
        </p:nvSpPr>
        <p:spPr/>
        <p:txBody>
          <a:bodyPr/>
          <a:lstStyle/>
          <a:p>
            <a:r>
              <a:rPr lang="fr-FR" dirty="0"/>
              <a:t>Réductions et crédits d’impôt des particuliers</a:t>
            </a:r>
            <a:br>
              <a:rPr lang="fr-FR" dirty="0"/>
            </a:br>
            <a:r>
              <a:rPr lang="fr-FR" dirty="0"/>
              <a:t>CITE</a:t>
            </a:r>
          </a:p>
        </p:txBody>
      </p:sp>
      <p:sp>
        <p:nvSpPr>
          <p:cNvPr id="2" name="Espace réservé du contenu 1">
            <a:extLst>
              <a:ext uri="{FF2B5EF4-FFF2-40B4-BE49-F238E27FC236}">
                <a16:creationId xmlns:a16="http://schemas.microsoft.com/office/drawing/2014/main" id="{9046940A-734B-4620-BF6C-1B99B5C13DA0}"/>
              </a:ext>
            </a:extLst>
          </p:cNvPr>
          <p:cNvSpPr>
            <a:spLocks noGrp="1"/>
          </p:cNvSpPr>
          <p:nvPr>
            <p:ph idx="1"/>
          </p:nvPr>
        </p:nvSpPr>
        <p:spPr/>
        <p:txBody>
          <a:bodyPr>
            <a:normAutofit fontScale="92500" lnSpcReduction="20000"/>
          </a:bodyPr>
          <a:lstStyle/>
          <a:p>
            <a:r>
              <a:rPr lang="fr-FR" sz="2400" dirty="0"/>
              <a:t>Aménagements apportés au CITE</a:t>
            </a:r>
          </a:p>
          <a:p>
            <a:pPr lvl="1"/>
            <a:r>
              <a:rPr lang="fr-FR" dirty="0"/>
              <a:t>Suppression de certaines dépenses, notamment</a:t>
            </a:r>
          </a:p>
          <a:p>
            <a:pPr lvl="2"/>
            <a:r>
              <a:rPr lang="fr-FR" dirty="0"/>
              <a:t>Acquisition de chaudières à très haute performance énergétique</a:t>
            </a:r>
          </a:p>
          <a:p>
            <a:pPr lvl="2"/>
            <a:r>
              <a:rPr lang="fr-FR" dirty="0"/>
              <a:t>Acquisition d'appareils de régulation de chauffage </a:t>
            </a:r>
          </a:p>
          <a:p>
            <a:pPr lvl="2"/>
            <a:r>
              <a:rPr lang="fr-FR" dirty="0"/>
              <a:t>Acquisition de systèmes de fourniture d'électricité à partir de l'énergie hydraulique ou à partir de la biomasse</a:t>
            </a:r>
          </a:p>
          <a:p>
            <a:pPr lvl="2"/>
            <a:r>
              <a:rPr lang="fr-FR" dirty="0"/>
              <a:t>Réalisation de diagnostic de performance énergétique </a:t>
            </a:r>
          </a:p>
          <a:p>
            <a:pPr lvl="2"/>
            <a:r>
              <a:rPr lang="fr-FR" dirty="0"/>
              <a:t>Dépenses au titre de chaudières à micro-cogénération gaz</a:t>
            </a:r>
          </a:p>
          <a:p>
            <a:pPr lvl="2"/>
            <a:r>
              <a:rPr lang="fr-FR" dirty="0"/>
              <a:t>Dépenses au titre de l'acquisition d'appareils permettant d'individualiser les frais de chauffage ou d'eau chaude sanitaire</a:t>
            </a:r>
          </a:p>
          <a:p>
            <a:pPr lvl="1"/>
            <a:r>
              <a:rPr lang="fr-FR" dirty="0"/>
              <a:t>Extension à de nouvelles dépenses, notamment</a:t>
            </a:r>
          </a:p>
          <a:p>
            <a:pPr lvl="2"/>
            <a:r>
              <a:rPr lang="fr-FR" sz="1650" dirty="0"/>
              <a:t>Acquisition et pose d’équipement de ventilation mécanique contrôlée à double flux </a:t>
            </a:r>
          </a:p>
          <a:p>
            <a:pPr lvl="2"/>
            <a:r>
              <a:rPr lang="fr-FR" sz="1650" dirty="0"/>
              <a:t>Dépenses réalisées pour une maison individuelle, au titre d’un bouquet de travaux permettant de limiter la consommation conventionnelle annuelle en énergie primaire du logement</a:t>
            </a:r>
            <a:endParaRPr lang="fr-FR" sz="2550" dirty="0"/>
          </a:p>
          <a:p>
            <a:pPr lvl="3"/>
            <a:endParaRPr lang="fr-FR" sz="2850" dirty="0"/>
          </a:p>
          <a:p>
            <a:pPr lvl="2"/>
            <a:endParaRPr lang="fr-FR" sz="2550" dirty="0"/>
          </a:p>
          <a:p>
            <a:pPr lvl="2"/>
            <a:endParaRPr lang="fr-FR" sz="2550" dirty="0"/>
          </a:p>
          <a:p>
            <a:pPr lvl="2"/>
            <a:endParaRPr lang="fr-FR" dirty="0"/>
          </a:p>
        </p:txBody>
      </p:sp>
    </p:spTree>
    <p:extLst>
      <p:ext uri="{BB962C8B-B14F-4D97-AF65-F5344CB8AC3E}">
        <p14:creationId xmlns:p14="http://schemas.microsoft.com/office/powerpoint/2010/main" val="37920083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E6EC8FDB-9C8C-47F1-9724-8D9497DC0B50}"/>
              </a:ext>
            </a:extLst>
          </p:cNvPr>
          <p:cNvSpPr>
            <a:spLocks noGrp="1"/>
          </p:cNvSpPr>
          <p:nvPr>
            <p:ph type="title"/>
          </p:nvPr>
        </p:nvSpPr>
        <p:spPr/>
        <p:txBody>
          <a:bodyPr>
            <a:normAutofit/>
          </a:bodyPr>
          <a:lstStyle/>
          <a:p>
            <a:r>
              <a:rPr lang="fr-FR" dirty="0"/>
              <a:t>Réductions et crédits d’impôt des particuliers </a:t>
            </a:r>
            <a:br>
              <a:rPr lang="fr-FR" dirty="0"/>
            </a:br>
            <a:r>
              <a:rPr lang="fr-FR" dirty="0"/>
              <a:t>CITE</a:t>
            </a:r>
          </a:p>
        </p:txBody>
      </p:sp>
      <p:sp>
        <p:nvSpPr>
          <p:cNvPr id="2" name="Espace réservé du contenu 1">
            <a:extLst>
              <a:ext uri="{FF2B5EF4-FFF2-40B4-BE49-F238E27FC236}">
                <a16:creationId xmlns:a16="http://schemas.microsoft.com/office/drawing/2014/main" id="{9046940A-734B-4620-BF6C-1B99B5C13DA0}"/>
              </a:ext>
            </a:extLst>
          </p:cNvPr>
          <p:cNvSpPr>
            <a:spLocks noGrp="1"/>
          </p:cNvSpPr>
          <p:nvPr>
            <p:ph idx="1"/>
          </p:nvPr>
        </p:nvSpPr>
        <p:spPr/>
        <p:txBody>
          <a:bodyPr>
            <a:normAutofit/>
          </a:bodyPr>
          <a:lstStyle/>
          <a:p>
            <a:r>
              <a:rPr lang="fr-FR" sz="2400" dirty="0"/>
              <a:t>Aménagements apportés au CITE</a:t>
            </a:r>
          </a:p>
          <a:p>
            <a:pPr lvl="1"/>
            <a:r>
              <a:rPr lang="fr-FR" sz="2100" dirty="0"/>
              <a:t>Détermination du CITE sur un montant forfaitaire</a:t>
            </a:r>
          </a:p>
          <a:p>
            <a:pPr lvl="2"/>
            <a:r>
              <a:rPr lang="fr-FR" sz="1800" dirty="0"/>
              <a:t>Le crédit d’impôt est égal à un montant forfaitaire fixé en fonction de la nature de chaque dépense </a:t>
            </a:r>
          </a:p>
          <a:p>
            <a:pPr lvl="2"/>
            <a:r>
              <a:rPr lang="fr-FR" sz="1800" dirty="0"/>
              <a:t>Plafonné à 75 % de la dépense éligible effectivement supportée par le contribuable</a:t>
            </a:r>
          </a:p>
          <a:p>
            <a:pPr lvl="3"/>
            <a:r>
              <a:rPr lang="fr-FR" dirty="0"/>
              <a:t>Distinction entre parties privatives et parties communes des immeubles collectifs</a:t>
            </a:r>
          </a:p>
          <a:p>
            <a:pPr lvl="3"/>
            <a:endParaRPr lang="fr-FR" sz="2550" dirty="0"/>
          </a:p>
          <a:p>
            <a:pPr marL="404813" lvl="3" indent="0">
              <a:buNone/>
            </a:pPr>
            <a:endParaRPr lang="fr-FR" sz="2550" dirty="0"/>
          </a:p>
          <a:p>
            <a:pPr lvl="2"/>
            <a:endParaRPr lang="fr-FR" sz="2550" dirty="0"/>
          </a:p>
          <a:p>
            <a:pPr lvl="2"/>
            <a:endParaRPr lang="fr-FR" dirty="0"/>
          </a:p>
        </p:txBody>
      </p:sp>
    </p:spTree>
    <p:extLst>
      <p:ext uri="{BB962C8B-B14F-4D97-AF65-F5344CB8AC3E}">
        <p14:creationId xmlns:p14="http://schemas.microsoft.com/office/powerpoint/2010/main" val="16566142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E6EC8FDB-9C8C-47F1-9724-8D9497DC0B50}"/>
              </a:ext>
            </a:extLst>
          </p:cNvPr>
          <p:cNvSpPr>
            <a:spLocks noGrp="1"/>
          </p:cNvSpPr>
          <p:nvPr>
            <p:ph type="title"/>
          </p:nvPr>
        </p:nvSpPr>
        <p:spPr/>
        <p:txBody>
          <a:bodyPr/>
          <a:lstStyle/>
          <a:p>
            <a:r>
              <a:rPr lang="fr-FR" dirty="0"/>
              <a:t>Réductions et crédits d’impôt des particuliers</a:t>
            </a:r>
            <a:br>
              <a:rPr lang="fr-FR" dirty="0"/>
            </a:br>
            <a:r>
              <a:rPr lang="fr-FR" dirty="0"/>
              <a:t>CITE</a:t>
            </a:r>
          </a:p>
        </p:txBody>
      </p:sp>
      <p:sp>
        <p:nvSpPr>
          <p:cNvPr id="2" name="Espace réservé du contenu 1">
            <a:extLst>
              <a:ext uri="{FF2B5EF4-FFF2-40B4-BE49-F238E27FC236}">
                <a16:creationId xmlns:a16="http://schemas.microsoft.com/office/drawing/2014/main" id="{9046940A-734B-4620-BF6C-1B99B5C13DA0}"/>
              </a:ext>
            </a:extLst>
          </p:cNvPr>
          <p:cNvSpPr>
            <a:spLocks noGrp="1"/>
          </p:cNvSpPr>
          <p:nvPr>
            <p:ph idx="1"/>
          </p:nvPr>
        </p:nvSpPr>
        <p:spPr/>
        <p:txBody>
          <a:bodyPr>
            <a:normAutofit/>
          </a:bodyPr>
          <a:lstStyle/>
          <a:p>
            <a:r>
              <a:rPr lang="fr-FR" sz="2400" dirty="0"/>
              <a:t>Exemple du montant de CITE</a:t>
            </a:r>
          </a:p>
          <a:p>
            <a:pPr lvl="2"/>
            <a:endParaRPr lang="fr-FR" dirty="0"/>
          </a:p>
        </p:txBody>
      </p:sp>
      <p:graphicFrame>
        <p:nvGraphicFramePr>
          <p:cNvPr id="5" name="Tableau 5">
            <a:extLst>
              <a:ext uri="{FF2B5EF4-FFF2-40B4-BE49-F238E27FC236}">
                <a16:creationId xmlns:a16="http://schemas.microsoft.com/office/drawing/2014/main" id="{76FCB290-0727-4C27-8CA0-058C47F24A32}"/>
              </a:ext>
            </a:extLst>
          </p:cNvPr>
          <p:cNvGraphicFramePr>
            <a:graphicFrameLocks noGrp="1"/>
          </p:cNvGraphicFramePr>
          <p:nvPr>
            <p:extLst>
              <p:ext uri="{D42A27DB-BD31-4B8C-83A1-F6EECF244321}">
                <p14:modId xmlns:p14="http://schemas.microsoft.com/office/powerpoint/2010/main" val="956944442"/>
              </p:ext>
            </p:extLst>
          </p:nvPr>
        </p:nvGraphicFramePr>
        <p:xfrm>
          <a:off x="2030701" y="2659131"/>
          <a:ext cx="8155236" cy="2712720"/>
        </p:xfrm>
        <a:graphic>
          <a:graphicData uri="http://schemas.openxmlformats.org/drawingml/2006/table">
            <a:tbl>
              <a:tblPr firstRow="1" bandRow="1">
                <a:tableStyleId>{21E4AEA4-8DFA-4A89-87EB-49C32662AFE0}</a:tableStyleId>
              </a:tblPr>
              <a:tblGrid>
                <a:gridCol w="2162278">
                  <a:extLst>
                    <a:ext uri="{9D8B030D-6E8A-4147-A177-3AD203B41FA5}">
                      <a16:colId xmlns:a16="http://schemas.microsoft.com/office/drawing/2014/main" val="3624130007"/>
                    </a:ext>
                  </a:extLst>
                </a:gridCol>
                <a:gridCol w="2789959">
                  <a:extLst>
                    <a:ext uri="{9D8B030D-6E8A-4147-A177-3AD203B41FA5}">
                      <a16:colId xmlns:a16="http://schemas.microsoft.com/office/drawing/2014/main" val="2553332107"/>
                    </a:ext>
                  </a:extLst>
                </a:gridCol>
                <a:gridCol w="3202999">
                  <a:extLst>
                    <a:ext uri="{9D8B030D-6E8A-4147-A177-3AD203B41FA5}">
                      <a16:colId xmlns:a16="http://schemas.microsoft.com/office/drawing/2014/main" val="2838408732"/>
                    </a:ext>
                  </a:extLst>
                </a:gridCol>
              </a:tblGrid>
              <a:tr h="480060">
                <a:tc>
                  <a:txBody>
                    <a:bodyPr/>
                    <a:lstStyle/>
                    <a:p>
                      <a:r>
                        <a:rPr lang="fr-FR" sz="1400" dirty="0"/>
                        <a:t>Nature de la dépense</a:t>
                      </a:r>
                    </a:p>
                  </a:txBody>
                  <a:tcPr marL="68580" marR="68580" marT="34290" marB="34290">
                    <a:solidFill>
                      <a:srgbClr val="C00000"/>
                    </a:solidFill>
                  </a:tcPr>
                </a:tc>
                <a:tc>
                  <a:txBody>
                    <a:bodyPr/>
                    <a:lstStyle/>
                    <a:p>
                      <a:r>
                        <a:rPr lang="fr-FR" sz="1400" u="none" strike="noStrike" kern="1200" baseline="0" dirty="0"/>
                        <a:t>Ménages remplissant</a:t>
                      </a:r>
                    </a:p>
                    <a:p>
                      <a:r>
                        <a:rPr lang="fr-FR" sz="1400" u="none" strike="noStrike" kern="1200" baseline="0" dirty="0"/>
                        <a:t>les conditions de revenus</a:t>
                      </a:r>
                      <a:endParaRPr lang="fr-FR" sz="1400" dirty="0"/>
                    </a:p>
                  </a:txBody>
                  <a:tcPr marL="68580" marR="68580" marT="34290" marB="34290">
                    <a:solidFill>
                      <a:srgbClr val="C00000"/>
                    </a:solidFill>
                  </a:tcPr>
                </a:tc>
                <a:tc>
                  <a:txBody>
                    <a:bodyPr/>
                    <a:lstStyle/>
                    <a:p>
                      <a:r>
                        <a:rPr lang="fr-FR" sz="1400" u="none" strike="noStrike" kern="1200" baseline="0" dirty="0"/>
                        <a:t>Ménages ne remplissant pas la</a:t>
                      </a:r>
                    </a:p>
                    <a:p>
                      <a:r>
                        <a:rPr lang="fr-FR" sz="1400" u="none" strike="noStrike" kern="1200" baseline="0" dirty="0"/>
                        <a:t>condition de revenus</a:t>
                      </a:r>
                      <a:endParaRPr lang="fr-FR" sz="1400" dirty="0"/>
                    </a:p>
                  </a:txBody>
                  <a:tcPr marL="68580" marR="68580" marT="34290" marB="34290">
                    <a:solidFill>
                      <a:srgbClr val="C00000"/>
                    </a:solidFill>
                  </a:tcPr>
                </a:tc>
                <a:extLst>
                  <a:ext uri="{0D108BD9-81ED-4DB2-BD59-A6C34878D82A}">
                    <a16:rowId xmlns:a16="http://schemas.microsoft.com/office/drawing/2014/main" val="788717833"/>
                  </a:ext>
                </a:extLst>
              </a:tr>
              <a:tr h="434340">
                <a:tc>
                  <a:txBody>
                    <a:bodyPr/>
                    <a:lstStyle/>
                    <a:p>
                      <a:r>
                        <a:rPr lang="fr-FR" sz="1200" u="none" strike="noStrike" kern="1200" baseline="0" dirty="0"/>
                        <a:t>Matériaux d’isolation</a:t>
                      </a:r>
                    </a:p>
                    <a:p>
                      <a:r>
                        <a:rPr lang="fr-FR" sz="1200" u="none" strike="noStrike" kern="1200" baseline="0" dirty="0"/>
                        <a:t>thermique des parois vitrées</a:t>
                      </a:r>
                      <a:endParaRPr lang="fr-FR" sz="1200" dirty="0"/>
                    </a:p>
                  </a:txBody>
                  <a:tcPr marL="68580" marR="68580" marT="34290" marB="34290"/>
                </a:tc>
                <a:tc>
                  <a:txBody>
                    <a:bodyPr/>
                    <a:lstStyle/>
                    <a:p>
                      <a:r>
                        <a:rPr lang="fr-FR" sz="1200" u="none" strike="noStrike" kern="1200" baseline="0" dirty="0"/>
                        <a:t>40 € / équipement</a:t>
                      </a:r>
                      <a:endParaRPr lang="fr-FR" sz="1200" dirty="0"/>
                    </a:p>
                  </a:txBody>
                  <a:tcPr marL="68580" marR="68580" marT="34290" marB="34290"/>
                </a:tc>
                <a:tc>
                  <a:txBody>
                    <a:bodyPr/>
                    <a:lstStyle/>
                    <a:p>
                      <a:r>
                        <a:rPr lang="fr-FR" sz="1200" dirty="0"/>
                        <a:t>Sans objet</a:t>
                      </a:r>
                    </a:p>
                  </a:txBody>
                  <a:tcPr marL="68580" marR="68580" marT="34290" marB="34290"/>
                </a:tc>
                <a:extLst>
                  <a:ext uri="{0D108BD9-81ED-4DB2-BD59-A6C34878D82A}">
                    <a16:rowId xmlns:a16="http://schemas.microsoft.com/office/drawing/2014/main" val="777666314"/>
                  </a:ext>
                </a:extLst>
              </a:tr>
              <a:tr h="982980">
                <a:tc rowSpan="2">
                  <a:txBody>
                    <a:bodyPr/>
                    <a:lstStyle/>
                    <a:p>
                      <a:r>
                        <a:rPr lang="fr-FR" sz="1200" u="none" strike="noStrike" kern="1200" baseline="0" dirty="0"/>
                        <a:t>Matériaux d’isolation</a:t>
                      </a:r>
                    </a:p>
                    <a:p>
                      <a:r>
                        <a:rPr lang="fr-FR" sz="1200" u="none" strike="noStrike" kern="1200" baseline="0" dirty="0"/>
                        <a:t>thermique des parois opaques</a:t>
                      </a:r>
                      <a:endParaRPr lang="fr-FR" sz="1200" dirty="0"/>
                    </a:p>
                  </a:txBody>
                  <a:tcPr marL="68580" marR="68580" marT="34290" marB="34290"/>
                </a:tc>
                <a:tc>
                  <a:txBody>
                    <a:bodyPr/>
                    <a:lstStyle/>
                    <a:p>
                      <a:r>
                        <a:rPr lang="fr-FR" sz="1200" u="none" strike="noStrike" kern="1200" baseline="0" dirty="0"/>
                        <a:t>15 € par mètre carré pour</a:t>
                      </a:r>
                    </a:p>
                    <a:p>
                      <a:r>
                        <a:rPr lang="fr-FR" sz="1200" u="none" strike="noStrike" kern="1200" baseline="0" dirty="0"/>
                        <a:t>l’isolation des murs en façade ou</a:t>
                      </a:r>
                    </a:p>
                    <a:p>
                      <a:r>
                        <a:rPr lang="fr-FR" sz="1200" u="none" strike="noStrike" kern="1200" baseline="0" dirty="0"/>
                        <a:t>pignon par l’intérieur, des rampants</a:t>
                      </a:r>
                    </a:p>
                    <a:p>
                      <a:r>
                        <a:rPr lang="fr-FR" sz="1200" u="none" strike="noStrike" kern="1200" baseline="0" dirty="0"/>
                        <a:t>de toiture et plafonds de combles</a:t>
                      </a:r>
                    </a:p>
                    <a:p>
                      <a:r>
                        <a:rPr lang="fr-FR" sz="1200" u="none" strike="noStrike" kern="1200" baseline="0" dirty="0"/>
                        <a:t>aménagés ou aménageables</a:t>
                      </a:r>
                      <a:endParaRPr lang="fr-FR" sz="1200" dirty="0"/>
                    </a:p>
                  </a:txBody>
                  <a:tcPr marL="68580" marR="68580" marT="34290" marB="34290"/>
                </a:tc>
                <a:tc>
                  <a:txBody>
                    <a:bodyPr/>
                    <a:lstStyle/>
                    <a:p>
                      <a:r>
                        <a:rPr lang="fr-FR" sz="1200" u="none" strike="noStrike" kern="1200" baseline="0" dirty="0"/>
                        <a:t>10 € par mètre carré pour</a:t>
                      </a:r>
                    </a:p>
                    <a:p>
                      <a:r>
                        <a:rPr lang="fr-FR" sz="1200" u="none" strike="noStrike" kern="1200" baseline="0" dirty="0"/>
                        <a:t>l’isolation des murs en façade</a:t>
                      </a:r>
                    </a:p>
                    <a:p>
                      <a:r>
                        <a:rPr lang="fr-FR" sz="1200" u="none" strike="noStrike" kern="1200" baseline="0" dirty="0"/>
                        <a:t>ou pignon par l’intérieur, des</a:t>
                      </a:r>
                    </a:p>
                    <a:p>
                      <a:r>
                        <a:rPr lang="fr-FR" sz="1200" u="none" strike="noStrike" kern="1200" baseline="0" dirty="0"/>
                        <a:t>rampants de toiture et plafonds</a:t>
                      </a:r>
                    </a:p>
                    <a:p>
                      <a:r>
                        <a:rPr lang="fr-FR" sz="1200" u="none" strike="noStrike" kern="1200" baseline="0" dirty="0"/>
                        <a:t>de combles</a:t>
                      </a:r>
                      <a:endParaRPr lang="fr-FR" sz="1200" dirty="0"/>
                    </a:p>
                  </a:txBody>
                  <a:tcPr marL="68580" marR="68580" marT="34290" marB="34290"/>
                </a:tc>
                <a:extLst>
                  <a:ext uri="{0D108BD9-81ED-4DB2-BD59-A6C34878D82A}">
                    <a16:rowId xmlns:a16="http://schemas.microsoft.com/office/drawing/2014/main" val="588600934"/>
                  </a:ext>
                </a:extLst>
              </a:tr>
              <a:tr h="800100">
                <a:tc vMerge="1">
                  <a:txBody>
                    <a:bodyPr/>
                    <a:lstStyle/>
                    <a:p>
                      <a:endParaRPr lang="fr-FR"/>
                    </a:p>
                  </a:txBody>
                  <a:tcPr/>
                </a:tc>
                <a:tc>
                  <a:txBody>
                    <a:bodyPr/>
                    <a:lstStyle/>
                    <a:p>
                      <a:r>
                        <a:rPr lang="fr-FR" sz="1200" u="none" strike="noStrike" kern="1200" baseline="0" dirty="0"/>
                        <a:t>50 € par mètre carré pour</a:t>
                      </a:r>
                    </a:p>
                    <a:p>
                      <a:r>
                        <a:rPr lang="fr-FR" sz="1200" u="none" strike="noStrike" kern="1200" baseline="0" dirty="0"/>
                        <a:t>l’isolation des murs en façade ou</a:t>
                      </a:r>
                    </a:p>
                    <a:p>
                      <a:r>
                        <a:rPr lang="fr-FR" sz="1200" u="none" strike="noStrike" kern="1200" baseline="0" dirty="0"/>
                        <a:t>pignon par l’extérieur, des</a:t>
                      </a:r>
                    </a:p>
                    <a:p>
                      <a:r>
                        <a:rPr lang="fr-FR" sz="1200" u="none" strike="noStrike" kern="1200" baseline="0" dirty="0"/>
                        <a:t>toitures-terrasses</a:t>
                      </a:r>
                      <a:endParaRPr lang="fr-FR" sz="1200" dirty="0"/>
                    </a:p>
                  </a:txBody>
                  <a:tcPr marL="68580" marR="68580" marT="34290" marB="34290"/>
                </a:tc>
                <a:tc>
                  <a:txBody>
                    <a:bodyPr/>
                    <a:lstStyle/>
                    <a:p>
                      <a:pPr marL="0" algn="l" defTabSz="914400" rtl="0" eaLnBrk="1" latinLnBrk="0" hangingPunct="1"/>
                      <a:r>
                        <a:rPr lang="fr-FR" sz="1200" u="none" strike="noStrike" kern="1200" baseline="0" dirty="0"/>
                        <a:t>25 € par mètre carré pour</a:t>
                      </a:r>
                    </a:p>
                    <a:p>
                      <a:pPr marL="0" algn="l" defTabSz="914400" rtl="0" eaLnBrk="1" latinLnBrk="0" hangingPunct="1"/>
                      <a:r>
                        <a:rPr lang="fr-FR" sz="1200" u="none" strike="noStrike" kern="1200" baseline="0" dirty="0"/>
                        <a:t>l’isolation des murs en façade</a:t>
                      </a:r>
                    </a:p>
                    <a:p>
                      <a:pPr marL="0" algn="l" defTabSz="914400" rtl="0" eaLnBrk="1" latinLnBrk="0" hangingPunct="1"/>
                      <a:r>
                        <a:rPr lang="fr-FR" sz="1200" u="none" strike="noStrike" kern="1200" baseline="0" dirty="0"/>
                        <a:t>ou pignon par l’extérieur, des</a:t>
                      </a:r>
                    </a:p>
                    <a:p>
                      <a:pPr marL="0" algn="l" defTabSz="914400" rtl="0" eaLnBrk="1" latinLnBrk="0" hangingPunct="1"/>
                      <a:r>
                        <a:rPr lang="fr-FR" sz="1200" u="none" strike="noStrike" kern="1200" baseline="0" dirty="0"/>
                        <a:t>toitures-terrasses</a:t>
                      </a:r>
                      <a:endParaRPr lang="fr-FR" sz="1400" dirty="0"/>
                    </a:p>
                  </a:txBody>
                  <a:tcPr marL="68580" marR="68580" marT="34290" marB="34290"/>
                </a:tc>
                <a:extLst>
                  <a:ext uri="{0D108BD9-81ED-4DB2-BD59-A6C34878D82A}">
                    <a16:rowId xmlns:a16="http://schemas.microsoft.com/office/drawing/2014/main" val="2577197194"/>
                  </a:ext>
                </a:extLst>
              </a:tr>
            </a:tbl>
          </a:graphicData>
        </a:graphic>
      </p:graphicFrame>
    </p:spTree>
    <p:extLst>
      <p:ext uri="{BB962C8B-B14F-4D97-AF65-F5344CB8AC3E}">
        <p14:creationId xmlns:p14="http://schemas.microsoft.com/office/powerpoint/2010/main" val="7461299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E6EC8FDB-9C8C-47F1-9724-8D9497DC0B50}"/>
              </a:ext>
            </a:extLst>
          </p:cNvPr>
          <p:cNvSpPr>
            <a:spLocks noGrp="1"/>
          </p:cNvSpPr>
          <p:nvPr>
            <p:ph type="title"/>
          </p:nvPr>
        </p:nvSpPr>
        <p:spPr/>
        <p:txBody>
          <a:bodyPr/>
          <a:lstStyle/>
          <a:p>
            <a:r>
              <a:rPr lang="fr-FR" dirty="0"/>
              <a:t>Réductions et crédits d’impôt des particuliers</a:t>
            </a:r>
            <a:br>
              <a:rPr lang="fr-FR" dirty="0"/>
            </a:br>
            <a:r>
              <a:rPr lang="fr-FR" dirty="0"/>
              <a:t>CITE</a:t>
            </a:r>
          </a:p>
        </p:txBody>
      </p:sp>
      <p:sp>
        <p:nvSpPr>
          <p:cNvPr id="2" name="Espace réservé du contenu 1">
            <a:extLst>
              <a:ext uri="{FF2B5EF4-FFF2-40B4-BE49-F238E27FC236}">
                <a16:creationId xmlns:a16="http://schemas.microsoft.com/office/drawing/2014/main" id="{9046940A-734B-4620-BF6C-1B99B5C13DA0}"/>
              </a:ext>
            </a:extLst>
          </p:cNvPr>
          <p:cNvSpPr>
            <a:spLocks noGrp="1"/>
          </p:cNvSpPr>
          <p:nvPr>
            <p:ph idx="1"/>
          </p:nvPr>
        </p:nvSpPr>
        <p:spPr/>
        <p:txBody>
          <a:bodyPr>
            <a:normAutofit/>
          </a:bodyPr>
          <a:lstStyle/>
          <a:p>
            <a:r>
              <a:rPr lang="fr-FR" sz="2400" dirty="0"/>
              <a:t>Exemple du montant de CITE</a:t>
            </a:r>
          </a:p>
          <a:p>
            <a:pPr lvl="2"/>
            <a:endParaRPr lang="fr-FR" dirty="0"/>
          </a:p>
        </p:txBody>
      </p:sp>
      <p:graphicFrame>
        <p:nvGraphicFramePr>
          <p:cNvPr id="5" name="Tableau 5">
            <a:extLst>
              <a:ext uri="{FF2B5EF4-FFF2-40B4-BE49-F238E27FC236}">
                <a16:creationId xmlns:a16="http://schemas.microsoft.com/office/drawing/2014/main" id="{76FCB290-0727-4C27-8CA0-058C47F24A32}"/>
              </a:ext>
            </a:extLst>
          </p:cNvPr>
          <p:cNvGraphicFramePr>
            <a:graphicFrameLocks noGrp="1"/>
          </p:cNvGraphicFramePr>
          <p:nvPr>
            <p:extLst>
              <p:ext uri="{D42A27DB-BD31-4B8C-83A1-F6EECF244321}">
                <p14:modId xmlns:p14="http://schemas.microsoft.com/office/powerpoint/2010/main" val="3347916642"/>
              </p:ext>
            </p:extLst>
          </p:nvPr>
        </p:nvGraphicFramePr>
        <p:xfrm>
          <a:off x="1970782" y="2632501"/>
          <a:ext cx="8155235" cy="2747177"/>
        </p:xfrm>
        <a:graphic>
          <a:graphicData uri="http://schemas.openxmlformats.org/drawingml/2006/table">
            <a:tbl>
              <a:tblPr firstRow="1" bandRow="1">
                <a:tableStyleId>{21E4AEA4-8DFA-4A89-87EB-49C32662AFE0}</a:tableStyleId>
              </a:tblPr>
              <a:tblGrid>
                <a:gridCol w="2250116">
                  <a:extLst>
                    <a:ext uri="{9D8B030D-6E8A-4147-A177-3AD203B41FA5}">
                      <a16:colId xmlns:a16="http://schemas.microsoft.com/office/drawing/2014/main" val="3624130007"/>
                    </a:ext>
                  </a:extLst>
                </a:gridCol>
                <a:gridCol w="2702120">
                  <a:extLst>
                    <a:ext uri="{9D8B030D-6E8A-4147-A177-3AD203B41FA5}">
                      <a16:colId xmlns:a16="http://schemas.microsoft.com/office/drawing/2014/main" val="2553332107"/>
                    </a:ext>
                  </a:extLst>
                </a:gridCol>
                <a:gridCol w="3202999">
                  <a:extLst>
                    <a:ext uri="{9D8B030D-6E8A-4147-A177-3AD203B41FA5}">
                      <a16:colId xmlns:a16="http://schemas.microsoft.com/office/drawing/2014/main" val="2838408732"/>
                    </a:ext>
                  </a:extLst>
                </a:gridCol>
              </a:tblGrid>
              <a:tr h="480060">
                <a:tc>
                  <a:txBody>
                    <a:bodyPr/>
                    <a:lstStyle/>
                    <a:p>
                      <a:r>
                        <a:rPr lang="fr-FR" sz="1400" dirty="0"/>
                        <a:t>Nature de la dépense</a:t>
                      </a:r>
                    </a:p>
                  </a:txBody>
                  <a:tcPr marL="68580" marR="68580" marT="34290" marB="34290">
                    <a:solidFill>
                      <a:srgbClr val="C00000"/>
                    </a:solidFill>
                  </a:tcPr>
                </a:tc>
                <a:tc>
                  <a:txBody>
                    <a:bodyPr/>
                    <a:lstStyle/>
                    <a:p>
                      <a:r>
                        <a:rPr lang="fr-FR" sz="1400" u="none" strike="noStrike" kern="1200" baseline="0" dirty="0"/>
                        <a:t>Ménages remplissant</a:t>
                      </a:r>
                    </a:p>
                    <a:p>
                      <a:r>
                        <a:rPr lang="fr-FR" sz="1400" u="none" strike="noStrike" kern="1200" baseline="0" dirty="0"/>
                        <a:t>les conditions de revenus</a:t>
                      </a:r>
                      <a:endParaRPr lang="fr-FR" sz="1400" dirty="0"/>
                    </a:p>
                  </a:txBody>
                  <a:tcPr marL="68580" marR="68580" marT="34290" marB="34290">
                    <a:solidFill>
                      <a:srgbClr val="C00000"/>
                    </a:solidFill>
                  </a:tcPr>
                </a:tc>
                <a:tc>
                  <a:txBody>
                    <a:bodyPr/>
                    <a:lstStyle/>
                    <a:p>
                      <a:r>
                        <a:rPr lang="fr-FR" sz="1400" u="none" strike="noStrike" kern="1200" baseline="0" dirty="0"/>
                        <a:t>Ménages ne remplissant pas la</a:t>
                      </a:r>
                    </a:p>
                    <a:p>
                      <a:r>
                        <a:rPr lang="fr-FR" sz="1400" u="none" strike="noStrike" kern="1200" baseline="0" dirty="0"/>
                        <a:t>condition de revenus</a:t>
                      </a:r>
                      <a:endParaRPr lang="fr-FR" sz="1400" dirty="0"/>
                    </a:p>
                  </a:txBody>
                  <a:tcPr marL="68580" marR="68580" marT="34290" marB="34290">
                    <a:solidFill>
                      <a:srgbClr val="C00000"/>
                    </a:solidFill>
                  </a:tcPr>
                </a:tc>
                <a:extLst>
                  <a:ext uri="{0D108BD9-81ED-4DB2-BD59-A6C34878D82A}">
                    <a16:rowId xmlns:a16="http://schemas.microsoft.com/office/drawing/2014/main" val="788717833"/>
                  </a:ext>
                </a:extLst>
              </a:tr>
              <a:tr h="434340">
                <a:tc>
                  <a:txBody>
                    <a:bodyPr/>
                    <a:lstStyle/>
                    <a:p>
                      <a:r>
                        <a:rPr lang="fr-FR" sz="1200" u="none" strike="noStrike" kern="1200" baseline="0" dirty="0"/>
                        <a:t>Système de charge pour</a:t>
                      </a:r>
                    </a:p>
                    <a:p>
                      <a:r>
                        <a:rPr lang="fr-FR" sz="1200" u="none" strike="noStrike" kern="1200" baseline="0" dirty="0"/>
                        <a:t>véhicule électrique</a:t>
                      </a:r>
                      <a:endParaRPr lang="fr-FR" sz="1200" dirty="0"/>
                    </a:p>
                  </a:txBody>
                  <a:tcPr marL="68580" marR="68580" marT="34290" marB="34290"/>
                </a:tc>
                <a:tc>
                  <a:txBody>
                    <a:bodyPr/>
                    <a:lstStyle/>
                    <a:p>
                      <a:r>
                        <a:rPr lang="fr-FR" sz="1200" u="none" strike="noStrike" kern="1200" baseline="0" dirty="0"/>
                        <a:t>300 €</a:t>
                      </a:r>
                      <a:endParaRPr lang="fr-FR" sz="1200" dirty="0"/>
                    </a:p>
                  </a:txBody>
                  <a:tcPr marL="68580" marR="68580" marT="34290" marB="34290"/>
                </a:tc>
                <a:tc>
                  <a:txBody>
                    <a:bodyPr/>
                    <a:lstStyle/>
                    <a:p>
                      <a:r>
                        <a:rPr lang="fr-FR" sz="1200" dirty="0"/>
                        <a:t>300 €</a:t>
                      </a:r>
                    </a:p>
                  </a:txBody>
                  <a:tcPr marL="68580" marR="68580" marT="34290" marB="34290"/>
                </a:tc>
                <a:extLst>
                  <a:ext uri="{0D108BD9-81ED-4DB2-BD59-A6C34878D82A}">
                    <a16:rowId xmlns:a16="http://schemas.microsoft.com/office/drawing/2014/main" val="777666314"/>
                  </a:ext>
                </a:extLst>
              </a:tr>
              <a:tr h="765977">
                <a:tc rowSpan="3">
                  <a:txBody>
                    <a:bodyPr/>
                    <a:lstStyle/>
                    <a:p>
                      <a:r>
                        <a:rPr lang="fr-FR" sz="1200" u="none" strike="noStrike" kern="1200" baseline="0" dirty="0"/>
                        <a:t>Pompes à chaleur, autres que</a:t>
                      </a:r>
                    </a:p>
                    <a:p>
                      <a:r>
                        <a:rPr lang="fr-FR" sz="1200" u="none" strike="noStrike" kern="1200" baseline="0" dirty="0"/>
                        <a:t>air/ air</a:t>
                      </a:r>
                      <a:endParaRPr lang="fr-FR" sz="1200" dirty="0"/>
                    </a:p>
                  </a:txBody>
                  <a:tcPr marL="68580" marR="68580" marT="34290" marB="34290"/>
                </a:tc>
                <a:tc>
                  <a:txBody>
                    <a:bodyPr/>
                    <a:lstStyle/>
                    <a:p>
                      <a:pPr marL="0" algn="l" defTabSz="914400" rtl="0" eaLnBrk="1" latinLnBrk="0" hangingPunct="1"/>
                      <a:r>
                        <a:rPr lang="fr-FR" sz="1200" u="none" strike="noStrike" kern="1200" baseline="0" dirty="0"/>
                        <a:t>4 000 € pour les pompes à chaleur</a:t>
                      </a:r>
                    </a:p>
                    <a:p>
                      <a:pPr marL="0" algn="l" defTabSz="914400" rtl="0" eaLnBrk="1" latinLnBrk="0" hangingPunct="1"/>
                      <a:r>
                        <a:rPr lang="fr-FR" sz="1200" u="none" strike="noStrike" kern="1200" baseline="0" dirty="0"/>
                        <a:t>géothermiques</a:t>
                      </a:r>
                      <a:endParaRPr lang="fr-FR" sz="1200" b="0" i="0" u="none" strike="noStrike" kern="1200" baseline="0" dirty="0">
                        <a:solidFill>
                          <a:schemeClr val="dk1"/>
                        </a:solidFill>
                        <a:latin typeface="+mn-lt"/>
                        <a:ea typeface="+mn-ea"/>
                        <a:cs typeface="+mn-cs"/>
                      </a:endParaRPr>
                    </a:p>
                  </a:txBody>
                  <a:tcPr marL="68580" marR="68580" marT="34290" marB="34290"/>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u="none" strike="noStrike" kern="1200" cap="none" spc="0" normalizeH="0" baseline="0" noProof="0" dirty="0">
                          <a:ln>
                            <a:noFill/>
                          </a:ln>
                          <a:effectLst/>
                          <a:uLnTx/>
                          <a:uFillTx/>
                        </a:rPr>
                        <a:t>Sans objet</a:t>
                      </a:r>
                    </a:p>
                    <a:p>
                      <a:endParaRPr lang="fr-FR" sz="1400" dirty="0"/>
                    </a:p>
                  </a:txBody>
                  <a:tcPr marL="68580" marR="68580" marT="34290" marB="34290"/>
                </a:tc>
                <a:extLst>
                  <a:ext uri="{0D108BD9-81ED-4DB2-BD59-A6C34878D82A}">
                    <a16:rowId xmlns:a16="http://schemas.microsoft.com/office/drawing/2014/main" val="588600934"/>
                  </a:ext>
                </a:extLst>
              </a:tr>
              <a:tr h="434340">
                <a:tc vMerge="1">
                  <a:txBody>
                    <a:bodyPr/>
                    <a:lstStyle/>
                    <a:p>
                      <a:endParaRPr lang="fr-FR"/>
                    </a:p>
                  </a:txBody>
                  <a:tcPr/>
                </a:tc>
                <a:tc>
                  <a:txBody>
                    <a:bodyPr/>
                    <a:lstStyle/>
                    <a:p>
                      <a:r>
                        <a:rPr lang="fr-FR" sz="1200" u="none" strike="noStrike" kern="1200" baseline="0" dirty="0"/>
                        <a:t>2 000 € pour les pompes à chaleur</a:t>
                      </a:r>
                    </a:p>
                    <a:p>
                      <a:r>
                        <a:rPr lang="fr-FR" sz="1200" u="none" strike="noStrike" kern="1200" baseline="0" dirty="0"/>
                        <a:t>air/ eau</a:t>
                      </a:r>
                      <a:endParaRPr lang="fr-FR" sz="1200" dirty="0"/>
                    </a:p>
                  </a:txBody>
                  <a:tcPr marL="68580" marR="68580" marT="34290" marB="34290"/>
                </a:tc>
                <a:tc vMerge="1">
                  <a:txBody>
                    <a:bodyPr/>
                    <a:lstStyle/>
                    <a:p>
                      <a:pPr marL="0" algn="l" defTabSz="914400" rtl="0" eaLnBrk="1" latinLnBrk="0" hangingPunct="1"/>
                      <a:endParaRPr lang="fr-FR" dirty="0"/>
                    </a:p>
                  </a:txBody>
                  <a:tcPr/>
                </a:tc>
                <a:extLst>
                  <a:ext uri="{0D108BD9-81ED-4DB2-BD59-A6C34878D82A}">
                    <a16:rowId xmlns:a16="http://schemas.microsoft.com/office/drawing/2014/main" val="2577197194"/>
                  </a:ext>
                </a:extLst>
              </a:tr>
              <a:tr h="617220">
                <a:tc vMerge="1">
                  <a:txBody>
                    <a:bodyPr/>
                    <a:lstStyle/>
                    <a:p>
                      <a:endParaRPr lang="fr-FR"/>
                    </a:p>
                  </a:txBody>
                  <a:tcPr/>
                </a:tc>
                <a:tc>
                  <a:txBody>
                    <a:bodyPr/>
                    <a:lstStyle/>
                    <a:p>
                      <a:r>
                        <a:rPr lang="fr-FR" sz="1200" dirty="0"/>
                        <a:t>400 € pour les pompes à chaleur</a:t>
                      </a:r>
                    </a:p>
                    <a:p>
                      <a:r>
                        <a:rPr lang="fr-FR" sz="1200" dirty="0"/>
                        <a:t>dédiées à la production d’eau</a:t>
                      </a:r>
                    </a:p>
                    <a:p>
                      <a:r>
                        <a:rPr lang="fr-FR" sz="1200" dirty="0"/>
                        <a:t>chaude sanitaire</a:t>
                      </a:r>
                    </a:p>
                  </a:txBody>
                  <a:tcPr marL="68580" marR="68580" marT="34290" marB="34290"/>
                </a:tc>
                <a:tc vMerge="1">
                  <a:txBody>
                    <a:bodyPr/>
                    <a:lstStyle/>
                    <a:p>
                      <a:endParaRPr lang="fr-FR"/>
                    </a:p>
                  </a:txBody>
                  <a:tcPr/>
                </a:tc>
                <a:extLst>
                  <a:ext uri="{0D108BD9-81ED-4DB2-BD59-A6C34878D82A}">
                    <a16:rowId xmlns:a16="http://schemas.microsoft.com/office/drawing/2014/main" val="562091276"/>
                  </a:ext>
                </a:extLst>
              </a:tr>
            </a:tbl>
          </a:graphicData>
        </a:graphic>
      </p:graphicFrame>
    </p:spTree>
    <p:extLst>
      <p:ext uri="{BB962C8B-B14F-4D97-AF65-F5344CB8AC3E}">
        <p14:creationId xmlns:p14="http://schemas.microsoft.com/office/powerpoint/2010/main" val="14128204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E6EC8FDB-9C8C-47F1-9724-8D9497DC0B50}"/>
              </a:ext>
            </a:extLst>
          </p:cNvPr>
          <p:cNvSpPr>
            <a:spLocks noGrp="1"/>
          </p:cNvSpPr>
          <p:nvPr>
            <p:ph type="title"/>
          </p:nvPr>
        </p:nvSpPr>
        <p:spPr/>
        <p:txBody>
          <a:bodyPr/>
          <a:lstStyle/>
          <a:p>
            <a:r>
              <a:rPr lang="fr-FR" dirty="0"/>
              <a:t>Réductions et crédits d’impôt des particuliers</a:t>
            </a:r>
            <a:br>
              <a:rPr lang="fr-FR" dirty="0"/>
            </a:br>
            <a:r>
              <a:rPr lang="fr-FR" dirty="0"/>
              <a:t>CITE</a:t>
            </a:r>
          </a:p>
        </p:txBody>
      </p:sp>
      <p:sp>
        <p:nvSpPr>
          <p:cNvPr id="2" name="Espace réservé du contenu 1">
            <a:extLst>
              <a:ext uri="{FF2B5EF4-FFF2-40B4-BE49-F238E27FC236}">
                <a16:creationId xmlns:a16="http://schemas.microsoft.com/office/drawing/2014/main" id="{9046940A-734B-4620-BF6C-1B99B5C13DA0}"/>
              </a:ext>
            </a:extLst>
          </p:cNvPr>
          <p:cNvSpPr>
            <a:spLocks noGrp="1"/>
          </p:cNvSpPr>
          <p:nvPr>
            <p:ph idx="1"/>
          </p:nvPr>
        </p:nvSpPr>
        <p:spPr/>
        <p:txBody>
          <a:bodyPr>
            <a:normAutofit/>
          </a:bodyPr>
          <a:lstStyle/>
          <a:p>
            <a:r>
              <a:rPr lang="fr-FR" sz="2400" dirty="0"/>
              <a:t>Aménagements apportés au CITE</a:t>
            </a:r>
          </a:p>
          <a:p>
            <a:pPr lvl="1"/>
            <a:r>
              <a:rPr lang="fr-FR" sz="2100" dirty="0"/>
              <a:t>Plafonnement du CITE</a:t>
            </a:r>
          </a:p>
          <a:p>
            <a:pPr lvl="2"/>
            <a:r>
              <a:rPr lang="fr-FR" dirty="0"/>
              <a:t>CITE plafonné à 2 400 € pour une personne seule ou 4 800 € pour un couple, majorée de 120 € par personne à charge</a:t>
            </a:r>
          </a:p>
          <a:p>
            <a:pPr lvl="3"/>
            <a:r>
              <a:rPr lang="fr-FR" dirty="0"/>
              <a:t>Remplace l’ancien plafonnement en fonction des dépenses exposées par le contribuable</a:t>
            </a:r>
          </a:p>
          <a:p>
            <a:pPr lvl="4"/>
            <a:r>
              <a:rPr lang="fr-FR" dirty="0"/>
              <a:t>8 000 € pour une personne seule ou 16 000 € pour un couple, majorée de 400 € par personne à charge</a:t>
            </a:r>
          </a:p>
          <a:p>
            <a:pPr lvl="2"/>
            <a:r>
              <a:rPr lang="fr-FR" dirty="0"/>
              <a:t>Plafond mesuré sur une période comprise entre le 1</a:t>
            </a:r>
            <a:r>
              <a:rPr lang="fr-FR" baseline="30000" dirty="0"/>
              <a:t>er</a:t>
            </a:r>
            <a:r>
              <a:rPr lang="fr-FR" dirty="0"/>
              <a:t> janvier 2016 et le 31 décembre 2020</a:t>
            </a:r>
          </a:p>
          <a:p>
            <a:pPr lvl="1"/>
            <a:r>
              <a:rPr lang="fr-FR" sz="2100" dirty="0"/>
              <a:t>Entrée en vigueur</a:t>
            </a:r>
          </a:p>
          <a:p>
            <a:pPr lvl="2"/>
            <a:r>
              <a:rPr lang="fr-FR" sz="1800" dirty="0"/>
              <a:t>Dépenses payées entre 1</a:t>
            </a:r>
            <a:r>
              <a:rPr lang="fr-FR" sz="1800" baseline="30000" dirty="0"/>
              <a:t>er</a:t>
            </a:r>
            <a:r>
              <a:rPr lang="fr-FR" sz="1800" dirty="0"/>
              <a:t> janvier 2020 et 31 décembre 2020</a:t>
            </a:r>
            <a:endParaRPr lang="fr-FR" sz="2850" dirty="0"/>
          </a:p>
          <a:p>
            <a:pPr lvl="2"/>
            <a:endParaRPr lang="fr-FR" dirty="0"/>
          </a:p>
        </p:txBody>
      </p:sp>
    </p:spTree>
    <p:extLst>
      <p:ext uri="{BB962C8B-B14F-4D97-AF65-F5344CB8AC3E}">
        <p14:creationId xmlns:p14="http://schemas.microsoft.com/office/powerpoint/2010/main" val="2848818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88893A10-59A6-4526-B3FD-4F849D99BA1D}"/>
              </a:ext>
            </a:extLst>
          </p:cNvPr>
          <p:cNvSpPr>
            <a:spLocks noGrp="1"/>
          </p:cNvSpPr>
          <p:nvPr>
            <p:ph type="title"/>
          </p:nvPr>
        </p:nvSpPr>
        <p:spPr/>
        <p:txBody>
          <a:bodyPr>
            <a:normAutofit fontScale="90000"/>
          </a:bodyPr>
          <a:lstStyle/>
          <a:p>
            <a:br>
              <a:rPr lang="fr-FR" dirty="0"/>
            </a:br>
            <a:r>
              <a:rPr lang="fr-FR" dirty="0"/>
              <a:t>Réductions et crédits d’impôt des particuliers</a:t>
            </a:r>
            <a:br>
              <a:rPr lang="fr-FR" dirty="0"/>
            </a:br>
            <a:r>
              <a:rPr lang="fr-FR" dirty="0"/>
              <a:t>RI Madelin</a:t>
            </a:r>
          </a:p>
        </p:txBody>
      </p:sp>
      <p:sp>
        <p:nvSpPr>
          <p:cNvPr id="2" name="Espace réservé du contenu 1">
            <a:extLst>
              <a:ext uri="{FF2B5EF4-FFF2-40B4-BE49-F238E27FC236}">
                <a16:creationId xmlns:a16="http://schemas.microsoft.com/office/drawing/2014/main" id="{A5756970-4B31-4CB3-B607-0FFA51E3C264}"/>
              </a:ext>
            </a:extLst>
          </p:cNvPr>
          <p:cNvSpPr>
            <a:spLocks noGrp="1"/>
          </p:cNvSpPr>
          <p:nvPr>
            <p:ph idx="1"/>
          </p:nvPr>
        </p:nvSpPr>
        <p:spPr/>
        <p:txBody>
          <a:bodyPr>
            <a:normAutofit/>
          </a:bodyPr>
          <a:lstStyle/>
          <a:p>
            <a:r>
              <a:rPr lang="fr-FR" dirty="0"/>
              <a:t>Rappels</a:t>
            </a:r>
          </a:p>
          <a:p>
            <a:pPr lvl="1"/>
            <a:r>
              <a:rPr lang="fr-FR" dirty="0"/>
              <a:t>Souscriptions en numéraire au capital de PME</a:t>
            </a:r>
          </a:p>
          <a:p>
            <a:pPr lvl="2"/>
            <a:r>
              <a:rPr lang="fr-FR" dirty="0"/>
              <a:t>Réduction d’IR égale à 18 % du montant des versements effectués</a:t>
            </a:r>
          </a:p>
          <a:p>
            <a:pPr lvl="3"/>
            <a:r>
              <a:rPr lang="fr-FR" dirty="0"/>
              <a:t>Versements retenus dans la limite de 50 000 € ou 100 000 €</a:t>
            </a:r>
          </a:p>
          <a:p>
            <a:pPr lvl="4"/>
            <a:r>
              <a:rPr lang="fr-FR" dirty="0"/>
              <a:t>Possibilité de reporter la fraction de la réduction d’IR qui excède ce plafond sur les 5 années suivantes</a:t>
            </a:r>
          </a:p>
          <a:p>
            <a:pPr lvl="1"/>
            <a:r>
              <a:rPr lang="fr-FR" dirty="0"/>
              <a:t>Relèvement du taux de la réduction d’IR (LF 2018)</a:t>
            </a:r>
          </a:p>
          <a:p>
            <a:pPr lvl="2"/>
            <a:r>
              <a:rPr lang="fr-FR" dirty="0"/>
              <a:t>Portée de 18 % à 25 %</a:t>
            </a:r>
          </a:p>
          <a:p>
            <a:pPr lvl="3"/>
            <a:r>
              <a:rPr lang="fr-FR" dirty="0"/>
              <a:t>Pour les souscriptions réalisées en 2018</a:t>
            </a:r>
          </a:p>
          <a:p>
            <a:pPr lvl="2"/>
            <a:r>
              <a:rPr lang="fr-FR" dirty="0"/>
              <a:t>Contrepartie de la suppression de la réduction d’ISF-PME</a:t>
            </a:r>
          </a:p>
          <a:p>
            <a:pPr lvl="1"/>
            <a:r>
              <a:rPr lang="fr-FR" dirty="0"/>
              <a:t>Prorogation jusqu’au 31/12/2019 (LF 2019)</a:t>
            </a:r>
          </a:p>
          <a:p>
            <a:pPr lvl="2"/>
            <a:r>
              <a:rPr lang="fr-FR" dirty="0"/>
              <a:t>En l’absence de réponse de la Commission européenne, le taux majoré n’a pas encore pu s’appliquer</a:t>
            </a:r>
          </a:p>
          <a:p>
            <a:pPr lvl="4"/>
            <a:endParaRPr lang="fr-FR" dirty="0"/>
          </a:p>
        </p:txBody>
      </p:sp>
    </p:spTree>
    <p:extLst>
      <p:ext uri="{BB962C8B-B14F-4D97-AF65-F5344CB8AC3E}">
        <p14:creationId xmlns:p14="http://schemas.microsoft.com/office/powerpoint/2010/main" val="18787279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4434" y="0"/>
            <a:ext cx="10749367" cy="1208868"/>
          </a:xfrm>
        </p:spPr>
        <p:txBody>
          <a:bodyPr>
            <a:normAutofit/>
          </a:bodyPr>
          <a:lstStyle/>
          <a:p>
            <a:r>
              <a:rPr lang="fr-FR" dirty="0"/>
              <a:t>Réductions et crédits d’impôt des particuliers</a:t>
            </a:r>
            <a:br>
              <a:rPr lang="fr-FR" dirty="0"/>
            </a:br>
            <a:r>
              <a:rPr lang="fr-FR" dirty="0"/>
              <a:t>RI Madelin</a:t>
            </a:r>
          </a:p>
        </p:txBody>
      </p:sp>
      <p:sp>
        <p:nvSpPr>
          <p:cNvPr id="3" name="Espace réservé du contenu 2"/>
          <p:cNvSpPr>
            <a:spLocks noGrp="1"/>
          </p:cNvSpPr>
          <p:nvPr>
            <p:ph idx="1"/>
          </p:nvPr>
        </p:nvSpPr>
        <p:spPr/>
        <p:txBody>
          <a:bodyPr/>
          <a:lstStyle/>
          <a:p>
            <a:r>
              <a:rPr lang="fr-FR" dirty="0"/>
              <a:t>Loi de finances pour 2020</a:t>
            </a:r>
          </a:p>
          <a:p>
            <a:pPr lvl="1"/>
            <a:r>
              <a:rPr lang="fr-FR" dirty="0"/>
              <a:t>Prorogation jusqu’au 31 décembre 2020</a:t>
            </a:r>
          </a:p>
          <a:p>
            <a:pPr lvl="1"/>
            <a:r>
              <a:rPr lang="fr-FR" dirty="0"/>
              <a:t>Entrée en vigueur</a:t>
            </a:r>
          </a:p>
          <a:p>
            <a:pPr lvl="2"/>
            <a:r>
              <a:rPr lang="fr-FR" dirty="0"/>
              <a:t>Versements effectués à compter d’une date fixée par décret</a:t>
            </a:r>
          </a:p>
          <a:p>
            <a:pPr lvl="3"/>
            <a:r>
              <a:rPr lang="fr-FR" dirty="0"/>
              <a:t>Au plus tard, 2 mois après la réception de la notification de la Commission européenne</a:t>
            </a:r>
          </a:p>
          <a:p>
            <a:pPr lvl="1"/>
            <a:r>
              <a:rPr lang="fr-FR" dirty="0"/>
              <a:t>Exclusion des activités de courtage et de change</a:t>
            </a:r>
          </a:p>
        </p:txBody>
      </p:sp>
    </p:spTree>
    <p:extLst>
      <p:ext uri="{BB962C8B-B14F-4D97-AF65-F5344CB8AC3E}">
        <p14:creationId xmlns:p14="http://schemas.microsoft.com/office/powerpoint/2010/main" val="13943230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Réductions et crédits d’impôt des particuliers </a:t>
            </a:r>
            <a:br>
              <a:rPr lang="fr-FR" dirty="0"/>
            </a:br>
            <a:r>
              <a:rPr lang="fr-FR" dirty="0"/>
              <a:t>RI Pinel</a:t>
            </a:r>
          </a:p>
        </p:txBody>
      </p:sp>
      <p:sp>
        <p:nvSpPr>
          <p:cNvPr id="3" name="Espace réservé du contenu 2"/>
          <p:cNvSpPr>
            <a:spLocks noGrp="1"/>
          </p:cNvSpPr>
          <p:nvPr>
            <p:ph idx="1"/>
          </p:nvPr>
        </p:nvSpPr>
        <p:spPr/>
        <p:txBody>
          <a:bodyPr>
            <a:normAutofit/>
          </a:bodyPr>
          <a:lstStyle/>
          <a:p>
            <a:r>
              <a:rPr lang="fr-FR" dirty="0"/>
              <a:t>Rappel</a:t>
            </a:r>
          </a:p>
          <a:p>
            <a:pPr lvl="1"/>
            <a:r>
              <a:rPr lang="fr-FR" dirty="0"/>
              <a:t>RI en faveur de l’investissement locatif intermédiaire</a:t>
            </a:r>
          </a:p>
          <a:p>
            <a:pPr lvl="2"/>
            <a:r>
              <a:rPr lang="fr-FR" dirty="0"/>
              <a:t>Zones A, A bis et B1</a:t>
            </a:r>
          </a:p>
          <a:p>
            <a:endParaRPr lang="fr-FR" dirty="0"/>
          </a:p>
          <a:p>
            <a:endParaRPr lang="fr-FR" dirty="0"/>
          </a:p>
          <a:p>
            <a:endParaRPr lang="fr-FR" dirty="0"/>
          </a:p>
          <a:p>
            <a:endParaRPr lang="fr-FR" dirty="0"/>
          </a:p>
          <a:p>
            <a:r>
              <a:rPr lang="fr-FR" dirty="0"/>
              <a:t>Recentrage du dispositif</a:t>
            </a:r>
          </a:p>
          <a:p>
            <a:pPr lvl="1"/>
            <a:r>
              <a:rPr lang="fr-FR" dirty="0"/>
              <a:t>Investissements éligibles limités aux seuls habitats collectifs</a:t>
            </a:r>
          </a:p>
          <a:p>
            <a:pPr lvl="2"/>
            <a:r>
              <a:rPr lang="fr-FR" dirty="0"/>
              <a:t>A compter du 1</a:t>
            </a:r>
            <a:r>
              <a:rPr lang="fr-FR" baseline="30000" dirty="0"/>
              <a:t>er</a:t>
            </a:r>
            <a:r>
              <a:rPr lang="fr-FR" dirty="0"/>
              <a:t> janvier 2021</a:t>
            </a:r>
          </a:p>
        </p:txBody>
      </p:sp>
      <p:graphicFrame>
        <p:nvGraphicFramePr>
          <p:cNvPr id="5" name="Tableau 4">
            <a:extLst>
              <a:ext uri="{FF2B5EF4-FFF2-40B4-BE49-F238E27FC236}">
                <a16:creationId xmlns:a16="http://schemas.microsoft.com/office/drawing/2014/main" id="{4EE83660-2EBF-4ED3-A050-15BD747AE8FA}"/>
              </a:ext>
            </a:extLst>
          </p:cNvPr>
          <p:cNvGraphicFramePr>
            <a:graphicFrameLocks noGrp="1"/>
          </p:cNvGraphicFramePr>
          <p:nvPr>
            <p:extLst>
              <p:ext uri="{D42A27DB-BD31-4B8C-83A1-F6EECF244321}">
                <p14:modId xmlns:p14="http://schemas.microsoft.com/office/powerpoint/2010/main" val="3917374466"/>
              </p:ext>
            </p:extLst>
          </p:nvPr>
        </p:nvGraphicFramePr>
        <p:xfrm>
          <a:off x="2274135" y="3225415"/>
          <a:ext cx="3173488" cy="1254229"/>
        </p:xfrm>
        <a:graphic>
          <a:graphicData uri="http://schemas.openxmlformats.org/drawingml/2006/table">
            <a:tbl>
              <a:tblPr firstRow="1" bandRow="1">
                <a:tableStyleId>{21E4AEA4-8DFA-4A89-87EB-49C32662AFE0}</a:tableStyleId>
              </a:tblPr>
              <a:tblGrid>
                <a:gridCol w="1586744">
                  <a:extLst>
                    <a:ext uri="{9D8B030D-6E8A-4147-A177-3AD203B41FA5}">
                      <a16:colId xmlns:a16="http://schemas.microsoft.com/office/drawing/2014/main" val="20000"/>
                    </a:ext>
                  </a:extLst>
                </a:gridCol>
                <a:gridCol w="1586744">
                  <a:extLst>
                    <a:ext uri="{9D8B030D-6E8A-4147-A177-3AD203B41FA5}">
                      <a16:colId xmlns:a16="http://schemas.microsoft.com/office/drawing/2014/main" val="20001"/>
                    </a:ext>
                  </a:extLst>
                </a:gridCol>
              </a:tblGrid>
              <a:tr h="312854">
                <a:tc>
                  <a:txBody>
                    <a:bodyPr/>
                    <a:lstStyle/>
                    <a:p>
                      <a:pPr algn="ctr"/>
                      <a:r>
                        <a:rPr lang="fr-FR" sz="1100" dirty="0"/>
                        <a:t>Durée de l’engagement</a:t>
                      </a:r>
                    </a:p>
                  </a:txBody>
                  <a:tcPr marL="51435" marR="51435" marT="25718" marB="25718" anchor="ctr">
                    <a:solidFill>
                      <a:srgbClr val="C00000"/>
                    </a:solidFill>
                  </a:tcPr>
                </a:tc>
                <a:tc>
                  <a:txBody>
                    <a:bodyPr/>
                    <a:lstStyle/>
                    <a:p>
                      <a:pPr algn="ctr"/>
                      <a:r>
                        <a:rPr lang="fr-FR" sz="1100" dirty="0"/>
                        <a:t>Taux de la RI</a:t>
                      </a:r>
                    </a:p>
                  </a:txBody>
                  <a:tcPr marL="51435" marR="51435" marT="25718" marB="25718" anchor="ctr">
                    <a:solidFill>
                      <a:srgbClr val="C00000"/>
                    </a:solidFill>
                  </a:tcPr>
                </a:tc>
                <a:extLst>
                  <a:ext uri="{0D108BD9-81ED-4DB2-BD59-A6C34878D82A}">
                    <a16:rowId xmlns:a16="http://schemas.microsoft.com/office/drawing/2014/main" val="10000"/>
                  </a:ext>
                </a:extLst>
              </a:tr>
              <a:tr h="289171">
                <a:tc>
                  <a:txBody>
                    <a:bodyPr/>
                    <a:lstStyle/>
                    <a:p>
                      <a:pPr algn="ctr"/>
                      <a:r>
                        <a:rPr lang="fr-FR" sz="1100" dirty="0"/>
                        <a:t>6 ans</a:t>
                      </a:r>
                    </a:p>
                  </a:txBody>
                  <a:tcPr marL="51435" marR="51435" marT="25718" marB="25718" anchor="ctr"/>
                </a:tc>
                <a:tc>
                  <a:txBody>
                    <a:bodyPr/>
                    <a:lstStyle/>
                    <a:p>
                      <a:pPr algn="ctr"/>
                      <a:r>
                        <a:rPr lang="fr-FR" sz="1100" dirty="0"/>
                        <a:t>12 %</a:t>
                      </a:r>
                    </a:p>
                  </a:txBody>
                  <a:tcPr marL="51435" marR="51435" marT="25718" marB="25718" anchor="ctr"/>
                </a:tc>
                <a:extLst>
                  <a:ext uri="{0D108BD9-81ED-4DB2-BD59-A6C34878D82A}">
                    <a16:rowId xmlns:a16="http://schemas.microsoft.com/office/drawing/2014/main" val="10001"/>
                  </a:ext>
                </a:extLst>
              </a:tr>
              <a:tr h="289171">
                <a:tc>
                  <a:txBody>
                    <a:bodyPr/>
                    <a:lstStyle/>
                    <a:p>
                      <a:pPr algn="ctr"/>
                      <a:r>
                        <a:rPr lang="fr-FR" sz="1100" dirty="0"/>
                        <a:t>9 ans</a:t>
                      </a:r>
                    </a:p>
                  </a:txBody>
                  <a:tcPr marL="51435" marR="51435" marT="25718" marB="25718" anchor="ctr"/>
                </a:tc>
                <a:tc>
                  <a:txBody>
                    <a:bodyPr/>
                    <a:lstStyle/>
                    <a:p>
                      <a:pPr algn="ctr"/>
                      <a:r>
                        <a:rPr lang="fr-FR" sz="1100" dirty="0"/>
                        <a:t>18 %</a:t>
                      </a:r>
                    </a:p>
                  </a:txBody>
                  <a:tcPr marL="51435" marR="51435" marT="25718" marB="25718" anchor="ctr"/>
                </a:tc>
                <a:extLst>
                  <a:ext uri="{0D108BD9-81ED-4DB2-BD59-A6C34878D82A}">
                    <a16:rowId xmlns:a16="http://schemas.microsoft.com/office/drawing/2014/main" val="10002"/>
                  </a:ext>
                </a:extLst>
              </a:tr>
              <a:tr h="289171">
                <a:tc>
                  <a:txBody>
                    <a:bodyPr/>
                    <a:lstStyle/>
                    <a:p>
                      <a:pPr algn="ctr"/>
                      <a:r>
                        <a:rPr lang="fr-FR" sz="1100" dirty="0"/>
                        <a:t>12 ans</a:t>
                      </a:r>
                    </a:p>
                  </a:txBody>
                  <a:tcPr marL="51435" marR="51435" marT="25718" marB="25718" anchor="ctr"/>
                </a:tc>
                <a:tc>
                  <a:txBody>
                    <a:bodyPr/>
                    <a:lstStyle/>
                    <a:p>
                      <a:pPr algn="ctr"/>
                      <a:r>
                        <a:rPr lang="fr-FR" sz="1100" dirty="0"/>
                        <a:t>21 %</a:t>
                      </a:r>
                    </a:p>
                  </a:txBody>
                  <a:tcPr marL="51435" marR="51435" marT="25718" marB="25718"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796718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CC3F166-49BC-F547-85D1-D0383036990C}"/>
              </a:ext>
            </a:extLst>
          </p:cNvPr>
          <p:cNvSpPr>
            <a:spLocks noGrp="1"/>
          </p:cNvSpPr>
          <p:nvPr>
            <p:ph type="title"/>
          </p:nvPr>
        </p:nvSpPr>
        <p:spPr/>
        <p:txBody>
          <a:bodyPr/>
          <a:lstStyle/>
          <a:p>
            <a:r>
              <a:rPr lang="fr-FR" dirty="0"/>
              <a:t>Sommaire</a:t>
            </a:r>
          </a:p>
        </p:txBody>
      </p:sp>
      <p:sp>
        <p:nvSpPr>
          <p:cNvPr id="3" name="Espace réservé du contenu 2">
            <a:extLst>
              <a:ext uri="{FF2B5EF4-FFF2-40B4-BE49-F238E27FC236}">
                <a16:creationId xmlns:a16="http://schemas.microsoft.com/office/drawing/2014/main" id="{D97FFB0A-C63C-9D4F-95E9-C0AB825DB48A}"/>
              </a:ext>
            </a:extLst>
          </p:cNvPr>
          <p:cNvSpPr>
            <a:spLocks noGrp="1"/>
          </p:cNvSpPr>
          <p:nvPr>
            <p:ph idx="1"/>
          </p:nvPr>
        </p:nvSpPr>
        <p:spPr/>
        <p:txBody>
          <a:bodyPr>
            <a:normAutofit lnSpcReduction="10000"/>
          </a:bodyPr>
          <a:lstStyle/>
          <a:p>
            <a:r>
              <a:rPr lang="fr-FR" b="1" dirty="0"/>
              <a:t>Fiscalité personnelle</a:t>
            </a:r>
          </a:p>
          <a:p>
            <a:pPr lvl="1"/>
            <a:r>
              <a:rPr lang="fr-FR" dirty="0"/>
              <a:t>Calcul de l’impôt sur le revenu 2019 et 2020</a:t>
            </a:r>
          </a:p>
          <a:p>
            <a:pPr lvl="1"/>
            <a:r>
              <a:rPr lang="fr-FR" dirty="0"/>
              <a:t>Déclaration tacite d’IR</a:t>
            </a:r>
          </a:p>
          <a:p>
            <a:pPr lvl="1"/>
            <a:r>
              <a:rPr lang="fr-FR" dirty="0"/>
              <a:t>Réductions et crédits d’impôt</a:t>
            </a:r>
          </a:p>
          <a:p>
            <a:pPr lvl="1"/>
            <a:r>
              <a:rPr lang="fr-FR" dirty="0"/>
              <a:t>Aménagements en matière de PAS</a:t>
            </a:r>
          </a:p>
          <a:p>
            <a:pPr lvl="1"/>
            <a:r>
              <a:rPr lang="fr-FR" dirty="0"/>
              <a:t>Taxe d’habitation : suppression progressive de la taxe d’habitation sur les résidences principales</a:t>
            </a:r>
          </a:p>
          <a:p>
            <a:r>
              <a:rPr lang="fr-FR" b="1" dirty="0"/>
              <a:t>Fiscalité professionnelle</a:t>
            </a:r>
            <a:endParaRPr lang="fr-FR" sz="2400" dirty="0"/>
          </a:p>
          <a:p>
            <a:pPr lvl="1"/>
            <a:r>
              <a:rPr lang="fr-FR" dirty="0"/>
              <a:t>Régimes d’imposition</a:t>
            </a:r>
            <a:endParaRPr lang="fr-FR" sz="2200" dirty="0"/>
          </a:p>
          <a:p>
            <a:pPr lvl="2"/>
            <a:r>
              <a:rPr lang="fr-FR" dirty="0"/>
              <a:t>Revalorisation des limites des régimes micro et RSI </a:t>
            </a:r>
            <a:endParaRPr lang="fr-FR" sz="1800" dirty="0"/>
          </a:p>
          <a:p>
            <a:pPr lvl="2"/>
            <a:r>
              <a:rPr lang="fr-FR" dirty="0"/>
              <a:t>BNC : neutralisation fiscale en cas de changement de régime d’imposition</a:t>
            </a:r>
            <a:endParaRPr lang="fr-FR" sz="1800" dirty="0"/>
          </a:p>
          <a:p>
            <a:pPr lvl="1"/>
            <a:r>
              <a:rPr lang="fr-FR" dirty="0"/>
              <a:t>Trajectoire de la baisse du taux normal de l’IS</a:t>
            </a:r>
          </a:p>
          <a:p>
            <a:pPr lvl="1"/>
            <a:endParaRPr lang="fr-FR" dirty="0"/>
          </a:p>
        </p:txBody>
      </p:sp>
    </p:spTree>
    <p:extLst>
      <p:ext uri="{BB962C8B-B14F-4D97-AF65-F5344CB8AC3E}">
        <p14:creationId xmlns:p14="http://schemas.microsoft.com/office/powerpoint/2010/main" val="19049116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Réductions et crédits d’impôt des particuliers </a:t>
            </a:r>
            <a:br>
              <a:rPr lang="fr-FR" dirty="0"/>
            </a:br>
            <a:r>
              <a:rPr lang="fr-FR" dirty="0"/>
              <a:t>RI </a:t>
            </a:r>
            <a:r>
              <a:rPr lang="fr-FR" dirty="0" err="1"/>
              <a:t>Denormandie</a:t>
            </a:r>
            <a:endParaRPr lang="fr-FR" dirty="0"/>
          </a:p>
        </p:txBody>
      </p:sp>
      <p:sp>
        <p:nvSpPr>
          <p:cNvPr id="3" name="Espace réservé du contenu 2"/>
          <p:cNvSpPr>
            <a:spLocks noGrp="1"/>
          </p:cNvSpPr>
          <p:nvPr>
            <p:ph idx="1"/>
          </p:nvPr>
        </p:nvSpPr>
        <p:spPr/>
        <p:txBody>
          <a:bodyPr>
            <a:normAutofit lnSpcReduction="10000"/>
          </a:bodyPr>
          <a:lstStyle/>
          <a:p>
            <a:r>
              <a:rPr lang="fr-FR" dirty="0"/>
              <a:t>Rappel</a:t>
            </a:r>
          </a:p>
          <a:p>
            <a:pPr lvl="1"/>
            <a:r>
              <a:rPr lang="fr-FR" dirty="0"/>
              <a:t>Réduction d’IR en faveur de l’investissement locatif intermédiaire rénové (LF 2019)</a:t>
            </a:r>
          </a:p>
          <a:p>
            <a:pPr lvl="2"/>
            <a:r>
              <a:rPr lang="fr-FR" dirty="0"/>
              <a:t>« Pinel ancien » ou « </a:t>
            </a:r>
            <a:r>
              <a:rPr lang="fr-FR" dirty="0" err="1"/>
              <a:t>Denormandie</a:t>
            </a:r>
            <a:r>
              <a:rPr lang="fr-FR" dirty="0"/>
              <a:t> Ancien »</a:t>
            </a:r>
          </a:p>
          <a:p>
            <a:pPr lvl="1"/>
            <a:r>
              <a:rPr lang="fr-FR" dirty="0"/>
              <a:t>Conditions</a:t>
            </a:r>
          </a:p>
          <a:p>
            <a:pPr lvl="2"/>
            <a:r>
              <a:rPr lang="fr-FR" dirty="0"/>
              <a:t>Acquisition entre le 1</a:t>
            </a:r>
            <a:r>
              <a:rPr lang="fr-FR" baseline="30000" dirty="0"/>
              <a:t>er</a:t>
            </a:r>
            <a:r>
              <a:rPr lang="fr-FR" dirty="0"/>
              <a:t> janvier 2019 et 31 décembre 2021</a:t>
            </a:r>
          </a:p>
          <a:p>
            <a:pPr lvl="3"/>
            <a:r>
              <a:rPr lang="fr-FR" dirty="0"/>
              <a:t>D’un logement qui fait ou a fait l’objet de travaux de rénovation</a:t>
            </a:r>
          </a:p>
          <a:p>
            <a:pPr lvl="3"/>
            <a:r>
              <a:rPr lang="fr-FR" dirty="0"/>
              <a:t>D’un local affecté à un usage autre que l’habitation et qui fait ou a fait l’objet de travaux de transformation en logement</a:t>
            </a:r>
          </a:p>
          <a:p>
            <a:pPr lvl="2"/>
            <a:r>
              <a:rPr lang="fr-FR" dirty="0"/>
              <a:t>Mêmes conditions que dispositif Pinel (engagement de location, plafond de ressources du locataire, plafond de loyer)</a:t>
            </a:r>
          </a:p>
          <a:p>
            <a:pPr lvl="2"/>
            <a:r>
              <a:rPr lang="fr-FR" dirty="0"/>
              <a:t>Montant des travaux de rénovation ou de transformation doit</a:t>
            </a:r>
          </a:p>
          <a:p>
            <a:pPr lvl="3"/>
            <a:r>
              <a:rPr lang="fr-FR" dirty="0"/>
              <a:t>Être facturé par une entreprise </a:t>
            </a:r>
          </a:p>
          <a:p>
            <a:pPr lvl="3"/>
            <a:r>
              <a:rPr lang="fr-FR" dirty="0"/>
              <a:t>Et représenter au moins 25 % du coût total de l'opération</a:t>
            </a:r>
          </a:p>
        </p:txBody>
      </p:sp>
    </p:spTree>
    <p:extLst>
      <p:ext uri="{BB962C8B-B14F-4D97-AF65-F5344CB8AC3E}">
        <p14:creationId xmlns:p14="http://schemas.microsoft.com/office/powerpoint/2010/main" val="41487550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Réductions et crédits d’impôt des particuliers </a:t>
            </a:r>
            <a:br>
              <a:rPr lang="fr-FR" dirty="0"/>
            </a:br>
            <a:r>
              <a:rPr lang="fr-FR" dirty="0"/>
              <a:t>RI </a:t>
            </a:r>
            <a:r>
              <a:rPr lang="fr-FR" dirty="0" err="1"/>
              <a:t>Denormandie</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a:t>Rappel</a:t>
            </a:r>
          </a:p>
          <a:p>
            <a:pPr lvl="1"/>
            <a:r>
              <a:rPr lang="fr-FR" dirty="0"/>
              <a:t>Conditions (suite)</a:t>
            </a:r>
          </a:p>
          <a:p>
            <a:pPr lvl="2"/>
            <a:r>
              <a:rPr lang="fr-FR" dirty="0"/>
              <a:t>Condition de performance énergétique des immeubles</a:t>
            </a:r>
          </a:p>
          <a:p>
            <a:pPr lvl="3"/>
            <a:r>
              <a:rPr lang="fr-FR" sz="1500" dirty="0"/>
              <a:t>Lieu de situation du bien : dans le centre des communes </a:t>
            </a:r>
          </a:p>
          <a:p>
            <a:pPr lvl="4"/>
            <a:r>
              <a:rPr lang="fr-FR" sz="1500" dirty="0"/>
              <a:t>Dont le besoin de réhabilitation de l’habitat en centre-ville est particulièrement marqué </a:t>
            </a:r>
          </a:p>
          <a:p>
            <a:pPr lvl="4"/>
            <a:r>
              <a:rPr lang="fr-FR" sz="1500" dirty="0"/>
              <a:t>Ou qui ont conclu une convention d’opération de revitalisation de territoire</a:t>
            </a:r>
          </a:p>
          <a:p>
            <a:r>
              <a:rPr lang="fr-FR" dirty="0"/>
              <a:t>Loi de finances pour 2020</a:t>
            </a:r>
          </a:p>
          <a:p>
            <a:pPr lvl="1"/>
            <a:r>
              <a:rPr lang="fr-FR" dirty="0"/>
              <a:t>Prorogation jusqu’au 31 décembre 2022</a:t>
            </a:r>
          </a:p>
          <a:p>
            <a:pPr lvl="1"/>
            <a:r>
              <a:rPr lang="fr-FR" dirty="0"/>
              <a:t>Aménagements du dispositif</a:t>
            </a:r>
          </a:p>
          <a:p>
            <a:pPr lvl="2"/>
            <a:r>
              <a:rPr lang="fr-FR" dirty="0"/>
              <a:t>Extension du dispositif hors des centres-villes</a:t>
            </a:r>
          </a:p>
          <a:p>
            <a:pPr lvl="2"/>
            <a:r>
              <a:rPr lang="fr-FR" dirty="0"/>
              <a:t>Remplacement de la notion de travaux de rénovation par celle de travaux d’amélioration</a:t>
            </a:r>
          </a:p>
          <a:p>
            <a:pPr lvl="2"/>
            <a:r>
              <a:rPr lang="fr-FR" dirty="0"/>
              <a:t>A compter du 1</a:t>
            </a:r>
            <a:r>
              <a:rPr lang="fr-FR" baseline="30000" dirty="0"/>
              <a:t>er</a:t>
            </a:r>
            <a:r>
              <a:rPr lang="fr-FR" dirty="0"/>
              <a:t> janvier 2020</a:t>
            </a:r>
          </a:p>
        </p:txBody>
      </p:sp>
    </p:spTree>
    <p:extLst>
      <p:ext uri="{BB962C8B-B14F-4D97-AF65-F5344CB8AC3E}">
        <p14:creationId xmlns:p14="http://schemas.microsoft.com/office/powerpoint/2010/main" val="6599804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F3E539-0DC4-F341-9CF1-1D40752FEF3B}"/>
              </a:ext>
            </a:extLst>
          </p:cNvPr>
          <p:cNvSpPr>
            <a:spLocks noGrp="1"/>
          </p:cNvSpPr>
          <p:nvPr>
            <p:ph type="title"/>
          </p:nvPr>
        </p:nvSpPr>
        <p:spPr>
          <a:xfrm>
            <a:off x="604434" y="0"/>
            <a:ext cx="11587566" cy="1208868"/>
          </a:xfrm>
        </p:spPr>
        <p:txBody>
          <a:bodyPr>
            <a:normAutofit fontScale="90000"/>
          </a:bodyPr>
          <a:lstStyle/>
          <a:p>
            <a:r>
              <a:rPr lang="fr-FR" dirty="0"/>
              <a:t>Réductions et crédits d’impôt des particuliers</a:t>
            </a:r>
            <a:br>
              <a:rPr lang="fr-FR" dirty="0"/>
            </a:br>
            <a:r>
              <a:rPr lang="fr-FR" dirty="0"/>
              <a:t>Dons aux organismes luttant contre les violences domestiques</a:t>
            </a:r>
          </a:p>
        </p:txBody>
      </p:sp>
      <p:sp>
        <p:nvSpPr>
          <p:cNvPr id="3" name="Espace réservé du contenu 2">
            <a:extLst>
              <a:ext uri="{FF2B5EF4-FFF2-40B4-BE49-F238E27FC236}">
                <a16:creationId xmlns:a16="http://schemas.microsoft.com/office/drawing/2014/main" id="{6F6901B3-CE0E-F345-AA28-4D79F1461568}"/>
              </a:ext>
            </a:extLst>
          </p:cNvPr>
          <p:cNvSpPr>
            <a:spLocks noGrp="1"/>
          </p:cNvSpPr>
          <p:nvPr>
            <p:ph idx="1"/>
          </p:nvPr>
        </p:nvSpPr>
        <p:spPr/>
        <p:txBody>
          <a:bodyPr>
            <a:normAutofit fontScale="92500" lnSpcReduction="10000"/>
          </a:bodyPr>
          <a:lstStyle/>
          <a:p>
            <a:r>
              <a:rPr lang="fr-FR" dirty="0"/>
              <a:t>Instauration d’une nouvelle réduction d’impôt pour les dons faits aux organismes luttant contre les violences domestiques </a:t>
            </a:r>
          </a:p>
          <a:p>
            <a:pPr lvl="1"/>
            <a:r>
              <a:rPr lang="fr-FR" dirty="0"/>
              <a:t>Taux majoré de 75%</a:t>
            </a:r>
          </a:p>
          <a:p>
            <a:pPr lvl="1"/>
            <a:r>
              <a:rPr lang="fr-FR" dirty="0"/>
              <a:t>Montant des versements retenu dans la limite d’un plafond revalorisé chaque année </a:t>
            </a:r>
          </a:p>
          <a:p>
            <a:pPr lvl="2"/>
            <a:r>
              <a:rPr lang="fr-FR" dirty="0"/>
              <a:t>552 € pour 2020</a:t>
            </a:r>
          </a:p>
          <a:p>
            <a:pPr lvl="1"/>
            <a:r>
              <a:rPr lang="fr-FR" dirty="0"/>
              <a:t>Date des dons</a:t>
            </a:r>
          </a:p>
          <a:p>
            <a:pPr lvl="2"/>
            <a:r>
              <a:rPr lang="fr-FR" dirty="0"/>
              <a:t>Versements réalisés à compter du 1</a:t>
            </a:r>
            <a:r>
              <a:rPr lang="fr-FR" baseline="30000" dirty="0"/>
              <a:t>er</a:t>
            </a:r>
            <a:r>
              <a:rPr lang="fr-FR" dirty="0"/>
              <a:t> janvier 2020 jusqu’au 31 décembre 2021 </a:t>
            </a:r>
          </a:p>
          <a:p>
            <a:pPr lvl="1"/>
            <a:r>
              <a:rPr lang="fr-FR" dirty="0"/>
              <a:t>Bénéficiaires</a:t>
            </a:r>
          </a:p>
          <a:p>
            <a:pPr lvl="2"/>
            <a:r>
              <a:rPr lang="fr-FR" dirty="0"/>
              <a:t>Organismes sans but lucratif qui </a:t>
            </a:r>
          </a:p>
          <a:p>
            <a:pPr lvl="3"/>
            <a:r>
              <a:rPr lang="fr-FR" dirty="0"/>
              <a:t>exercent des actions concrètes en faveur des victimes de violence domestique</a:t>
            </a:r>
          </a:p>
          <a:p>
            <a:pPr lvl="3"/>
            <a:r>
              <a:rPr lang="fr-FR" dirty="0"/>
              <a:t>leur proposent un accompagnement</a:t>
            </a:r>
          </a:p>
          <a:p>
            <a:pPr lvl="3"/>
            <a:r>
              <a:rPr lang="fr-FR" dirty="0"/>
              <a:t>ou contribuent à favoriser leur relogement</a:t>
            </a:r>
          </a:p>
          <a:p>
            <a:endParaRPr lang="fr-FR" dirty="0"/>
          </a:p>
        </p:txBody>
      </p:sp>
    </p:spTree>
    <p:extLst>
      <p:ext uri="{BB962C8B-B14F-4D97-AF65-F5344CB8AC3E}">
        <p14:creationId xmlns:p14="http://schemas.microsoft.com/office/powerpoint/2010/main" val="24727103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215B56-FAB4-C54C-84A9-872B9B033454}"/>
              </a:ext>
            </a:extLst>
          </p:cNvPr>
          <p:cNvSpPr>
            <a:spLocks noGrp="1"/>
          </p:cNvSpPr>
          <p:nvPr>
            <p:ph type="title"/>
          </p:nvPr>
        </p:nvSpPr>
        <p:spPr/>
        <p:txBody>
          <a:bodyPr/>
          <a:lstStyle/>
          <a:p>
            <a:r>
              <a:rPr lang="fr-FR" dirty="0"/>
              <a:t>Aménagements en matière de PAS</a:t>
            </a:r>
          </a:p>
        </p:txBody>
      </p:sp>
      <p:sp>
        <p:nvSpPr>
          <p:cNvPr id="3" name="Espace réservé du contenu 2">
            <a:extLst>
              <a:ext uri="{FF2B5EF4-FFF2-40B4-BE49-F238E27FC236}">
                <a16:creationId xmlns:a16="http://schemas.microsoft.com/office/drawing/2014/main" id="{9CE74D6F-00A7-7047-9052-B79C95750B7C}"/>
              </a:ext>
            </a:extLst>
          </p:cNvPr>
          <p:cNvSpPr>
            <a:spLocks noGrp="1"/>
          </p:cNvSpPr>
          <p:nvPr>
            <p:ph idx="1"/>
          </p:nvPr>
        </p:nvSpPr>
        <p:spPr/>
        <p:txBody>
          <a:bodyPr>
            <a:normAutofit fontScale="92500" lnSpcReduction="10000"/>
          </a:bodyPr>
          <a:lstStyle/>
          <a:p>
            <a:r>
              <a:rPr lang="fr-FR" b="1" dirty="0"/>
              <a:t>Modulation du PAS</a:t>
            </a:r>
          </a:p>
          <a:p>
            <a:pPr lvl="1"/>
            <a:r>
              <a:rPr lang="fr-FR" dirty="0"/>
              <a:t>Rappel : conditions à respecter pour moduler à la baisse</a:t>
            </a:r>
          </a:p>
          <a:p>
            <a:pPr lvl="2"/>
            <a:r>
              <a:rPr lang="fr-FR" dirty="0"/>
              <a:t>Ecart de plus de 200 € et de plus de 10 % entre le montant du prélèvement estimé et le montant du prélèvement qui serait supporté en l’absence de modulation</a:t>
            </a:r>
          </a:p>
          <a:p>
            <a:pPr lvl="1"/>
            <a:r>
              <a:rPr lang="fr-FR" dirty="0"/>
              <a:t>Suppression de la condition d’écart de plus de 200 €</a:t>
            </a:r>
          </a:p>
          <a:p>
            <a:r>
              <a:rPr lang="fr-FR" b="1" dirty="0"/>
              <a:t>Possibilité de renoncer, avant le 1</a:t>
            </a:r>
            <a:r>
              <a:rPr lang="fr-FR" b="1" baseline="30000" dirty="0"/>
              <a:t>er</a:t>
            </a:r>
            <a:r>
              <a:rPr lang="fr-FR" b="1" dirty="0"/>
              <a:t> décembre de chaque année, à la perception de tout ou partie de l’acompte de réductions et crédits d’impôts</a:t>
            </a:r>
          </a:p>
          <a:p>
            <a:pPr lvl="1"/>
            <a:r>
              <a:rPr lang="fr-FR" dirty="0"/>
              <a:t>But : éviter une régularisation lors de la liquidation définitive de l’impôt</a:t>
            </a:r>
          </a:p>
          <a:p>
            <a:r>
              <a:rPr lang="fr-FR" b="1" dirty="0"/>
              <a:t>Harmonisation des règles de représentation fiscale applicables aux débiteurs de la RAS avec celles applicables en matière de TVA</a:t>
            </a:r>
            <a:r>
              <a:rPr lang="fr-FR" dirty="0"/>
              <a:t> </a:t>
            </a:r>
          </a:p>
          <a:p>
            <a:pPr lvl="1"/>
            <a:r>
              <a:rPr lang="fr-FR" dirty="0"/>
              <a:t>Dispense de représentation fiscale étendue aux entreprises établies hors de l’UE ou de l’EEE</a:t>
            </a:r>
          </a:p>
          <a:p>
            <a:pPr lvl="2"/>
            <a:r>
              <a:rPr lang="fr-FR" dirty="0"/>
              <a:t>Dès lors que l’État a conclu avec la France une convention d'assistance administrative en vue de lutter contre la fraude et l’évasion fiscales et une convention d'assistance mutuelle en matière de recouvrement de l’impôt</a:t>
            </a:r>
          </a:p>
        </p:txBody>
      </p:sp>
    </p:spTree>
    <p:extLst>
      <p:ext uri="{BB962C8B-B14F-4D97-AF65-F5344CB8AC3E}">
        <p14:creationId xmlns:p14="http://schemas.microsoft.com/office/powerpoint/2010/main" val="17965677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D8F4E93F-78B3-4A60-BCCD-C23F9C3D30D3}"/>
              </a:ext>
            </a:extLst>
          </p:cNvPr>
          <p:cNvSpPr>
            <a:spLocks noGrp="1"/>
          </p:cNvSpPr>
          <p:nvPr>
            <p:ph type="title"/>
          </p:nvPr>
        </p:nvSpPr>
        <p:spPr/>
        <p:txBody>
          <a:bodyPr>
            <a:normAutofit/>
          </a:bodyPr>
          <a:lstStyle/>
          <a:p>
            <a:r>
              <a:rPr lang="fr-FR" dirty="0"/>
              <a:t>Réforme de la taxe d’habitation </a:t>
            </a:r>
          </a:p>
        </p:txBody>
      </p:sp>
      <p:sp>
        <p:nvSpPr>
          <p:cNvPr id="6" name="Espace réservé du contenu 5">
            <a:extLst>
              <a:ext uri="{FF2B5EF4-FFF2-40B4-BE49-F238E27FC236}">
                <a16:creationId xmlns:a16="http://schemas.microsoft.com/office/drawing/2014/main" id="{6A3FA243-55F5-457F-8477-255A7DEFE144}"/>
              </a:ext>
            </a:extLst>
          </p:cNvPr>
          <p:cNvSpPr>
            <a:spLocks noGrp="1"/>
          </p:cNvSpPr>
          <p:nvPr>
            <p:ph idx="1"/>
          </p:nvPr>
        </p:nvSpPr>
        <p:spPr/>
        <p:txBody>
          <a:bodyPr/>
          <a:lstStyle/>
          <a:p>
            <a:pPr lvl="0"/>
            <a:r>
              <a:rPr lang="fr-FR" dirty="0"/>
              <a:t>Rappel : dégrèvement pour la résidence principale</a:t>
            </a:r>
          </a:p>
          <a:p>
            <a:pPr marL="271460" lvl="1" indent="-207166"/>
            <a:r>
              <a:rPr lang="fr-FR" dirty="0"/>
              <a:t>Dispense de taxe d’habitation d’ici 2020</a:t>
            </a:r>
          </a:p>
          <a:p>
            <a:pPr lvl="2"/>
            <a:r>
              <a:rPr lang="fr-FR" dirty="0"/>
              <a:t>En fonction des ressources du foyer</a:t>
            </a:r>
          </a:p>
          <a:p>
            <a:endParaRPr lang="fr-FR" dirty="0"/>
          </a:p>
        </p:txBody>
      </p:sp>
      <p:cxnSp>
        <p:nvCxnSpPr>
          <p:cNvPr id="7" name="Connecteur droit avec flèche 2">
            <a:extLst>
              <a:ext uri="{FF2B5EF4-FFF2-40B4-BE49-F238E27FC236}">
                <a16:creationId xmlns:a16="http://schemas.microsoft.com/office/drawing/2014/main" id="{CC78128E-7E6C-444E-9527-2CA6F61F734B}"/>
              </a:ext>
            </a:extLst>
          </p:cNvPr>
          <p:cNvCxnSpPr/>
          <p:nvPr/>
        </p:nvCxnSpPr>
        <p:spPr>
          <a:xfrm>
            <a:off x="3365387" y="3877286"/>
            <a:ext cx="5511562" cy="0"/>
          </a:xfrm>
          <a:prstGeom prst="straightConnector1">
            <a:avLst/>
          </a:prstGeom>
          <a:ln>
            <a:tailEnd type="arrow"/>
          </a:ln>
        </p:spPr>
        <p:style>
          <a:lnRef idx="1">
            <a:schemeClr val="accent5"/>
          </a:lnRef>
          <a:fillRef idx="0">
            <a:schemeClr val="accent5"/>
          </a:fillRef>
          <a:effectRef idx="0">
            <a:schemeClr val="accent5"/>
          </a:effectRef>
          <a:fontRef idx="minor">
            <a:schemeClr val="tx1"/>
          </a:fontRef>
        </p:style>
      </p:cxnSp>
      <p:cxnSp>
        <p:nvCxnSpPr>
          <p:cNvPr id="8" name="Connecteur droit 9">
            <a:extLst>
              <a:ext uri="{FF2B5EF4-FFF2-40B4-BE49-F238E27FC236}">
                <a16:creationId xmlns:a16="http://schemas.microsoft.com/office/drawing/2014/main" id="{C55293C4-8868-452C-A9C3-472227054834}"/>
              </a:ext>
            </a:extLst>
          </p:cNvPr>
          <p:cNvCxnSpPr/>
          <p:nvPr/>
        </p:nvCxnSpPr>
        <p:spPr>
          <a:xfrm>
            <a:off x="3698843" y="3751450"/>
            <a:ext cx="0" cy="270548"/>
          </a:xfrm>
          <a:prstGeom prst="straightConnector1">
            <a:avLst/>
          </a:prstGeom>
          <a:ln/>
        </p:spPr>
        <p:style>
          <a:lnRef idx="1">
            <a:schemeClr val="accent5"/>
          </a:lnRef>
          <a:fillRef idx="0">
            <a:schemeClr val="accent5"/>
          </a:fillRef>
          <a:effectRef idx="0">
            <a:schemeClr val="accent5"/>
          </a:effectRef>
          <a:fontRef idx="minor">
            <a:schemeClr val="tx1"/>
          </a:fontRef>
        </p:style>
      </p:cxnSp>
      <p:cxnSp>
        <p:nvCxnSpPr>
          <p:cNvPr id="9" name="Connecteur droit 13">
            <a:extLst>
              <a:ext uri="{FF2B5EF4-FFF2-40B4-BE49-F238E27FC236}">
                <a16:creationId xmlns:a16="http://schemas.microsoft.com/office/drawing/2014/main" id="{4E2AEC69-4AB5-4DC8-A4AA-01019FA0E7AB}"/>
              </a:ext>
            </a:extLst>
          </p:cNvPr>
          <p:cNvCxnSpPr/>
          <p:nvPr/>
        </p:nvCxnSpPr>
        <p:spPr>
          <a:xfrm>
            <a:off x="4939366" y="3758794"/>
            <a:ext cx="0" cy="270542"/>
          </a:xfrm>
          <a:prstGeom prst="straightConnector1">
            <a:avLst/>
          </a:prstGeom>
          <a:ln/>
        </p:spPr>
        <p:style>
          <a:lnRef idx="1">
            <a:schemeClr val="accent5"/>
          </a:lnRef>
          <a:fillRef idx="0">
            <a:schemeClr val="accent5"/>
          </a:fillRef>
          <a:effectRef idx="0">
            <a:schemeClr val="accent5"/>
          </a:effectRef>
          <a:fontRef idx="minor">
            <a:schemeClr val="tx1"/>
          </a:fontRef>
        </p:style>
      </p:cxnSp>
      <p:cxnSp>
        <p:nvCxnSpPr>
          <p:cNvPr id="10" name="Connecteur droit 14">
            <a:extLst>
              <a:ext uri="{FF2B5EF4-FFF2-40B4-BE49-F238E27FC236}">
                <a16:creationId xmlns:a16="http://schemas.microsoft.com/office/drawing/2014/main" id="{7CBCCC92-84D8-490F-95D8-AC6BA77945D2}"/>
              </a:ext>
            </a:extLst>
          </p:cNvPr>
          <p:cNvCxnSpPr/>
          <p:nvPr/>
        </p:nvCxnSpPr>
        <p:spPr>
          <a:xfrm>
            <a:off x="6318311" y="3758794"/>
            <a:ext cx="0" cy="270542"/>
          </a:xfrm>
          <a:prstGeom prst="straightConnector1">
            <a:avLst/>
          </a:prstGeom>
          <a:ln/>
        </p:spPr>
        <p:style>
          <a:lnRef idx="1">
            <a:schemeClr val="accent5"/>
          </a:lnRef>
          <a:fillRef idx="0">
            <a:schemeClr val="accent5"/>
          </a:fillRef>
          <a:effectRef idx="0">
            <a:schemeClr val="accent5"/>
          </a:effectRef>
          <a:fontRef idx="minor">
            <a:schemeClr val="tx1"/>
          </a:fontRef>
        </p:style>
      </p:cxnSp>
      <p:cxnSp>
        <p:nvCxnSpPr>
          <p:cNvPr id="11" name="Connecteur droit 15">
            <a:extLst>
              <a:ext uri="{FF2B5EF4-FFF2-40B4-BE49-F238E27FC236}">
                <a16:creationId xmlns:a16="http://schemas.microsoft.com/office/drawing/2014/main" id="{3224C689-7C25-492E-A0F6-3BB09EC2B507}"/>
              </a:ext>
            </a:extLst>
          </p:cNvPr>
          <p:cNvCxnSpPr/>
          <p:nvPr/>
        </p:nvCxnSpPr>
        <p:spPr>
          <a:xfrm>
            <a:off x="7684664" y="3742013"/>
            <a:ext cx="0" cy="270548"/>
          </a:xfrm>
          <a:prstGeom prst="straightConnector1">
            <a:avLst/>
          </a:prstGeom>
          <a:ln/>
        </p:spPr>
        <p:style>
          <a:lnRef idx="1">
            <a:schemeClr val="accent5"/>
          </a:lnRef>
          <a:fillRef idx="0">
            <a:schemeClr val="accent5"/>
          </a:fillRef>
          <a:effectRef idx="0">
            <a:schemeClr val="accent5"/>
          </a:effectRef>
          <a:fontRef idx="minor">
            <a:schemeClr val="tx1"/>
          </a:fontRef>
        </p:style>
      </p:cxnSp>
      <p:sp>
        <p:nvSpPr>
          <p:cNvPr id="12" name="Ellipse 16">
            <a:extLst>
              <a:ext uri="{FF2B5EF4-FFF2-40B4-BE49-F238E27FC236}">
                <a16:creationId xmlns:a16="http://schemas.microsoft.com/office/drawing/2014/main" id="{E58492D5-9703-4C02-B82D-753675C7AB66}"/>
              </a:ext>
            </a:extLst>
          </p:cNvPr>
          <p:cNvSpPr/>
          <p:nvPr/>
        </p:nvSpPr>
        <p:spPr>
          <a:xfrm>
            <a:off x="3758110" y="4138036"/>
            <a:ext cx="1042676" cy="974583"/>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chemeClr val="accent2">
              <a:lumMod val="60000"/>
              <a:lumOff val="40000"/>
            </a:schemeClr>
          </a:solidFill>
          <a:ln cap="flat">
            <a:noFill/>
            <a:prstDash val="solid"/>
          </a:ln>
        </p:spPr>
        <p:txBody>
          <a:bodyPr vert="horz" wrap="square" lIns="68580" tIns="34290" rIns="68580" bIns="34290" anchor="ctr" anchorCtr="1" compatLnSpc="1">
            <a:noAutofit/>
          </a:bodyPr>
          <a:lstStyle/>
          <a:p>
            <a:pPr algn="ctr" defTabSz="685800">
              <a:defRPr sz="1800" b="0" i="0" u="none" strike="noStrike" kern="0" cap="none" spc="0" baseline="0">
                <a:solidFill>
                  <a:srgbClr val="000000"/>
                </a:solidFill>
                <a:uFillTx/>
              </a:defRPr>
            </a:pPr>
            <a:r>
              <a:rPr lang="fr-FR" sz="825" b="1">
                <a:solidFill>
                  <a:srgbClr val="FFFFFF"/>
                </a:solidFill>
                <a:latin typeface="Calibri"/>
              </a:rPr>
              <a:t>Dégrèvement </a:t>
            </a:r>
            <a:r>
              <a:rPr lang="fr-FR" sz="1350" b="1">
                <a:solidFill>
                  <a:srgbClr val="FFFFFF"/>
                </a:solidFill>
                <a:latin typeface="Calibri"/>
              </a:rPr>
              <a:t>30 %</a:t>
            </a:r>
          </a:p>
        </p:txBody>
      </p:sp>
      <p:sp>
        <p:nvSpPr>
          <p:cNvPr id="13" name="Pentagone 21">
            <a:extLst>
              <a:ext uri="{FF2B5EF4-FFF2-40B4-BE49-F238E27FC236}">
                <a16:creationId xmlns:a16="http://schemas.microsoft.com/office/drawing/2014/main" id="{1EE6E49B-7B41-4434-954C-E100D2279911}"/>
              </a:ext>
            </a:extLst>
          </p:cNvPr>
          <p:cNvSpPr/>
          <p:nvPr/>
        </p:nvSpPr>
        <p:spPr>
          <a:xfrm>
            <a:off x="7684664" y="4147835"/>
            <a:ext cx="1297410" cy="903644"/>
          </a:xfrm>
          <a:custGeom>
            <a:avLst>
              <a:gd name="f8" fmla="val 50000"/>
            </a:avLst>
            <a:gdLst>
              <a:gd name="f1" fmla="val 10800000"/>
              <a:gd name="f2" fmla="val 5400000"/>
              <a:gd name="f3" fmla="val 180"/>
              <a:gd name="f4" fmla="val w"/>
              <a:gd name="f5" fmla="val h"/>
              <a:gd name="f6" fmla="val ss"/>
              <a:gd name="f7" fmla="val 0"/>
              <a:gd name="f8" fmla="val 50000"/>
              <a:gd name="f9" fmla="+- 0 0 -360"/>
              <a:gd name="f10" fmla="+- 0 0 -180"/>
              <a:gd name="f11" fmla="abs f4"/>
              <a:gd name="f12" fmla="abs f5"/>
              <a:gd name="f13" fmla="abs f6"/>
              <a:gd name="f14" fmla="val f7"/>
              <a:gd name="f15" fmla="val f8"/>
              <a:gd name="f16" fmla="*/ f9 f1 1"/>
              <a:gd name="f17" fmla="*/ f10 f1 1"/>
              <a:gd name="f18" fmla="?: f11 f4 1"/>
              <a:gd name="f19" fmla="?: f12 f5 1"/>
              <a:gd name="f20" fmla="?: f13 f6 1"/>
              <a:gd name="f21" fmla="*/ f16 1 f3"/>
              <a:gd name="f22" fmla="*/ f17 1 f3"/>
              <a:gd name="f23" fmla="*/ f18 1 21600"/>
              <a:gd name="f24" fmla="*/ f19 1 21600"/>
              <a:gd name="f25" fmla="*/ 21600 f18 1"/>
              <a:gd name="f26" fmla="*/ 21600 f19 1"/>
              <a:gd name="f27" fmla="+- f21 0 f2"/>
              <a:gd name="f28" fmla="+- f22 0 f2"/>
              <a:gd name="f29" fmla="min f24 f23"/>
              <a:gd name="f30" fmla="*/ f25 1 f20"/>
              <a:gd name="f31" fmla="*/ f26 1 f20"/>
              <a:gd name="f32" fmla="val f30"/>
              <a:gd name="f33" fmla="val f31"/>
              <a:gd name="f34" fmla="*/ f14 f29 1"/>
              <a:gd name="f35" fmla="+- f33 0 f14"/>
              <a:gd name="f36" fmla="+- f32 0 f14"/>
              <a:gd name="f37" fmla="*/ f33 f29 1"/>
              <a:gd name="f38" fmla="*/ f32 f29 1"/>
              <a:gd name="f39" fmla="*/ f35 1 2"/>
              <a:gd name="f40" fmla="min f36 f35"/>
              <a:gd name="f41" fmla="+- f14 f39 0"/>
              <a:gd name="f42" fmla="*/ f40 f15 1"/>
              <a:gd name="f43" fmla="*/ f42 1 100000"/>
              <a:gd name="f44" fmla="*/ f41 f29 1"/>
              <a:gd name="f45" fmla="+- f32 0 f43"/>
              <a:gd name="f46" fmla="+- f45 f32 0"/>
              <a:gd name="f47" fmla="*/ f45 1 2"/>
              <a:gd name="f48" fmla="*/ f45 f29 1"/>
              <a:gd name="f49" fmla="*/ f46 1 2"/>
              <a:gd name="f50" fmla="*/ f47 f29 1"/>
              <a:gd name="f51" fmla="*/ f49 f29 1"/>
            </a:gdLst>
            <a:ahLst/>
            <a:cxnLst>
              <a:cxn ang="3cd4">
                <a:pos x="hc" y="t"/>
              </a:cxn>
              <a:cxn ang="0">
                <a:pos x="r" y="vc"/>
              </a:cxn>
              <a:cxn ang="cd4">
                <a:pos x="hc" y="b"/>
              </a:cxn>
              <a:cxn ang="cd2">
                <a:pos x="l" y="vc"/>
              </a:cxn>
              <a:cxn ang="f27">
                <a:pos x="f50" y="f34"/>
              </a:cxn>
              <a:cxn ang="f28">
                <a:pos x="f50" y="f37"/>
              </a:cxn>
            </a:cxnLst>
            <a:rect l="f34" t="f34" r="f51" b="f37"/>
            <a:pathLst>
              <a:path>
                <a:moveTo>
                  <a:pt x="f34" y="f34"/>
                </a:moveTo>
                <a:lnTo>
                  <a:pt x="f48" y="f34"/>
                </a:lnTo>
                <a:lnTo>
                  <a:pt x="f38" y="f44"/>
                </a:lnTo>
                <a:lnTo>
                  <a:pt x="f48" y="f37"/>
                </a:lnTo>
                <a:lnTo>
                  <a:pt x="f34" y="f37"/>
                </a:lnTo>
                <a:close/>
              </a:path>
            </a:pathLst>
          </a:custGeom>
          <a:solidFill>
            <a:schemeClr val="accent2">
              <a:lumMod val="50000"/>
            </a:schemeClr>
          </a:solidFill>
          <a:ln cap="flat">
            <a:noFill/>
            <a:prstDash val="solid"/>
          </a:ln>
        </p:spPr>
        <p:txBody>
          <a:bodyPr vert="horz" wrap="square" lIns="68580" tIns="34290" rIns="68580" bIns="34290" anchor="ctr" anchorCtr="1" compatLnSpc="1">
            <a:noAutofit/>
          </a:bodyPr>
          <a:lstStyle/>
          <a:p>
            <a:pPr algn="ctr" defTabSz="685800">
              <a:defRPr sz="1800" b="0" i="0" u="none" strike="noStrike" kern="0" cap="none" spc="0" baseline="0">
                <a:solidFill>
                  <a:srgbClr val="000000"/>
                </a:solidFill>
                <a:uFillTx/>
              </a:defRPr>
            </a:pPr>
            <a:r>
              <a:rPr lang="fr-FR" sz="1350" b="1" dirty="0">
                <a:solidFill>
                  <a:srgbClr val="FFFFFF"/>
                </a:solidFill>
                <a:latin typeface="Calibri"/>
              </a:rPr>
              <a:t>Exonération</a:t>
            </a:r>
          </a:p>
        </p:txBody>
      </p:sp>
      <p:sp>
        <p:nvSpPr>
          <p:cNvPr id="14" name="Rectangle à coins arrondis 26">
            <a:extLst>
              <a:ext uri="{FF2B5EF4-FFF2-40B4-BE49-F238E27FC236}">
                <a16:creationId xmlns:a16="http://schemas.microsoft.com/office/drawing/2014/main" id="{87B8C7C7-0F00-4352-9561-6020D2BF2C76}"/>
              </a:ext>
            </a:extLst>
          </p:cNvPr>
          <p:cNvSpPr/>
          <p:nvPr/>
        </p:nvSpPr>
        <p:spPr>
          <a:xfrm>
            <a:off x="4047374" y="3526564"/>
            <a:ext cx="543462" cy="239385"/>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w="12701" cap="flat">
            <a:solidFill>
              <a:srgbClr val="0070C0"/>
            </a:solidFill>
            <a:prstDash val="solid"/>
            <a:miter/>
          </a:ln>
        </p:spPr>
        <p:txBody>
          <a:bodyPr vert="horz" wrap="square" lIns="68580" tIns="34290" rIns="68580" bIns="34290" anchor="ctr" anchorCtr="1" compatLnSpc="1">
            <a:noAutofit/>
          </a:bodyPr>
          <a:lstStyle/>
          <a:p>
            <a:pPr algn="ctr" defTabSz="685800">
              <a:defRPr sz="1800" b="0" i="0" u="none" strike="noStrike" kern="0" cap="none" spc="0" baseline="0">
                <a:solidFill>
                  <a:srgbClr val="000000"/>
                </a:solidFill>
                <a:uFillTx/>
              </a:defRPr>
            </a:pPr>
            <a:r>
              <a:rPr lang="fr-FR" sz="1350">
                <a:solidFill>
                  <a:srgbClr val="000000"/>
                </a:solidFill>
                <a:latin typeface="Calibri"/>
              </a:rPr>
              <a:t>2018</a:t>
            </a:r>
          </a:p>
        </p:txBody>
      </p:sp>
      <p:sp>
        <p:nvSpPr>
          <p:cNvPr id="15" name="Rectangle à coins arrondis 26">
            <a:extLst>
              <a:ext uri="{FF2B5EF4-FFF2-40B4-BE49-F238E27FC236}">
                <a16:creationId xmlns:a16="http://schemas.microsoft.com/office/drawing/2014/main" id="{BDF550F1-AFE0-48D1-B435-16EA327C5AA0}"/>
              </a:ext>
            </a:extLst>
          </p:cNvPr>
          <p:cNvSpPr/>
          <p:nvPr/>
        </p:nvSpPr>
        <p:spPr>
          <a:xfrm>
            <a:off x="5356586" y="3519411"/>
            <a:ext cx="543462" cy="239385"/>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w="12701" cap="flat">
            <a:solidFill>
              <a:srgbClr val="0070C0"/>
            </a:solidFill>
            <a:prstDash val="solid"/>
            <a:miter/>
          </a:ln>
        </p:spPr>
        <p:txBody>
          <a:bodyPr vert="horz" wrap="square" lIns="68580" tIns="34290" rIns="68580" bIns="34290" anchor="ctr" anchorCtr="1" compatLnSpc="1">
            <a:noAutofit/>
          </a:bodyPr>
          <a:lstStyle/>
          <a:p>
            <a:pPr algn="ctr" defTabSz="685800">
              <a:defRPr sz="1800" b="0" i="0" u="none" strike="noStrike" kern="0" cap="none" spc="0" baseline="0">
                <a:solidFill>
                  <a:srgbClr val="000000"/>
                </a:solidFill>
                <a:uFillTx/>
              </a:defRPr>
            </a:pPr>
            <a:r>
              <a:rPr lang="fr-FR" sz="1350">
                <a:solidFill>
                  <a:srgbClr val="000000"/>
                </a:solidFill>
                <a:latin typeface="Calibri"/>
              </a:rPr>
              <a:t>2019</a:t>
            </a:r>
          </a:p>
        </p:txBody>
      </p:sp>
      <p:sp>
        <p:nvSpPr>
          <p:cNvPr id="16" name="Rectangle à coins arrondis 26">
            <a:extLst>
              <a:ext uri="{FF2B5EF4-FFF2-40B4-BE49-F238E27FC236}">
                <a16:creationId xmlns:a16="http://schemas.microsoft.com/office/drawing/2014/main" id="{B0913CB0-A912-45BC-9A56-EBF19AB46804}"/>
              </a:ext>
            </a:extLst>
          </p:cNvPr>
          <p:cNvSpPr/>
          <p:nvPr/>
        </p:nvSpPr>
        <p:spPr>
          <a:xfrm>
            <a:off x="6729757" y="3515262"/>
            <a:ext cx="543462" cy="239385"/>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w="12701" cap="flat">
            <a:solidFill>
              <a:srgbClr val="0070C0"/>
            </a:solidFill>
            <a:prstDash val="solid"/>
            <a:miter/>
          </a:ln>
        </p:spPr>
        <p:txBody>
          <a:bodyPr vert="horz" wrap="square" lIns="68580" tIns="34290" rIns="68580" bIns="34290" anchor="ctr" anchorCtr="1" compatLnSpc="1">
            <a:noAutofit/>
          </a:bodyPr>
          <a:lstStyle/>
          <a:p>
            <a:pPr algn="ctr" defTabSz="685800">
              <a:defRPr sz="1800" b="0" i="0" u="none" strike="noStrike" kern="0" cap="none" spc="0" baseline="0">
                <a:solidFill>
                  <a:srgbClr val="000000"/>
                </a:solidFill>
                <a:uFillTx/>
              </a:defRPr>
            </a:pPr>
            <a:r>
              <a:rPr lang="fr-FR" sz="1350">
                <a:solidFill>
                  <a:srgbClr val="000000"/>
                </a:solidFill>
                <a:latin typeface="Calibri"/>
              </a:rPr>
              <a:t>2020</a:t>
            </a:r>
          </a:p>
        </p:txBody>
      </p:sp>
      <p:sp>
        <p:nvSpPr>
          <p:cNvPr id="17" name="Rectangle à coins arrondis 26">
            <a:extLst>
              <a:ext uri="{FF2B5EF4-FFF2-40B4-BE49-F238E27FC236}">
                <a16:creationId xmlns:a16="http://schemas.microsoft.com/office/drawing/2014/main" id="{8EB0B958-DAB6-4EC4-B395-9CD12736247F}"/>
              </a:ext>
            </a:extLst>
          </p:cNvPr>
          <p:cNvSpPr/>
          <p:nvPr/>
        </p:nvSpPr>
        <p:spPr>
          <a:xfrm>
            <a:off x="8094794" y="3518773"/>
            <a:ext cx="543462" cy="239385"/>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w="12701" cap="flat">
            <a:solidFill>
              <a:srgbClr val="0070C0"/>
            </a:solidFill>
            <a:prstDash val="solid"/>
            <a:miter/>
          </a:ln>
        </p:spPr>
        <p:txBody>
          <a:bodyPr vert="horz" wrap="square" lIns="68580" tIns="34290" rIns="68580" bIns="34290" anchor="ctr" anchorCtr="1" compatLnSpc="1">
            <a:noAutofit/>
          </a:bodyPr>
          <a:lstStyle/>
          <a:p>
            <a:pPr algn="ctr" defTabSz="685800">
              <a:defRPr sz="1800" b="0" i="0" u="none" strike="noStrike" kern="0" cap="none" spc="0" baseline="0">
                <a:solidFill>
                  <a:srgbClr val="000000"/>
                </a:solidFill>
                <a:uFillTx/>
              </a:defRPr>
            </a:pPr>
            <a:r>
              <a:rPr lang="fr-FR" sz="1350">
                <a:solidFill>
                  <a:srgbClr val="000000"/>
                </a:solidFill>
                <a:latin typeface="Calibri"/>
              </a:rPr>
              <a:t>2021</a:t>
            </a:r>
          </a:p>
        </p:txBody>
      </p:sp>
      <p:sp>
        <p:nvSpPr>
          <p:cNvPr id="18" name="Ellipse 22">
            <a:extLst>
              <a:ext uri="{FF2B5EF4-FFF2-40B4-BE49-F238E27FC236}">
                <a16:creationId xmlns:a16="http://schemas.microsoft.com/office/drawing/2014/main" id="{E25347D1-115A-4419-B33E-FA69190816F2}"/>
              </a:ext>
            </a:extLst>
          </p:cNvPr>
          <p:cNvSpPr/>
          <p:nvPr/>
        </p:nvSpPr>
        <p:spPr>
          <a:xfrm>
            <a:off x="5078488" y="4138036"/>
            <a:ext cx="1042676" cy="974583"/>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chemeClr val="accent2">
              <a:lumMod val="60000"/>
              <a:lumOff val="40000"/>
            </a:schemeClr>
          </a:solidFill>
          <a:ln cap="flat">
            <a:noFill/>
            <a:prstDash val="solid"/>
          </a:ln>
        </p:spPr>
        <p:txBody>
          <a:bodyPr vert="horz" wrap="square" lIns="68580" tIns="34290" rIns="68580" bIns="34290" anchor="ctr" anchorCtr="1" compatLnSpc="1">
            <a:noAutofit/>
          </a:bodyPr>
          <a:lstStyle/>
          <a:p>
            <a:pPr algn="ctr" defTabSz="685800">
              <a:defRPr sz="1800" b="0" i="0" u="none" strike="noStrike" kern="0" cap="none" spc="0" baseline="0">
                <a:solidFill>
                  <a:srgbClr val="000000"/>
                </a:solidFill>
                <a:uFillTx/>
              </a:defRPr>
            </a:pPr>
            <a:r>
              <a:rPr lang="fr-FR" sz="825" b="1" dirty="0">
                <a:solidFill>
                  <a:srgbClr val="FFFFFF"/>
                </a:solidFill>
                <a:latin typeface="Calibri"/>
              </a:rPr>
              <a:t>Dégrèvement</a:t>
            </a:r>
          </a:p>
          <a:p>
            <a:pPr algn="ctr" defTabSz="685800">
              <a:defRPr sz="1800" b="0" i="0" u="none" strike="noStrike" kern="0" cap="none" spc="0" baseline="0">
                <a:solidFill>
                  <a:srgbClr val="000000"/>
                </a:solidFill>
                <a:uFillTx/>
              </a:defRPr>
            </a:pPr>
            <a:r>
              <a:rPr lang="fr-FR" sz="1350" b="1" dirty="0">
                <a:solidFill>
                  <a:srgbClr val="FFFFFF"/>
                </a:solidFill>
                <a:latin typeface="Calibri"/>
              </a:rPr>
              <a:t>65 %</a:t>
            </a:r>
          </a:p>
        </p:txBody>
      </p:sp>
      <p:sp>
        <p:nvSpPr>
          <p:cNvPr id="19" name="Ellipse 23">
            <a:extLst>
              <a:ext uri="{FF2B5EF4-FFF2-40B4-BE49-F238E27FC236}">
                <a16:creationId xmlns:a16="http://schemas.microsoft.com/office/drawing/2014/main" id="{E10F2CAA-2002-4F7A-8184-72CE9260050F}"/>
              </a:ext>
            </a:extLst>
          </p:cNvPr>
          <p:cNvSpPr/>
          <p:nvPr/>
        </p:nvSpPr>
        <p:spPr>
          <a:xfrm>
            <a:off x="6440487" y="4147837"/>
            <a:ext cx="1042676" cy="974583"/>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chemeClr val="accent2">
              <a:lumMod val="75000"/>
            </a:schemeClr>
          </a:solidFill>
          <a:ln cap="flat">
            <a:noFill/>
            <a:prstDash val="solid"/>
          </a:ln>
        </p:spPr>
        <p:txBody>
          <a:bodyPr vert="horz" wrap="square" lIns="68580" tIns="34290" rIns="68580" bIns="34290" anchor="ctr" anchorCtr="1" compatLnSpc="1">
            <a:noAutofit/>
          </a:bodyPr>
          <a:lstStyle/>
          <a:p>
            <a:pPr algn="ctr" defTabSz="685800">
              <a:defRPr sz="1800" b="0" i="0" u="none" strike="noStrike" kern="0" cap="none" spc="0" baseline="0">
                <a:solidFill>
                  <a:srgbClr val="000000"/>
                </a:solidFill>
                <a:uFillTx/>
              </a:defRPr>
            </a:pPr>
            <a:r>
              <a:rPr lang="fr-FR" sz="825" b="1" dirty="0">
                <a:solidFill>
                  <a:srgbClr val="FFFFFF"/>
                </a:solidFill>
                <a:latin typeface="Calibri"/>
              </a:rPr>
              <a:t>Dégrèvement</a:t>
            </a:r>
          </a:p>
          <a:p>
            <a:pPr algn="ctr" defTabSz="685800">
              <a:defRPr sz="1800" b="0" i="0" u="none" strike="noStrike" kern="0" cap="none" spc="0" baseline="0">
                <a:solidFill>
                  <a:srgbClr val="000000"/>
                </a:solidFill>
                <a:uFillTx/>
              </a:defRPr>
            </a:pPr>
            <a:r>
              <a:rPr lang="fr-FR" sz="1350" b="1" dirty="0">
                <a:solidFill>
                  <a:srgbClr val="FFFFFF"/>
                </a:solidFill>
                <a:latin typeface="Calibri"/>
              </a:rPr>
              <a:t>100 %</a:t>
            </a:r>
          </a:p>
        </p:txBody>
      </p:sp>
    </p:spTree>
    <p:extLst>
      <p:ext uri="{BB962C8B-B14F-4D97-AF65-F5344CB8AC3E}">
        <p14:creationId xmlns:p14="http://schemas.microsoft.com/office/powerpoint/2010/main" val="28627076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036980A5-3EFB-4CC4-BECD-5FEE28B2FB62}"/>
              </a:ext>
            </a:extLst>
          </p:cNvPr>
          <p:cNvSpPr>
            <a:spLocks noGrp="1"/>
          </p:cNvSpPr>
          <p:nvPr>
            <p:ph type="title"/>
          </p:nvPr>
        </p:nvSpPr>
        <p:spPr/>
        <p:txBody>
          <a:bodyPr>
            <a:normAutofit/>
          </a:bodyPr>
          <a:lstStyle/>
          <a:p>
            <a:r>
              <a:rPr lang="fr-FR" dirty="0"/>
              <a:t>Réforme de la taxe d’habitation </a:t>
            </a:r>
          </a:p>
        </p:txBody>
      </p:sp>
      <p:sp>
        <p:nvSpPr>
          <p:cNvPr id="3" name="Espace réservé du contenu 2">
            <a:extLst>
              <a:ext uri="{FF2B5EF4-FFF2-40B4-BE49-F238E27FC236}">
                <a16:creationId xmlns:a16="http://schemas.microsoft.com/office/drawing/2014/main" id="{43AEEA14-91F8-469C-BC22-2B61ADBA88E9}"/>
              </a:ext>
            </a:extLst>
          </p:cNvPr>
          <p:cNvSpPr>
            <a:spLocks noGrp="1"/>
          </p:cNvSpPr>
          <p:nvPr>
            <p:ph idx="1"/>
          </p:nvPr>
        </p:nvSpPr>
        <p:spPr/>
        <p:txBody>
          <a:bodyPr/>
          <a:lstStyle/>
          <a:p>
            <a:pPr lvl="0"/>
            <a:r>
              <a:rPr lang="fr-FR" dirty="0"/>
              <a:t>Taxe d’habitation sur la résidence principale</a:t>
            </a:r>
          </a:p>
          <a:p>
            <a:pPr lvl="1"/>
            <a:r>
              <a:rPr lang="fr-FR" dirty="0"/>
              <a:t>Dégrèvement transformé en exonération totale pour 80 % des foyers fiscaux </a:t>
            </a:r>
          </a:p>
          <a:p>
            <a:pPr lvl="1"/>
            <a:r>
              <a:rPr lang="fr-FR" dirty="0"/>
              <a:t>Suppression progressive pour les autres foyers avec un allègement</a:t>
            </a:r>
          </a:p>
          <a:p>
            <a:pPr lvl="2"/>
            <a:r>
              <a:rPr lang="fr-FR" dirty="0"/>
              <a:t>30 % en 2021</a:t>
            </a:r>
          </a:p>
          <a:p>
            <a:pPr lvl="2"/>
            <a:r>
              <a:rPr lang="fr-FR" dirty="0"/>
              <a:t>65 % en 2022</a:t>
            </a:r>
          </a:p>
          <a:p>
            <a:pPr lvl="2"/>
            <a:r>
              <a:rPr lang="fr-FR" dirty="0"/>
              <a:t>Exonération totale en 2023 </a:t>
            </a:r>
          </a:p>
          <a:p>
            <a:pPr lvl="0"/>
            <a:r>
              <a:rPr lang="fr-FR" dirty="0"/>
              <a:t>Révision des valeurs locatives des locaux d’habitation</a:t>
            </a:r>
          </a:p>
          <a:p>
            <a:pPr lvl="1"/>
            <a:r>
              <a:rPr lang="fr-FR" dirty="0"/>
              <a:t>Objectif : permettre d’actualiser les bases d’imposition des locaux d’habitation</a:t>
            </a:r>
          </a:p>
          <a:p>
            <a:pPr lvl="2"/>
            <a:r>
              <a:rPr lang="fr-FR" dirty="0"/>
              <a:t>Nouveau système d’évaluation – révision effective en 2026</a:t>
            </a:r>
          </a:p>
        </p:txBody>
      </p:sp>
    </p:spTree>
    <p:extLst>
      <p:ext uri="{BB962C8B-B14F-4D97-AF65-F5344CB8AC3E}">
        <p14:creationId xmlns:p14="http://schemas.microsoft.com/office/powerpoint/2010/main" val="21783530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02167B4E-2A12-4453-8297-CFA958C09C68}"/>
              </a:ext>
            </a:extLst>
          </p:cNvPr>
          <p:cNvSpPr>
            <a:spLocks noGrp="1"/>
          </p:cNvSpPr>
          <p:nvPr>
            <p:ph type="title"/>
          </p:nvPr>
        </p:nvSpPr>
        <p:spPr/>
        <p:txBody>
          <a:bodyPr>
            <a:normAutofit/>
          </a:bodyPr>
          <a:lstStyle/>
          <a:p>
            <a:r>
              <a:rPr lang="fr-FR" dirty="0"/>
              <a:t>Réforme de la taxe d’habitation </a:t>
            </a:r>
          </a:p>
        </p:txBody>
      </p:sp>
      <p:sp>
        <p:nvSpPr>
          <p:cNvPr id="3" name="Espace réservé du contenu 2">
            <a:extLst>
              <a:ext uri="{FF2B5EF4-FFF2-40B4-BE49-F238E27FC236}">
                <a16:creationId xmlns:a16="http://schemas.microsoft.com/office/drawing/2014/main" id="{E1A22C6F-EAA1-4E78-ACC5-AC02751D3866}"/>
              </a:ext>
            </a:extLst>
          </p:cNvPr>
          <p:cNvSpPr>
            <a:spLocks noGrp="1"/>
          </p:cNvSpPr>
          <p:nvPr>
            <p:ph idx="1"/>
          </p:nvPr>
        </p:nvSpPr>
        <p:spPr/>
        <p:txBody>
          <a:bodyPr/>
          <a:lstStyle/>
          <a:p>
            <a:pPr lvl="0"/>
            <a:r>
              <a:rPr lang="fr-FR" dirty="0"/>
              <a:t>Nouvelle exonération pour la résidence principale</a:t>
            </a:r>
          </a:p>
          <a:p>
            <a:pPr lvl="1"/>
            <a:r>
              <a:rPr lang="fr-FR" dirty="0"/>
              <a:t>Dispense de taxe d’habitation d’ici 2023</a:t>
            </a:r>
          </a:p>
          <a:p>
            <a:pPr lvl="2"/>
            <a:r>
              <a:rPr lang="fr-FR" dirty="0"/>
              <a:t>Contribuables ne remplissant pas les conditions de ressources</a:t>
            </a:r>
          </a:p>
          <a:p>
            <a:endParaRPr lang="fr-FR" dirty="0"/>
          </a:p>
        </p:txBody>
      </p:sp>
      <p:cxnSp>
        <p:nvCxnSpPr>
          <p:cNvPr id="5" name="Connecteur droit avec flèche 2">
            <a:extLst>
              <a:ext uri="{FF2B5EF4-FFF2-40B4-BE49-F238E27FC236}">
                <a16:creationId xmlns:a16="http://schemas.microsoft.com/office/drawing/2014/main" id="{F1E88D90-8223-4027-9910-CD375858E855}"/>
              </a:ext>
            </a:extLst>
          </p:cNvPr>
          <p:cNvCxnSpPr/>
          <p:nvPr/>
        </p:nvCxnSpPr>
        <p:spPr>
          <a:xfrm>
            <a:off x="1822339" y="3877286"/>
            <a:ext cx="8609917" cy="0"/>
          </a:xfrm>
          <a:prstGeom prst="straightConnector1">
            <a:avLst/>
          </a:prstGeom>
          <a:noFill/>
          <a:ln w="19046" cap="flat">
            <a:solidFill>
              <a:srgbClr val="002060"/>
            </a:solidFill>
            <a:prstDash val="solid"/>
            <a:miter/>
            <a:tailEnd type="arrow"/>
          </a:ln>
        </p:spPr>
      </p:cxnSp>
      <p:cxnSp>
        <p:nvCxnSpPr>
          <p:cNvPr id="6" name="Connecteur droit 9">
            <a:extLst>
              <a:ext uri="{FF2B5EF4-FFF2-40B4-BE49-F238E27FC236}">
                <a16:creationId xmlns:a16="http://schemas.microsoft.com/office/drawing/2014/main" id="{7129D7BA-9E89-4A92-96AF-CDAF71794274}"/>
              </a:ext>
            </a:extLst>
          </p:cNvPr>
          <p:cNvCxnSpPr/>
          <p:nvPr/>
        </p:nvCxnSpPr>
        <p:spPr>
          <a:xfrm>
            <a:off x="2155793" y="3751450"/>
            <a:ext cx="0" cy="270548"/>
          </a:xfrm>
          <a:prstGeom prst="straightConnector1">
            <a:avLst/>
          </a:prstGeom>
          <a:noFill/>
          <a:ln w="19046" cap="flat">
            <a:solidFill>
              <a:schemeClr val="accent5">
                <a:lumMod val="75000"/>
              </a:schemeClr>
            </a:solidFill>
            <a:prstDash val="solid"/>
            <a:miter/>
          </a:ln>
        </p:spPr>
      </p:cxnSp>
      <p:cxnSp>
        <p:nvCxnSpPr>
          <p:cNvPr id="7" name="Connecteur droit 13">
            <a:extLst>
              <a:ext uri="{FF2B5EF4-FFF2-40B4-BE49-F238E27FC236}">
                <a16:creationId xmlns:a16="http://schemas.microsoft.com/office/drawing/2014/main" id="{BB8179E1-F5D8-4A43-927F-613A44314138}"/>
              </a:ext>
            </a:extLst>
          </p:cNvPr>
          <p:cNvCxnSpPr/>
          <p:nvPr/>
        </p:nvCxnSpPr>
        <p:spPr>
          <a:xfrm>
            <a:off x="3396316" y="3758794"/>
            <a:ext cx="0" cy="270542"/>
          </a:xfrm>
          <a:prstGeom prst="straightConnector1">
            <a:avLst/>
          </a:prstGeom>
          <a:noFill/>
          <a:ln w="19046" cap="flat">
            <a:solidFill>
              <a:schemeClr val="accent5">
                <a:lumMod val="75000"/>
              </a:schemeClr>
            </a:solidFill>
            <a:prstDash val="solid"/>
            <a:miter/>
          </a:ln>
        </p:spPr>
      </p:cxnSp>
      <p:cxnSp>
        <p:nvCxnSpPr>
          <p:cNvPr id="8" name="Connecteur droit 14">
            <a:extLst>
              <a:ext uri="{FF2B5EF4-FFF2-40B4-BE49-F238E27FC236}">
                <a16:creationId xmlns:a16="http://schemas.microsoft.com/office/drawing/2014/main" id="{76378E24-79DE-4D96-B028-ADA3B34DAB9A}"/>
              </a:ext>
            </a:extLst>
          </p:cNvPr>
          <p:cNvCxnSpPr/>
          <p:nvPr/>
        </p:nvCxnSpPr>
        <p:spPr>
          <a:xfrm>
            <a:off x="4775261" y="3758794"/>
            <a:ext cx="0" cy="270542"/>
          </a:xfrm>
          <a:prstGeom prst="straightConnector1">
            <a:avLst/>
          </a:prstGeom>
          <a:noFill/>
          <a:ln w="19046" cap="flat">
            <a:solidFill>
              <a:schemeClr val="accent5">
                <a:lumMod val="75000"/>
              </a:schemeClr>
            </a:solidFill>
            <a:prstDash val="solid"/>
            <a:miter/>
          </a:ln>
        </p:spPr>
      </p:cxnSp>
      <p:cxnSp>
        <p:nvCxnSpPr>
          <p:cNvPr id="9" name="Connecteur droit 15">
            <a:extLst>
              <a:ext uri="{FF2B5EF4-FFF2-40B4-BE49-F238E27FC236}">
                <a16:creationId xmlns:a16="http://schemas.microsoft.com/office/drawing/2014/main" id="{76869D9C-E506-4264-ABA2-0CC17B14F78E}"/>
              </a:ext>
            </a:extLst>
          </p:cNvPr>
          <p:cNvCxnSpPr/>
          <p:nvPr/>
        </p:nvCxnSpPr>
        <p:spPr>
          <a:xfrm>
            <a:off x="6141614" y="3742013"/>
            <a:ext cx="0" cy="270548"/>
          </a:xfrm>
          <a:prstGeom prst="straightConnector1">
            <a:avLst/>
          </a:prstGeom>
          <a:noFill/>
          <a:ln w="19046" cap="flat">
            <a:solidFill>
              <a:schemeClr val="accent5">
                <a:lumMod val="75000"/>
              </a:schemeClr>
            </a:solidFill>
            <a:prstDash val="solid"/>
            <a:miter/>
          </a:ln>
        </p:spPr>
      </p:cxnSp>
      <p:sp>
        <p:nvSpPr>
          <p:cNvPr id="10" name="Ellipse 16">
            <a:extLst>
              <a:ext uri="{FF2B5EF4-FFF2-40B4-BE49-F238E27FC236}">
                <a16:creationId xmlns:a16="http://schemas.microsoft.com/office/drawing/2014/main" id="{DE01F3D2-9410-4A84-9266-DE0DA4F2F8CB}"/>
              </a:ext>
            </a:extLst>
          </p:cNvPr>
          <p:cNvSpPr/>
          <p:nvPr/>
        </p:nvSpPr>
        <p:spPr>
          <a:xfrm>
            <a:off x="2717004" y="4549337"/>
            <a:ext cx="2650328" cy="551932"/>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FFFFFF"/>
          </a:solidFill>
          <a:ln w="12701" cap="flat">
            <a:solidFill>
              <a:srgbClr val="000000"/>
            </a:solidFill>
            <a:prstDash val="solid"/>
            <a:miter/>
          </a:ln>
        </p:spPr>
        <p:txBody>
          <a:bodyPr vert="horz" wrap="square" lIns="68580" tIns="34290" rIns="68580" bIns="34290" anchor="ctr" anchorCtr="1" compatLnSpc="1">
            <a:noAutofit/>
          </a:bodyPr>
          <a:lstStyle/>
          <a:p>
            <a:pPr algn="ctr" defTabSz="685800">
              <a:defRPr sz="1800" b="0" i="0" u="none" strike="noStrike" kern="0" cap="none" spc="0" baseline="0">
                <a:solidFill>
                  <a:srgbClr val="000000"/>
                </a:solidFill>
                <a:uFillTx/>
              </a:defRPr>
            </a:pPr>
            <a:r>
              <a:rPr lang="fr-FR" sz="825" b="1" dirty="0">
                <a:solidFill>
                  <a:srgbClr val="000000"/>
                </a:solidFill>
                <a:latin typeface="Calibri"/>
              </a:rPr>
              <a:t>TAXATION </a:t>
            </a:r>
            <a:endParaRPr lang="fr-FR" sz="1350" b="1" dirty="0">
              <a:solidFill>
                <a:srgbClr val="000000"/>
              </a:solidFill>
              <a:latin typeface="Calibri"/>
            </a:endParaRPr>
          </a:p>
        </p:txBody>
      </p:sp>
      <p:sp>
        <p:nvSpPr>
          <p:cNvPr id="11" name="Pentagone 21">
            <a:extLst>
              <a:ext uri="{FF2B5EF4-FFF2-40B4-BE49-F238E27FC236}">
                <a16:creationId xmlns:a16="http://schemas.microsoft.com/office/drawing/2014/main" id="{BF38772E-410F-45FC-866B-C3BA9D868701}"/>
              </a:ext>
            </a:extLst>
          </p:cNvPr>
          <p:cNvSpPr/>
          <p:nvPr/>
        </p:nvSpPr>
        <p:spPr>
          <a:xfrm>
            <a:off x="8768134" y="4021998"/>
            <a:ext cx="1759715" cy="903644"/>
          </a:xfrm>
          <a:custGeom>
            <a:avLst>
              <a:gd name="f8" fmla="val 50000"/>
            </a:avLst>
            <a:gdLst>
              <a:gd name="f1" fmla="val 10800000"/>
              <a:gd name="f2" fmla="val 5400000"/>
              <a:gd name="f3" fmla="val 180"/>
              <a:gd name="f4" fmla="val w"/>
              <a:gd name="f5" fmla="val h"/>
              <a:gd name="f6" fmla="val ss"/>
              <a:gd name="f7" fmla="val 0"/>
              <a:gd name="f8" fmla="val 50000"/>
              <a:gd name="f9" fmla="+- 0 0 -360"/>
              <a:gd name="f10" fmla="+- 0 0 -180"/>
              <a:gd name="f11" fmla="abs f4"/>
              <a:gd name="f12" fmla="abs f5"/>
              <a:gd name="f13" fmla="abs f6"/>
              <a:gd name="f14" fmla="val f7"/>
              <a:gd name="f15" fmla="val f8"/>
              <a:gd name="f16" fmla="*/ f9 f1 1"/>
              <a:gd name="f17" fmla="*/ f10 f1 1"/>
              <a:gd name="f18" fmla="?: f11 f4 1"/>
              <a:gd name="f19" fmla="?: f12 f5 1"/>
              <a:gd name="f20" fmla="?: f13 f6 1"/>
              <a:gd name="f21" fmla="*/ f16 1 f3"/>
              <a:gd name="f22" fmla="*/ f17 1 f3"/>
              <a:gd name="f23" fmla="*/ f18 1 21600"/>
              <a:gd name="f24" fmla="*/ f19 1 21600"/>
              <a:gd name="f25" fmla="*/ 21600 f18 1"/>
              <a:gd name="f26" fmla="*/ 21600 f19 1"/>
              <a:gd name="f27" fmla="+- f21 0 f2"/>
              <a:gd name="f28" fmla="+- f22 0 f2"/>
              <a:gd name="f29" fmla="min f24 f23"/>
              <a:gd name="f30" fmla="*/ f25 1 f20"/>
              <a:gd name="f31" fmla="*/ f26 1 f20"/>
              <a:gd name="f32" fmla="val f30"/>
              <a:gd name="f33" fmla="val f31"/>
              <a:gd name="f34" fmla="*/ f14 f29 1"/>
              <a:gd name="f35" fmla="+- f33 0 f14"/>
              <a:gd name="f36" fmla="+- f32 0 f14"/>
              <a:gd name="f37" fmla="*/ f33 f29 1"/>
              <a:gd name="f38" fmla="*/ f32 f29 1"/>
              <a:gd name="f39" fmla="*/ f35 1 2"/>
              <a:gd name="f40" fmla="min f36 f35"/>
              <a:gd name="f41" fmla="+- f14 f39 0"/>
              <a:gd name="f42" fmla="*/ f40 f15 1"/>
              <a:gd name="f43" fmla="*/ f42 1 100000"/>
              <a:gd name="f44" fmla="*/ f41 f29 1"/>
              <a:gd name="f45" fmla="+- f32 0 f43"/>
              <a:gd name="f46" fmla="+- f45 f32 0"/>
              <a:gd name="f47" fmla="*/ f45 1 2"/>
              <a:gd name="f48" fmla="*/ f45 f29 1"/>
              <a:gd name="f49" fmla="*/ f46 1 2"/>
              <a:gd name="f50" fmla="*/ f47 f29 1"/>
              <a:gd name="f51" fmla="*/ f49 f29 1"/>
            </a:gdLst>
            <a:ahLst/>
            <a:cxnLst>
              <a:cxn ang="3cd4">
                <a:pos x="hc" y="t"/>
              </a:cxn>
              <a:cxn ang="0">
                <a:pos x="r" y="vc"/>
              </a:cxn>
              <a:cxn ang="cd4">
                <a:pos x="hc" y="b"/>
              </a:cxn>
              <a:cxn ang="cd2">
                <a:pos x="l" y="vc"/>
              </a:cxn>
              <a:cxn ang="f27">
                <a:pos x="f50" y="f34"/>
              </a:cxn>
              <a:cxn ang="f28">
                <a:pos x="f50" y="f37"/>
              </a:cxn>
            </a:cxnLst>
            <a:rect l="f34" t="f34" r="f51" b="f37"/>
            <a:pathLst>
              <a:path>
                <a:moveTo>
                  <a:pt x="f34" y="f34"/>
                </a:moveTo>
                <a:lnTo>
                  <a:pt x="f48" y="f34"/>
                </a:lnTo>
                <a:lnTo>
                  <a:pt x="f38" y="f44"/>
                </a:lnTo>
                <a:lnTo>
                  <a:pt x="f48" y="f37"/>
                </a:lnTo>
                <a:lnTo>
                  <a:pt x="f34" y="f37"/>
                </a:lnTo>
                <a:close/>
              </a:path>
            </a:pathLst>
          </a:custGeom>
          <a:solidFill>
            <a:schemeClr val="accent2">
              <a:lumMod val="50000"/>
            </a:schemeClr>
          </a:solidFill>
          <a:ln cap="flat">
            <a:noFill/>
            <a:prstDash val="solid"/>
          </a:ln>
        </p:spPr>
        <p:txBody>
          <a:bodyPr vert="horz" wrap="square" lIns="68580" tIns="34290" rIns="68580" bIns="34290" anchor="ctr" anchorCtr="1" compatLnSpc="1">
            <a:noAutofit/>
          </a:bodyPr>
          <a:lstStyle/>
          <a:p>
            <a:pPr algn="ctr" defTabSz="685800">
              <a:defRPr sz="1800" b="0" i="0" u="none" strike="noStrike" kern="0" cap="none" spc="0" baseline="0">
                <a:solidFill>
                  <a:srgbClr val="000000"/>
                </a:solidFill>
                <a:uFillTx/>
              </a:defRPr>
            </a:pPr>
            <a:r>
              <a:rPr lang="fr-FR" sz="1350" b="1" dirty="0">
                <a:solidFill>
                  <a:srgbClr val="FFFFFF"/>
                </a:solidFill>
                <a:latin typeface="Calibri"/>
              </a:rPr>
              <a:t>Exonération </a:t>
            </a:r>
            <a:r>
              <a:rPr lang="fr-FR" sz="1350" b="1" dirty="0">
                <a:solidFill>
                  <a:schemeClr val="bg1"/>
                </a:solidFill>
                <a:latin typeface="Calibri"/>
              </a:rPr>
              <a:t>totale</a:t>
            </a:r>
          </a:p>
        </p:txBody>
      </p:sp>
      <p:sp>
        <p:nvSpPr>
          <p:cNvPr id="12" name="Rectangle à coins arrondis 26">
            <a:extLst>
              <a:ext uri="{FF2B5EF4-FFF2-40B4-BE49-F238E27FC236}">
                <a16:creationId xmlns:a16="http://schemas.microsoft.com/office/drawing/2014/main" id="{59A7DE98-26D9-47AA-AF45-588E370E5F6F}"/>
              </a:ext>
            </a:extLst>
          </p:cNvPr>
          <p:cNvSpPr/>
          <p:nvPr/>
        </p:nvSpPr>
        <p:spPr>
          <a:xfrm>
            <a:off x="2504324" y="3526564"/>
            <a:ext cx="543462" cy="239385"/>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w="12701" cap="flat">
            <a:solidFill>
              <a:srgbClr val="0070C0"/>
            </a:solidFill>
            <a:prstDash val="solid"/>
            <a:miter/>
          </a:ln>
        </p:spPr>
        <p:txBody>
          <a:bodyPr vert="horz" wrap="square" lIns="68580" tIns="34290" rIns="68580" bIns="34290" anchor="ctr" anchorCtr="1" compatLnSpc="1">
            <a:noAutofit/>
          </a:bodyPr>
          <a:lstStyle/>
          <a:p>
            <a:pPr algn="ctr" defTabSz="685800">
              <a:defRPr sz="1800" b="0" i="0" u="none" strike="noStrike" kern="0" cap="none" spc="0" baseline="0">
                <a:solidFill>
                  <a:srgbClr val="000000"/>
                </a:solidFill>
                <a:uFillTx/>
              </a:defRPr>
            </a:pPr>
            <a:r>
              <a:rPr lang="fr-FR" sz="1350">
                <a:solidFill>
                  <a:srgbClr val="000000"/>
                </a:solidFill>
                <a:latin typeface="Calibri"/>
              </a:rPr>
              <a:t>2018</a:t>
            </a:r>
          </a:p>
        </p:txBody>
      </p:sp>
      <p:sp>
        <p:nvSpPr>
          <p:cNvPr id="13" name="Rectangle à coins arrondis 26">
            <a:extLst>
              <a:ext uri="{FF2B5EF4-FFF2-40B4-BE49-F238E27FC236}">
                <a16:creationId xmlns:a16="http://schemas.microsoft.com/office/drawing/2014/main" id="{48CC80A4-95BF-42EC-8C36-357AFDCC0CAD}"/>
              </a:ext>
            </a:extLst>
          </p:cNvPr>
          <p:cNvSpPr/>
          <p:nvPr/>
        </p:nvSpPr>
        <p:spPr>
          <a:xfrm>
            <a:off x="3813536" y="3519411"/>
            <a:ext cx="543462" cy="239385"/>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w="12701" cap="flat">
            <a:solidFill>
              <a:srgbClr val="0070C0"/>
            </a:solidFill>
            <a:prstDash val="solid"/>
            <a:miter/>
          </a:ln>
        </p:spPr>
        <p:txBody>
          <a:bodyPr vert="horz" wrap="square" lIns="68580" tIns="34290" rIns="68580" bIns="34290" anchor="ctr" anchorCtr="1" compatLnSpc="1">
            <a:noAutofit/>
          </a:bodyPr>
          <a:lstStyle/>
          <a:p>
            <a:pPr algn="ctr" defTabSz="685800">
              <a:defRPr sz="1800" b="0" i="0" u="none" strike="noStrike" kern="0" cap="none" spc="0" baseline="0">
                <a:solidFill>
                  <a:srgbClr val="000000"/>
                </a:solidFill>
                <a:uFillTx/>
              </a:defRPr>
            </a:pPr>
            <a:r>
              <a:rPr lang="fr-FR" sz="1350" dirty="0">
                <a:solidFill>
                  <a:srgbClr val="000000"/>
                </a:solidFill>
                <a:latin typeface="Calibri"/>
              </a:rPr>
              <a:t>2019</a:t>
            </a:r>
          </a:p>
        </p:txBody>
      </p:sp>
      <p:sp>
        <p:nvSpPr>
          <p:cNvPr id="14" name="Rectangle à coins arrondis 26">
            <a:extLst>
              <a:ext uri="{FF2B5EF4-FFF2-40B4-BE49-F238E27FC236}">
                <a16:creationId xmlns:a16="http://schemas.microsoft.com/office/drawing/2014/main" id="{0D41D039-966B-466C-B353-36C322C4E17E}"/>
              </a:ext>
            </a:extLst>
          </p:cNvPr>
          <p:cNvSpPr/>
          <p:nvPr/>
        </p:nvSpPr>
        <p:spPr>
          <a:xfrm>
            <a:off x="5186707" y="3515262"/>
            <a:ext cx="543462" cy="239385"/>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w="12701" cap="flat">
            <a:solidFill>
              <a:srgbClr val="0070C0"/>
            </a:solidFill>
            <a:prstDash val="solid"/>
            <a:miter/>
          </a:ln>
        </p:spPr>
        <p:txBody>
          <a:bodyPr vert="horz" wrap="square" lIns="68580" tIns="34290" rIns="68580" bIns="34290" anchor="ctr" anchorCtr="1" compatLnSpc="1">
            <a:noAutofit/>
          </a:bodyPr>
          <a:lstStyle/>
          <a:p>
            <a:pPr algn="ctr" defTabSz="685800">
              <a:defRPr sz="1800" b="0" i="0" u="none" strike="noStrike" kern="0" cap="none" spc="0" baseline="0">
                <a:solidFill>
                  <a:srgbClr val="000000"/>
                </a:solidFill>
                <a:uFillTx/>
              </a:defRPr>
            </a:pPr>
            <a:r>
              <a:rPr lang="fr-FR" sz="1350">
                <a:solidFill>
                  <a:srgbClr val="000000"/>
                </a:solidFill>
                <a:latin typeface="Calibri"/>
              </a:rPr>
              <a:t>2020</a:t>
            </a:r>
          </a:p>
        </p:txBody>
      </p:sp>
      <p:sp>
        <p:nvSpPr>
          <p:cNvPr id="15" name="Rectangle à coins arrondis 26">
            <a:extLst>
              <a:ext uri="{FF2B5EF4-FFF2-40B4-BE49-F238E27FC236}">
                <a16:creationId xmlns:a16="http://schemas.microsoft.com/office/drawing/2014/main" id="{7E1A74F7-AA13-435C-9882-6249EA7F33D2}"/>
              </a:ext>
            </a:extLst>
          </p:cNvPr>
          <p:cNvSpPr/>
          <p:nvPr/>
        </p:nvSpPr>
        <p:spPr>
          <a:xfrm>
            <a:off x="6551744" y="3518773"/>
            <a:ext cx="543462" cy="239385"/>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w="12701" cap="flat">
            <a:solidFill>
              <a:srgbClr val="0070C0"/>
            </a:solidFill>
            <a:prstDash val="solid"/>
            <a:miter/>
          </a:ln>
        </p:spPr>
        <p:txBody>
          <a:bodyPr vert="horz" wrap="square" lIns="68580" tIns="34290" rIns="68580" bIns="34290" anchor="ctr" anchorCtr="1" compatLnSpc="1">
            <a:noAutofit/>
          </a:bodyPr>
          <a:lstStyle/>
          <a:p>
            <a:pPr algn="ctr" defTabSz="685800">
              <a:defRPr sz="1800" b="0" i="0" u="none" strike="noStrike" kern="0" cap="none" spc="0" baseline="0">
                <a:solidFill>
                  <a:srgbClr val="000000"/>
                </a:solidFill>
                <a:uFillTx/>
              </a:defRPr>
            </a:pPr>
            <a:r>
              <a:rPr lang="fr-FR" sz="1350">
                <a:solidFill>
                  <a:srgbClr val="000000"/>
                </a:solidFill>
                <a:latin typeface="Calibri"/>
              </a:rPr>
              <a:t>2021</a:t>
            </a:r>
          </a:p>
        </p:txBody>
      </p:sp>
      <p:sp>
        <p:nvSpPr>
          <p:cNvPr id="16" name="Ellipse 22">
            <a:extLst>
              <a:ext uri="{FF2B5EF4-FFF2-40B4-BE49-F238E27FC236}">
                <a16:creationId xmlns:a16="http://schemas.microsoft.com/office/drawing/2014/main" id="{42EF3FB6-1B4B-46AC-9036-CF3E03F4ED98}"/>
              </a:ext>
            </a:extLst>
          </p:cNvPr>
          <p:cNvSpPr/>
          <p:nvPr/>
        </p:nvSpPr>
        <p:spPr>
          <a:xfrm>
            <a:off x="7584939" y="4021999"/>
            <a:ext cx="1043683" cy="974583"/>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chemeClr val="accent2">
              <a:lumMod val="75000"/>
            </a:schemeClr>
          </a:solidFill>
          <a:ln cap="flat">
            <a:noFill/>
            <a:prstDash val="solid"/>
          </a:ln>
        </p:spPr>
        <p:txBody>
          <a:bodyPr vert="horz" wrap="square" lIns="68580" tIns="34290" rIns="68580" bIns="34290" anchor="ctr" anchorCtr="1" compatLnSpc="1">
            <a:noAutofit/>
          </a:bodyPr>
          <a:lstStyle/>
          <a:p>
            <a:pPr algn="ctr" defTabSz="685800">
              <a:defRPr sz="1800" b="0" i="0" u="none" strike="noStrike" kern="0" cap="none" spc="0" baseline="0">
                <a:solidFill>
                  <a:srgbClr val="000000"/>
                </a:solidFill>
                <a:uFillTx/>
              </a:defRPr>
            </a:pPr>
            <a:r>
              <a:rPr lang="fr-FR" sz="825" b="1" dirty="0">
                <a:solidFill>
                  <a:schemeClr val="bg1"/>
                </a:solidFill>
                <a:latin typeface="Calibri"/>
              </a:rPr>
              <a:t>Exonération</a:t>
            </a:r>
          </a:p>
          <a:p>
            <a:pPr algn="ctr" defTabSz="685800">
              <a:defRPr sz="1800" b="0" i="0" u="none" strike="noStrike" kern="0" cap="none" spc="0" baseline="0">
                <a:solidFill>
                  <a:srgbClr val="000000"/>
                </a:solidFill>
                <a:uFillTx/>
              </a:defRPr>
            </a:pPr>
            <a:r>
              <a:rPr lang="fr-FR" sz="1350" b="1" dirty="0">
                <a:solidFill>
                  <a:srgbClr val="FFFFFF"/>
                </a:solidFill>
                <a:latin typeface="Calibri"/>
              </a:rPr>
              <a:t>65 %</a:t>
            </a:r>
          </a:p>
        </p:txBody>
      </p:sp>
      <p:cxnSp>
        <p:nvCxnSpPr>
          <p:cNvPr id="17" name="Connecteur droit 24">
            <a:extLst>
              <a:ext uri="{FF2B5EF4-FFF2-40B4-BE49-F238E27FC236}">
                <a16:creationId xmlns:a16="http://schemas.microsoft.com/office/drawing/2014/main" id="{BFA35153-4160-4E96-934A-47A8C1E9C801}"/>
              </a:ext>
            </a:extLst>
          </p:cNvPr>
          <p:cNvCxnSpPr/>
          <p:nvPr/>
        </p:nvCxnSpPr>
        <p:spPr>
          <a:xfrm>
            <a:off x="7460826" y="3742013"/>
            <a:ext cx="0" cy="270548"/>
          </a:xfrm>
          <a:prstGeom prst="straightConnector1">
            <a:avLst/>
          </a:prstGeom>
          <a:noFill/>
          <a:ln w="19046" cap="flat">
            <a:solidFill>
              <a:schemeClr val="accent5">
                <a:lumMod val="75000"/>
              </a:schemeClr>
            </a:solidFill>
            <a:prstDash val="solid"/>
            <a:miter/>
          </a:ln>
        </p:spPr>
      </p:cxnSp>
      <p:sp>
        <p:nvSpPr>
          <p:cNvPr id="18" name="Rectangle à coins arrondis 26">
            <a:extLst>
              <a:ext uri="{FF2B5EF4-FFF2-40B4-BE49-F238E27FC236}">
                <a16:creationId xmlns:a16="http://schemas.microsoft.com/office/drawing/2014/main" id="{D18782A3-0B46-4C6E-9ED2-00C45CEBFA45}"/>
              </a:ext>
            </a:extLst>
          </p:cNvPr>
          <p:cNvSpPr/>
          <p:nvPr/>
        </p:nvSpPr>
        <p:spPr>
          <a:xfrm>
            <a:off x="7811339" y="3512073"/>
            <a:ext cx="543462" cy="239385"/>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w="12701" cap="flat">
            <a:solidFill>
              <a:srgbClr val="0070C0"/>
            </a:solidFill>
            <a:prstDash val="solid"/>
            <a:miter/>
          </a:ln>
        </p:spPr>
        <p:txBody>
          <a:bodyPr vert="horz" wrap="square" lIns="68580" tIns="34290" rIns="68580" bIns="34290" anchor="ctr" anchorCtr="1" compatLnSpc="1">
            <a:noAutofit/>
          </a:bodyPr>
          <a:lstStyle/>
          <a:p>
            <a:pPr algn="ctr" defTabSz="685800">
              <a:defRPr sz="1800" b="0" i="0" u="none" strike="noStrike" kern="0" cap="none" spc="0" baseline="0">
                <a:solidFill>
                  <a:srgbClr val="000000"/>
                </a:solidFill>
                <a:uFillTx/>
              </a:defRPr>
            </a:pPr>
            <a:r>
              <a:rPr lang="fr-FR" sz="1350">
                <a:solidFill>
                  <a:srgbClr val="000000"/>
                </a:solidFill>
                <a:latin typeface="Calibri"/>
              </a:rPr>
              <a:t>2022</a:t>
            </a:r>
          </a:p>
        </p:txBody>
      </p:sp>
      <p:cxnSp>
        <p:nvCxnSpPr>
          <p:cNvPr id="19" name="Connecteur droit 26">
            <a:extLst>
              <a:ext uri="{FF2B5EF4-FFF2-40B4-BE49-F238E27FC236}">
                <a16:creationId xmlns:a16="http://schemas.microsoft.com/office/drawing/2014/main" id="{90282255-EEBD-4AC5-90A6-A082AACDAC56}"/>
              </a:ext>
            </a:extLst>
          </p:cNvPr>
          <p:cNvCxnSpPr/>
          <p:nvPr/>
        </p:nvCxnSpPr>
        <p:spPr>
          <a:xfrm>
            <a:off x="8768132" y="3704033"/>
            <a:ext cx="0" cy="270548"/>
          </a:xfrm>
          <a:prstGeom prst="straightConnector1">
            <a:avLst/>
          </a:prstGeom>
          <a:noFill/>
          <a:ln w="19046" cap="flat">
            <a:solidFill>
              <a:schemeClr val="accent5">
                <a:lumMod val="75000"/>
              </a:schemeClr>
            </a:solidFill>
            <a:prstDash val="solid"/>
            <a:miter/>
          </a:ln>
        </p:spPr>
      </p:cxnSp>
      <p:sp>
        <p:nvSpPr>
          <p:cNvPr id="20" name="Rectangle à coins arrondis 26">
            <a:extLst>
              <a:ext uri="{FF2B5EF4-FFF2-40B4-BE49-F238E27FC236}">
                <a16:creationId xmlns:a16="http://schemas.microsoft.com/office/drawing/2014/main" id="{16D3341E-9C32-4B91-AB66-71F0C26F36AC}"/>
              </a:ext>
            </a:extLst>
          </p:cNvPr>
          <p:cNvSpPr/>
          <p:nvPr/>
        </p:nvSpPr>
        <p:spPr>
          <a:xfrm>
            <a:off x="9230437" y="3477282"/>
            <a:ext cx="543462" cy="239385"/>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w="12701" cap="flat">
            <a:solidFill>
              <a:srgbClr val="0070C0"/>
            </a:solidFill>
            <a:prstDash val="solid"/>
            <a:miter/>
          </a:ln>
        </p:spPr>
        <p:txBody>
          <a:bodyPr vert="horz" wrap="square" lIns="68580" tIns="34290" rIns="68580" bIns="34290" anchor="ctr" anchorCtr="1" compatLnSpc="1">
            <a:noAutofit/>
          </a:bodyPr>
          <a:lstStyle/>
          <a:p>
            <a:pPr algn="ctr" defTabSz="685800">
              <a:defRPr sz="1800" b="0" i="0" u="none" strike="noStrike" kern="0" cap="none" spc="0" baseline="0">
                <a:solidFill>
                  <a:srgbClr val="000000"/>
                </a:solidFill>
                <a:uFillTx/>
              </a:defRPr>
            </a:pPr>
            <a:r>
              <a:rPr lang="fr-FR" sz="1350">
                <a:solidFill>
                  <a:srgbClr val="000000"/>
                </a:solidFill>
                <a:latin typeface="Calibri"/>
              </a:rPr>
              <a:t>2023</a:t>
            </a:r>
          </a:p>
        </p:txBody>
      </p:sp>
      <p:sp>
        <p:nvSpPr>
          <p:cNvPr id="21" name="Accolade fermante 8">
            <a:extLst>
              <a:ext uri="{FF2B5EF4-FFF2-40B4-BE49-F238E27FC236}">
                <a16:creationId xmlns:a16="http://schemas.microsoft.com/office/drawing/2014/main" id="{BB355B02-BCA8-4139-A973-F23B7748B8FC}"/>
              </a:ext>
            </a:extLst>
          </p:cNvPr>
          <p:cNvSpPr/>
          <p:nvPr/>
        </p:nvSpPr>
        <p:spPr>
          <a:xfrm rot="5400013">
            <a:off x="4035392" y="2347108"/>
            <a:ext cx="219215" cy="3902009"/>
          </a:xfrm>
          <a:custGeom>
            <a:avLst>
              <a:gd name="f12" fmla="val 31839"/>
              <a:gd name="f13" fmla="val 50000"/>
            </a:avLst>
            <a:gdLst>
              <a:gd name="f2" fmla="val 10800000"/>
              <a:gd name="f3" fmla="val 5400000"/>
              <a:gd name="f4" fmla="val 16200000"/>
              <a:gd name="f5" fmla="val 180"/>
              <a:gd name="f6" fmla="val w"/>
              <a:gd name="f7" fmla="val h"/>
              <a:gd name="f8" fmla="val ss"/>
              <a:gd name="f9" fmla="val 0"/>
              <a:gd name="f10" fmla="*/ 5419351 1 1725033"/>
              <a:gd name="f11" fmla="+- 0 0 5400000"/>
              <a:gd name="f12" fmla="val 31839"/>
              <a:gd name="f13" fmla="val 50000"/>
              <a:gd name="f14" fmla="+- 0 0 -180"/>
              <a:gd name="f15" fmla="+- 0 0 -270"/>
              <a:gd name="f16" fmla="+- 0 0 -360"/>
              <a:gd name="f17" fmla="abs f6"/>
              <a:gd name="f18" fmla="abs f7"/>
              <a:gd name="f19" fmla="abs f8"/>
              <a:gd name="f20" fmla="val f9"/>
              <a:gd name="f21" fmla="val f13"/>
              <a:gd name="f22" fmla="val f12"/>
              <a:gd name="f23" fmla="+- 2700000 f3 0"/>
              <a:gd name="f24" fmla="*/ f14 f2 1"/>
              <a:gd name="f25" fmla="*/ f15 f2 1"/>
              <a:gd name="f26" fmla="*/ f16 f2 1"/>
              <a:gd name="f27" fmla="?: f17 f6 1"/>
              <a:gd name="f28" fmla="?: f18 f7 1"/>
              <a:gd name="f29" fmla="?: f19 f8 1"/>
              <a:gd name="f30" fmla="*/ f23 f10 1"/>
              <a:gd name="f31" fmla="*/ f24 1 f5"/>
              <a:gd name="f32" fmla="*/ f25 1 f5"/>
              <a:gd name="f33" fmla="*/ f26 1 f5"/>
              <a:gd name="f34" fmla="*/ f27 1 21600"/>
              <a:gd name="f35" fmla="*/ f28 1 21600"/>
              <a:gd name="f36" fmla="*/ 21600 f27 1"/>
              <a:gd name="f37" fmla="*/ 21600 f28 1"/>
              <a:gd name="f38" fmla="*/ f30 1 f2"/>
              <a:gd name="f39" fmla="+- f31 0 f3"/>
              <a:gd name="f40" fmla="+- f32 0 f3"/>
              <a:gd name="f41" fmla="+- f33 0 f3"/>
              <a:gd name="f42" fmla="min f35 f34"/>
              <a:gd name="f43" fmla="*/ f36 1 f29"/>
              <a:gd name="f44" fmla="*/ f37 1 f29"/>
              <a:gd name="f45" fmla="+- 0 0 f38"/>
              <a:gd name="f46" fmla="val f43"/>
              <a:gd name="f47" fmla="val f44"/>
              <a:gd name="f48" fmla="+- 0 0 f45"/>
              <a:gd name="f49" fmla="*/ f20 f42 1"/>
              <a:gd name="f50" fmla="+- f47 0 f20"/>
              <a:gd name="f51" fmla="+- f46 0 f20"/>
              <a:gd name="f52" fmla="*/ f48 f2 1"/>
              <a:gd name="f53" fmla="*/ f46 f42 1"/>
              <a:gd name="f54" fmla="*/ f47 f42 1"/>
              <a:gd name="f55" fmla="*/ f51 1 2"/>
              <a:gd name="f56" fmla="min f51 f50"/>
              <a:gd name="f57" fmla="*/ f50 f21 1"/>
              <a:gd name="f58" fmla="*/ f52 1 f10"/>
              <a:gd name="f59" fmla="+- f20 f55 0"/>
              <a:gd name="f60" fmla="*/ f56 f22 1"/>
              <a:gd name="f61" fmla="*/ f57 1 100000"/>
              <a:gd name="f62" fmla="+- f58 0 f3"/>
              <a:gd name="f63" fmla="*/ f55 f42 1"/>
              <a:gd name="f64" fmla="*/ f60 1 100000"/>
              <a:gd name="f65" fmla="cos 1 f62"/>
              <a:gd name="f66" fmla="sin 1 f62"/>
              <a:gd name="f67" fmla="*/ f59 f42 1"/>
              <a:gd name="f68" fmla="*/ f61 f42 1"/>
              <a:gd name="f69" fmla="+- f61 0 f64"/>
              <a:gd name="f70" fmla="+- f47 0 f64"/>
              <a:gd name="f71" fmla="+- 0 0 f65"/>
              <a:gd name="f72" fmla="+- 0 0 f66"/>
              <a:gd name="f73" fmla="*/ f64 f42 1"/>
              <a:gd name="f74" fmla="+- 0 0 f71"/>
              <a:gd name="f75" fmla="+- 0 0 f72"/>
              <a:gd name="f76" fmla="*/ f69 f42 1"/>
              <a:gd name="f77" fmla="*/ f70 f42 1"/>
              <a:gd name="f78" fmla="*/ f74 f55 1"/>
              <a:gd name="f79" fmla="*/ f75 f64 1"/>
              <a:gd name="f80" fmla="+- f20 f78 0"/>
              <a:gd name="f81" fmla="+- f64 0 f79"/>
              <a:gd name="f82" fmla="+- f47 f79 0"/>
              <a:gd name="f83" fmla="+- f82 0 f64"/>
              <a:gd name="f84" fmla="*/ f81 f42 1"/>
              <a:gd name="f85" fmla="*/ f80 f42 1"/>
              <a:gd name="f86" fmla="*/ f83 f42 1"/>
            </a:gdLst>
            <a:ahLst/>
            <a:cxnLst>
              <a:cxn ang="3cd4">
                <a:pos x="hc" y="t"/>
              </a:cxn>
              <a:cxn ang="0">
                <a:pos x="r" y="vc"/>
              </a:cxn>
              <a:cxn ang="cd4">
                <a:pos x="hc" y="b"/>
              </a:cxn>
              <a:cxn ang="cd2">
                <a:pos x="l" y="vc"/>
              </a:cxn>
              <a:cxn ang="f39">
                <a:pos x="f49" y="f49"/>
              </a:cxn>
              <a:cxn ang="f40">
                <a:pos x="f53" y="f68"/>
              </a:cxn>
              <a:cxn ang="f41">
                <a:pos x="f49" y="f54"/>
              </a:cxn>
            </a:cxnLst>
            <a:rect l="f49" t="f84" r="f85" b="f86"/>
            <a:pathLst>
              <a:path stroke="0">
                <a:moveTo>
                  <a:pt x="f49" y="f49"/>
                </a:moveTo>
                <a:arcTo wR="f63" hR="f73" stAng="f4" swAng="f3"/>
                <a:lnTo>
                  <a:pt x="f67" y="f76"/>
                </a:lnTo>
                <a:arcTo wR="f63" hR="f73" stAng="f2" swAng="f11"/>
                <a:arcTo wR="f63" hR="f73" stAng="f4" swAng="f11"/>
                <a:lnTo>
                  <a:pt x="f67" y="f77"/>
                </a:lnTo>
                <a:arcTo wR="f63" hR="f73" stAng="f9" swAng="f3"/>
                <a:close/>
              </a:path>
              <a:path fill="none">
                <a:moveTo>
                  <a:pt x="f49" y="f49"/>
                </a:moveTo>
                <a:arcTo wR="f63" hR="f73" stAng="f4" swAng="f3"/>
                <a:lnTo>
                  <a:pt x="f67" y="f76"/>
                </a:lnTo>
                <a:arcTo wR="f63" hR="f73" stAng="f2" swAng="f11"/>
                <a:arcTo wR="f63" hR="f73" stAng="f4" swAng="f11"/>
                <a:lnTo>
                  <a:pt x="f67" y="f77"/>
                </a:lnTo>
                <a:arcTo wR="f63" hR="f73" stAng="f9" swAng="f3"/>
              </a:path>
            </a:pathLst>
          </a:custGeom>
          <a:noFill/>
          <a:ln w="19046" cap="flat">
            <a:solidFill>
              <a:srgbClr val="357389"/>
            </a:solidFill>
            <a:prstDash val="solid"/>
            <a:miter/>
          </a:ln>
        </p:spPr>
        <p:txBody>
          <a:bodyPr vert="horz" wrap="square" lIns="68580" tIns="34290" rIns="68580" bIns="34290" anchor="ctr" anchorCtr="1" compatLnSpc="1">
            <a:noAutofit/>
          </a:bodyPr>
          <a:lstStyle/>
          <a:p>
            <a:pPr algn="ctr" defTabSz="685800">
              <a:defRPr sz="1800" b="0" i="0" u="none" strike="noStrike" kern="0" cap="none" spc="0" baseline="0">
                <a:solidFill>
                  <a:srgbClr val="000000"/>
                </a:solidFill>
                <a:uFillTx/>
              </a:defRPr>
            </a:pPr>
            <a:endParaRPr lang="fr-FR" sz="1350">
              <a:solidFill>
                <a:srgbClr val="000000"/>
              </a:solidFill>
              <a:latin typeface="Calibri"/>
            </a:endParaRPr>
          </a:p>
        </p:txBody>
      </p:sp>
      <p:sp>
        <p:nvSpPr>
          <p:cNvPr id="22" name="Ellipse 29">
            <a:extLst>
              <a:ext uri="{FF2B5EF4-FFF2-40B4-BE49-F238E27FC236}">
                <a16:creationId xmlns:a16="http://schemas.microsoft.com/office/drawing/2014/main" id="{B521861F-9DF7-40E9-9F58-91A63D939A17}"/>
              </a:ext>
            </a:extLst>
          </p:cNvPr>
          <p:cNvSpPr/>
          <p:nvPr/>
        </p:nvSpPr>
        <p:spPr>
          <a:xfrm>
            <a:off x="6291574" y="4021999"/>
            <a:ext cx="1043684" cy="974583"/>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chemeClr val="accent2">
              <a:lumMod val="60000"/>
              <a:lumOff val="40000"/>
            </a:schemeClr>
          </a:solidFill>
          <a:ln cap="flat">
            <a:noFill/>
            <a:prstDash val="solid"/>
          </a:ln>
        </p:spPr>
        <p:txBody>
          <a:bodyPr vert="horz" wrap="square" lIns="68580" tIns="34290" rIns="68580" bIns="34290" anchor="ctr" anchorCtr="1" compatLnSpc="1">
            <a:noAutofit/>
          </a:bodyPr>
          <a:lstStyle/>
          <a:p>
            <a:pPr algn="ctr" defTabSz="685800">
              <a:defRPr sz="1800" b="0" i="0" u="none" strike="noStrike" kern="0" cap="none" spc="0" baseline="0">
                <a:solidFill>
                  <a:srgbClr val="000000"/>
                </a:solidFill>
                <a:uFillTx/>
              </a:defRPr>
            </a:pPr>
            <a:r>
              <a:rPr lang="fr-FR" sz="825" b="1" dirty="0">
                <a:solidFill>
                  <a:schemeClr val="bg1"/>
                </a:solidFill>
                <a:latin typeface="Calibri"/>
              </a:rPr>
              <a:t>Exonération</a:t>
            </a:r>
            <a:r>
              <a:rPr lang="fr-FR" sz="825" b="1" dirty="0">
                <a:solidFill>
                  <a:srgbClr val="FFFFFF"/>
                </a:solidFill>
                <a:latin typeface="Calibri"/>
              </a:rPr>
              <a:t> </a:t>
            </a:r>
            <a:r>
              <a:rPr lang="fr-FR" sz="1350" b="1" dirty="0">
                <a:solidFill>
                  <a:srgbClr val="FFFFFF"/>
                </a:solidFill>
                <a:latin typeface="Calibri"/>
              </a:rPr>
              <a:t>30 %</a:t>
            </a:r>
          </a:p>
        </p:txBody>
      </p:sp>
    </p:spTree>
    <p:extLst>
      <p:ext uri="{BB962C8B-B14F-4D97-AF65-F5344CB8AC3E}">
        <p14:creationId xmlns:p14="http://schemas.microsoft.com/office/powerpoint/2010/main" val="22284892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B85846-85E0-41E6-A4F4-4C9BD167FE4E}"/>
              </a:ext>
            </a:extLst>
          </p:cNvPr>
          <p:cNvSpPr>
            <a:spLocks noGrp="1"/>
          </p:cNvSpPr>
          <p:nvPr>
            <p:ph type="title"/>
          </p:nvPr>
        </p:nvSpPr>
        <p:spPr/>
        <p:txBody>
          <a:bodyPr/>
          <a:lstStyle/>
          <a:p>
            <a:r>
              <a:rPr lang="fr-FR" dirty="0"/>
              <a:t>Micro-BIC et micro-BNC</a:t>
            </a:r>
            <a:br>
              <a:rPr lang="fr-FR" dirty="0"/>
            </a:br>
            <a:r>
              <a:rPr lang="fr-FR" dirty="0"/>
              <a:t>Régime simplifié d’imposition</a:t>
            </a:r>
          </a:p>
        </p:txBody>
      </p:sp>
      <p:sp>
        <p:nvSpPr>
          <p:cNvPr id="4" name="Espace réservé du contenu 3">
            <a:extLst>
              <a:ext uri="{FF2B5EF4-FFF2-40B4-BE49-F238E27FC236}">
                <a16:creationId xmlns:a16="http://schemas.microsoft.com/office/drawing/2014/main" id="{9C7B0DC7-EE29-4264-8E72-516EEF142B12}"/>
              </a:ext>
            </a:extLst>
          </p:cNvPr>
          <p:cNvSpPr>
            <a:spLocks noGrp="1"/>
          </p:cNvSpPr>
          <p:nvPr>
            <p:ph idx="1"/>
          </p:nvPr>
        </p:nvSpPr>
        <p:spPr/>
        <p:txBody>
          <a:bodyPr>
            <a:normAutofit fontScale="92500" lnSpcReduction="10000"/>
          </a:bodyPr>
          <a:lstStyle/>
          <a:p>
            <a:pPr lvl="0"/>
            <a:r>
              <a:rPr lang="fr-FR" dirty="0"/>
              <a:t>Relèvement des seuils de CA</a:t>
            </a:r>
          </a:p>
          <a:p>
            <a:pPr lvl="1"/>
            <a:r>
              <a:rPr lang="fr-FR" dirty="0"/>
              <a:t>Actualisation tous les 3 ans</a:t>
            </a:r>
          </a:p>
          <a:p>
            <a:pPr lvl="2"/>
            <a:r>
              <a:rPr lang="fr-FR" dirty="0"/>
              <a:t>Dans la même proportion que l’évolution triennale de la 1</a:t>
            </a:r>
            <a:r>
              <a:rPr lang="fr-FR" baseline="30000" dirty="0"/>
              <a:t>ère</a:t>
            </a:r>
            <a:r>
              <a:rPr lang="fr-FR" dirty="0"/>
              <a:t> tranche d’imposition du barème de l’IR</a:t>
            </a:r>
          </a:p>
          <a:p>
            <a:pPr marL="892175" lvl="2" indent="0">
              <a:buNone/>
            </a:pPr>
            <a:endParaRPr lang="fr-FR" dirty="0"/>
          </a:p>
          <a:p>
            <a:pPr lvl="2"/>
            <a:endParaRPr lang="fr-FR" dirty="0"/>
          </a:p>
          <a:p>
            <a:pPr lvl="2"/>
            <a:endParaRPr lang="fr-FR" dirty="0"/>
          </a:p>
          <a:p>
            <a:pPr lvl="2"/>
            <a:endParaRPr lang="fr-FR" dirty="0"/>
          </a:p>
          <a:p>
            <a:pPr lvl="2"/>
            <a:endParaRPr lang="fr-FR" dirty="0"/>
          </a:p>
          <a:p>
            <a:pPr marL="892175" lvl="2" indent="0">
              <a:buNone/>
            </a:pPr>
            <a:endParaRPr lang="fr-FR" dirty="0"/>
          </a:p>
          <a:p>
            <a:pPr marL="892175" lvl="2" indent="0">
              <a:buNone/>
            </a:pPr>
            <a:endParaRPr lang="fr-FR" dirty="0"/>
          </a:p>
          <a:p>
            <a:pPr lvl="2"/>
            <a:r>
              <a:rPr lang="fr-FR" dirty="0"/>
              <a:t>Application de plein droit du régime « supérieur » l'année suivant celle du dépassement du seuil</a:t>
            </a:r>
          </a:p>
          <a:p>
            <a:pPr lvl="3"/>
            <a:r>
              <a:rPr lang="fr-FR" dirty="0"/>
              <a:t>Sauf s'il s'agit d’un 1</a:t>
            </a:r>
            <a:r>
              <a:rPr lang="fr-FR" baseline="30000" dirty="0"/>
              <a:t>er</a:t>
            </a:r>
            <a:r>
              <a:rPr lang="fr-FR" dirty="0"/>
              <a:t> dépassement sur une période de 2 ans</a:t>
            </a:r>
          </a:p>
        </p:txBody>
      </p:sp>
      <p:graphicFrame>
        <p:nvGraphicFramePr>
          <p:cNvPr id="8" name="Tableau 7">
            <a:extLst>
              <a:ext uri="{FF2B5EF4-FFF2-40B4-BE49-F238E27FC236}">
                <a16:creationId xmlns:a16="http://schemas.microsoft.com/office/drawing/2014/main" id="{EFCB350C-FCCC-42E7-AA8E-CB7075ADFC3A}"/>
              </a:ext>
            </a:extLst>
          </p:cNvPr>
          <p:cNvGraphicFramePr>
            <a:graphicFrameLocks noGrp="1"/>
          </p:cNvGraphicFramePr>
          <p:nvPr>
            <p:extLst>
              <p:ext uri="{D42A27DB-BD31-4B8C-83A1-F6EECF244321}">
                <p14:modId xmlns:p14="http://schemas.microsoft.com/office/powerpoint/2010/main" val="672979849"/>
              </p:ext>
            </p:extLst>
          </p:nvPr>
        </p:nvGraphicFramePr>
        <p:xfrm>
          <a:off x="1849255" y="3055716"/>
          <a:ext cx="8259724" cy="2060742"/>
        </p:xfrm>
        <a:graphic>
          <a:graphicData uri="http://schemas.openxmlformats.org/drawingml/2006/table">
            <a:tbl>
              <a:tblPr firstRow="1" bandRow="1">
                <a:tableStyleId>{21E4AEA4-8DFA-4A89-87EB-49C32662AFE0}</a:tableStyleId>
              </a:tblPr>
              <a:tblGrid>
                <a:gridCol w="2274043">
                  <a:extLst>
                    <a:ext uri="{9D8B030D-6E8A-4147-A177-3AD203B41FA5}">
                      <a16:colId xmlns:a16="http://schemas.microsoft.com/office/drawing/2014/main" val="3316122170"/>
                    </a:ext>
                  </a:extLst>
                </a:gridCol>
                <a:gridCol w="1582887">
                  <a:extLst>
                    <a:ext uri="{9D8B030D-6E8A-4147-A177-3AD203B41FA5}">
                      <a16:colId xmlns:a16="http://schemas.microsoft.com/office/drawing/2014/main" val="2314672847"/>
                    </a:ext>
                  </a:extLst>
                </a:gridCol>
                <a:gridCol w="1467598">
                  <a:extLst>
                    <a:ext uri="{9D8B030D-6E8A-4147-A177-3AD203B41FA5}">
                      <a16:colId xmlns:a16="http://schemas.microsoft.com/office/drawing/2014/main" val="3113889214"/>
                    </a:ext>
                  </a:extLst>
                </a:gridCol>
                <a:gridCol w="1467598">
                  <a:extLst>
                    <a:ext uri="{9D8B030D-6E8A-4147-A177-3AD203B41FA5}">
                      <a16:colId xmlns:a16="http://schemas.microsoft.com/office/drawing/2014/main" val="3541053376"/>
                    </a:ext>
                  </a:extLst>
                </a:gridCol>
                <a:gridCol w="1467598">
                  <a:extLst>
                    <a:ext uri="{9D8B030D-6E8A-4147-A177-3AD203B41FA5}">
                      <a16:colId xmlns:a16="http://schemas.microsoft.com/office/drawing/2014/main" val="753464957"/>
                    </a:ext>
                  </a:extLst>
                </a:gridCol>
              </a:tblGrid>
              <a:tr h="439838">
                <a:tc rowSpan="2">
                  <a:txBody>
                    <a:bodyPr/>
                    <a:lstStyle/>
                    <a:p>
                      <a:pPr algn="ctr">
                        <a:lnSpc>
                          <a:spcPct val="107000"/>
                        </a:lnSpc>
                        <a:spcAft>
                          <a:spcPts val="800"/>
                        </a:spcAft>
                      </a:pPr>
                      <a:r>
                        <a:rPr lang="fr-FR" sz="1400" dirty="0">
                          <a:effectLst/>
                        </a:rPr>
                        <a:t>Activités</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34290" marB="34290" anchor="ctr">
                    <a:solidFill>
                      <a:srgbClr val="C00000"/>
                    </a:solidFill>
                  </a:tcPr>
                </a:tc>
                <a:tc gridSpan="2">
                  <a:txBody>
                    <a:bodyPr/>
                    <a:lstStyle/>
                    <a:p>
                      <a:pPr algn="ctr">
                        <a:lnSpc>
                          <a:spcPct val="107000"/>
                        </a:lnSpc>
                        <a:spcAft>
                          <a:spcPts val="800"/>
                        </a:spcAft>
                      </a:pPr>
                      <a:r>
                        <a:rPr lang="fr-FR" sz="1400" dirty="0">
                          <a:effectLst/>
                          <a:latin typeface="Calibri" panose="020F0502020204030204" pitchFamily="34" charset="0"/>
                          <a:ea typeface="Calibri" panose="020F0502020204030204" pitchFamily="34" charset="0"/>
                          <a:cs typeface="Times New Roman" panose="02020603050405020304" pitchFamily="18" charset="0"/>
                        </a:rPr>
                        <a:t>Régime micro</a:t>
                      </a:r>
                    </a:p>
                  </a:txBody>
                  <a:tcPr marL="68580" marR="68580" marT="34290" marB="34290" anchor="ctr">
                    <a:solidFill>
                      <a:srgbClr val="C00000"/>
                    </a:solidFill>
                  </a:tcPr>
                </a:tc>
                <a:tc hMerge="1">
                  <a:txBody>
                    <a:bodyPr/>
                    <a:lstStyle/>
                    <a:p>
                      <a:pPr algn="ctr">
                        <a:lnSpc>
                          <a:spcPct val="107000"/>
                        </a:lnSpc>
                        <a:spcAft>
                          <a:spcPts val="800"/>
                        </a:spcAft>
                      </a:pP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accent2">
                        <a:lumMod val="50000"/>
                      </a:schemeClr>
                    </a:solidFill>
                  </a:tcPr>
                </a:tc>
                <a:tc gridSpan="2">
                  <a:txBody>
                    <a:bodyPr/>
                    <a:lstStyle/>
                    <a:p>
                      <a:pPr algn="ctr">
                        <a:lnSpc>
                          <a:spcPct val="107000"/>
                        </a:lnSpc>
                        <a:spcAft>
                          <a:spcPts val="800"/>
                        </a:spcAft>
                      </a:pPr>
                      <a:r>
                        <a:rPr lang="fr-FR" sz="1400" dirty="0">
                          <a:effectLst/>
                          <a:latin typeface="Calibri" panose="020F0502020204030204" pitchFamily="34" charset="0"/>
                          <a:ea typeface="Calibri" panose="020F0502020204030204" pitchFamily="34" charset="0"/>
                          <a:cs typeface="Times New Roman" panose="02020603050405020304" pitchFamily="18" charset="0"/>
                        </a:rPr>
                        <a:t>Régime simplifié d’imposition</a:t>
                      </a:r>
                    </a:p>
                  </a:txBody>
                  <a:tcPr marL="68580" marR="68580" marT="34290" marB="34290" anchor="ctr">
                    <a:solidFill>
                      <a:srgbClr val="C00000"/>
                    </a:solidFill>
                  </a:tcPr>
                </a:tc>
                <a:tc hMerge="1">
                  <a:txBody>
                    <a:bodyPr/>
                    <a:lstStyle/>
                    <a:p>
                      <a:pPr algn="ctr">
                        <a:lnSpc>
                          <a:spcPct val="107000"/>
                        </a:lnSpc>
                        <a:spcAft>
                          <a:spcPts val="800"/>
                        </a:spcAft>
                      </a:pP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34290" marB="34290" anchor="ctr">
                    <a:solidFill>
                      <a:schemeClr val="accent2">
                        <a:lumMod val="50000"/>
                      </a:schemeClr>
                    </a:solidFill>
                  </a:tcPr>
                </a:tc>
                <a:extLst>
                  <a:ext uri="{0D108BD9-81ED-4DB2-BD59-A6C34878D82A}">
                    <a16:rowId xmlns:a16="http://schemas.microsoft.com/office/drawing/2014/main" val="2723639523"/>
                  </a:ext>
                </a:extLst>
              </a:tr>
              <a:tr h="658394">
                <a:tc vMerge="1">
                  <a:txBody>
                    <a:bodyPr/>
                    <a:lstStyle/>
                    <a:p>
                      <a:pPr algn="ctr">
                        <a:lnSpc>
                          <a:spcPct val="107000"/>
                        </a:lnSpc>
                        <a:spcAft>
                          <a:spcPts val="800"/>
                        </a:spcAft>
                      </a:pP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34290" marB="34290" anchor="ctr">
                    <a:solidFill>
                      <a:srgbClr val="C00000"/>
                    </a:solidFill>
                  </a:tcPr>
                </a:tc>
                <a:tc>
                  <a:txBody>
                    <a:bodyPr/>
                    <a:lstStyle/>
                    <a:p>
                      <a:pPr algn="ctr">
                        <a:lnSpc>
                          <a:spcPct val="107000"/>
                        </a:lnSpc>
                        <a:spcAft>
                          <a:spcPts val="800"/>
                        </a:spcAft>
                      </a:pPr>
                      <a:r>
                        <a:rPr lang="fr-FR" sz="1400" dirty="0">
                          <a:solidFill>
                            <a:schemeClr val="bg1"/>
                          </a:solidFill>
                          <a:effectLst/>
                        </a:rPr>
                        <a:t>Seuils de CA</a:t>
                      </a:r>
                    </a:p>
                    <a:p>
                      <a:pPr algn="ctr">
                        <a:lnSpc>
                          <a:spcPct val="107000"/>
                        </a:lnSpc>
                        <a:spcAft>
                          <a:spcPts val="800"/>
                        </a:spcAft>
                      </a:pPr>
                      <a:r>
                        <a:rPr lang="fr-FR" sz="1400" dirty="0">
                          <a:solidFill>
                            <a:schemeClr val="bg1"/>
                          </a:solidFill>
                          <a:effectLst/>
                        </a:rPr>
                        <a:t>2017-2018-2019</a:t>
                      </a:r>
                      <a:endParaRPr lang="fr-FR"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34290" marB="34290" anchor="ctr">
                    <a:solidFill>
                      <a:srgbClr val="C00000"/>
                    </a:solidFill>
                  </a:tcPr>
                </a:tc>
                <a:tc>
                  <a:txBody>
                    <a:bodyPr/>
                    <a:lstStyle/>
                    <a:p>
                      <a:pPr algn="ctr">
                        <a:lnSpc>
                          <a:spcPct val="107000"/>
                        </a:lnSpc>
                        <a:spcAft>
                          <a:spcPts val="800"/>
                        </a:spcAft>
                      </a:pPr>
                      <a:r>
                        <a:rPr lang="fr-FR" sz="1400" dirty="0">
                          <a:solidFill>
                            <a:schemeClr val="bg1"/>
                          </a:solidFill>
                          <a:effectLst/>
                        </a:rPr>
                        <a:t>Seuils de CA</a:t>
                      </a:r>
                    </a:p>
                    <a:p>
                      <a:pPr algn="ctr">
                        <a:lnSpc>
                          <a:spcPct val="107000"/>
                        </a:lnSpc>
                        <a:spcAft>
                          <a:spcPts val="800"/>
                        </a:spcAft>
                      </a:pPr>
                      <a:r>
                        <a:rPr lang="fr-FR" sz="1400" dirty="0">
                          <a:solidFill>
                            <a:schemeClr val="bg1"/>
                          </a:solidFill>
                          <a:effectLst/>
                        </a:rPr>
                        <a:t>2020-2021-2022</a:t>
                      </a:r>
                      <a:endParaRPr lang="fr-FR"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rgbClr val="C00000"/>
                    </a:solidFill>
                  </a:tcPr>
                </a:tc>
                <a:tc>
                  <a:txBody>
                    <a:bodyPr/>
                    <a:lstStyle/>
                    <a:p>
                      <a:pPr algn="ctr">
                        <a:lnSpc>
                          <a:spcPct val="107000"/>
                        </a:lnSpc>
                        <a:spcAft>
                          <a:spcPts val="800"/>
                        </a:spcAft>
                      </a:pPr>
                      <a:r>
                        <a:rPr lang="fr-FR" sz="1400" dirty="0">
                          <a:solidFill>
                            <a:schemeClr val="bg1"/>
                          </a:solidFill>
                          <a:effectLst/>
                        </a:rPr>
                        <a:t>Seuils de CA</a:t>
                      </a:r>
                    </a:p>
                    <a:p>
                      <a:pPr algn="ctr">
                        <a:lnSpc>
                          <a:spcPct val="107000"/>
                        </a:lnSpc>
                        <a:spcAft>
                          <a:spcPts val="800"/>
                        </a:spcAft>
                      </a:pPr>
                      <a:r>
                        <a:rPr lang="fr-FR" sz="1400" dirty="0">
                          <a:solidFill>
                            <a:schemeClr val="bg1"/>
                          </a:solidFill>
                          <a:effectLst/>
                        </a:rPr>
                        <a:t>2017-2018-2019</a:t>
                      </a:r>
                      <a:endParaRPr lang="fr-FR"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34290" marB="34290" anchor="ctr">
                    <a:solidFill>
                      <a:srgbClr val="C00000"/>
                    </a:solidFill>
                  </a:tcPr>
                </a:tc>
                <a:tc>
                  <a:txBody>
                    <a:bodyPr/>
                    <a:lstStyle/>
                    <a:p>
                      <a:pPr algn="ctr">
                        <a:lnSpc>
                          <a:spcPct val="107000"/>
                        </a:lnSpc>
                        <a:spcAft>
                          <a:spcPts val="800"/>
                        </a:spcAft>
                      </a:pPr>
                      <a:r>
                        <a:rPr lang="fr-FR" sz="1400" dirty="0">
                          <a:solidFill>
                            <a:schemeClr val="bg1"/>
                          </a:solidFill>
                          <a:effectLst/>
                        </a:rPr>
                        <a:t>Seuils de CA</a:t>
                      </a:r>
                    </a:p>
                    <a:p>
                      <a:pPr algn="ctr">
                        <a:lnSpc>
                          <a:spcPct val="107000"/>
                        </a:lnSpc>
                        <a:spcAft>
                          <a:spcPts val="800"/>
                        </a:spcAft>
                      </a:pPr>
                      <a:r>
                        <a:rPr lang="fr-FR" sz="1400" dirty="0">
                          <a:solidFill>
                            <a:schemeClr val="bg1"/>
                          </a:solidFill>
                          <a:effectLst/>
                        </a:rPr>
                        <a:t>2020-2021-2022</a:t>
                      </a:r>
                      <a:endParaRPr lang="fr-FR"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rgbClr val="C00000"/>
                    </a:solidFill>
                  </a:tcPr>
                </a:tc>
                <a:extLst>
                  <a:ext uri="{0D108BD9-81ED-4DB2-BD59-A6C34878D82A}">
                    <a16:rowId xmlns:a16="http://schemas.microsoft.com/office/drawing/2014/main" val="4032251637"/>
                  </a:ext>
                </a:extLst>
              </a:tr>
              <a:tr h="497825">
                <a:tc>
                  <a:txBody>
                    <a:bodyPr/>
                    <a:lstStyle/>
                    <a:p>
                      <a:pPr>
                        <a:lnSpc>
                          <a:spcPct val="107000"/>
                        </a:lnSpc>
                        <a:spcAft>
                          <a:spcPts val="800"/>
                        </a:spcAft>
                      </a:pPr>
                      <a:r>
                        <a:rPr lang="fr-FR" sz="1400" dirty="0">
                          <a:effectLst/>
                        </a:rPr>
                        <a:t>Ventes et fourniture de logement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34290" marB="34290" anchor="ctr"/>
                </a:tc>
                <a:tc>
                  <a:txBody>
                    <a:bodyPr/>
                    <a:lstStyle/>
                    <a:p>
                      <a:pPr algn="ctr">
                        <a:lnSpc>
                          <a:spcPct val="107000"/>
                        </a:lnSpc>
                        <a:spcAft>
                          <a:spcPts val="800"/>
                        </a:spcAft>
                      </a:pPr>
                      <a:r>
                        <a:rPr lang="fr-FR" sz="1400" dirty="0">
                          <a:effectLst/>
                        </a:rPr>
                        <a:t>170 000 €</a:t>
                      </a:r>
                      <a:endParaRPr lang="fr-F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34290" marB="34290" anchor="ctr"/>
                </a:tc>
                <a:tc>
                  <a:txBody>
                    <a:bodyPr/>
                    <a:lstStyle/>
                    <a:p>
                      <a:pPr algn="ctr">
                        <a:lnSpc>
                          <a:spcPct val="107000"/>
                        </a:lnSpc>
                        <a:spcAft>
                          <a:spcPts val="800"/>
                        </a:spcAft>
                      </a:pPr>
                      <a:r>
                        <a:rPr lang="fr-FR" sz="1400" dirty="0">
                          <a:effectLst/>
                        </a:rPr>
                        <a:t>176 200 €</a:t>
                      </a:r>
                      <a:endParaRPr lang="fr-F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800"/>
                        </a:spcAft>
                      </a:pPr>
                      <a:r>
                        <a:rPr lang="fr-FR" sz="1400" dirty="0">
                          <a:effectLst/>
                        </a:rPr>
                        <a:t>789 000 €</a:t>
                      </a:r>
                      <a:endParaRPr lang="fr-F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34290" marB="34290" anchor="ctr"/>
                </a:tc>
                <a:tc>
                  <a:txBody>
                    <a:bodyPr/>
                    <a:lstStyle/>
                    <a:p>
                      <a:pPr algn="ctr">
                        <a:lnSpc>
                          <a:spcPct val="107000"/>
                        </a:lnSpc>
                        <a:spcAft>
                          <a:spcPts val="800"/>
                        </a:spcAft>
                      </a:pPr>
                      <a:r>
                        <a:rPr lang="fr-FR" sz="1400" dirty="0">
                          <a:effectLst/>
                        </a:rPr>
                        <a:t>818 000 €</a:t>
                      </a:r>
                      <a:endParaRPr lang="fr-F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718833226"/>
                  </a:ext>
                </a:extLst>
              </a:tr>
              <a:tr h="448922">
                <a:tc>
                  <a:txBody>
                    <a:bodyPr/>
                    <a:lstStyle/>
                    <a:p>
                      <a:pPr>
                        <a:lnSpc>
                          <a:spcPct val="107000"/>
                        </a:lnSpc>
                        <a:spcAft>
                          <a:spcPts val="800"/>
                        </a:spcAft>
                      </a:pPr>
                      <a:r>
                        <a:rPr lang="fr-FR" sz="1400" dirty="0">
                          <a:effectLst/>
                        </a:rPr>
                        <a:t>Prestations de services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34290" marB="34290" anchor="ctr"/>
                </a:tc>
                <a:tc>
                  <a:txBody>
                    <a:bodyPr/>
                    <a:lstStyle/>
                    <a:p>
                      <a:pPr algn="ctr">
                        <a:lnSpc>
                          <a:spcPct val="107000"/>
                        </a:lnSpc>
                        <a:spcAft>
                          <a:spcPts val="800"/>
                        </a:spcAft>
                      </a:pPr>
                      <a:r>
                        <a:rPr lang="fr-FR" sz="1400">
                          <a:effectLst/>
                        </a:rPr>
                        <a:t>70 000 €</a:t>
                      </a:r>
                      <a:endParaRPr lang="fr-FR"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34290" marB="34290" anchor="ctr"/>
                </a:tc>
                <a:tc>
                  <a:txBody>
                    <a:bodyPr/>
                    <a:lstStyle/>
                    <a:p>
                      <a:pPr algn="ctr">
                        <a:lnSpc>
                          <a:spcPct val="107000"/>
                        </a:lnSpc>
                        <a:spcAft>
                          <a:spcPts val="800"/>
                        </a:spcAft>
                      </a:pPr>
                      <a:r>
                        <a:rPr lang="fr-FR" sz="1400" dirty="0">
                          <a:effectLst/>
                        </a:rPr>
                        <a:t>72 600 €</a:t>
                      </a:r>
                      <a:endParaRPr lang="fr-F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800"/>
                        </a:spcAft>
                      </a:pPr>
                      <a:r>
                        <a:rPr lang="fr-FR" sz="1400" dirty="0">
                          <a:effectLst/>
                        </a:rPr>
                        <a:t>238 000 €</a:t>
                      </a:r>
                      <a:endParaRPr lang="fr-F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34290" marB="34290" anchor="ctr"/>
                </a:tc>
                <a:tc>
                  <a:txBody>
                    <a:bodyPr/>
                    <a:lstStyle/>
                    <a:p>
                      <a:pPr algn="ctr">
                        <a:lnSpc>
                          <a:spcPct val="107000"/>
                        </a:lnSpc>
                        <a:spcAft>
                          <a:spcPts val="800"/>
                        </a:spcAft>
                      </a:pPr>
                      <a:r>
                        <a:rPr lang="fr-FR" sz="1400" dirty="0">
                          <a:effectLst/>
                        </a:rPr>
                        <a:t>247 000 €</a:t>
                      </a:r>
                      <a:endParaRPr lang="fr-F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2228768"/>
                  </a:ext>
                </a:extLst>
              </a:tr>
            </a:tbl>
          </a:graphicData>
        </a:graphic>
      </p:graphicFrame>
    </p:spTree>
    <p:extLst>
      <p:ext uri="{BB962C8B-B14F-4D97-AF65-F5344CB8AC3E}">
        <p14:creationId xmlns:p14="http://schemas.microsoft.com/office/powerpoint/2010/main" val="4118806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1">
            <a:extLst>
              <a:ext uri="{FF2B5EF4-FFF2-40B4-BE49-F238E27FC236}">
                <a16:creationId xmlns:a16="http://schemas.microsoft.com/office/drawing/2014/main" id="{BE007B18-E3CC-444E-9843-2926E578A0FD}"/>
              </a:ext>
            </a:extLst>
          </p:cNvPr>
          <p:cNvSpPr>
            <a:spLocks noGrp="1"/>
          </p:cNvSpPr>
          <p:nvPr>
            <p:ph type="title"/>
          </p:nvPr>
        </p:nvSpPr>
        <p:spPr/>
        <p:txBody>
          <a:bodyPr/>
          <a:lstStyle/>
          <a:p>
            <a:r>
              <a:rPr lang="fr-FR" dirty="0"/>
              <a:t>BNC</a:t>
            </a:r>
          </a:p>
        </p:txBody>
      </p:sp>
      <p:sp>
        <p:nvSpPr>
          <p:cNvPr id="2" name="Espace réservé du texte 1">
            <a:extLst>
              <a:ext uri="{FF2B5EF4-FFF2-40B4-BE49-F238E27FC236}">
                <a16:creationId xmlns:a16="http://schemas.microsoft.com/office/drawing/2014/main" id="{2ED3100F-AD1D-4CDD-9C9C-F8BF7A074444}"/>
              </a:ext>
            </a:extLst>
          </p:cNvPr>
          <p:cNvSpPr>
            <a:spLocks noGrp="1"/>
          </p:cNvSpPr>
          <p:nvPr>
            <p:ph idx="1"/>
          </p:nvPr>
        </p:nvSpPr>
        <p:spPr/>
        <p:txBody>
          <a:bodyPr/>
          <a:lstStyle/>
          <a:p>
            <a:r>
              <a:rPr lang="fr-FR" dirty="0"/>
              <a:t>Rappel</a:t>
            </a:r>
          </a:p>
          <a:p>
            <a:pPr lvl="1"/>
            <a:r>
              <a:rPr lang="fr-FR" dirty="0"/>
              <a:t>Imposition en régime micro ou déclaration contrôlée</a:t>
            </a:r>
          </a:p>
          <a:p>
            <a:pPr lvl="2"/>
            <a:r>
              <a:rPr lang="fr-FR" dirty="0"/>
              <a:t>Comptabilité d’encaissement</a:t>
            </a:r>
          </a:p>
          <a:p>
            <a:pPr lvl="1"/>
            <a:r>
              <a:rPr lang="fr-FR" dirty="0"/>
              <a:t>Option possible pour une comptabilité d’engagement</a:t>
            </a:r>
          </a:p>
          <a:p>
            <a:pPr lvl="2"/>
            <a:r>
              <a:rPr lang="fr-FR" dirty="0"/>
              <a:t>Option avant le 1</a:t>
            </a:r>
            <a:r>
              <a:rPr lang="fr-FR" baseline="30000" dirty="0"/>
              <a:t>er</a:t>
            </a:r>
            <a:r>
              <a:rPr lang="fr-FR" dirty="0"/>
              <a:t> février de l’année d’imposition</a:t>
            </a:r>
          </a:p>
          <a:p>
            <a:pPr lvl="2"/>
            <a:r>
              <a:rPr lang="fr-FR" dirty="0"/>
              <a:t>Uniquement dans le cadre de la déclaration contrôlée </a:t>
            </a:r>
          </a:p>
        </p:txBody>
      </p:sp>
    </p:spTree>
    <p:extLst>
      <p:ext uri="{BB962C8B-B14F-4D97-AF65-F5344CB8AC3E}">
        <p14:creationId xmlns:p14="http://schemas.microsoft.com/office/powerpoint/2010/main" val="38283252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a:extLst>
              <a:ext uri="{FF2B5EF4-FFF2-40B4-BE49-F238E27FC236}">
                <a16:creationId xmlns:a16="http://schemas.microsoft.com/office/drawing/2014/main" id="{1060CC0F-7837-4B29-B528-AAE788F232F6}"/>
              </a:ext>
            </a:extLst>
          </p:cNvPr>
          <p:cNvSpPr>
            <a:spLocks noGrp="1"/>
          </p:cNvSpPr>
          <p:nvPr>
            <p:ph type="title"/>
          </p:nvPr>
        </p:nvSpPr>
        <p:spPr/>
        <p:txBody>
          <a:bodyPr/>
          <a:lstStyle/>
          <a:p>
            <a:r>
              <a:rPr lang="fr-FR" dirty="0"/>
              <a:t>BNC</a:t>
            </a:r>
          </a:p>
        </p:txBody>
      </p:sp>
      <p:sp>
        <p:nvSpPr>
          <p:cNvPr id="2" name="Espace réservé du texte 1">
            <a:extLst>
              <a:ext uri="{FF2B5EF4-FFF2-40B4-BE49-F238E27FC236}">
                <a16:creationId xmlns:a16="http://schemas.microsoft.com/office/drawing/2014/main" id="{2ED3100F-AD1D-4CDD-9C9C-F8BF7A074444}"/>
              </a:ext>
            </a:extLst>
          </p:cNvPr>
          <p:cNvSpPr>
            <a:spLocks noGrp="1"/>
          </p:cNvSpPr>
          <p:nvPr>
            <p:ph idx="1"/>
          </p:nvPr>
        </p:nvSpPr>
        <p:spPr/>
        <p:txBody>
          <a:bodyPr>
            <a:normAutofit/>
          </a:bodyPr>
          <a:lstStyle/>
          <a:p>
            <a:r>
              <a:rPr lang="fr-FR" dirty="0"/>
              <a:t>Loi de finances pour 2020 </a:t>
            </a:r>
          </a:p>
          <a:p>
            <a:pPr lvl="1"/>
            <a:r>
              <a:rPr lang="fr-FR" dirty="0"/>
              <a:t>Passage d’un régime micro-BNC à un régime réel d’imposition avec option pour une comptabilité d’engagement</a:t>
            </a:r>
          </a:p>
          <a:p>
            <a:pPr lvl="2"/>
            <a:r>
              <a:rPr lang="fr-FR" dirty="0"/>
              <a:t>Bénéfice imposable du 1</a:t>
            </a:r>
            <a:r>
              <a:rPr lang="fr-FR" baseline="30000" dirty="0"/>
              <a:t>er</a:t>
            </a:r>
            <a:r>
              <a:rPr lang="fr-FR" dirty="0"/>
              <a:t> exercice soumis au régime réel</a:t>
            </a:r>
          </a:p>
          <a:p>
            <a:pPr lvl="3"/>
            <a:r>
              <a:rPr lang="fr-FR" dirty="0"/>
              <a:t>Majoré du montant HT des créances détenues au 31 décembre N sous déduction d’un abattement de 34 %</a:t>
            </a:r>
          </a:p>
          <a:p>
            <a:pPr lvl="1"/>
            <a:r>
              <a:rPr lang="fr-FR" dirty="0"/>
              <a:t>Passage du régime réel d’imposition avec option pour une comptabilité d’engagement à un régime micro-BNC</a:t>
            </a:r>
          </a:p>
          <a:p>
            <a:pPr lvl="2"/>
            <a:r>
              <a:rPr lang="fr-FR" dirty="0"/>
              <a:t>Recettes réalisées l’année du changement doivent être diminuées du montant HT des créances détenues au 31 décembre N</a:t>
            </a:r>
          </a:p>
          <a:p>
            <a:pPr lvl="3"/>
            <a:r>
              <a:rPr lang="fr-FR" dirty="0"/>
              <a:t>Avant application de l’abattement forfaitaire de 34 %</a:t>
            </a:r>
          </a:p>
          <a:p>
            <a:pPr lvl="1"/>
            <a:r>
              <a:rPr lang="fr-FR" dirty="0"/>
              <a:t> Entrée en vigueur </a:t>
            </a:r>
          </a:p>
          <a:p>
            <a:pPr lvl="2"/>
            <a:r>
              <a:rPr lang="fr-FR" dirty="0"/>
              <a:t>Imposition des revenus de l’année 2020</a:t>
            </a:r>
          </a:p>
        </p:txBody>
      </p:sp>
    </p:spTree>
    <p:extLst>
      <p:ext uri="{BB962C8B-B14F-4D97-AF65-F5344CB8AC3E}">
        <p14:creationId xmlns:p14="http://schemas.microsoft.com/office/powerpoint/2010/main" val="2488102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CC3F166-49BC-F547-85D1-D0383036990C}"/>
              </a:ext>
            </a:extLst>
          </p:cNvPr>
          <p:cNvSpPr>
            <a:spLocks noGrp="1"/>
          </p:cNvSpPr>
          <p:nvPr>
            <p:ph type="title"/>
          </p:nvPr>
        </p:nvSpPr>
        <p:spPr/>
        <p:txBody>
          <a:bodyPr/>
          <a:lstStyle/>
          <a:p>
            <a:r>
              <a:rPr lang="fr-FR" dirty="0"/>
              <a:t>Sommaire</a:t>
            </a:r>
          </a:p>
        </p:txBody>
      </p:sp>
      <p:sp>
        <p:nvSpPr>
          <p:cNvPr id="3" name="Espace réservé du contenu 2">
            <a:extLst>
              <a:ext uri="{FF2B5EF4-FFF2-40B4-BE49-F238E27FC236}">
                <a16:creationId xmlns:a16="http://schemas.microsoft.com/office/drawing/2014/main" id="{D97FFB0A-C63C-9D4F-95E9-C0AB825DB48A}"/>
              </a:ext>
            </a:extLst>
          </p:cNvPr>
          <p:cNvSpPr>
            <a:spLocks noGrp="1"/>
          </p:cNvSpPr>
          <p:nvPr>
            <p:ph idx="1"/>
          </p:nvPr>
        </p:nvSpPr>
        <p:spPr/>
        <p:txBody>
          <a:bodyPr>
            <a:normAutofit/>
          </a:bodyPr>
          <a:lstStyle/>
          <a:p>
            <a:r>
              <a:rPr lang="fr-FR" b="1" dirty="0"/>
              <a:t>Fiscalité professionnelle</a:t>
            </a:r>
            <a:endParaRPr lang="fr-FR" sz="2400" dirty="0"/>
          </a:p>
          <a:p>
            <a:pPr lvl="1"/>
            <a:r>
              <a:rPr lang="fr-FR" dirty="0"/>
              <a:t>Réforme des taxes sur les véhicules à moteur</a:t>
            </a:r>
          </a:p>
          <a:p>
            <a:pPr lvl="1"/>
            <a:r>
              <a:rPr lang="fr-FR" dirty="0"/>
              <a:t>Réductions et crédits d’impôt des entreprises</a:t>
            </a:r>
            <a:endParaRPr lang="fr-FR" sz="2200" dirty="0"/>
          </a:p>
          <a:p>
            <a:pPr lvl="1"/>
            <a:r>
              <a:rPr lang="fr-FR" dirty="0"/>
              <a:t>TVA</a:t>
            </a:r>
            <a:endParaRPr lang="fr-FR" sz="2600" dirty="0"/>
          </a:p>
          <a:p>
            <a:pPr lvl="2"/>
            <a:r>
              <a:rPr lang="fr-FR" dirty="0"/>
              <a:t>Revalorisation des limites d’application de la franchise en base et du RSI</a:t>
            </a:r>
            <a:endParaRPr lang="fr-FR" sz="1800" dirty="0"/>
          </a:p>
          <a:p>
            <a:pPr lvl="2"/>
            <a:r>
              <a:rPr lang="fr-FR" dirty="0"/>
              <a:t>Exonération de TVA des prestations médicales dispensées par les pharmaciens</a:t>
            </a:r>
          </a:p>
          <a:p>
            <a:pPr lvl="1"/>
            <a:r>
              <a:rPr lang="fr-FR" dirty="0"/>
              <a:t>Plus-values : aménagements en matière d’apport-cession </a:t>
            </a:r>
          </a:p>
          <a:p>
            <a:pPr lvl="1"/>
            <a:r>
              <a:rPr lang="fr-FR" dirty="0"/>
              <a:t>Impôts locaux</a:t>
            </a:r>
            <a:endParaRPr lang="fr-FR" sz="2400" dirty="0"/>
          </a:p>
          <a:p>
            <a:pPr lvl="2"/>
            <a:r>
              <a:rPr lang="fr-FR" dirty="0"/>
              <a:t>Création de nouvelles zones de revitalisation du commerce en milieu rural et de nouvelles zones de revitalisation du commerce dans les </a:t>
            </a:r>
            <a:r>
              <a:rPr lang="fr-FR" dirty="0" err="1"/>
              <a:t>centre-villes</a:t>
            </a:r>
            <a:r>
              <a:rPr lang="fr-FR" dirty="0"/>
              <a:t> (exo de CFE/TF)</a:t>
            </a:r>
            <a:endParaRPr lang="fr-FR" sz="1800" dirty="0"/>
          </a:p>
          <a:p>
            <a:pPr lvl="2"/>
            <a:r>
              <a:rPr lang="fr-FR" dirty="0"/>
              <a:t>Simplification de la procédure d’évaluation des locaux professionnels</a:t>
            </a:r>
            <a:endParaRPr lang="fr-FR" sz="1800" dirty="0"/>
          </a:p>
          <a:p>
            <a:pPr lvl="1"/>
            <a:endParaRPr lang="fr-FR" sz="2200" dirty="0"/>
          </a:p>
          <a:p>
            <a:pPr lvl="1"/>
            <a:endParaRPr lang="fr-FR" dirty="0"/>
          </a:p>
        </p:txBody>
      </p:sp>
    </p:spTree>
    <p:extLst>
      <p:ext uri="{BB962C8B-B14F-4D97-AF65-F5344CB8AC3E}">
        <p14:creationId xmlns:p14="http://schemas.microsoft.com/office/powerpoint/2010/main" val="11166758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82B13F27-47D0-42DB-B99C-7E06EC657AF6}"/>
              </a:ext>
            </a:extLst>
          </p:cNvPr>
          <p:cNvSpPr>
            <a:spLocks noGrp="1"/>
          </p:cNvSpPr>
          <p:nvPr>
            <p:ph type="title"/>
          </p:nvPr>
        </p:nvSpPr>
        <p:spPr/>
        <p:txBody>
          <a:bodyPr/>
          <a:lstStyle/>
          <a:p>
            <a:r>
              <a:rPr lang="fr-FR" dirty="0"/>
              <a:t>Baisse du taux normal de l'IS</a:t>
            </a:r>
          </a:p>
        </p:txBody>
      </p:sp>
      <p:sp>
        <p:nvSpPr>
          <p:cNvPr id="6" name="Espace réservé du contenu 5">
            <a:extLst>
              <a:ext uri="{FF2B5EF4-FFF2-40B4-BE49-F238E27FC236}">
                <a16:creationId xmlns:a16="http://schemas.microsoft.com/office/drawing/2014/main" id="{5B675ECA-B991-416C-9DFE-6866912CF0E6}"/>
              </a:ext>
            </a:extLst>
          </p:cNvPr>
          <p:cNvSpPr>
            <a:spLocks noGrp="1"/>
          </p:cNvSpPr>
          <p:nvPr>
            <p:ph idx="1"/>
          </p:nvPr>
        </p:nvSpPr>
        <p:spPr/>
        <p:txBody>
          <a:bodyPr/>
          <a:lstStyle/>
          <a:p>
            <a:pPr lvl="0"/>
            <a:r>
              <a:rPr lang="fr-FR" dirty="0"/>
              <a:t>Rappel : baisse de l’IS (LF 2018, art. 84)</a:t>
            </a:r>
          </a:p>
          <a:p>
            <a:pPr lvl="1"/>
            <a:r>
              <a:rPr lang="fr-FR" dirty="0"/>
              <a:t>Maintien du taux réduit de 15 % pour les PME, à hauteur du bénéfice imposable limité à 38 120 €</a:t>
            </a:r>
          </a:p>
          <a:p>
            <a:pPr lvl="1"/>
            <a:r>
              <a:rPr lang="fr-FR" dirty="0"/>
              <a:t>Diminution du taux de droit commun jusqu’en 2022</a:t>
            </a:r>
          </a:p>
          <a:p>
            <a:endParaRPr lang="fr-FR" dirty="0"/>
          </a:p>
        </p:txBody>
      </p:sp>
      <p:graphicFrame>
        <p:nvGraphicFramePr>
          <p:cNvPr id="7" name="Tableau 6">
            <a:extLst>
              <a:ext uri="{FF2B5EF4-FFF2-40B4-BE49-F238E27FC236}">
                <a16:creationId xmlns:a16="http://schemas.microsoft.com/office/drawing/2014/main" id="{9043EB1C-D90A-4F71-9226-0666698004F2}"/>
              </a:ext>
            </a:extLst>
          </p:cNvPr>
          <p:cNvGraphicFramePr>
            <a:graphicFrameLocks noGrp="1"/>
          </p:cNvGraphicFramePr>
          <p:nvPr>
            <p:extLst>
              <p:ext uri="{D42A27DB-BD31-4B8C-83A1-F6EECF244321}">
                <p14:modId xmlns:p14="http://schemas.microsoft.com/office/powerpoint/2010/main" val="3828264164"/>
              </p:ext>
            </p:extLst>
          </p:nvPr>
        </p:nvGraphicFramePr>
        <p:xfrm>
          <a:off x="1954640" y="3429000"/>
          <a:ext cx="8578322" cy="1605470"/>
        </p:xfrm>
        <a:graphic>
          <a:graphicData uri="http://schemas.openxmlformats.org/drawingml/2006/table">
            <a:tbl>
              <a:tblPr firstRow="1" bandRow="1">
                <a:tableStyleId>{21E4AEA4-8DFA-4A89-87EB-49C32662AFE0}</a:tableStyleId>
              </a:tblPr>
              <a:tblGrid>
                <a:gridCol w="2216700">
                  <a:extLst>
                    <a:ext uri="{9D8B030D-6E8A-4147-A177-3AD203B41FA5}">
                      <a16:colId xmlns:a16="http://schemas.microsoft.com/office/drawing/2014/main" val="3737715654"/>
                    </a:ext>
                  </a:extLst>
                </a:gridCol>
                <a:gridCol w="1842873">
                  <a:extLst>
                    <a:ext uri="{9D8B030D-6E8A-4147-A177-3AD203B41FA5}">
                      <a16:colId xmlns:a16="http://schemas.microsoft.com/office/drawing/2014/main" val="4099081154"/>
                    </a:ext>
                  </a:extLst>
                </a:gridCol>
                <a:gridCol w="1537557">
                  <a:extLst>
                    <a:ext uri="{9D8B030D-6E8A-4147-A177-3AD203B41FA5}">
                      <a16:colId xmlns:a16="http://schemas.microsoft.com/office/drawing/2014/main" val="913172682"/>
                    </a:ext>
                  </a:extLst>
                </a:gridCol>
                <a:gridCol w="973034">
                  <a:extLst>
                    <a:ext uri="{9D8B030D-6E8A-4147-A177-3AD203B41FA5}">
                      <a16:colId xmlns:a16="http://schemas.microsoft.com/office/drawing/2014/main" val="124262561"/>
                    </a:ext>
                  </a:extLst>
                </a:gridCol>
                <a:gridCol w="926300">
                  <a:extLst>
                    <a:ext uri="{9D8B030D-6E8A-4147-A177-3AD203B41FA5}">
                      <a16:colId xmlns:a16="http://schemas.microsoft.com/office/drawing/2014/main" val="3928602121"/>
                    </a:ext>
                  </a:extLst>
                </a:gridCol>
                <a:gridCol w="1081858">
                  <a:extLst>
                    <a:ext uri="{9D8B030D-6E8A-4147-A177-3AD203B41FA5}">
                      <a16:colId xmlns:a16="http://schemas.microsoft.com/office/drawing/2014/main" val="2763859523"/>
                    </a:ext>
                  </a:extLst>
                </a:gridCol>
              </a:tblGrid>
              <a:tr h="507259">
                <a:tc>
                  <a:txBody>
                    <a:bodyPr/>
                    <a:lstStyle/>
                    <a:p>
                      <a:pPr lvl="0" algn="ctr"/>
                      <a:r>
                        <a:rPr lang="fr-FR" sz="1500" dirty="0"/>
                        <a:t>2017</a:t>
                      </a:r>
                    </a:p>
                  </a:txBody>
                  <a:tcPr marL="51435" marR="51435" marT="25718" marB="25718" anchor="ctr">
                    <a:solidFill>
                      <a:schemeClr val="accent2">
                        <a:lumMod val="50000"/>
                      </a:schemeClr>
                    </a:solidFill>
                  </a:tcPr>
                </a:tc>
                <a:tc>
                  <a:txBody>
                    <a:bodyPr/>
                    <a:lstStyle/>
                    <a:p>
                      <a:pPr lvl="0" algn="ctr"/>
                      <a:r>
                        <a:rPr lang="fr-FR" sz="1500" dirty="0"/>
                        <a:t>2018</a:t>
                      </a:r>
                    </a:p>
                    <a:p>
                      <a:pPr lvl="0" algn="ctr"/>
                      <a:r>
                        <a:rPr lang="fr-FR" sz="800" dirty="0"/>
                        <a:t>(inchangé)</a:t>
                      </a:r>
                      <a:endParaRPr lang="fr-FR" sz="1500" dirty="0"/>
                    </a:p>
                  </a:txBody>
                  <a:tcPr marL="51435" marR="51435" marT="25718" marB="25718" anchor="ctr">
                    <a:lnR w="28575" cap="flat" cmpd="sng" algn="ctr">
                      <a:solidFill>
                        <a:schemeClr val="tx1"/>
                      </a:solidFill>
                      <a:prstDash val="dash"/>
                      <a:round/>
                      <a:headEnd type="none" w="med" len="med"/>
                      <a:tailEnd type="none" w="med" len="med"/>
                    </a:lnR>
                    <a:solidFill>
                      <a:schemeClr val="accent2">
                        <a:lumMod val="50000"/>
                      </a:schemeClr>
                    </a:solidFill>
                  </a:tcPr>
                </a:tc>
                <a:tc>
                  <a:txBody>
                    <a:bodyPr/>
                    <a:lstStyle/>
                    <a:p>
                      <a:pPr lvl="0" algn="ctr"/>
                      <a:r>
                        <a:rPr lang="fr-FR" sz="1500" dirty="0"/>
                        <a:t>2019</a:t>
                      </a:r>
                    </a:p>
                  </a:txBody>
                  <a:tcPr marL="51435" marR="51435" marT="25718" marB="25718" anchor="ctr">
                    <a:lnL w="28575" cap="flat" cmpd="sng" algn="ctr">
                      <a:solidFill>
                        <a:schemeClr val="tx1"/>
                      </a:solidFill>
                      <a:prstDash val="dash"/>
                      <a:round/>
                      <a:headEnd type="none" w="med" len="med"/>
                      <a:tailEnd type="none" w="med" len="med"/>
                    </a:lnL>
                    <a:lnR w="28575" cap="flat" cmpd="sng" algn="ctr">
                      <a:solidFill>
                        <a:schemeClr val="tx1"/>
                      </a:solidFill>
                      <a:prstDash val="dash"/>
                      <a:round/>
                      <a:headEnd type="none" w="med" len="med"/>
                      <a:tailEnd type="none" w="med" len="med"/>
                    </a:lnR>
                    <a:lnT w="28575" cap="flat" cmpd="sng" algn="ctr">
                      <a:solidFill>
                        <a:schemeClr val="tx1"/>
                      </a:solidFill>
                      <a:prstDash val="dash"/>
                      <a:round/>
                      <a:headEnd type="none" w="med" len="med"/>
                      <a:tailEnd type="none" w="med" len="med"/>
                    </a:lnT>
                    <a:solidFill>
                      <a:schemeClr val="accent2">
                        <a:lumMod val="50000"/>
                      </a:schemeClr>
                    </a:solidFill>
                  </a:tcPr>
                </a:tc>
                <a:tc>
                  <a:txBody>
                    <a:bodyPr/>
                    <a:lstStyle/>
                    <a:p>
                      <a:pPr lvl="0" algn="ctr"/>
                      <a:r>
                        <a:rPr lang="fr-FR" sz="1500" dirty="0"/>
                        <a:t>2020</a:t>
                      </a:r>
                    </a:p>
                  </a:txBody>
                  <a:tcPr marL="51435" marR="51435" marT="25718" marB="25718" anchor="ctr">
                    <a:lnL w="28575" cap="flat" cmpd="sng" algn="ctr">
                      <a:solidFill>
                        <a:schemeClr val="tx1"/>
                      </a:solidFill>
                      <a:prstDash val="dash"/>
                      <a:round/>
                      <a:headEnd type="none" w="med" len="med"/>
                      <a:tailEnd type="none" w="med" len="med"/>
                    </a:lnL>
                    <a:solidFill>
                      <a:schemeClr val="accent2">
                        <a:lumMod val="50000"/>
                      </a:schemeClr>
                    </a:solidFill>
                  </a:tcPr>
                </a:tc>
                <a:tc>
                  <a:txBody>
                    <a:bodyPr/>
                    <a:lstStyle/>
                    <a:p>
                      <a:pPr lvl="0" algn="ctr"/>
                      <a:r>
                        <a:rPr lang="fr-FR" sz="1500" dirty="0"/>
                        <a:t>2021</a:t>
                      </a:r>
                    </a:p>
                  </a:txBody>
                  <a:tcPr marL="51435" marR="51435" marT="25718" marB="25718" anchor="ctr">
                    <a:solidFill>
                      <a:schemeClr val="accent2">
                        <a:lumMod val="50000"/>
                      </a:schemeClr>
                    </a:solidFill>
                  </a:tcPr>
                </a:tc>
                <a:tc>
                  <a:txBody>
                    <a:bodyPr/>
                    <a:lstStyle/>
                    <a:p>
                      <a:pPr lvl="0" algn="ctr"/>
                      <a:r>
                        <a:rPr lang="fr-FR" sz="1500" dirty="0"/>
                        <a:t>A compter de </a:t>
                      </a:r>
                      <a:r>
                        <a:rPr lang="fr-FR" sz="1400" dirty="0"/>
                        <a:t>2022</a:t>
                      </a:r>
                    </a:p>
                  </a:txBody>
                  <a:tcPr marL="51435" marR="51435" marT="25718" marB="25718" anchor="ctr">
                    <a:solidFill>
                      <a:schemeClr val="accent2">
                        <a:lumMod val="50000"/>
                      </a:schemeClr>
                    </a:solidFill>
                  </a:tcPr>
                </a:tc>
                <a:extLst>
                  <a:ext uri="{0D108BD9-81ED-4DB2-BD59-A6C34878D82A}">
                    <a16:rowId xmlns:a16="http://schemas.microsoft.com/office/drawing/2014/main" val="1874014161"/>
                  </a:ext>
                </a:extLst>
              </a:tr>
              <a:tr h="1096834">
                <a:tc>
                  <a:txBody>
                    <a:bodyPr/>
                    <a:lstStyle/>
                    <a:p>
                      <a:pPr lvl="0" algn="ctr"/>
                      <a:r>
                        <a:rPr lang="fr-FR" sz="1200"/>
                        <a:t>PME communautaires</a:t>
                      </a:r>
                    </a:p>
                    <a:p>
                      <a:pPr lvl="0" algn="ctr"/>
                      <a:r>
                        <a:rPr lang="fr-FR" sz="1200"/>
                        <a:t>B ≤ 75 000 € : </a:t>
                      </a:r>
                      <a:r>
                        <a:rPr lang="fr-FR" sz="1500"/>
                        <a:t>28 %</a:t>
                      </a:r>
                      <a:endParaRPr lang="fr-FR" sz="1200"/>
                    </a:p>
                    <a:p>
                      <a:pPr lvl="0" algn="ctr"/>
                      <a:r>
                        <a:rPr lang="fr-FR" sz="1200"/>
                        <a:t>B &gt; 75 000 € : </a:t>
                      </a:r>
                      <a:r>
                        <a:rPr lang="fr-FR" sz="1500"/>
                        <a:t>33</a:t>
                      </a:r>
                      <a:r>
                        <a:rPr lang="fr-FR" sz="1500" baseline="30000"/>
                        <a:t>1/3</a:t>
                      </a:r>
                      <a:r>
                        <a:rPr lang="fr-FR" sz="1500"/>
                        <a:t> %</a:t>
                      </a:r>
                      <a:endParaRPr lang="fr-FR" sz="1200"/>
                    </a:p>
                    <a:p>
                      <a:pPr lvl="0" algn="ctr"/>
                      <a:r>
                        <a:rPr lang="fr-FR" sz="1200"/>
                        <a:t>Autres : </a:t>
                      </a:r>
                      <a:r>
                        <a:rPr lang="fr-FR" sz="1500"/>
                        <a:t>33</a:t>
                      </a:r>
                      <a:r>
                        <a:rPr lang="fr-FR" sz="1500" baseline="30000"/>
                        <a:t>1/3</a:t>
                      </a:r>
                      <a:r>
                        <a:rPr lang="fr-FR" sz="1500"/>
                        <a:t> %</a:t>
                      </a:r>
                      <a:endParaRPr lang="fr-FR" sz="1500">
                        <a:solidFill>
                          <a:srgbClr val="00B0F0"/>
                        </a:solidFill>
                      </a:endParaRPr>
                    </a:p>
                  </a:txBody>
                  <a:tcPr marL="51435" marR="51435" marT="25718" marB="25718" anchor="ctr"/>
                </a:tc>
                <a:tc>
                  <a:txBody>
                    <a:bodyPr/>
                    <a:lstStyle/>
                    <a:p>
                      <a:pPr lvl="0" algn="ctr"/>
                      <a:r>
                        <a:rPr lang="fr-FR" sz="1200"/>
                        <a:t>B ≤ 500 000 €</a:t>
                      </a:r>
                    </a:p>
                    <a:p>
                      <a:pPr lvl="0" algn="ctr"/>
                      <a:r>
                        <a:rPr lang="fr-FR" sz="1500"/>
                        <a:t>28 %</a:t>
                      </a:r>
                      <a:endParaRPr lang="fr-FR" sz="800"/>
                    </a:p>
                    <a:p>
                      <a:pPr lvl="0" algn="ctr"/>
                      <a:r>
                        <a:rPr lang="fr-FR" sz="1200"/>
                        <a:t>B &gt; 500 000 €</a:t>
                      </a:r>
                    </a:p>
                    <a:p>
                      <a:pPr lvl="0" algn="ctr"/>
                      <a:r>
                        <a:rPr lang="fr-FR" sz="1500"/>
                        <a:t>33</a:t>
                      </a:r>
                      <a:r>
                        <a:rPr lang="fr-FR" sz="1500" baseline="30000"/>
                        <a:t>1/3</a:t>
                      </a:r>
                      <a:r>
                        <a:rPr lang="fr-FR" sz="1500"/>
                        <a:t> %</a:t>
                      </a:r>
                      <a:endParaRPr lang="fr-FR" sz="800">
                        <a:solidFill>
                          <a:srgbClr val="00B0F0"/>
                        </a:solidFill>
                      </a:endParaRPr>
                    </a:p>
                  </a:txBody>
                  <a:tcPr marL="51435" marR="51435" marT="25718" marB="25718" anchor="ctr">
                    <a:lnR w="28575" cap="flat" cmpd="sng" algn="ctr">
                      <a:solidFill>
                        <a:schemeClr val="tx1"/>
                      </a:solidFill>
                      <a:prstDash val="dash"/>
                      <a:round/>
                      <a:headEnd type="none" w="med" len="med"/>
                      <a:tailEnd type="none" w="med" len="med"/>
                    </a:lnR>
                  </a:tcPr>
                </a:tc>
                <a:tc>
                  <a:txBody>
                    <a:bodyPr/>
                    <a:lstStyle/>
                    <a:p>
                      <a:pPr lvl="0" algn="ctr"/>
                      <a:r>
                        <a:rPr lang="fr-FR" sz="1200" dirty="0"/>
                        <a:t>B ≤ 500 000 €</a:t>
                      </a:r>
                    </a:p>
                    <a:p>
                      <a:pPr lvl="0" algn="ctr"/>
                      <a:r>
                        <a:rPr lang="fr-FR" sz="1500" dirty="0"/>
                        <a:t>28 %</a:t>
                      </a:r>
                      <a:endParaRPr lang="fr-FR" sz="1200" dirty="0"/>
                    </a:p>
                    <a:p>
                      <a:pPr lvl="0" algn="ctr"/>
                      <a:r>
                        <a:rPr lang="fr-FR" sz="1200" dirty="0"/>
                        <a:t>B &gt; 500 000 €</a:t>
                      </a:r>
                    </a:p>
                    <a:p>
                      <a:pPr lvl="0" algn="ctr"/>
                      <a:r>
                        <a:rPr lang="fr-FR" sz="1500" dirty="0"/>
                        <a:t>31 %</a:t>
                      </a:r>
                      <a:endParaRPr lang="fr-FR" sz="1200" dirty="0">
                        <a:solidFill>
                          <a:srgbClr val="00B0F0"/>
                        </a:solidFill>
                      </a:endParaRPr>
                    </a:p>
                  </a:txBody>
                  <a:tcPr marL="51435" marR="51435" marT="25718" marB="25718" anchor="ctr">
                    <a:lnL w="28575" cap="flat" cmpd="sng" algn="ctr">
                      <a:solidFill>
                        <a:schemeClr val="tx1"/>
                      </a:solidFill>
                      <a:prstDash val="dash"/>
                      <a:round/>
                      <a:headEnd type="none" w="med" len="med"/>
                      <a:tailEnd type="none" w="med" len="med"/>
                    </a:lnL>
                    <a:lnR w="28575" cap="flat" cmpd="sng" algn="ctr">
                      <a:solidFill>
                        <a:schemeClr val="tx1"/>
                      </a:solidFill>
                      <a:prstDash val="dash"/>
                      <a:round/>
                      <a:headEnd type="none" w="med" len="med"/>
                      <a:tailEnd type="none" w="med" len="med"/>
                    </a:lnR>
                    <a:lnB w="28575" cap="flat" cmpd="sng" algn="ctr">
                      <a:solidFill>
                        <a:schemeClr val="tx1"/>
                      </a:solidFill>
                      <a:prstDash val="dash"/>
                      <a:round/>
                      <a:headEnd type="none" w="med" len="med"/>
                      <a:tailEnd type="none" w="med" len="med"/>
                    </a:lnB>
                  </a:tcPr>
                </a:tc>
                <a:tc>
                  <a:txBody>
                    <a:bodyPr/>
                    <a:lstStyle/>
                    <a:p>
                      <a:pPr lvl="0" algn="ctr"/>
                      <a:r>
                        <a:rPr lang="fr-FR" sz="1500"/>
                        <a:t>28 %</a:t>
                      </a:r>
                      <a:endParaRPr lang="fr-FR" sz="1500" b="1">
                        <a:solidFill>
                          <a:srgbClr val="00B0F0"/>
                        </a:solidFill>
                      </a:endParaRPr>
                    </a:p>
                  </a:txBody>
                  <a:tcPr marL="51435" marR="51435" marT="25718" marB="25718" anchor="ctr">
                    <a:lnL w="28575" cap="flat" cmpd="sng" algn="ctr">
                      <a:solidFill>
                        <a:schemeClr val="tx1"/>
                      </a:solidFill>
                      <a:prstDash val="dash"/>
                      <a:round/>
                      <a:headEnd type="none" w="med" len="med"/>
                      <a:tailEnd type="none" w="med" len="med"/>
                    </a:lnL>
                  </a:tcPr>
                </a:tc>
                <a:tc>
                  <a:txBody>
                    <a:bodyPr/>
                    <a:lstStyle/>
                    <a:p>
                      <a:pPr lvl="0" algn="ctr"/>
                      <a:r>
                        <a:rPr lang="fr-FR" sz="1500"/>
                        <a:t>26,5 %</a:t>
                      </a:r>
                      <a:endParaRPr lang="fr-FR" sz="1500" b="1">
                        <a:solidFill>
                          <a:srgbClr val="00B0F0"/>
                        </a:solidFill>
                      </a:endParaRPr>
                    </a:p>
                  </a:txBody>
                  <a:tcPr marL="51435" marR="51435" marT="25718" marB="25718" anchor="ctr"/>
                </a:tc>
                <a:tc>
                  <a:txBody>
                    <a:bodyPr/>
                    <a:lstStyle/>
                    <a:p>
                      <a:pPr lvl="0" algn="ctr"/>
                      <a:r>
                        <a:rPr lang="fr-FR" sz="1500" dirty="0"/>
                        <a:t>25 %</a:t>
                      </a:r>
                      <a:endParaRPr lang="fr-FR" sz="1500" b="1" dirty="0">
                        <a:solidFill>
                          <a:srgbClr val="00B0F0"/>
                        </a:solidFill>
                      </a:endParaRPr>
                    </a:p>
                  </a:txBody>
                  <a:tcPr marL="51435" marR="51435" marT="25718" marB="25718" anchor="ctr"/>
                </a:tc>
                <a:extLst>
                  <a:ext uri="{0D108BD9-81ED-4DB2-BD59-A6C34878D82A}">
                    <a16:rowId xmlns:a16="http://schemas.microsoft.com/office/drawing/2014/main" val="989164248"/>
                  </a:ext>
                </a:extLst>
              </a:tr>
            </a:tbl>
          </a:graphicData>
        </a:graphic>
      </p:graphicFrame>
    </p:spTree>
    <p:extLst>
      <p:ext uri="{BB962C8B-B14F-4D97-AF65-F5344CB8AC3E}">
        <p14:creationId xmlns:p14="http://schemas.microsoft.com/office/powerpoint/2010/main" val="16847270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82B13F27-47D0-42DB-B99C-7E06EC657AF6}"/>
              </a:ext>
            </a:extLst>
          </p:cNvPr>
          <p:cNvSpPr>
            <a:spLocks noGrp="1"/>
          </p:cNvSpPr>
          <p:nvPr>
            <p:ph type="title"/>
          </p:nvPr>
        </p:nvSpPr>
        <p:spPr/>
        <p:txBody>
          <a:bodyPr/>
          <a:lstStyle/>
          <a:p>
            <a:r>
              <a:rPr lang="fr-FR" dirty="0"/>
              <a:t>Baisse du taux normal de l'IS</a:t>
            </a:r>
          </a:p>
        </p:txBody>
      </p:sp>
      <p:sp>
        <p:nvSpPr>
          <p:cNvPr id="6" name="Espace réservé du contenu 5">
            <a:extLst>
              <a:ext uri="{FF2B5EF4-FFF2-40B4-BE49-F238E27FC236}">
                <a16:creationId xmlns:a16="http://schemas.microsoft.com/office/drawing/2014/main" id="{5B675ECA-B991-416C-9DFE-6866912CF0E6}"/>
              </a:ext>
            </a:extLst>
          </p:cNvPr>
          <p:cNvSpPr>
            <a:spLocks noGrp="1"/>
          </p:cNvSpPr>
          <p:nvPr>
            <p:ph idx="1"/>
          </p:nvPr>
        </p:nvSpPr>
        <p:spPr/>
        <p:txBody>
          <a:bodyPr/>
          <a:lstStyle/>
          <a:p>
            <a:pPr lvl="0">
              <a:lnSpc>
                <a:spcPct val="70000"/>
              </a:lnSpc>
            </a:pPr>
            <a:r>
              <a:rPr lang="fr-FR" sz="2100" dirty="0"/>
              <a:t>Loi du 24 juillet 2019 portant création d'une taxe sur les services numériques et modification de la trajectoire de baisse de l’IS</a:t>
            </a:r>
          </a:p>
          <a:p>
            <a:pPr lvl="1">
              <a:lnSpc>
                <a:spcPct val="70000"/>
              </a:lnSpc>
            </a:pPr>
            <a:r>
              <a:rPr lang="fr-FR" sz="1450" dirty="0"/>
              <a:t>Nouvelle évolution du taux d’IS</a:t>
            </a:r>
          </a:p>
          <a:p>
            <a:pPr lvl="2">
              <a:lnSpc>
                <a:spcPct val="70000"/>
              </a:lnSpc>
            </a:pPr>
            <a:r>
              <a:rPr lang="fr-FR" sz="1425" dirty="0"/>
              <a:t>Pas de baisse du taux normal en 2019 pour les grandes entreprises</a:t>
            </a:r>
          </a:p>
          <a:p>
            <a:pPr lvl="3">
              <a:lnSpc>
                <a:spcPct val="70000"/>
              </a:lnSpc>
            </a:pPr>
            <a:r>
              <a:rPr lang="fr-FR" sz="1425" dirty="0"/>
              <a:t>Entreprises ayant un CA ≥ 250 M€</a:t>
            </a:r>
          </a:p>
          <a:p>
            <a:pPr lvl="3">
              <a:lnSpc>
                <a:spcPct val="70000"/>
              </a:lnSpc>
            </a:pPr>
            <a:r>
              <a:rPr lang="fr-FR" sz="1425" dirty="0"/>
              <a:t>Et pour la fraction du bénéfice &gt; 500 000 €</a:t>
            </a:r>
          </a:p>
          <a:p>
            <a:pPr lvl="2">
              <a:lnSpc>
                <a:spcPct val="70000"/>
              </a:lnSpc>
            </a:pPr>
            <a:r>
              <a:rPr lang="fr-FR" sz="1425" dirty="0"/>
              <a:t>Régularisation des acomptes d’IS déjà versés</a:t>
            </a:r>
          </a:p>
          <a:p>
            <a:endParaRPr lang="fr-FR" dirty="0"/>
          </a:p>
        </p:txBody>
      </p:sp>
      <p:graphicFrame>
        <p:nvGraphicFramePr>
          <p:cNvPr id="7" name="Tableau 6">
            <a:extLst>
              <a:ext uri="{FF2B5EF4-FFF2-40B4-BE49-F238E27FC236}">
                <a16:creationId xmlns:a16="http://schemas.microsoft.com/office/drawing/2014/main" id="{9043EB1C-D90A-4F71-9226-0666698004F2}"/>
              </a:ext>
            </a:extLst>
          </p:cNvPr>
          <p:cNvGraphicFramePr>
            <a:graphicFrameLocks noGrp="1"/>
          </p:cNvGraphicFramePr>
          <p:nvPr>
            <p:extLst>
              <p:ext uri="{D42A27DB-BD31-4B8C-83A1-F6EECF244321}">
                <p14:modId xmlns:p14="http://schemas.microsoft.com/office/powerpoint/2010/main" val="1507510432"/>
              </p:ext>
            </p:extLst>
          </p:nvPr>
        </p:nvGraphicFramePr>
        <p:xfrm>
          <a:off x="604433" y="4273952"/>
          <a:ext cx="10217895" cy="1840232"/>
        </p:xfrm>
        <a:graphic>
          <a:graphicData uri="http://schemas.openxmlformats.org/drawingml/2006/table">
            <a:tbl>
              <a:tblPr firstRow="1" bandRow="1">
                <a:tableStyleId>{21E4AEA4-8DFA-4A89-87EB-49C32662AFE0}</a:tableStyleId>
              </a:tblPr>
              <a:tblGrid>
                <a:gridCol w="1847389">
                  <a:extLst>
                    <a:ext uri="{9D8B030D-6E8A-4147-A177-3AD203B41FA5}">
                      <a16:colId xmlns:a16="http://schemas.microsoft.com/office/drawing/2014/main" val="3737715654"/>
                    </a:ext>
                  </a:extLst>
                </a:gridCol>
                <a:gridCol w="1830811">
                  <a:extLst>
                    <a:ext uri="{9D8B030D-6E8A-4147-A177-3AD203B41FA5}">
                      <a16:colId xmlns:a16="http://schemas.microsoft.com/office/drawing/2014/main" val="4099081154"/>
                    </a:ext>
                  </a:extLst>
                </a:gridCol>
                <a:gridCol w="2988709">
                  <a:extLst>
                    <a:ext uri="{9D8B030D-6E8A-4147-A177-3AD203B41FA5}">
                      <a16:colId xmlns:a16="http://schemas.microsoft.com/office/drawing/2014/main" val="913172682"/>
                    </a:ext>
                  </a:extLst>
                </a:gridCol>
                <a:gridCol w="1159010">
                  <a:extLst>
                    <a:ext uri="{9D8B030D-6E8A-4147-A177-3AD203B41FA5}">
                      <a16:colId xmlns:a16="http://schemas.microsoft.com/office/drawing/2014/main" val="124262561"/>
                    </a:ext>
                  </a:extLst>
                </a:gridCol>
                <a:gridCol w="1103343">
                  <a:extLst>
                    <a:ext uri="{9D8B030D-6E8A-4147-A177-3AD203B41FA5}">
                      <a16:colId xmlns:a16="http://schemas.microsoft.com/office/drawing/2014/main" val="3928602121"/>
                    </a:ext>
                  </a:extLst>
                </a:gridCol>
                <a:gridCol w="1288633">
                  <a:extLst>
                    <a:ext uri="{9D8B030D-6E8A-4147-A177-3AD203B41FA5}">
                      <a16:colId xmlns:a16="http://schemas.microsoft.com/office/drawing/2014/main" val="2763859523"/>
                    </a:ext>
                  </a:extLst>
                </a:gridCol>
              </a:tblGrid>
              <a:tr h="507259">
                <a:tc>
                  <a:txBody>
                    <a:bodyPr/>
                    <a:lstStyle/>
                    <a:p>
                      <a:pPr lvl="0" algn="ctr"/>
                      <a:r>
                        <a:rPr lang="fr-FR" sz="1500" dirty="0"/>
                        <a:t>2017</a:t>
                      </a:r>
                    </a:p>
                  </a:txBody>
                  <a:tcPr marL="51435" marR="51435" marT="25718" marB="25718" anchor="ctr">
                    <a:solidFill>
                      <a:schemeClr val="accent2">
                        <a:lumMod val="50000"/>
                      </a:schemeClr>
                    </a:solidFill>
                  </a:tcPr>
                </a:tc>
                <a:tc>
                  <a:txBody>
                    <a:bodyPr/>
                    <a:lstStyle/>
                    <a:p>
                      <a:pPr lvl="0" algn="ctr"/>
                      <a:r>
                        <a:rPr lang="fr-FR" sz="1500" dirty="0"/>
                        <a:t>2018</a:t>
                      </a:r>
                    </a:p>
                    <a:p>
                      <a:pPr lvl="0" algn="ctr"/>
                      <a:r>
                        <a:rPr lang="fr-FR" sz="800" dirty="0"/>
                        <a:t>(inchangé)</a:t>
                      </a:r>
                      <a:endParaRPr lang="fr-FR" sz="1500" dirty="0"/>
                    </a:p>
                  </a:txBody>
                  <a:tcPr marL="51435" marR="51435" marT="25718" marB="25718" anchor="ctr">
                    <a:lnR w="28575" cap="flat" cmpd="sng" algn="ctr">
                      <a:solidFill>
                        <a:schemeClr val="tx1"/>
                      </a:solidFill>
                      <a:prstDash val="dash"/>
                      <a:round/>
                      <a:headEnd type="none" w="med" len="med"/>
                      <a:tailEnd type="none" w="med" len="med"/>
                    </a:lnR>
                    <a:solidFill>
                      <a:schemeClr val="accent2">
                        <a:lumMod val="50000"/>
                      </a:schemeClr>
                    </a:solidFill>
                  </a:tcPr>
                </a:tc>
                <a:tc>
                  <a:txBody>
                    <a:bodyPr/>
                    <a:lstStyle/>
                    <a:p>
                      <a:pPr lvl="0" algn="ctr"/>
                      <a:r>
                        <a:rPr lang="fr-FR" sz="1500" dirty="0"/>
                        <a:t>2019</a:t>
                      </a:r>
                    </a:p>
                  </a:txBody>
                  <a:tcPr marL="51435" marR="51435" marT="25718" marB="25718" anchor="ctr">
                    <a:lnL w="28575" cap="flat" cmpd="sng" algn="ctr">
                      <a:solidFill>
                        <a:schemeClr val="tx1"/>
                      </a:solidFill>
                      <a:prstDash val="dash"/>
                      <a:round/>
                      <a:headEnd type="none" w="med" len="med"/>
                      <a:tailEnd type="none" w="med" len="med"/>
                    </a:lnL>
                    <a:lnR w="28575" cap="flat" cmpd="sng" algn="ctr">
                      <a:solidFill>
                        <a:schemeClr val="tx1"/>
                      </a:solidFill>
                      <a:prstDash val="dash"/>
                      <a:round/>
                      <a:headEnd type="none" w="med" len="med"/>
                      <a:tailEnd type="none" w="med" len="med"/>
                    </a:lnR>
                    <a:lnT w="28575" cap="flat" cmpd="sng" algn="ctr">
                      <a:solidFill>
                        <a:schemeClr val="tx1"/>
                      </a:solidFill>
                      <a:prstDash val="dash"/>
                      <a:round/>
                      <a:headEnd type="none" w="med" len="med"/>
                      <a:tailEnd type="none" w="med" len="med"/>
                    </a:lnT>
                    <a:solidFill>
                      <a:schemeClr val="accent2">
                        <a:lumMod val="50000"/>
                      </a:schemeClr>
                    </a:solidFill>
                  </a:tcPr>
                </a:tc>
                <a:tc>
                  <a:txBody>
                    <a:bodyPr/>
                    <a:lstStyle/>
                    <a:p>
                      <a:pPr lvl="0" algn="ctr"/>
                      <a:r>
                        <a:rPr lang="fr-FR" sz="1500" dirty="0"/>
                        <a:t>2020</a:t>
                      </a:r>
                    </a:p>
                  </a:txBody>
                  <a:tcPr marL="51435" marR="51435" marT="25718" marB="25718" anchor="ctr">
                    <a:lnL w="28575" cap="flat" cmpd="sng" algn="ctr">
                      <a:solidFill>
                        <a:schemeClr val="tx1"/>
                      </a:solidFill>
                      <a:prstDash val="dash"/>
                      <a:round/>
                      <a:headEnd type="none" w="med" len="med"/>
                      <a:tailEnd type="none" w="med" len="med"/>
                    </a:lnL>
                    <a:solidFill>
                      <a:schemeClr val="accent2">
                        <a:lumMod val="50000"/>
                      </a:schemeClr>
                    </a:solidFill>
                  </a:tcPr>
                </a:tc>
                <a:tc>
                  <a:txBody>
                    <a:bodyPr/>
                    <a:lstStyle/>
                    <a:p>
                      <a:pPr lvl="0" algn="ctr"/>
                      <a:r>
                        <a:rPr lang="fr-FR" sz="1500" dirty="0"/>
                        <a:t>2021</a:t>
                      </a:r>
                    </a:p>
                  </a:txBody>
                  <a:tcPr marL="51435" marR="51435" marT="25718" marB="25718" anchor="ctr">
                    <a:solidFill>
                      <a:schemeClr val="accent2">
                        <a:lumMod val="50000"/>
                      </a:schemeClr>
                    </a:solidFill>
                  </a:tcPr>
                </a:tc>
                <a:tc>
                  <a:txBody>
                    <a:bodyPr/>
                    <a:lstStyle/>
                    <a:p>
                      <a:pPr lvl="0" algn="ctr"/>
                      <a:r>
                        <a:rPr lang="fr-FR" sz="1500" dirty="0"/>
                        <a:t>A compter de </a:t>
                      </a:r>
                      <a:r>
                        <a:rPr lang="fr-FR" sz="1400" dirty="0"/>
                        <a:t>2022</a:t>
                      </a:r>
                    </a:p>
                  </a:txBody>
                  <a:tcPr marL="51435" marR="51435" marT="25718" marB="25718" anchor="ctr">
                    <a:solidFill>
                      <a:schemeClr val="accent2">
                        <a:lumMod val="50000"/>
                      </a:schemeClr>
                    </a:solidFill>
                  </a:tcPr>
                </a:tc>
                <a:extLst>
                  <a:ext uri="{0D108BD9-81ED-4DB2-BD59-A6C34878D82A}">
                    <a16:rowId xmlns:a16="http://schemas.microsoft.com/office/drawing/2014/main" val="1874014161"/>
                  </a:ext>
                </a:extLst>
              </a:tr>
              <a:tr h="1096834">
                <a:tc>
                  <a:txBody>
                    <a:bodyPr/>
                    <a:lstStyle/>
                    <a:p>
                      <a:pPr lvl="0" algn="ctr"/>
                      <a:r>
                        <a:rPr lang="fr-FR" sz="1200"/>
                        <a:t>PME communautaires</a:t>
                      </a:r>
                    </a:p>
                    <a:p>
                      <a:pPr lvl="0" algn="ctr"/>
                      <a:r>
                        <a:rPr lang="fr-FR" sz="1200"/>
                        <a:t>B ≤ 75 000 € : </a:t>
                      </a:r>
                      <a:r>
                        <a:rPr lang="fr-FR" sz="1500"/>
                        <a:t>28 %</a:t>
                      </a:r>
                      <a:endParaRPr lang="fr-FR" sz="1200"/>
                    </a:p>
                    <a:p>
                      <a:pPr lvl="0" algn="ctr"/>
                      <a:r>
                        <a:rPr lang="fr-FR" sz="1200"/>
                        <a:t>B &gt; 75 000 € : </a:t>
                      </a:r>
                      <a:r>
                        <a:rPr lang="fr-FR" sz="1500"/>
                        <a:t>33</a:t>
                      </a:r>
                      <a:r>
                        <a:rPr lang="fr-FR" sz="1500" baseline="30000"/>
                        <a:t>1/3</a:t>
                      </a:r>
                      <a:r>
                        <a:rPr lang="fr-FR" sz="1500"/>
                        <a:t> %</a:t>
                      </a:r>
                      <a:endParaRPr lang="fr-FR" sz="1200"/>
                    </a:p>
                    <a:p>
                      <a:pPr lvl="0" algn="ctr"/>
                      <a:r>
                        <a:rPr lang="fr-FR" sz="1200"/>
                        <a:t>Autres : </a:t>
                      </a:r>
                      <a:r>
                        <a:rPr lang="fr-FR" sz="1500"/>
                        <a:t>33</a:t>
                      </a:r>
                      <a:r>
                        <a:rPr lang="fr-FR" sz="1500" baseline="30000"/>
                        <a:t>1/3</a:t>
                      </a:r>
                      <a:r>
                        <a:rPr lang="fr-FR" sz="1500"/>
                        <a:t> %</a:t>
                      </a:r>
                      <a:endParaRPr lang="fr-FR" sz="1500">
                        <a:solidFill>
                          <a:srgbClr val="00B0F0"/>
                        </a:solidFill>
                      </a:endParaRPr>
                    </a:p>
                  </a:txBody>
                  <a:tcPr marL="51435" marR="51435" marT="25718" marB="25718" anchor="ctr"/>
                </a:tc>
                <a:tc>
                  <a:txBody>
                    <a:bodyPr/>
                    <a:lstStyle/>
                    <a:p>
                      <a:pPr lvl="0" algn="ctr"/>
                      <a:r>
                        <a:rPr lang="fr-FR" sz="1200"/>
                        <a:t>B ≤ 500 000 €</a:t>
                      </a:r>
                    </a:p>
                    <a:p>
                      <a:pPr lvl="0" algn="ctr"/>
                      <a:r>
                        <a:rPr lang="fr-FR" sz="1500"/>
                        <a:t>28 %</a:t>
                      </a:r>
                      <a:endParaRPr lang="fr-FR" sz="800"/>
                    </a:p>
                    <a:p>
                      <a:pPr lvl="0" algn="ctr"/>
                      <a:r>
                        <a:rPr lang="fr-FR" sz="1200"/>
                        <a:t>B &gt; 500 000 €</a:t>
                      </a:r>
                    </a:p>
                    <a:p>
                      <a:pPr lvl="0" algn="ctr"/>
                      <a:r>
                        <a:rPr lang="fr-FR" sz="1500"/>
                        <a:t>33</a:t>
                      </a:r>
                      <a:r>
                        <a:rPr lang="fr-FR" sz="1500" baseline="30000"/>
                        <a:t>1/3</a:t>
                      </a:r>
                      <a:r>
                        <a:rPr lang="fr-FR" sz="1500"/>
                        <a:t> %</a:t>
                      </a:r>
                      <a:endParaRPr lang="fr-FR" sz="800">
                        <a:solidFill>
                          <a:srgbClr val="00B0F0"/>
                        </a:solidFill>
                      </a:endParaRPr>
                    </a:p>
                  </a:txBody>
                  <a:tcPr marL="51435" marR="51435" marT="25718" marB="25718" anchor="ctr">
                    <a:lnR w="28575" cap="flat" cmpd="sng" algn="ctr">
                      <a:solidFill>
                        <a:schemeClr val="tx1"/>
                      </a:solidFill>
                      <a:prstDash val="dash"/>
                      <a:round/>
                      <a:headEnd type="none" w="med" len="med"/>
                      <a:tailEnd type="none" w="med" len="med"/>
                    </a:lnR>
                  </a:tcPr>
                </a:tc>
                <a:tc>
                  <a:txBody>
                    <a:bodyPr/>
                    <a:lstStyle/>
                    <a:p>
                      <a:pPr lvl="0" algn="ctr"/>
                      <a:r>
                        <a:rPr lang="fr-FR" sz="1200" dirty="0"/>
                        <a:t>B ≤ 500 000 €</a:t>
                      </a:r>
                    </a:p>
                    <a:p>
                      <a:pPr lvl="0" algn="ctr"/>
                      <a:r>
                        <a:rPr lang="fr-FR" sz="1500" dirty="0"/>
                        <a:t>28 %</a:t>
                      </a:r>
                      <a:endParaRPr lang="fr-FR" sz="1200" dirty="0"/>
                    </a:p>
                    <a:p>
                      <a:pPr lvl="0" algn="ctr"/>
                      <a:r>
                        <a:rPr lang="fr-FR" sz="1200" dirty="0"/>
                        <a:t>B &gt; 500 000 €</a:t>
                      </a:r>
                    </a:p>
                    <a:p>
                      <a:pPr marL="0" lvl="0" algn="ctr" defTabSz="914400" rtl="0" eaLnBrk="1" latinLnBrk="0" hangingPunct="1"/>
                      <a:r>
                        <a:rPr lang="fr-FR" sz="1500" kern="1200" dirty="0">
                          <a:solidFill>
                            <a:schemeClr val="dk1"/>
                          </a:solidFill>
                          <a:latin typeface="+mn-lt"/>
                          <a:ea typeface="+mn-ea"/>
                          <a:cs typeface="+mn-cs"/>
                        </a:rPr>
                        <a:t>33, 1/3 % pour les grandes entreprise</a:t>
                      </a:r>
                    </a:p>
                    <a:p>
                      <a:pPr marL="0" lvl="0" algn="ctr" defTabSz="914400" rtl="0" eaLnBrk="1" latinLnBrk="0" hangingPunct="1"/>
                      <a:r>
                        <a:rPr lang="fr-FR" sz="1500" kern="1200" dirty="0">
                          <a:solidFill>
                            <a:schemeClr val="dk1"/>
                          </a:solidFill>
                          <a:latin typeface="+mn-lt"/>
                          <a:ea typeface="+mn-ea"/>
                          <a:cs typeface="+mn-cs"/>
                        </a:rPr>
                        <a:t>31 % pour les autres</a:t>
                      </a:r>
                    </a:p>
                  </a:txBody>
                  <a:tcPr marL="51435" marR="51435" marT="25718" marB="25718" anchor="ctr">
                    <a:lnL w="28575" cap="flat" cmpd="sng" algn="ctr">
                      <a:solidFill>
                        <a:schemeClr val="tx1"/>
                      </a:solidFill>
                      <a:prstDash val="dash"/>
                      <a:round/>
                      <a:headEnd type="none" w="med" len="med"/>
                      <a:tailEnd type="none" w="med" len="med"/>
                    </a:lnL>
                    <a:lnR w="28575" cap="flat" cmpd="sng" algn="ctr">
                      <a:solidFill>
                        <a:schemeClr val="tx1"/>
                      </a:solidFill>
                      <a:prstDash val="dash"/>
                      <a:round/>
                      <a:headEnd type="none" w="med" len="med"/>
                      <a:tailEnd type="none" w="med" len="med"/>
                    </a:lnR>
                    <a:lnB w="28575" cap="flat" cmpd="sng" algn="ctr">
                      <a:solidFill>
                        <a:schemeClr val="tx1"/>
                      </a:solidFill>
                      <a:prstDash val="dash"/>
                      <a:round/>
                      <a:headEnd type="none" w="med" len="med"/>
                      <a:tailEnd type="none" w="med" len="med"/>
                    </a:lnB>
                  </a:tcPr>
                </a:tc>
                <a:tc>
                  <a:txBody>
                    <a:bodyPr/>
                    <a:lstStyle/>
                    <a:p>
                      <a:pPr lvl="0" algn="ctr"/>
                      <a:r>
                        <a:rPr lang="fr-FR" sz="1500"/>
                        <a:t>28 %</a:t>
                      </a:r>
                      <a:endParaRPr lang="fr-FR" sz="1500" b="1">
                        <a:solidFill>
                          <a:srgbClr val="00B0F0"/>
                        </a:solidFill>
                      </a:endParaRPr>
                    </a:p>
                  </a:txBody>
                  <a:tcPr marL="51435" marR="51435" marT="25718" marB="25718" anchor="ctr">
                    <a:lnL w="28575" cap="flat" cmpd="sng" algn="ctr">
                      <a:solidFill>
                        <a:schemeClr val="tx1"/>
                      </a:solidFill>
                      <a:prstDash val="dash"/>
                      <a:round/>
                      <a:headEnd type="none" w="med" len="med"/>
                      <a:tailEnd type="none" w="med" len="med"/>
                    </a:lnL>
                  </a:tcPr>
                </a:tc>
                <a:tc>
                  <a:txBody>
                    <a:bodyPr/>
                    <a:lstStyle/>
                    <a:p>
                      <a:pPr lvl="0" algn="ctr"/>
                      <a:r>
                        <a:rPr lang="fr-FR" sz="1500"/>
                        <a:t>26,5 %</a:t>
                      </a:r>
                      <a:endParaRPr lang="fr-FR" sz="1500" b="1">
                        <a:solidFill>
                          <a:srgbClr val="00B0F0"/>
                        </a:solidFill>
                      </a:endParaRPr>
                    </a:p>
                  </a:txBody>
                  <a:tcPr marL="51435" marR="51435" marT="25718" marB="25718" anchor="ctr"/>
                </a:tc>
                <a:tc>
                  <a:txBody>
                    <a:bodyPr/>
                    <a:lstStyle/>
                    <a:p>
                      <a:pPr lvl="0" algn="ctr"/>
                      <a:r>
                        <a:rPr lang="fr-FR" sz="1500" dirty="0"/>
                        <a:t>25 %</a:t>
                      </a:r>
                      <a:endParaRPr lang="fr-FR" sz="1500" b="1" dirty="0">
                        <a:solidFill>
                          <a:srgbClr val="00B0F0"/>
                        </a:solidFill>
                      </a:endParaRPr>
                    </a:p>
                  </a:txBody>
                  <a:tcPr marL="51435" marR="51435" marT="25718" marB="25718" anchor="ctr"/>
                </a:tc>
                <a:extLst>
                  <a:ext uri="{0D108BD9-81ED-4DB2-BD59-A6C34878D82A}">
                    <a16:rowId xmlns:a16="http://schemas.microsoft.com/office/drawing/2014/main" val="989164248"/>
                  </a:ext>
                </a:extLst>
              </a:tr>
            </a:tbl>
          </a:graphicData>
        </a:graphic>
      </p:graphicFrame>
    </p:spTree>
    <p:extLst>
      <p:ext uri="{BB962C8B-B14F-4D97-AF65-F5344CB8AC3E}">
        <p14:creationId xmlns:p14="http://schemas.microsoft.com/office/powerpoint/2010/main" val="16868273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82B13F27-47D0-42DB-B99C-7E06EC657AF6}"/>
              </a:ext>
            </a:extLst>
          </p:cNvPr>
          <p:cNvSpPr>
            <a:spLocks noGrp="1"/>
          </p:cNvSpPr>
          <p:nvPr>
            <p:ph type="title"/>
          </p:nvPr>
        </p:nvSpPr>
        <p:spPr/>
        <p:txBody>
          <a:bodyPr/>
          <a:lstStyle/>
          <a:p>
            <a:r>
              <a:rPr lang="fr-FR" dirty="0"/>
              <a:t>Baisse du taux normal de l'IS</a:t>
            </a:r>
          </a:p>
        </p:txBody>
      </p:sp>
      <p:sp>
        <p:nvSpPr>
          <p:cNvPr id="6" name="Espace réservé du contenu 5">
            <a:extLst>
              <a:ext uri="{FF2B5EF4-FFF2-40B4-BE49-F238E27FC236}">
                <a16:creationId xmlns:a16="http://schemas.microsoft.com/office/drawing/2014/main" id="{5B675ECA-B991-416C-9DFE-6866912CF0E6}"/>
              </a:ext>
            </a:extLst>
          </p:cNvPr>
          <p:cNvSpPr>
            <a:spLocks noGrp="1"/>
          </p:cNvSpPr>
          <p:nvPr>
            <p:ph idx="1"/>
          </p:nvPr>
        </p:nvSpPr>
        <p:spPr/>
        <p:txBody>
          <a:bodyPr/>
          <a:lstStyle/>
          <a:p>
            <a:pPr lvl="0">
              <a:lnSpc>
                <a:spcPct val="70000"/>
              </a:lnSpc>
            </a:pPr>
            <a:r>
              <a:rPr lang="fr-FR" sz="2100" dirty="0"/>
              <a:t>Nouvelle évolution du taux d’IS pour les grandes entreprises (LF 2020) </a:t>
            </a:r>
          </a:p>
          <a:p>
            <a:pPr lvl="1">
              <a:lnSpc>
                <a:spcPct val="70000"/>
              </a:lnSpc>
            </a:pPr>
            <a:r>
              <a:rPr lang="fr-FR" sz="1850" dirty="0"/>
              <a:t>Le taux d’IS est fixé à 31 % au lieu de 28 % pour les exercices ouverts en 2020</a:t>
            </a:r>
          </a:p>
          <a:p>
            <a:pPr lvl="2">
              <a:lnSpc>
                <a:spcPct val="70000"/>
              </a:lnSpc>
            </a:pPr>
            <a:r>
              <a:rPr lang="fr-FR" sz="1425" dirty="0"/>
              <a:t>Pour la fraction du bénéfice &gt; 500 000 €</a:t>
            </a:r>
          </a:p>
          <a:p>
            <a:pPr lvl="1">
              <a:lnSpc>
                <a:spcPct val="70000"/>
              </a:lnSpc>
            </a:pPr>
            <a:r>
              <a:rPr lang="fr-FR" sz="1850" dirty="0"/>
              <a:t>Pour les exercices ouverts en 2021 la totalité du bénéfice serait imposée au taux de 27,5 %</a:t>
            </a:r>
          </a:p>
        </p:txBody>
      </p:sp>
      <p:graphicFrame>
        <p:nvGraphicFramePr>
          <p:cNvPr id="7" name="Tableau 6">
            <a:extLst>
              <a:ext uri="{FF2B5EF4-FFF2-40B4-BE49-F238E27FC236}">
                <a16:creationId xmlns:a16="http://schemas.microsoft.com/office/drawing/2014/main" id="{9043EB1C-D90A-4F71-9226-0666698004F2}"/>
              </a:ext>
            </a:extLst>
          </p:cNvPr>
          <p:cNvGraphicFramePr>
            <a:graphicFrameLocks noGrp="1"/>
          </p:cNvGraphicFramePr>
          <p:nvPr>
            <p:extLst>
              <p:ext uri="{D42A27DB-BD31-4B8C-83A1-F6EECF244321}">
                <p14:modId xmlns:p14="http://schemas.microsoft.com/office/powerpoint/2010/main" val="1895650334"/>
              </p:ext>
            </p:extLst>
          </p:nvPr>
        </p:nvGraphicFramePr>
        <p:xfrm>
          <a:off x="487551" y="3422331"/>
          <a:ext cx="10983131" cy="2754632"/>
        </p:xfrm>
        <a:graphic>
          <a:graphicData uri="http://schemas.openxmlformats.org/drawingml/2006/table">
            <a:tbl>
              <a:tblPr firstRow="1" bandRow="1">
                <a:tableStyleId>{21E4AEA4-8DFA-4A89-87EB-49C32662AFE0}</a:tableStyleId>
              </a:tblPr>
              <a:tblGrid>
                <a:gridCol w="1985744">
                  <a:extLst>
                    <a:ext uri="{9D8B030D-6E8A-4147-A177-3AD203B41FA5}">
                      <a16:colId xmlns:a16="http://schemas.microsoft.com/office/drawing/2014/main" val="3737715654"/>
                    </a:ext>
                  </a:extLst>
                </a:gridCol>
                <a:gridCol w="1432937">
                  <a:extLst>
                    <a:ext uri="{9D8B030D-6E8A-4147-A177-3AD203B41FA5}">
                      <a16:colId xmlns:a16="http://schemas.microsoft.com/office/drawing/2014/main" val="4099081154"/>
                    </a:ext>
                  </a:extLst>
                </a:gridCol>
                <a:gridCol w="2296663">
                  <a:extLst>
                    <a:ext uri="{9D8B030D-6E8A-4147-A177-3AD203B41FA5}">
                      <a16:colId xmlns:a16="http://schemas.microsoft.com/office/drawing/2014/main" val="913172682"/>
                    </a:ext>
                  </a:extLst>
                </a:gridCol>
                <a:gridCol w="2338086">
                  <a:extLst>
                    <a:ext uri="{9D8B030D-6E8A-4147-A177-3AD203B41FA5}">
                      <a16:colId xmlns:a16="http://schemas.microsoft.com/office/drawing/2014/main" val="124262561"/>
                    </a:ext>
                  </a:extLst>
                </a:gridCol>
                <a:gridCol w="1949096">
                  <a:extLst>
                    <a:ext uri="{9D8B030D-6E8A-4147-A177-3AD203B41FA5}">
                      <a16:colId xmlns:a16="http://schemas.microsoft.com/office/drawing/2014/main" val="3928602121"/>
                    </a:ext>
                  </a:extLst>
                </a:gridCol>
                <a:gridCol w="980605">
                  <a:extLst>
                    <a:ext uri="{9D8B030D-6E8A-4147-A177-3AD203B41FA5}">
                      <a16:colId xmlns:a16="http://schemas.microsoft.com/office/drawing/2014/main" val="2763859523"/>
                    </a:ext>
                  </a:extLst>
                </a:gridCol>
              </a:tblGrid>
              <a:tr h="507259">
                <a:tc>
                  <a:txBody>
                    <a:bodyPr/>
                    <a:lstStyle/>
                    <a:p>
                      <a:pPr lvl="0" algn="ctr"/>
                      <a:r>
                        <a:rPr lang="fr-FR" sz="1500" dirty="0"/>
                        <a:t>2017</a:t>
                      </a:r>
                    </a:p>
                  </a:txBody>
                  <a:tcPr marL="51435" marR="51435" marT="25718" marB="25718" anchor="ctr">
                    <a:solidFill>
                      <a:schemeClr val="accent2">
                        <a:lumMod val="50000"/>
                      </a:schemeClr>
                    </a:solidFill>
                  </a:tcPr>
                </a:tc>
                <a:tc>
                  <a:txBody>
                    <a:bodyPr/>
                    <a:lstStyle/>
                    <a:p>
                      <a:pPr lvl="0" algn="ctr"/>
                      <a:r>
                        <a:rPr lang="fr-FR" sz="1500" dirty="0"/>
                        <a:t>2018</a:t>
                      </a:r>
                    </a:p>
                    <a:p>
                      <a:pPr lvl="0" algn="ctr"/>
                      <a:r>
                        <a:rPr lang="fr-FR" sz="800" dirty="0"/>
                        <a:t>(inchangé)</a:t>
                      </a:r>
                      <a:endParaRPr lang="fr-FR" sz="1500" dirty="0"/>
                    </a:p>
                  </a:txBody>
                  <a:tcPr marL="51435" marR="51435" marT="25718" marB="25718" anchor="ctr">
                    <a:lnR w="6350" cap="flat" cmpd="sng" algn="ctr">
                      <a:solidFill>
                        <a:schemeClr val="bg1"/>
                      </a:solidFill>
                      <a:prstDash val="solid"/>
                      <a:round/>
                      <a:headEnd type="none" w="med" len="med"/>
                      <a:tailEnd type="none" w="med" len="med"/>
                    </a:lnR>
                    <a:solidFill>
                      <a:schemeClr val="accent2">
                        <a:lumMod val="50000"/>
                      </a:schemeClr>
                    </a:solidFill>
                  </a:tcPr>
                </a:tc>
                <a:tc>
                  <a:txBody>
                    <a:bodyPr/>
                    <a:lstStyle/>
                    <a:p>
                      <a:pPr lvl="0" algn="ctr"/>
                      <a:r>
                        <a:rPr lang="fr-FR" sz="1500" dirty="0"/>
                        <a:t>2019</a:t>
                      </a:r>
                    </a:p>
                  </a:txBody>
                  <a:tcPr marL="51435" marR="51435" marT="25718" marB="25718" anchor="ctr">
                    <a:lnL w="6350" cap="flat" cmpd="sng" algn="ctr">
                      <a:solidFill>
                        <a:schemeClr val="bg1"/>
                      </a:solidFill>
                      <a:prstDash val="solid"/>
                      <a:round/>
                      <a:headEnd type="none" w="med" len="med"/>
                      <a:tailEnd type="none" w="med" len="med"/>
                    </a:lnL>
                    <a:lnR w="38100" cap="flat" cmpd="sng" algn="ctr">
                      <a:solidFill>
                        <a:schemeClr val="tx1"/>
                      </a:solidFill>
                      <a:prstDash val="lgDash"/>
                      <a:round/>
                      <a:headEnd type="none" w="med" len="med"/>
                      <a:tailEnd type="none" w="med" len="med"/>
                    </a:lnR>
                    <a:lnT w="63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50000"/>
                      </a:schemeClr>
                    </a:solidFill>
                  </a:tcPr>
                </a:tc>
                <a:tc>
                  <a:txBody>
                    <a:bodyPr/>
                    <a:lstStyle/>
                    <a:p>
                      <a:pPr lvl="0" algn="ctr"/>
                      <a:r>
                        <a:rPr lang="fr-FR" sz="1500" dirty="0"/>
                        <a:t>2020</a:t>
                      </a:r>
                    </a:p>
                  </a:txBody>
                  <a:tcPr marL="51435" marR="51435" marT="25718" marB="25718" anchor="ctr">
                    <a:lnL w="38100" cap="flat" cmpd="sng" algn="ctr">
                      <a:solidFill>
                        <a:schemeClr val="tx1"/>
                      </a:solidFill>
                      <a:prstDash val="lgDash"/>
                      <a:round/>
                      <a:headEnd type="none" w="med" len="med"/>
                      <a:tailEnd type="none" w="med" len="med"/>
                    </a:lnL>
                    <a:lnT w="38100" cap="flat" cmpd="sng" algn="ctr">
                      <a:solidFill>
                        <a:schemeClr val="tx1"/>
                      </a:solidFill>
                      <a:prstDash val="lgDash"/>
                      <a:round/>
                      <a:headEnd type="none" w="med" len="med"/>
                      <a:tailEnd type="none" w="med" len="med"/>
                    </a:lnT>
                    <a:solidFill>
                      <a:schemeClr val="accent2">
                        <a:lumMod val="50000"/>
                      </a:schemeClr>
                    </a:solidFill>
                  </a:tcPr>
                </a:tc>
                <a:tc>
                  <a:txBody>
                    <a:bodyPr/>
                    <a:lstStyle/>
                    <a:p>
                      <a:pPr lvl="0" algn="ctr"/>
                      <a:r>
                        <a:rPr lang="fr-FR" sz="1500" dirty="0"/>
                        <a:t>2021</a:t>
                      </a:r>
                    </a:p>
                  </a:txBody>
                  <a:tcPr marL="51435" marR="51435" marT="25718" marB="25718" anchor="ctr">
                    <a:lnR w="38100" cap="flat" cmpd="sng" algn="ctr">
                      <a:solidFill>
                        <a:schemeClr val="tx1"/>
                      </a:solidFill>
                      <a:prstDash val="lgDash"/>
                      <a:round/>
                      <a:headEnd type="none" w="med" len="med"/>
                      <a:tailEnd type="none" w="med" len="med"/>
                    </a:lnR>
                    <a:lnT w="38100" cap="flat" cmpd="sng" algn="ctr">
                      <a:solidFill>
                        <a:schemeClr val="tx1"/>
                      </a:solidFill>
                      <a:prstDash val="lgDash"/>
                      <a:round/>
                      <a:headEnd type="none" w="med" len="med"/>
                      <a:tailEnd type="none" w="med" len="med"/>
                    </a:lnT>
                    <a:solidFill>
                      <a:schemeClr val="accent2">
                        <a:lumMod val="50000"/>
                      </a:schemeClr>
                    </a:solidFill>
                  </a:tcPr>
                </a:tc>
                <a:tc>
                  <a:txBody>
                    <a:bodyPr/>
                    <a:lstStyle/>
                    <a:p>
                      <a:pPr lvl="0" algn="ctr"/>
                      <a:r>
                        <a:rPr lang="fr-FR" sz="1500" dirty="0"/>
                        <a:t>A compter de </a:t>
                      </a:r>
                      <a:r>
                        <a:rPr lang="fr-FR" sz="1400" dirty="0"/>
                        <a:t>2022</a:t>
                      </a:r>
                    </a:p>
                  </a:txBody>
                  <a:tcPr marL="51435" marR="51435" marT="25718" marB="25718" anchor="ctr">
                    <a:lnL w="38100" cap="flat" cmpd="sng" algn="ctr">
                      <a:solidFill>
                        <a:schemeClr val="tx1"/>
                      </a:solidFill>
                      <a:prstDash val="lgDash"/>
                      <a:round/>
                      <a:headEnd type="none" w="med" len="med"/>
                      <a:tailEnd type="none" w="med" len="med"/>
                    </a:lnL>
                    <a:solidFill>
                      <a:schemeClr val="accent2">
                        <a:lumMod val="50000"/>
                      </a:schemeClr>
                    </a:solidFill>
                  </a:tcPr>
                </a:tc>
                <a:extLst>
                  <a:ext uri="{0D108BD9-81ED-4DB2-BD59-A6C34878D82A}">
                    <a16:rowId xmlns:a16="http://schemas.microsoft.com/office/drawing/2014/main" val="1874014161"/>
                  </a:ext>
                </a:extLst>
              </a:tr>
              <a:tr h="1096834">
                <a:tc>
                  <a:txBody>
                    <a:bodyPr/>
                    <a:lstStyle/>
                    <a:p>
                      <a:pPr lvl="0" algn="ctr"/>
                      <a:r>
                        <a:rPr lang="fr-FR" sz="1200" dirty="0"/>
                        <a:t>PME communautaires</a:t>
                      </a:r>
                    </a:p>
                    <a:p>
                      <a:pPr lvl="0" algn="ctr"/>
                      <a:r>
                        <a:rPr lang="fr-FR" sz="1200" dirty="0"/>
                        <a:t>B ≤ 75 000 € : </a:t>
                      </a:r>
                      <a:r>
                        <a:rPr lang="fr-FR" sz="1500" dirty="0"/>
                        <a:t>28 %</a:t>
                      </a:r>
                      <a:endParaRPr lang="fr-FR" sz="1200" dirty="0"/>
                    </a:p>
                    <a:p>
                      <a:pPr lvl="0" algn="ctr"/>
                      <a:r>
                        <a:rPr lang="fr-FR" sz="1200" dirty="0"/>
                        <a:t>B &gt; 75 000 € : </a:t>
                      </a:r>
                      <a:r>
                        <a:rPr lang="fr-FR" sz="1500" dirty="0"/>
                        <a:t>33</a:t>
                      </a:r>
                      <a:r>
                        <a:rPr lang="fr-FR" sz="1500" baseline="30000" dirty="0"/>
                        <a:t>1/3</a:t>
                      </a:r>
                      <a:r>
                        <a:rPr lang="fr-FR" sz="1500" dirty="0"/>
                        <a:t> %</a:t>
                      </a:r>
                      <a:endParaRPr lang="fr-FR" sz="1200" dirty="0"/>
                    </a:p>
                    <a:p>
                      <a:pPr lvl="0" algn="ctr"/>
                      <a:r>
                        <a:rPr lang="fr-FR" sz="1200" dirty="0"/>
                        <a:t>Autres : </a:t>
                      </a:r>
                      <a:r>
                        <a:rPr lang="fr-FR" sz="1500" dirty="0"/>
                        <a:t>33</a:t>
                      </a:r>
                      <a:r>
                        <a:rPr lang="fr-FR" sz="1500" baseline="30000" dirty="0"/>
                        <a:t>1/3</a:t>
                      </a:r>
                      <a:r>
                        <a:rPr lang="fr-FR" sz="1500" dirty="0"/>
                        <a:t> %</a:t>
                      </a:r>
                      <a:endParaRPr lang="fr-FR" sz="1500" dirty="0">
                        <a:solidFill>
                          <a:srgbClr val="00B0F0"/>
                        </a:solidFill>
                      </a:endParaRPr>
                    </a:p>
                  </a:txBody>
                  <a:tcPr marL="51435" marR="51435" marT="25718" marB="25718" anchor="ctr"/>
                </a:tc>
                <a:tc>
                  <a:txBody>
                    <a:bodyPr/>
                    <a:lstStyle/>
                    <a:p>
                      <a:pPr lvl="0" algn="ctr"/>
                      <a:r>
                        <a:rPr lang="fr-FR" sz="1200" dirty="0"/>
                        <a:t>B ≤ 500 000 €</a:t>
                      </a:r>
                    </a:p>
                    <a:p>
                      <a:pPr lvl="0" algn="ctr"/>
                      <a:r>
                        <a:rPr lang="fr-FR" sz="1500" dirty="0"/>
                        <a:t>28 %</a:t>
                      </a:r>
                      <a:endParaRPr lang="fr-FR" sz="800" dirty="0"/>
                    </a:p>
                    <a:p>
                      <a:pPr lvl="0" algn="ctr"/>
                      <a:r>
                        <a:rPr lang="fr-FR" sz="1200" dirty="0"/>
                        <a:t>B &gt; 500 000 €</a:t>
                      </a:r>
                    </a:p>
                    <a:p>
                      <a:pPr lvl="0" algn="ctr"/>
                      <a:r>
                        <a:rPr lang="fr-FR" sz="1500" dirty="0"/>
                        <a:t>33</a:t>
                      </a:r>
                      <a:r>
                        <a:rPr lang="fr-FR" sz="1500" baseline="30000" dirty="0"/>
                        <a:t>1/3</a:t>
                      </a:r>
                      <a:r>
                        <a:rPr lang="fr-FR" sz="1500" dirty="0"/>
                        <a:t> %</a:t>
                      </a:r>
                      <a:endParaRPr lang="fr-FR" sz="800" dirty="0">
                        <a:solidFill>
                          <a:srgbClr val="00B0F0"/>
                        </a:solidFill>
                      </a:endParaRPr>
                    </a:p>
                  </a:txBody>
                  <a:tcPr marL="51435" marR="51435" marT="25718" marB="25718" anchor="ctr">
                    <a:lnR w="6350" cap="flat" cmpd="sng" algn="ctr">
                      <a:solidFill>
                        <a:schemeClr val="bg1"/>
                      </a:solidFill>
                      <a:prstDash val="solid"/>
                      <a:round/>
                      <a:headEnd type="none" w="med" len="med"/>
                      <a:tailEnd type="none" w="med" len="med"/>
                    </a:lnR>
                  </a:tcPr>
                </a:tc>
                <a:tc>
                  <a:txBody>
                    <a:bodyPr/>
                    <a:lstStyle/>
                    <a:p>
                      <a:pPr lvl="0" algn="ctr"/>
                      <a:r>
                        <a:rPr lang="fr-FR" sz="1200" dirty="0"/>
                        <a:t>B ≤ 500 000 €</a:t>
                      </a:r>
                    </a:p>
                    <a:p>
                      <a:pPr lvl="0" algn="ctr"/>
                      <a:r>
                        <a:rPr lang="fr-FR" sz="1500" dirty="0"/>
                        <a:t>28 %</a:t>
                      </a:r>
                    </a:p>
                    <a:p>
                      <a:pPr lvl="0" algn="ctr"/>
                      <a:endParaRPr lang="fr-FR" sz="1200" dirty="0"/>
                    </a:p>
                    <a:p>
                      <a:pPr lvl="0" algn="ctr"/>
                      <a:r>
                        <a:rPr lang="fr-FR" sz="1200" dirty="0"/>
                        <a:t>B &gt; 500 000 €</a:t>
                      </a:r>
                    </a:p>
                    <a:p>
                      <a:pPr marL="0" lvl="0" algn="ctr" defTabSz="914400" rtl="0" eaLnBrk="1" latinLnBrk="0" hangingPunct="1"/>
                      <a:r>
                        <a:rPr lang="fr-FR" sz="1500" kern="1200" dirty="0">
                          <a:solidFill>
                            <a:schemeClr val="dk1"/>
                          </a:solidFill>
                          <a:latin typeface="+mn-lt"/>
                          <a:ea typeface="+mn-ea"/>
                          <a:cs typeface="+mn-cs"/>
                        </a:rPr>
                        <a:t>33, 1/3 % pour les grandes entreprises</a:t>
                      </a:r>
                    </a:p>
                    <a:p>
                      <a:pPr marL="0" lvl="0" algn="ctr" defTabSz="914400" rtl="0" eaLnBrk="1" latinLnBrk="0" hangingPunct="1"/>
                      <a:r>
                        <a:rPr lang="fr-FR" sz="1500" kern="1200" dirty="0">
                          <a:solidFill>
                            <a:schemeClr val="dk1"/>
                          </a:solidFill>
                          <a:latin typeface="+mn-lt"/>
                          <a:ea typeface="+mn-ea"/>
                          <a:cs typeface="+mn-cs"/>
                        </a:rPr>
                        <a:t>31 % pour les autres</a:t>
                      </a:r>
                    </a:p>
                  </a:txBody>
                  <a:tcPr marL="51435" marR="51435" marT="25718" marB="25718" anchor="ctr">
                    <a:lnL w="6350" cap="flat" cmpd="sng" algn="ctr">
                      <a:solidFill>
                        <a:schemeClr val="bg1"/>
                      </a:solidFill>
                      <a:prstDash val="solid"/>
                      <a:round/>
                      <a:headEnd type="none" w="med" len="med"/>
                      <a:tailEnd type="none" w="med" len="med"/>
                    </a:lnL>
                    <a:lnR w="38100" cap="flat" cmpd="sng" algn="ctr">
                      <a:solidFill>
                        <a:schemeClr val="tx1"/>
                      </a:solidFill>
                      <a:prstDash val="lgDash"/>
                      <a:round/>
                      <a:headEnd type="none" w="med" len="med"/>
                      <a:tailEnd type="none" w="med" len="med"/>
                    </a:lnR>
                    <a:lnT w="3810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lvl="0" algn="ctr"/>
                      <a:r>
                        <a:rPr lang="fr-FR" sz="1200" dirty="0"/>
                        <a:t>B ≤ 500 000 €</a:t>
                      </a:r>
                    </a:p>
                    <a:p>
                      <a:pPr lvl="0" algn="ctr"/>
                      <a:r>
                        <a:rPr lang="fr-FR" sz="1500" dirty="0"/>
                        <a:t>28 %</a:t>
                      </a:r>
                    </a:p>
                    <a:p>
                      <a:pPr lvl="0" algn="ctr"/>
                      <a:endParaRPr lang="fr-FR" sz="1500" dirty="0"/>
                    </a:p>
                    <a:p>
                      <a:pPr lvl="0" algn="ctr"/>
                      <a:r>
                        <a:rPr lang="fr-FR" sz="1200" dirty="0"/>
                        <a:t>B &gt; 500 000 €</a:t>
                      </a:r>
                    </a:p>
                    <a:p>
                      <a:pPr marL="0" lvl="0" algn="ctr" defTabSz="914400" rtl="0" eaLnBrk="1" latinLnBrk="0" hangingPunct="1"/>
                      <a:r>
                        <a:rPr lang="fr-FR" sz="1500" kern="1200" dirty="0">
                          <a:solidFill>
                            <a:schemeClr val="dk1"/>
                          </a:solidFill>
                          <a:latin typeface="+mn-lt"/>
                          <a:ea typeface="+mn-ea"/>
                          <a:cs typeface="+mn-cs"/>
                        </a:rPr>
                        <a:t>31 % pour les grandes entreprises</a:t>
                      </a:r>
                    </a:p>
                    <a:p>
                      <a:pPr marL="0" lvl="0" algn="ctr" defTabSz="914400" rtl="0" eaLnBrk="1" latinLnBrk="0" hangingPunct="1"/>
                      <a:r>
                        <a:rPr lang="fr-FR" sz="1500" kern="1200" dirty="0">
                          <a:solidFill>
                            <a:schemeClr val="dk1"/>
                          </a:solidFill>
                          <a:latin typeface="+mn-lt"/>
                          <a:ea typeface="+mn-ea"/>
                          <a:cs typeface="+mn-cs"/>
                        </a:rPr>
                        <a:t>28 % pour les autres</a:t>
                      </a:r>
                    </a:p>
                    <a:p>
                      <a:pPr lvl="0" algn="ctr"/>
                      <a:endParaRPr lang="fr-FR" sz="1500" dirty="0"/>
                    </a:p>
                    <a:p>
                      <a:pPr lvl="0" algn="ctr"/>
                      <a:endParaRPr lang="fr-FR" sz="1500" b="1" dirty="0">
                        <a:solidFill>
                          <a:srgbClr val="00B0F0"/>
                        </a:solidFill>
                      </a:endParaRPr>
                    </a:p>
                  </a:txBody>
                  <a:tcPr marL="51435" marR="51435" marT="25718" marB="25718" anchor="ctr">
                    <a:lnL w="38100" cap="flat" cmpd="sng" algn="ctr">
                      <a:solidFill>
                        <a:schemeClr val="tx1"/>
                      </a:solidFill>
                      <a:prstDash val="lgDash"/>
                      <a:round/>
                      <a:headEnd type="none" w="med" len="med"/>
                      <a:tailEnd type="none" w="med" len="med"/>
                    </a:lnL>
                    <a:lnB w="38100" cap="flat" cmpd="sng" algn="ctr">
                      <a:solidFill>
                        <a:schemeClr val="tx1"/>
                      </a:solidFill>
                      <a:prstDash val="lgDash"/>
                      <a:round/>
                      <a:headEnd type="none" w="med" len="med"/>
                      <a:tailEnd type="none" w="med" len="med"/>
                    </a:lnB>
                  </a:tcPr>
                </a:tc>
                <a:tc>
                  <a:txBody>
                    <a:bodyPr/>
                    <a:lstStyle/>
                    <a:p>
                      <a:pPr lvl="0" algn="ctr"/>
                      <a:r>
                        <a:rPr lang="fr-FR" sz="1500" dirty="0"/>
                        <a:t>27,5 % pour les grandes entreprises</a:t>
                      </a:r>
                    </a:p>
                    <a:p>
                      <a:pPr lvl="0" algn="ctr"/>
                      <a:r>
                        <a:rPr lang="fr-FR" sz="1500" dirty="0"/>
                        <a:t>26,5 % pour les autres </a:t>
                      </a:r>
                      <a:endParaRPr lang="fr-FR" sz="1500" b="1" dirty="0">
                        <a:solidFill>
                          <a:srgbClr val="00B0F0"/>
                        </a:solidFill>
                      </a:endParaRPr>
                    </a:p>
                  </a:txBody>
                  <a:tcPr marL="51435" marR="51435" marT="25718" marB="25718" anchor="ctr">
                    <a:lnR w="38100" cap="flat" cmpd="sng" algn="ctr">
                      <a:solidFill>
                        <a:schemeClr val="tx1"/>
                      </a:solidFill>
                      <a:prstDash val="lgDash"/>
                      <a:round/>
                      <a:headEnd type="none" w="med" len="med"/>
                      <a:tailEnd type="none" w="med" len="med"/>
                    </a:lnR>
                    <a:lnB w="38100" cap="flat" cmpd="sng" algn="ctr">
                      <a:solidFill>
                        <a:schemeClr val="tx1"/>
                      </a:solidFill>
                      <a:prstDash val="lgDash"/>
                      <a:round/>
                      <a:headEnd type="none" w="med" len="med"/>
                      <a:tailEnd type="none" w="med" len="med"/>
                    </a:lnB>
                  </a:tcPr>
                </a:tc>
                <a:tc>
                  <a:txBody>
                    <a:bodyPr/>
                    <a:lstStyle/>
                    <a:p>
                      <a:pPr lvl="0" algn="ctr"/>
                      <a:r>
                        <a:rPr lang="fr-FR" sz="1500" dirty="0"/>
                        <a:t>25 %</a:t>
                      </a:r>
                      <a:endParaRPr lang="fr-FR" sz="1500" b="1" dirty="0">
                        <a:solidFill>
                          <a:srgbClr val="00B0F0"/>
                        </a:solidFill>
                      </a:endParaRPr>
                    </a:p>
                  </a:txBody>
                  <a:tcPr marL="51435" marR="51435" marT="25718" marB="25718" anchor="ctr">
                    <a:lnL w="38100" cap="flat" cmpd="sng" algn="ctr">
                      <a:solidFill>
                        <a:schemeClr val="tx1"/>
                      </a:solidFill>
                      <a:prstDash val="lgDash"/>
                      <a:round/>
                      <a:headEnd type="none" w="med" len="med"/>
                      <a:tailEnd type="none" w="med" len="med"/>
                    </a:lnL>
                  </a:tcPr>
                </a:tc>
                <a:extLst>
                  <a:ext uri="{0D108BD9-81ED-4DB2-BD59-A6C34878D82A}">
                    <a16:rowId xmlns:a16="http://schemas.microsoft.com/office/drawing/2014/main" val="989164248"/>
                  </a:ext>
                </a:extLst>
              </a:tr>
            </a:tbl>
          </a:graphicData>
        </a:graphic>
      </p:graphicFrame>
    </p:spTree>
    <p:extLst>
      <p:ext uri="{BB962C8B-B14F-4D97-AF65-F5344CB8AC3E}">
        <p14:creationId xmlns:p14="http://schemas.microsoft.com/office/powerpoint/2010/main" val="27331408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4CCBD972-46F8-4196-B7E7-6824F944D29D}"/>
              </a:ext>
            </a:extLst>
          </p:cNvPr>
          <p:cNvSpPr>
            <a:spLocks noGrp="1"/>
          </p:cNvSpPr>
          <p:nvPr>
            <p:ph type="title"/>
          </p:nvPr>
        </p:nvSpPr>
        <p:spPr/>
        <p:txBody>
          <a:bodyPr/>
          <a:lstStyle/>
          <a:p>
            <a:r>
              <a:rPr lang="fr-FR" dirty="0"/>
              <a:t>Réforme des taxes des véhicules à moteur</a:t>
            </a:r>
          </a:p>
        </p:txBody>
      </p:sp>
      <p:sp>
        <p:nvSpPr>
          <p:cNvPr id="4" name="Espace réservé du contenu 3">
            <a:extLst>
              <a:ext uri="{FF2B5EF4-FFF2-40B4-BE49-F238E27FC236}">
                <a16:creationId xmlns:a16="http://schemas.microsoft.com/office/drawing/2014/main" id="{3CDCD08C-9C14-4A64-9649-0783149D890C}"/>
              </a:ext>
            </a:extLst>
          </p:cNvPr>
          <p:cNvSpPr>
            <a:spLocks noGrp="1"/>
          </p:cNvSpPr>
          <p:nvPr>
            <p:ph idx="1"/>
          </p:nvPr>
        </p:nvSpPr>
        <p:spPr/>
        <p:txBody>
          <a:bodyPr>
            <a:normAutofit/>
          </a:bodyPr>
          <a:lstStyle/>
          <a:p>
            <a:r>
              <a:rPr lang="fr-FR" b="1" dirty="0"/>
              <a:t>Nouveau dispositif d’immatriculation des véhicules</a:t>
            </a:r>
          </a:p>
          <a:p>
            <a:pPr lvl="1"/>
            <a:r>
              <a:rPr lang="fr-FR" dirty="0"/>
              <a:t>Bascule vers les nouvelles méthodes européennes de détermination des émissions de CO</a:t>
            </a:r>
            <a:r>
              <a:rPr lang="fr-FR" baseline="-25000" dirty="0"/>
              <a:t>2</a:t>
            </a:r>
          </a:p>
          <a:p>
            <a:pPr lvl="1"/>
            <a:r>
              <a:rPr lang="fr-FR" dirty="0"/>
              <a:t>Pour les véhicules M1, M2, N1, N2</a:t>
            </a:r>
          </a:p>
          <a:p>
            <a:pPr lvl="2"/>
            <a:r>
              <a:rPr lang="fr-FR" dirty="0"/>
              <a:t>1</a:t>
            </a:r>
            <a:r>
              <a:rPr lang="fr-FR" baseline="30000" dirty="0"/>
              <a:t>ère</a:t>
            </a:r>
            <a:r>
              <a:rPr lang="fr-FR" dirty="0"/>
              <a:t> immatriculation en France délivrée à compter d’une date fixée par décret</a:t>
            </a:r>
          </a:p>
          <a:p>
            <a:pPr lvl="2"/>
            <a:r>
              <a:rPr lang="fr-FR" dirty="0"/>
              <a:t>Entre le 1</a:t>
            </a:r>
            <a:r>
              <a:rPr lang="fr-FR" baseline="30000" dirty="0"/>
              <a:t>er</a:t>
            </a:r>
            <a:r>
              <a:rPr lang="fr-FR" dirty="0"/>
              <a:t> janvier et le 1</a:t>
            </a:r>
            <a:r>
              <a:rPr lang="fr-FR" baseline="30000" dirty="0"/>
              <a:t>er</a:t>
            </a:r>
            <a:r>
              <a:rPr lang="fr-FR" dirty="0"/>
              <a:t> juillet 2020</a:t>
            </a:r>
          </a:p>
          <a:p>
            <a:r>
              <a:rPr lang="fr-FR" b="1" dirty="0"/>
              <a:t>Modification des dispositifs fiscaux pour ces véhicules</a:t>
            </a:r>
          </a:p>
          <a:p>
            <a:pPr lvl="1"/>
            <a:r>
              <a:rPr lang="fr-FR" dirty="0"/>
              <a:t>Plafond de déductibilité de l’amortissement</a:t>
            </a:r>
          </a:p>
          <a:p>
            <a:pPr lvl="1"/>
            <a:r>
              <a:rPr lang="fr-FR" dirty="0"/>
              <a:t>TVS</a:t>
            </a:r>
          </a:p>
          <a:p>
            <a:pPr lvl="1"/>
            <a:r>
              <a:rPr lang="fr-FR" dirty="0"/>
              <a:t>Autres taxes (malus, taxe sur les certificats d’immatriculation)</a:t>
            </a:r>
          </a:p>
        </p:txBody>
      </p:sp>
    </p:spTree>
    <p:extLst>
      <p:ext uri="{BB962C8B-B14F-4D97-AF65-F5344CB8AC3E}">
        <p14:creationId xmlns:p14="http://schemas.microsoft.com/office/powerpoint/2010/main" val="20366078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7F96BED-87E9-495D-93DD-8D566E3937E5}"/>
              </a:ext>
            </a:extLst>
          </p:cNvPr>
          <p:cNvSpPr>
            <a:spLocks noGrp="1"/>
          </p:cNvSpPr>
          <p:nvPr>
            <p:ph type="title"/>
          </p:nvPr>
        </p:nvSpPr>
        <p:spPr/>
        <p:txBody>
          <a:bodyPr>
            <a:normAutofit/>
          </a:bodyPr>
          <a:lstStyle/>
          <a:p>
            <a:r>
              <a:rPr lang="fr-FR" dirty="0"/>
              <a:t>Amortissement des véhicules de tourisme</a:t>
            </a:r>
          </a:p>
        </p:txBody>
      </p:sp>
      <p:sp>
        <p:nvSpPr>
          <p:cNvPr id="3" name="Espace réservé du contenu 2">
            <a:extLst>
              <a:ext uri="{FF2B5EF4-FFF2-40B4-BE49-F238E27FC236}">
                <a16:creationId xmlns:a16="http://schemas.microsoft.com/office/drawing/2014/main" id="{74B7ED23-4654-4A8B-B9C8-35E0C7B15FA9}"/>
              </a:ext>
            </a:extLst>
          </p:cNvPr>
          <p:cNvSpPr>
            <a:spLocks noGrp="1"/>
          </p:cNvSpPr>
          <p:nvPr>
            <p:ph idx="1"/>
          </p:nvPr>
        </p:nvSpPr>
        <p:spPr/>
        <p:txBody>
          <a:bodyPr>
            <a:normAutofit/>
          </a:bodyPr>
          <a:lstStyle/>
          <a:p>
            <a:r>
              <a:rPr lang="fr-FR" b="1" dirty="0"/>
              <a:t>Rappel</a:t>
            </a:r>
          </a:p>
          <a:p>
            <a:pPr lvl="1"/>
            <a:r>
              <a:rPr lang="fr-FR" dirty="0"/>
              <a:t>Plafonnement de la déductibilité de l’amortissement des véhicules de tourisme</a:t>
            </a:r>
          </a:p>
          <a:p>
            <a:pPr lvl="2"/>
            <a:r>
              <a:rPr lang="fr-FR" dirty="0"/>
              <a:t>Plafond déterminé en fonction du taux d’émission de CO</a:t>
            </a:r>
            <a:r>
              <a:rPr lang="fr-FR" baseline="-25000" dirty="0"/>
              <a:t>2</a:t>
            </a:r>
            <a:r>
              <a:rPr lang="fr-FR" dirty="0"/>
              <a:t> et de la date d’acquisition du véhicule</a:t>
            </a:r>
          </a:p>
          <a:p>
            <a:pPr lvl="3"/>
            <a:r>
              <a:rPr lang="fr-FR" dirty="0"/>
              <a:t>Cette limitation concerne les véhicules mis en circulation pour la 1</a:t>
            </a:r>
            <a:r>
              <a:rPr lang="fr-FR" baseline="30000" dirty="0"/>
              <a:t>ère</a:t>
            </a:r>
            <a:r>
              <a:rPr lang="fr-FR" dirty="0"/>
              <a:t> fois à compter du 1</a:t>
            </a:r>
            <a:r>
              <a:rPr lang="fr-FR" baseline="30000" dirty="0"/>
              <a:t>er</a:t>
            </a:r>
            <a:r>
              <a:rPr lang="fr-FR" dirty="0"/>
              <a:t> juin 2004</a:t>
            </a:r>
          </a:p>
          <a:p>
            <a:pPr lvl="2"/>
            <a:r>
              <a:rPr lang="fr-FR" dirty="0"/>
              <a:t>Le plafond s’applique à l’amortissement des véhicules acquis ainsi qu’aux loyers des véhicules pris en crédit-bail ou en location de plus de 3 mois</a:t>
            </a:r>
          </a:p>
          <a:p>
            <a:r>
              <a:rPr lang="fr-FR" dirty="0"/>
              <a:t>Modification des plafonds de déductibilité de l’amortissement des véhicules de société</a:t>
            </a:r>
          </a:p>
          <a:p>
            <a:pPr lvl="1"/>
            <a:r>
              <a:rPr lang="fr-FR" dirty="0"/>
              <a:t>Uniquement pour les véhicules de tourisme relevant du nouveau dispositif d’immatriculation</a:t>
            </a:r>
          </a:p>
          <a:p>
            <a:pPr lvl="1"/>
            <a:r>
              <a:rPr lang="fr-FR" dirty="0"/>
              <a:t>Entrée en vigueur : exercices clos à compter d’une date fixée par décret et au plus tard le 1</a:t>
            </a:r>
            <a:r>
              <a:rPr lang="fr-FR" baseline="30000" dirty="0"/>
              <a:t>er</a:t>
            </a:r>
            <a:r>
              <a:rPr lang="fr-FR" dirty="0"/>
              <a:t> juillet 2020</a:t>
            </a:r>
          </a:p>
          <a:p>
            <a:pPr lvl="2"/>
            <a:endParaRPr lang="fr-FR" dirty="0"/>
          </a:p>
        </p:txBody>
      </p:sp>
    </p:spTree>
    <p:extLst>
      <p:ext uri="{BB962C8B-B14F-4D97-AF65-F5344CB8AC3E}">
        <p14:creationId xmlns:p14="http://schemas.microsoft.com/office/powerpoint/2010/main" val="5847380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9330DA79-FE27-4EA5-B687-695DF8D4B570}"/>
              </a:ext>
            </a:extLst>
          </p:cNvPr>
          <p:cNvSpPr>
            <a:spLocks noGrp="1"/>
          </p:cNvSpPr>
          <p:nvPr>
            <p:ph type="title"/>
          </p:nvPr>
        </p:nvSpPr>
        <p:spPr/>
        <p:txBody>
          <a:bodyPr>
            <a:normAutofit/>
          </a:bodyPr>
          <a:lstStyle/>
          <a:p>
            <a:r>
              <a:rPr lang="fr-FR" dirty="0"/>
              <a:t>Amortissement des véhicules de tourisme</a:t>
            </a:r>
          </a:p>
        </p:txBody>
      </p:sp>
      <p:sp>
        <p:nvSpPr>
          <p:cNvPr id="3" name="Espace réservé du contenu 2">
            <a:extLst>
              <a:ext uri="{FF2B5EF4-FFF2-40B4-BE49-F238E27FC236}">
                <a16:creationId xmlns:a16="http://schemas.microsoft.com/office/drawing/2014/main" id="{B90088E2-B149-4B14-9AA1-DB91988AFCA4}"/>
              </a:ext>
            </a:extLst>
          </p:cNvPr>
          <p:cNvSpPr>
            <a:spLocks noGrp="1"/>
          </p:cNvSpPr>
          <p:nvPr>
            <p:ph idx="1"/>
          </p:nvPr>
        </p:nvSpPr>
        <p:spPr/>
        <p:txBody>
          <a:bodyPr/>
          <a:lstStyle/>
          <a:p>
            <a:r>
              <a:rPr lang="fr-FR" dirty="0"/>
              <a:t>Tableau comparatif des plafonds de déductibilité des véhicules relevant ou non du nouveau dispositif d’immatriculation</a:t>
            </a:r>
          </a:p>
        </p:txBody>
      </p:sp>
      <p:sp>
        <p:nvSpPr>
          <p:cNvPr id="9" name="Rectangle 8">
            <a:extLst>
              <a:ext uri="{FF2B5EF4-FFF2-40B4-BE49-F238E27FC236}">
                <a16:creationId xmlns:a16="http://schemas.microsoft.com/office/drawing/2014/main" id="{D54CB036-44F0-4422-9ADD-1E3F84B8E82C}"/>
              </a:ext>
            </a:extLst>
          </p:cNvPr>
          <p:cNvSpPr/>
          <p:nvPr/>
        </p:nvSpPr>
        <p:spPr>
          <a:xfrm>
            <a:off x="7945582" y="2843937"/>
            <a:ext cx="2327564" cy="2539595"/>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350" dirty="0"/>
              <a:t>- Barème applicable aux véhicules acquis entre le 1</a:t>
            </a:r>
            <a:r>
              <a:rPr lang="fr-FR" sz="1350" baseline="30000" dirty="0"/>
              <a:t>er</a:t>
            </a:r>
            <a:r>
              <a:rPr lang="fr-FR" sz="1350" dirty="0"/>
              <a:t> janvier 2020 et le 31 décembre 2020</a:t>
            </a:r>
          </a:p>
          <a:p>
            <a:r>
              <a:rPr lang="fr-FR" sz="1350" dirty="0"/>
              <a:t>- Pour les véhicules acquis à compter du 1</a:t>
            </a:r>
            <a:r>
              <a:rPr lang="fr-FR" sz="1350" baseline="30000" dirty="0"/>
              <a:t>er</a:t>
            </a:r>
            <a:r>
              <a:rPr lang="fr-FR" sz="1350" dirty="0"/>
              <a:t> janvier 2021, les trois dernières tranches du barème seront les suivantes :</a:t>
            </a:r>
          </a:p>
          <a:p>
            <a:pPr marL="128588" indent="-128588">
              <a:buFont typeface="Arial" panose="020B0604020202020204" pitchFamily="34" charset="0"/>
              <a:buChar char="•"/>
            </a:pPr>
            <a:r>
              <a:rPr lang="fr-FR" sz="1350" dirty="0"/>
              <a:t>60 ≤ T ≤ 130</a:t>
            </a:r>
          </a:p>
          <a:p>
            <a:pPr marL="128588" indent="-128588">
              <a:buFont typeface="Arial" panose="020B0604020202020204" pitchFamily="34" charset="0"/>
              <a:buChar char="•"/>
            </a:pPr>
            <a:r>
              <a:rPr lang="fr-FR" sz="1350" dirty="0"/>
              <a:t>130 &lt; T ≤ 160</a:t>
            </a:r>
          </a:p>
          <a:p>
            <a:pPr marL="128588" indent="-128588">
              <a:buFont typeface="Arial" panose="020B0604020202020204" pitchFamily="34" charset="0"/>
              <a:buChar char="•"/>
            </a:pPr>
            <a:r>
              <a:rPr lang="fr-FR" sz="1350" dirty="0"/>
              <a:t>T &gt; 160</a:t>
            </a:r>
          </a:p>
        </p:txBody>
      </p:sp>
      <p:graphicFrame>
        <p:nvGraphicFramePr>
          <p:cNvPr id="10" name="Tableau 9">
            <a:extLst>
              <a:ext uri="{FF2B5EF4-FFF2-40B4-BE49-F238E27FC236}">
                <a16:creationId xmlns:a16="http://schemas.microsoft.com/office/drawing/2014/main" id="{8AAD1124-96C1-4007-8C09-44356AB0D604}"/>
              </a:ext>
            </a:extLst>
          </p:cNvPr>
          <p:cNvGraphicFramePr>
            <a:graphicFrameLocks noGrp="1"/>
          </p:cNvGraphicFramePr>
          <p:nvPr>
            <p:extLst>
              <p:ext uri="{D42A27DB-BD31-4B8C-83A1-F6EECF244321}">
                <p14:modId xmlns:p14="http://schemas.microsoft.com/office/powerpoint/2010/main" val="1532411265"/>
              </p:ext>
            </p:extLst>
          </p:nvPr>
        </p:nvGraphicFramePr>
        <p:xfrm>
          <a:off x="1944108" y="2966671"/>
          <a:ext cx="5629275" cy="2374645"/>
        </p:xfrm>
        <a:graphic>
          <a:graphicData uri="http://schemas.openxmlformats.org/drawingml/2006/table">
            <a:tbl>
              <a:tblPr firstRow="1" bandRow="1">
                <a:tableStyleId>{21E4AEA4-8DFA-4A89-87EB-49C32662AFE0}</a:tableStyleId>
              </a:tblPr>
              <a:tblGrid>
                <a:gridCol w="1876425">
                  <a:extLst>
                    <a:ext uri="{9D8B030D-6E8A-4147-A177-3AD203B41FA5}">
                      <a16:colId xmlns:a16="http://schemas.microsoft.com/office/drawing/2014/main" val="4215657347"/>
                    </a:ext>
                  </a:extLst>
                </a:gridCol>
                <a:gridCol w="1876425">
                  <a:extLst>
                    <a:ext uri="{9D8B030D-6E8A-4147-A177-3AD203B41FA5}">
                      <a16:colId xmlns:a16="http://schemas.microsoft.com/office/drawing/2014/main" val="630897908"/>
                    </a:ext>
                  </a:extLst>
                </a:gridCol>
                <a:gridCol w="1876425">
                  <a:extLst>
                    <a:ext uri="{9D8B030D-6E8A-4147-A177-3AD203B41FA5}">
                      <a16:colId xmlns:a16="http://schemas.microsoft.com/office/drawing/2014/main" val="2427757981"/>
                    </a:ext>
                  </a:extLst>
                </a:gridCol>
              </a:tblGrid>
              <a:tr h="668703">
                <a:tc>
                  <a:txBody>
                    <a:bodyPr/>
                    <a:lstStyle/>
                    <a:p>
                      <a:pPr algn="ctr">
                        <a:lnSpc>
                          <a:spcPct val="107000"/>
                        </a:lnSpc>
                        <a:spcAft>
                          <a:spcPts val="800"/>
                        </a:spcAft>
                      </a:pPr>
                      <a:r>
                        <a:rPr lang="fr-FR" sz="1200" dirty="0">
                          <a:effectLst/>
                        </a:rPr>
                        <a:t>Taux d’émission de CO</a:t>
                      </a:r>
                      <a:r>
                        <a:rPr lang="fr-FR" sz="1200" baseline="-25000" dirty="0">
                          <a:effectLst/>
                        </a:rPr>
                        <a:t>2</a:t>
                      </a:r>
                      <a:r>
                        <a:rPr lang="fr-FR" sz="1200" dirty="0">
                          <a:effectLst/>
                        </a:rPr>
                        <a:t> en grammes par kilomètres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solidFill>
                      <a:schemeClr val="accent2">
                        <a:lumMod val="50000"/>
                      </a:schemeClr>
                    </a:solidFill>
                  </a:tcPr>
                </a:tc>
                <a:tc>
                  <a:txBody>
                    <a:bodyPr/>
                    <a:lstStyle/>
                    <a:p>
                      <a:pPr algn="ctr">
                        <a:lnSpc>
                          <a:spcPct val="107000"/>
                        </a:lnSpc>
                        <a:spcAft>
                          <a:spcPts val="800"/>
                        </a:spcAft>
                      </a:pPr>
                      <a:r>
                        <a:rPr lang="fr-FR" sz="1200" dirty="0">
                          <a:effectLst/>
                        </a:rPr>
                        <a:t>Véhicules relevant du nouveau dispositif d’immatriculation</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solidFill>
                      <a:schemeClr val="accent2">
                        <a:lumMod val="50000"/>
                      </a:schemeClr>
                    </a:solidFill>
                  </a:tcPr>
                </a:tc>
                <a:tc>
                  <a:txBody>
                    <a:bodyPr/>
                    <a:lstStyle/>
                    <a:p>
                      <a:pPr algn="ctr">
                        <a:lnSpc>
                          <a:spcPct val="107000"/>
                        </a:lnSpc>
                        <a:spcAft>
                          <a:spcPts val="800"/>
                        </a:spcAft>
                      </a:pPr>
                      <a:r>
                        <a:rPr lang="fr-FR" sz="1200" dirty="0">
                          <a:effectLst/>
                        </a:rPr>
                        <a:t>Autres véhicules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solidFill>
                      <a:schemeClr val="accent2">
                        <a:lumMod val="50000"/>
                      </a:schemeClr>
                    </a:solidFill>
                  </a:tcPr>
                </a:tc>
                <a:extLst>
                  <a:ext uri="{0D108BD9-81ED-4DB2-BD59-A6C34878D82A}">
                    <a16:rowId xmlns:a16="http://schemas.microsoft.com/office/drawing/2014/main" val="197004587"/>
                  </a:ext>
                </a:extLst>
              </a:tr>
              <a:tr h="284321">
                <a:tc>
                  <a:txBody>
                    <a:bodyPr/>
                    <a:lstStyle/>
                    <a:p>
                      <a:pPr algn="ctr">
                        <a:lnSpc>
                          <a:spcPct val="107000"/>
                        </a:lnSpc>
                        <a:spcAft>
                          <a:spcPts val="800"/>
                        </a:spcAft>
                      </a:pPr>
                      <a:r>
                        <a:rPr lang="fr-FR" sz="1200">
                          <a:effectLst/>
                        </a:rPr>
                        <a:t>T &lt; 20</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07000"/>
                        </a:lnSpc>
                        <a:spcAft>
                          <a:spcPts val="800"/>
                        </a:spcAft>
                      </a:pPr>
                      <a:r>
                        <a:rPr lang="fr-FR" sz="1200">
                          <a:effectLst/>
                        </a:rPr>
                        <a:t>30 000 €</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07000"/>
                        </a:lnSpc>
                        <a:spcAft>
                          <a:spcPts val="800"/>
                        </a:spcAft>
                      </a:pPr>
                      <a:r>
                        <a:rPr lang="fr-FR" sz="1200">
                          <a:effectLst/>
                        </a:rPr>
                        <a:t>30 000 €</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847433855"/>
                  </a:ext>
                </a:extLst>
              </a:tr>
              <a:tr h="284321">
                <a:tc>
                  <a:txBody>
                    <a:bodyPr/>
                    <a:lstStyle/>
                    <a:p>
                      <a:pPr algn="ctr">
                        <a:lnSpc>
                          <a:spcPct val="107000"/>
                        </a:lnSpc>
                        <a:spcAft>
                          <a:spcPts val="800"/>
                        </a:spcAft>
                      </a:pPr>
                      <a:r>
                        <a:rPr lang="fr-FR" sz="1200">
                          <a:effectLst/>
                        </a:rPr>
                        <a:t>20 ≤ T &lt; 50 </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07000"/>
                        </a:lnSpc>
                        <a:spcAft>
                          <a:spcPts val="800"/>
                        </a:spcAft>
                      </a:pPr>
                      <a:r>
                        <a:rPr lang="fr-FR" sz="1200">
                          <a:effectLst/>
                        </a:rPr>
                        <a:t>20 300 €</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07000"/>
                        </a:lnSpc>
                        <a:spcAft>
                          <a:spcPts val="800"/>
                        </a:spcAft>
                      </a:pPr>
                      <a:r>
                        <a:rPr lang="fr-FR" sz="1200">
                          <a:effectLst/>
                        </a:rPr>
                        <a:t>20 300 €</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368706495"/>
                  </a:ext>
                </a:extLst>
              </a:tr>
              <a:tr h="284321">
                <a:tc>
                  <a:txBody>
                    <a:bodyPr/>
                    <a:lstStyle/>
                    <a:p>
                      <a:pPr algn="ctr">
                        <a:lnSpc>
                          <a:spcPct val="107000"/>
                        </a:lnSpc>
                        <a:spcAft>
                          <a:spcPts val="800"/>
                        </a:spcAft>
                      </a:pPr>
                      <a:r>
                        <a:rPr lang="fr-FR" sz="1200" b="1" dirty="0">
                          <a:effectLst/>
                        </a:rPr>
                        <a:t>50 ≤ </a:t>
                      </a:r>
                      <a:r>
                        <a:rPr lang="fr-FR" sz="1200" b="1" dirty="0" err="1">
                          <a:effectLst/>
                        </a:rPr>
                        <a:t>T</a:t>
                      </a:r>
                      <a:r>
                        <a:rPr lang="fr-FR" sz="1200" b="1" dirty="0">
                          <a:effectLst/>
                        </a:rPr>
                        <a:t> &lt; 60</a:t>
                      </a:r>
                      <a:endParaRPr lang="fr-FR" sz="1200" b="1"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07000"/>
                        </a:lnSpc>
                        <a:spcAft>
                          <a:spcPts val="800"/>
                        </a:spcAft>
                      </a:pPr>
                      <a:r>
                        <a:rPr lang="fr-FR" sz="1200" b="1" dirty="0">
                          <a:effectLst/>
                        </a:rPr>
                        <a:t>18 300 €</a:t>
                      </a:r>
                      <a:endParaRPr lang="fr-FR" sz="1200" b="1"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07000"/>
                        </a:lnSpc>
                        <a:spcAft>
                          <a:spcPts val="800"/>
                        </a:spcAft>
                      </a:pPr>
                      <a:r>
                        <a:rPr lang="fr-FR" sz="1200">
                          <a:effectLst/>
                        </a:rPr>
                        <a:t>20 300 €</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434225164"/>
                  </a:ext>
                </a:extLst>
              </a:tr>
              <a:tr h="284321">
                <a:tc>
                  <a:txBody>
                    <a:bodyPr/>
                    <a:lstStyle/>
                    <a:p>
                      <a:pPr algn="ctr">
                        <a:lnSpc>
                          <a:spcPct val="107000"/>
                        </a:lnSpc>
                        <a:spcAft>
                          <a:spcPts val="800"/>
                        </a:spcAft>
                      </a:pPr>
                      <a:r>
                        <a:rPr lang="fr-FR" sz="1200">
                          <a:effectLst/>
                        </a:rPr>
                        <a:t>60 ≤ T ≤ 135</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07000"/>
                        </a:lnSpc>
                        <a:spcAft>
                          <a:spcPts val="800"/>
                        </a:spcAft>
                      </a:pPr>
                      <a:r>
                        <a:rPr lang="fr-FR" sz="1200">
                          <a:effectLst/>
                        </a:rPr>
                        <a:t>18 300 €</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07000"/>
                        </a:lnSpc>
                        <a:spcAft>
                          <a:spcPts val="800"/>
                        </a:spcAft>
                      </a:pPr>
                      <a:r>
                        <a:rPr lang="fr-FR" sz="1200">
                          <a:effectLst/>
                        </a:rPr>
                        <a:t>18 300 €</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534976938"/>
                  </a:ext>
                </a:extLst>
              </a:tr>
              <a:tr h="284321">
                <a:tc>
                  <a:txBody>
                    <a:bodyPr/>
                    <a:lstStyle/>
                    <a:p>
                      <a:pPr algn="ctr">
                        <a:lnSpc>
                          <a:spcPct val="107000"/>
                        </a:lnSpc>
                        <a:spcAft>
                          <a:spcPts val="800"/>
                        </a:spcAft>
                      </a:pPr>
                      <a:r>
                        <a:rPr lang="fr-FR" sz="1200" b="1" dirty="0">
                          <a:effectLst/>
                        </a:rPr>
                        <a:t>135 ≤ </a:t>
                      </a:r>
                      <a:r>
                        <a:rPr lang="fr-FR" sz="1200" b="1" dirty="0" err="1">
                          <a:effectLst/>
                        </a:rPr>
                        <a:t>T</a:t>
                      </a:r>
                      <a:r>
                        <a:rPr lang="fr-FR" sz="1200" b="1" dirty="0">
                          <a:effectLst/>
                        </a:rPr>
                        <a:t> ≤ 165</a:t>
                      </a:r>
                      <a:endParaRPr lang="fr-FR" sz="1200" b="1"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07000"/>
                        </a:lnSpc>
                        <a:spcAft>
                          <a:spcPts val="800"/>
                        </a:spcAft>
                      </a:pPr>
                      <a:r>
                        <a:rPr lang="fr-FR" sz="1200" b="1" dirty="0">
                          <a:effectLst/>
                        </a:rPr>
                        <a:t>18 300 €</a:t>
                      </a:r>
                      <a:endParaRPr lang="fr-FR" sz="1200" b="1"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07000"/>
                        </a:lnSpc>
                        <a:spcAft>
                          <a:spcPts val="800"/>
                        </a:spcAft>
                      </a:pPr>
                      <a:r>
                        <a:rPr lang="fr-FR" sz="1200">
                          <a:effectLst/>
                        </a:rPr>
                        <a:t>9 900 €</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696257040"/>
                  </a:ext>
                </a:extLst>
              </a:tr>
              <a:tr h="284321">
                <a:tc>
                  <a:txBody>
                    <a:bodyPr/>
                    <a:lstStyle/>
                    <a:p>
                      <a:pPr algn="ctr">
                        <a:lnSpc>
                          <a:spcPct val="107000"/>
                        </a:lnSpc>
                        <a:spcAft>
                          <a:spcPts val="800"/>
                        </a:spcAft>
                      </a:pPr>
                      <a:r>
                        <a:rPr lang="fr-FR" sz="1200">
                          <a:effectLst/>
                        </a:rPr>
                        <a:t>T &gt; 165</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07000"/>
                        </a:lnSpc>
                        <a:spcAft>
                          <a:spcPts val="800"/>
                        </a:spcAft>
                      </a:pPr>
                      <a:r>
                        <a:rPr lang="fr-FR" sz="1200">
                          <a:effectLst/>
                        </a:rPr>
                        <a:t>9 900 €</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07000"/>
                        </a:lnSpc>
                        <a:spcAft>
                          <a:spcPts val="800"/>
                        </a:spcAft>
                      </a:pPr>
                      <a:r>
                        <a:rPr lang="fr-FR" sz="1200" dirty="0">
                          <a:effectLst/>
                        </a:rPr>
                        <a:t>9 900 €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188043801"/>
                  </a:ext>
                </a:extLst>
              </a:tr>
            </a:tbl>
          </a:graphicData>
        </a:graphic>
      </p:graphicFrame>
    </p:spTree>
    <p:extLst>
      <p:ext uri="{BB962C8B-B14F-4D97-AF65-F5344CB8AC3E}">
        <p14:creationId xmlns:p14="http://schemas.microsoft.com/office/powerpoint/2010/main" val="31179149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968F37A2-BB32-473E-BDFC-6A1727CD6FF0}"/>
              </a:ext>
            </a:extLst>
          </p:cNvPr>
          <p:cNvSpPr>
            <a:spLocks noGrp="1"/>
          </p:cNvSpPr>
          <p:nvPr>
            <p:ph type="title"/>
          </p:nvPr>
        </p:nvSpPr>
        <p:spPr/>
        <p:txBody>
          <a:bodyPr>
            <a:normAutofit/>
          </a:bodyPr>
          <a:lstStyle/>
          <a:p>
            <a:r>
              <a:rPr lang="fr-FR" dirty="0"/>
              <a:t>Taxe sur les véhicules de société</a:t>
            </a:r>
          </a:p>
        </p:txBody>
      </p:sp>
      <p:sp>
        <p:nvSpPr>
          <p:cNvPr id="3" name="Espace réservé du contenu 2">
            <a:extLst>
              <a:ext uri="{FF2B5EF4-FFF2-40B4-BE49-F238E27FC236}">
                <a16:creationId xmlns:a16="http://schemas.microsoft.com/office/drawing/2014/main" id="{3CA0A32A-5E65-4BFD-86DB-11EF9594D987}"/>
              </a:ext>
            </a:extLst>
          </p:cNvPr>
          <p:cNvSpPr>
            <a:spLocks noGrp="1"/>
          </p:cNvSpPr>
          <p:nvPr>
            <p:ph idx="1"/>
          </p:nvPr>
        </p:nvSpPr>
        <p:spPr/>
        <p:txBody>
          <a:bodyPr>
            <a:normAutofit lnSpcReduction="10000"/>
          </a:bodyPr>
          <a:lstStyle/>
          <a:p>
            <a:r>
              <a:rPr lang="fr-FR" b="1" dirty="0"/>
              <a:t>Rappel</a:t>
            </a:r>
          </a:p>
          <a:p>
            <a:pPr lvl="1"/>
            <a:r>
              <a:rPr lang="fr-FR" dirty="0"/>
              <a:t>Taxe dont le montant résulte de la somme de 2 composantes</a:t>
            </a:r>
          </a:p>
          <a:p>
            <a:pPr lvl="2"/>
            <a:r>
              <a:rPr lang="fr-FR" dirty="0"/>
              <a:t>Concerne les véhicules de tourisme possédés ou utilisés en France</a:t>
            </a:r>
          </a:p>
          <a:p>
            <a:pPr lvl="1"/>
            <a:r>
              <a:rPr lang="fr-FR" dirty="0"/>
              <a:t>La première composante de la taxe dépend</a:t>
            </a:r>
          </a:p>
          <a:p>
            <a:pPr lvl="2"/>
            <a:r>
              <a:rPr lang="fr-FR" dirty="0"/>
              <a:t>Du taux d’émission de CO</a:t>
            </a:r>
            <a:r>
              <a:rPr lang="fr-FR" baseline="-25000" dirty="0"/>
              <a:t>2</a:t>
            </a:r>
            <a:r>
              <a:rPr lang="fr-FR" dirty="0"/>
              <a:t> (véhicules ayant fait l’objet d’une réception communautaire dont la mise en circulation intervient à compter du 1</a:t>
            </a:r>
            <a:r>
              <a:rPr lang="fr-FR" baseline="30000" dirty="0"/>
              <a:t>er</a:t>
            </a:r>
            <a:r>
              <a:rPr lang="fr-FR" dirty="0"/>
              <a:t> juin 2004 et qui n’étaient pas possédés ou utilisés par la société avant le 1</a:t>
            </a:r>
            <a:r>
              <a:rPr lang="fr-FR" baseline="30000" dirty="0"/>
              <a:t>er</a:t>
            </a:r>
            <a:r>
              <a:rPr lang="fr-FR" dirty="0"/>
              <a:t> janvier 2006)</a:t>
            </a:r>
          </a:p>
          <a:p>
            <a:pPr lvl="3"/>
            <a:r>
              <a:rPr lang="fr-FR" dirty="0"/>
              <a:t>Les véhicules hybrides combinant soit l’électricité avec l’essence ou le </a:t>
            </a:r>
            <a:r>
              <a:rPr lang="fr-FR" dirty="0" err="1"/>
              <a:t>superéthanol</a:t>
            </a:r>
            <a:r>
              <a:rPr lang="fr-FR" dirty="0"/>
              <a:t> E85, soit une motorisation à l’essence et au gaz naturel carburant (GNC) ou au gaz de pétrole liquéfié (GPL) sont exonérés temporairement de la 1ère composante lorsqu’ils émettent au plus 100 grammes de CO</a:t>
            </a:r>
            <a:r>
              <a:rPr lang="fr-FR" baseline="-25000" dirty="0"/>
              <a:t>2</a:t>
            </a:r>
            <a:r>
              <a:rPr lang="fr-FR" dirty="0"/>
              <a:t> par kilomètre</a:t>
            </a:r>
          </a:p>
          <a:p>
            <a:pPr lvl="3"/>
            <a:r>
              <a:rPr lang="fr-FR" dirty="0"/>
              <a:t>Cette exonération est définitive lorsqu’ils émettent au plus 60 g de CO</a:t>
            </a:r>
            <a:r>
              <a:rPr lang="fr-FR" baseline="-25000" dirty="0"/>
              <a:t>2</a:t>
            </a:r>
            <a:r>
              <a:rPr lang="fr-FR" dirty="0"/>
              <a:t> par km</a:t>
            </a:r>
          </a:p>
          <a:p>
            <a:pPr lvl="2"/>
            <a:r>
              <a:rPr lang="fr-FR" dirty="0"/>
              <a:t>Ou de la puissance fiscale pour les autres véhicules</a:t>
            </a:r>
          </a:p>
          <a:p>
            <a:pPr lvl="1"/>
            <a:r>
              <a:rPr lang="en-US" dirty="0"/>
              <a:t>La seconde </a:t>
            </a:r>
            <a:r>
              <a:rPr lang="fr-FR" dirty="0"/>
              <a:t>composante dépend du type de carburation du véhicule </a:t>
            </a:r>
          </a:p>
          <a:p>
            <a:pPr lvl="1"/>
            <a:endParaRPr lang="fr-FR" dirty="0"/>
          </a:p>
        </p:txBody>
      </p:sp>
    </p:spTree>
    <p:extLst>
      <p:ext uri="{BB962C8B-B14F-4D97-AF65-F5344CB8AC3E}">
        <p14:creationId xmlns:p14="http://schemas.microsoft.com/office/powerpoint/2010/main" val="32851669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E725C62C-8F78-446E-B324-C3B21A4E557D}"/>
              </a:ext>
            </a:extLst>
          </p:cNvPr>
          <p:cNvSpPr>
            <a:spLocks noGrp="1"/>
          </p:cNvSpPr>
          <p:nvPr>
            <p:ph type="title"/>
          </p:nvPr>
        </p:nvSpPr>
        <p:spPr/>
        <p:txBody>
          <a:bodyPr>
            <a:normAutofit/>
          </a:bodyPr>
          <a:lstStyle/>
          <a:p>
            <a:r>
              <a:rPr lang="fr-FR" dirty="0"/>
              <a:t>Taxe sur les véhicules de société</a:t>
            </a:r>
          </a:p>
        </p:txBody>
      </p:sp>
      <p:sp>
        <p:nvSpPr>
          <p:cNvPr id="2" name="Espace réservé du contenu 1">
            <a:extLst>
              <a:ext uri="{FF2B5EF4-FFF2-40B4-BE49-F238E27FC236}">
                <a16:creationId xmlns:a16="http://schemas.microsoft.com/office/drawing/2014/main" id="{652E2A6E-AE30-42C9-BEFC-C4CA124FBC55}"/>
              </a:ext>
            </a:extLst>
          </p:cNvPr>
          <p:cNvSpPr>
            <a:spLocks noGrp="1"/>
          </p:cNvSpPr>
          <p:nvPr>
            <p:ph idx="1"/>
          </p:nvPr>
        </p:nvSpPr>
        <p:spPr/>
        <p:txBody>
          <a:bodyPr>
            <a:normAutofit/>
          </a:bodyPr>
          <a:lstStyle/>
          <a:p>
            <a:r>
              <a:rPr lang="fr-FR" b="1" dirty="0"/>
              <a:t>Allègement du barème de la 1</a:t>
            </a:r>
            <a:r>
              <a:rPr lang="fr-FR" b="1" baseline="30000" dirty="0"/>
              <a:t>ère</a:t>
            </a:r>
            <a:r>
              <a:rPr lang="fr-FR" b="1" dirty="0"/>
              <a:t> composante de la taxe (LF 2020)</a:t>
            </a:r>
          </a:p>
          <a:p>
            <a:pPr lvl="1"/>
            <a:r>
              <a:rPr lang="fr-FR" dirty="0"/>
              <a:t>Pour les véhicules de tourisme qui relèvent du nouveau dispositif d’immatriculation</a:t>
            </a:r>
          </a:p>
          <a:p>
            <a:pPr lvl="2"/>
            <a:r>
              <a:rPr lang="fr-FR" dirty="0"/>
              <a:t>Les autres véhicules demeurent soumis au barème en vigueur</a:t>
            </a:r>
          </a:p>
          <a:p>
            <a:pPr lvl="1"/>
            <a:r>
              <a:rPr lang="fr-FR" dirty="0"/>
              <a:t>Le taux d’émission de CO</a:t>
            </a:r>
            <a:r>
              <a:rPr lang="fr-FR" baseline="-25000" dirty="0"/>
              <a:t>2</a:t>
            </a:r>
            <a:r>
              <a:rPr lang="fr-FR" dirty="0"/>
              <a:t> en deçà duquel les véhicules hybrides et ceux combinant de l’essence à du gaz sont temporairement exonérés est relevé de 101 à 121 g de CO</a:t>
            </a:r>
            <a:r>
              <a:rPr lang="fr-FR" baseline="-25000" dirty="0"/>
              <a:t>2</a:t>
            </a:r>
            <a:r>
              <a:rPr lang="fr-FR" dirty="0"/>
              <a:t> par km</a:t>
            </a:r>
          </a:p>
          <a:p>
            <a:pPr lvl="2"/>
            <a:r>
              <a:rPr lang="fr-FR" dirty="0"/>
              <a:t>L’exonération ne sera définitive que s’ils émettent au plus 50 g de CO</a:t>
            </a:r>
            <a:r>
              <a:rPr lang="fr-FR" baseline="-25000" dirty="0"/>
              <a:t>2</a:t>
            </a:r>
            <a:r>
              <a:rPr lang="fr-FR" dirty="0"/>
              <a:t> par km</a:t>
            </a:r>
          </a:p>
          <a:p>
            <a:pPr lvl="2"/>
            <a:r>
              <a:rPr lang="fr-FR" dirty="0"/>
              <a:t>Exonération temporaire ou définitive étendue aux véhicules hybrides combinant l’énergie électrique et le gaz</a:t>
            </a:r>
          </a:p>
        </p:txBody>
      </p:sp>
    </p:spTree>
    <p:extLst>
      <p:ext uri="{BB962C8B-B14F-4D97-AF65-F5344CB8AC3E}">
        <p14:creationId xmlns:p14="http://schemas.microsoft.com/office/powerpoint/2010/main" val="23833341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9348DC80-1D5E-444D-BA17-C3A04CDEBFAF}"/>
              </a:ext>
            </a:extLst>
          </p:cNvPr>
          <p:cNvSpPr>
            <a:spLocks noGrp="1"/>
          </p:cNvSpPr>
          <p:nvPr>
            <p:ph type="title"/>
          </p:nvPr>
        </p:nvSpPr>
        <p:spPr/>
        <p:txBody>
          <a:bodyPr>
            <a:normAutofit/>
          </a:bodyPr>
          <a:lstStyle/>
          <a:p>
            <a:r>
              <a:rPr lang="fr-FR" dirty="0"/>
              <a:t>Taxe sur les véhicules de société </a:t>
            </a:r>
          </a:p>
        </p:txBody>
      </p:sp>
      <p:sp>
        <p:nvSpPr>
          <p:cNvPr id="2" name="Espace réservé du contenu 1">
            <a:extLst>
              <a:ext uri="{FF2B5EF4-FFF2-40B4-BE49-F238E27FC236}">
                <a16:creationId xmlns:a16="http://schemas.microsoft.com/office/drawing/2014/main" id="{32053A04-2F89-FC4C-9442-D3E8CA9214FE}"/>
              </a:ext>
            </a:extLst>
          </p:cNvPr>
          <p:cNvSpPr>
            <a:spLocks noGrp="1"/>
          </p:cNvSpPr>
          <p:nvPr>
            <p:ph idx="1"/>
          </p:nvPr>
        </p:nvSpPr>
        <p:spPr/>
        <p:txBody>
          <a:bodyPr/>
          <a:lstStyle/>
          <a:p>
            <a:endParaRPr lang="fr-FR" dirty="0"/>
          </a:p>
        </p:txBody>
      </p:sp>
      <p:graphicFrame>
        <p:nvGraphicFramePr>
          <p:cNvPr id="7" name="Tableau 6">
            <a:extLst>
              <a:ext uri="{FF2B5EF4-FFF2-40B4-BE49-F238E27FC236}">
                <a16:creationId xmlns:a16="http://schemas.microsoft.com/office/drawing/2014/main" id="{C6485C86-86B7-482A-BC0C-858D54E59324}"/>
              </a:ext>
            </a:extLst>
          </p:cNvPr>
          <p:cNvGraphicFramePr>
            <a:graphicFrameLocks noGrp="1"/>
          </p:cNvGraphicFramePr>
          <p:nvPr>
            <p:extLst>
              <p:ext uri="{D42A27DB-BD31-4B8C-83A1-F6EECF244321}">
                <p14:modId xmlns:p14="http://schemas.microsoft.com/office/powerpoint/2010/main" val="1717013536"/>
              </p:ext>
            </p:extLst>
          </p:nvPr>
        </p:nvGraphicFramePr>
        <p:xfrm>
          <a:off x="1886672" y="1358683"/>
          <a:ext cx="7755039" cy="5285221"/>
        </p:xfrm>
        <a:graphic>
          <a:graphicData uri="http://schemas.openxmlformats.org/drawingml/2006/table">
            <a:tbl>
              <a:tblPr>
                <a:tableStyleId>{21E4AEA4-8DFA-4A89-87EB-49C32662AFE0}</a:tableStyleId>
              </a:tblPr>
              <a:tblGrid>
                <a:gridCol w="2176041">
                  <a:extLst>
                    <a:ext uri="{9D8B030D-6E8A-4147-A177-3AD203B41FA5}">
                      <a16:colId xmlns:a16="http://schemas.microsoft.com/office/drawing/2014/main" val="3498074332"/>
                    </a:ext>
                  </a:extLst>
                </a:gridCol>
                <a:gridCol w="3414532">
                  <a:extLst>
                    <a:ext uri="{9D8B030D-6E8A-4147-A177-3AD203B41FA5}">
                      <a16:colId xmlns:a16="http://schemas.microsoft.com/office/drawing/2014/main" val="1950916850"/>
                    </a:ext>
                  </a:extLst>
                </a:gridCol>
                <a:gridCol w="2164466">
                  <a:extLst>
                    <a:ext uri="{9D8B030D-6E8A-4147-A177-3AD203B41FA5}">
                      <a16:colId xmlns:a16="http://schemas.microsoft.com/office/drawing/2014/main" val="2482427358"/>
                    </a:ext>
                  </a:extLst>
                </a:gridCol>
              </a:tblGrid>
              <a:tr h="312128">
                <a:tc gridSpan="3">
                  <a:txBody>
                    <a:bodyPr/>
                    <a:lstStyle/>
                    <a:p>
                      <a:pPr algn="ctr">
                        <a:lnSpc>
                          <a:spcPct val="107000"/>
                        </a:lnSpc>
                        <a:spcAft>
                          <a:spcPts val="800"/>
                        </a:spcAft>
                      </a:pPr>
                      <a:r>
                        <a:rPr lang="fr-FR" sz="1400" b="1" cap="small" dirty="0">
                          <a:effectLst/>
                        </a:rPr>
                        <a:t>Barème de la 1</a:t>
                      </a:r>
                      <a:r>
                        <a:rPr lang="fr-FR" sz="1400" b="1" cap="small" baseline="30000" dirty="0">
                          <a:effectLst/>
                        </a:rPr>
                        <a:t>ère</a:t>
                      </a:r>
                      <a:r>
                        <a:rPr lang="fr-FR" sz="1400" b="1" cap="small" dirty="0">
                          <a:effectLst/>
                        </a:rPr>
                        <a:t> composante</a:t>
                      </a:r>
                      <a:endParaRPr lang="fr-F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98188" marR="98188" marT="49094" marB="49094"/>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4184033727"/>
                  </a:ext>
                </a:extLst>
              </a:tr>
              <a:tr h="277849">
                <a:tc rowSpan="2">
                  <a:txBody>
                    <a:bodyPr/>
                    <a:lstStyle/>
                    <a:p>
                      <a:pPr algn="ctr">
                        <a:lnSpc>
                          <a:spcPct val="107000"/>
                        </a:lnSpc>
                        <a:spcAft>
                          <a:spcPts val="800"/>
                        </a:spcAft>
                      </a:pPr>
                      <a:r>
                        <a:rPr lang="fr-FR" sz="1400" b="1" dirty="0">
                          <a:effectLst/>
                        </a:rPr>
                        <a:t>Taux d’émission de CO</a:t>
                      </a:r>
                      <a:r>
                        <a:rPr lang="fr-FR" sz="1400" b="1" baseline="-25000" dirty="0">
                          <a:effectLst/>
                        </a:rPr>
                        <a:t>2</a:t>
                      </a:r>
                      <a:r>
                        <a:rPr lang="fr-FR" sz="1400" b="1" dirty="0">
                          <a:effectLst/>
                        </a:rPr>
                        <a:t> en gr par km</a:t>
                      </a:r>
                      <a:endParaRPr lang="fr-F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98188" marR="98188" marT="49094" marB="49094"/>
                </a:tc>
                <a:tc gridSpan="2">
                  <a:txBody>
                    <a:bodyPr/>
                    <a:lstStyle/>
                    <a:p>
                      <a:pPr algn="ctr">
                        <a:lnSpc>
                          <a:spcPct val="107000"/>
                        </a:lnSpc>
                        <a:spcAft>
                          <a:spcPts val="800"/>
                        </a:spcAft>
                      </a:pPr>
                      <a:r>
                        <a:rPr lang="fr-FR" sz="1400" b="1" dirty="0">
                          <a:effectLst/>
                        </a:rPr>
                        <a:t>Tarifs en euros par gr de CO</a:t>
                      </a:r>
                      <a:r>
                        <a:rPr lang="fr-FR" sz="1400" b="1" baseline="-25000" dirty="0">
                          <a:effectLst/>
                        </a:rPr>
                        <a:t>2</a:t>
                      </a:r>
                      <a:endParaRPr lang="fr-F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98188" marR="98188" marT="49094" marB="49094"/>
                </a:tc>
                <a:tc hMerge="1">
                  <a:txBody>
                    <a:bodyPr/>
                    <a:lstStyle/>
                    <a:p>
                      <a:endParaRPr lang="fr-FR"/>
                    </a:p>
                  </a:txBody>
                  <a:tcPr/>
                </a:tc>
                <a:extLst>
                  <a:ext uri="{0D108BD9-81ED-4DB2-BD59-A6C34878D82A}">
                    <a16:rowId xmlns:a16="http://schemas.microsoft.com/office/drawing/2014/main" val="2539791512"/>
                  </a:ext>
                </a:extLst>
              </a:tr>
              <a:tr h="425213">
                <a:tc vMerge="1">
                  <a:txBody>
                    <a:bodyPr/>
                    <a:lstStyle/>
                    <a:p>
                      <a:endParaRPr lang="fr-FR"/>
                    </a:p>
                  </a:txBody>
                  <a:tcPr/>
                </a:tc>
                <a:tc>
                  <a:txBody>
                    <a:bodyPr/>
                    <a:lstStyle/>
                    <a:p>
                      <a:pPr algn="ctr">
                        <a:lnSpc>
                          <a:spcPct val="107000"/>
                        </a:lnSpc>
                        <a:spcAft>
                          <a:spcPts val="800"/>
                        </a:spcAft>
                      </a:pPr>
                      <a:r>
                        <a:rPr lang="fr-FR" sz="1400" b="1" dirty="0">
                          <a:effectLst/>
                        </a:rPr>
                        <a:t>Nouveau dispositif d’immatriculation</a:t>
                      </a:r>
                      <a:endParaRPr lang="fr-F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tc>
                  <a:txBody>
                    <a:bodyPr/>
                    <a:lstStyle/>
                    <a:p>
                      <a:pPr algn="ctr">
                        <a:lnSpc>
                          <a:spcPct val="107000"/>
                        </a:lnSpc>
                        <a:spcAft>
                          <a:spcPts val="800"/>
                        </a:spcAft>
                      </a:pPr>
                      <a:r>
                        <a:rPr lang="fr-FR" sz="1400" b="1">
                          <a:effectLst/>
                        </a:rPr>
                        <a:t>Autres véhicules</a:t>
                      </a:r>
                      <a:endParaRPr lang="fr-FR" sz="1400" b="1">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extLst>
                  <a:ext uri="{0D108BD9-81ED-4DB2-BD59-A6C34878D82A}">
                    <a16:rowId xmlns:a16="http://schemas.microsoft.com/office/drawing/2014/main" val="1237780474"/>
                  </a:ext>
                </a:extLst>
              </a:tr>
              <a:tr h="242789">
                <a:tc>
                  <a:txBody>
                    <a:bodyPr/>
                    <a:lstStyle/>
                    <a:p>
                      <a:pPr algn="ctr">
                        <a:lnSpc>
                          <a:spcPct val="107000"/>
                        </a:lnSpc>
                        <a:spcAft>
                          <a:spcPts val="800"/>
                        </a:spcAft>
                      </a:pPr>
                      <a:r>
                        <a:rPr lang="fr-FR" sz="1400" b="1">
                          <a:effectLst/>
                        </a:rPr>
                        <a:t>T ≤ 20</a:t>
                      </a:r>
                      <a:endParaRPr lang="fr-FR" sz="1400" b="1">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tc>
                  <a:txBody>
                    <a:bodyPr/>
                    <a:lstStyle/>
                    <a:p>
                      <a:pPr algn="ctr">
                        <a:lnSpc>
                          <a:spcPct val="107000"/>
                        </a:lnSpc>
                        <a:spcAft>
                          <a:spcPts val="800"/>
                        </a:spcAft>
                      </a:pPr>
                      <a:r>
                        <a:rPr lang="fr-FR" sz="1400" b="1" dirty="0">
                          <a:effectLst/>
                        </a:rPr>
                        <a:t>0</a:t>
                      </a:r>
                      <a:endParaRPr lang="fr-F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tc>
                  <a:txBody>
                    <a:bodyPr/>
                    <a:lstStyle/>
                    <a:p>
                      <a:pPr algn="ctr">
                        <a:lnSpc>
                          <a:spcPct val="107000"/>
                        </a:lnSpc>
                        <a:spcAft>
                          <a:spcPts val="800"/>
                        </a:spcAft>
                      </a:pPr>
                      <a:r>
                        <a:rPr lang="fr-FR" sz="1400" b="1" dirty="0">
                          <a:effectLst/>
                        </a:rPr>
                        <a:t>0</a:t>
                      </a:r>
                      <a:endParaRPr lang="fr-F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extLst>
                  <a:ext uri="{0D108BD9-81ED-4DB2-BD59-A6C34878D82A}">
                    <a16:rowId xmlns:a16="http://schemas.microsoft.com/office/drawing/2014/main" val="2485758749"/>
                  </a:ext>
                </a:extLst>
              </a:tr>
              <a:tr h="242789">
                <a:tc>
                  <a:txBody>
                    <a:bodyPr/>
                    <a:lstStyle/>
                    <a:p>
                      <a:pPr algn="ctr">
                        <a:lnSpc>
                          <a:spcPct val="107000"/>
                        </a:lnSpc>
                        <a:spcAft>
                          <a:spcPts val="800"/>
                        </a:spcAft>
                      </a:pPr>
                      <a:r>
                        <a:rPr lang="fr-FR" sz="1400" b="1">
                          <a:effectLst/>
                        </a:rPr>
                        <a:t>20 &lt; T ≤ 50</a:t>
                      </a:r>
                      <a:endParaRPr lang="fr-FR" sz="1400" b="1">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tc>
                  <a:txBody>
                    <a:bodyPr/>
                    <a:lstStyle/>
                    <a:p>
                      <a:pPr algn="ctr">
                        <a:lnSpc>
                          <a:spcPct val="107000"/>
                        </a:lnSpc>
                        <a:spcAft>
                          <a:spcPts val="800"/>
                        </a:spcAft>
                      </a:pPr>
                      <a:r>
                        <a:rPr lang="fr-FR" sz="1400" b="1" dirty="0">
                          <a:effectLst/>
                        </a:rPr>
                        <a:t>1</a:t>
                      </a:r>
                      <a:endParaRPr lang="fr-F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tc>
                  <a:txBody>
                    <a:bodyPr/>
                    <a:lstStyle/>
                    <a:p>
                      <a:pPr algn="ctr">
                        <a:lnSpc>
                          <a:spcPct val="107000"/>
                        </a:lnSpc>
                        <a:spcAft>
                          <a:spcPts val="800"/>
                        </a:spcAft>
                      </a:pPr>
                      <a:r>
                        <a:rPr lang="fr-FR" sz="1400" b="1" dirty="0">
                          <a:effectLst/>
                        </a:rPr>
                        <a:t>1</a:t>
                      </a:r>
                      <a:endParaRPr lang="fr-F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extLst>
                  <a:ext uri="{0D108BD9-81ED-4DB2-BD59-A6C34878D82A}">
                    <a16:rowId xmlns:a16="http://schemas.microsoft.com/office/drawing/2014/main" val="3512020871"/>
                  </a:ext>
                </a:extLst>
              </a:tr>
              <a:tr h="242789">
                <a:tc>
                  <a:txBody>
                    <a:bodyPr/>
                    <a:lstStyle/>
                    <a:p>
                      <a:pPr algn="ctr">
                        <a:lnSpc>
                          <a:spcPct val="107000"/>
                        </a:lnSpc>
                        <a:spcAft>
                          <a:spcPts val="800"/>
                        </a:spcAft>
                      </a:pPr>
                      <a:r>
                        <a:rPr lang="fr-FR" sz="1400" b="1">
                          <a:effectLst/>
                        </a:rPr>
                        <a:t>50 &lt; T ≤ 60</a:t>
                      </a:r>
                      <a:endParaRPr lang="fr-FR" sz="1400" b="1">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tc>
                  <a:txBody>
                    <a:bodyPr/>
                    <a:lstStyle/>
                    <a:p>
                      <a:pPr algn="ctr">
                        <a:lnSpc>
                          <a:spcPct val="107000"/>
                        </a:lnSpc>
                        <a:spcAft>
                          <a:spcPts val="800"/>
                        </a:spcAft>
                      </a:pPr>
                      <a:r>
                        <a:rPr lang="fr-FR" sz="1400" b="1" dirty="0">
                          <a:solidFill>
                            <a:srgbClr val="FF0000"/>
                          </a:solidFill>
                          <a:effectLst/>
                        </a:rPr>
                        <a:t>2</a:t>
                      </a:r>
                      <a:endParaRPr lang="fr-FR"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tc>
                  <a:txBody>
                    <a:bodyPr/>
                    <a:lstStyle/>
                    <a:p>
                      <a:pPr algn="ctr">
                        <a:lnSpc>
                          <a:spcPct val="107000"/>
                        </a:lnSpc>
                        <a:spcAft>
                          <a:spcPts val="800"/>
                        </a:spcAft>
                      </a:pPr>
                      <a:r>
                        <a:rPr lang="fr-FR" sz="1400" b="1" dirty="0">
                          <a:effectLst/>
                        </a:rPr>
                        <a:t>1</a:t>
                      </a:r>
                      <a:endParaRPr lang="fr-F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extLst>
                  <a:ext uri="{0D108BD9-81ED-4DB2-BD59-A6C34878D82A}">
                    <a16:rowId xmlns:a16="http://schemas.microsoft.com/office/drawing/2014/main" val="2760982229"/>
                  </a:ext>
                </a:extLst>
              </a:tr>
              <a:tr h="242789">
                <a:tc>
                  <a:txBody>
                    <a:bodyPr/>
                    <a:lstStyle/>
                    <a:p>
                      <a:pPr algn="ctr">
                        <a:lnSpc>
                          <a:spcPct val="107000"/>
                        </a:lnSpc>
                        <a:spcAft>
                          <a:spcPts val="800"/>
                        </a:spcAft>
                      </a:pPr>
                      <a:r>
                        <a:rPr lang="fr-FR" sz="1400" b="1">
                          <a:effectLst/>
                        </a:rPr>
                        <a:t>60 &lt; T ≤ 100</a:t>
                      </a:r>
                      <a:endParaRPr lang="fr-FR" sz="1400" b="1">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tc>
                  <a:txBody>
                    <a:bodyPr/>
                    <a:lstStyle/>
                    <a:p>
                      <a:pPr algn="ctr">
                        <a:lnSpc>
                          <a:spcPct val="107000"/>
                        </a:lnSpc>
                        <a:spcAft>
                          <a:spcPts val="800"/>
                        </a:spcAft>
                      </a:pPr>
                      <a:r>
                        <a:rPr lang="fr-FR" sz="1400" b="1" dirty="0">
                          <a:effectLst/>
                        </a:rPr>
                        <a:t>2</a:t>
                      </a:r>
                      <a:endParaRPr lang="fr-F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tc>
                  <a:txBody>
                    <a:bodyPr/>
                    <a:lstStyle/>
                    <a:p>
                      <a:pPr algn="ctr">
                        <a:lnSpc>
                          <a:spcPct val="107000"/>
                        </a:lnSpc>
                        <a:spcAft>
                          <a:spcPts val="800"/>
                        </a:spcAft>
                      </a:pPr>
                      <a:r>
                        <a:rPr lang="fr-FR" sz="1400" b="1" dirty="0">
                          <a:effectLst/>
                        </a:rPr>
                        <a:t>2</a:t>
                      </a:r>
                      <a:endParaRPr lang="fr-F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extLst>
                  <a:ext uri="{0D108BD9-81ED-4DB2-BD59-A6C34878D82A}">
                    <a16:rowId xmlns:a16="http://schemas.microsoft.com/office/drawing/2014/main" val="689376342"/>
                  </a:ext>
                </a:extLst>
              </a:tr>
              <a:tr h="242789">
                <a:tc>
                  <a:txBody>
                    <a:bodyPr/>
                    <a:lstStyle/>
                    <a:p>
                      <a:pPr algn="ctr">
                        <a:lnSpc>
                          <a:spcPct val="107000"/>
                        </a:lnSpc>
                        <a:spcAft>
                          <a:spcPts val="800"/>
                        </a:spcAft>
                      </a:pPr>
                      <a:r>
                        <a:rPr lang="fr-FR" sz="1400" b="1">
                          <a:effectLst/>
                        </a:rPr>
                        <a:t>100 &lt; T ≤ 120</a:t>
                      </a:r>
                      <a:endParaRPr lang="fr-FR" sz="1400" b="1">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tc>
                  <a:txBody>
                    <a:bodyPr/>
                    <a:lstStyle/>
                    <a:p>
                      <a:pPr algn="ctr">
                        <a:lnSpc>
                          <a:spcPct val="107000"/>
                        </a:lnSpc>
                        <a:spcAft>
                          <a:spcPts val="800"/>
                        </a:spcAft>
                      </a:pPr>
                      <a:r>
                        <a:rPr lang="fr-FR" sz="1400" b="1" dirty="0">
                          <a:solidFill>
                            <a:schemeClr val="accent1"/>
                          </a:solidFill>
                          <a:effectLst/>
                        </a:rPr>
                        <a:t>2</a:t>
                      </a:r>
                      <a:endParaRPr lang="fr-FR" sz="14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tc>
                  <a:txBody>
                    <a:bodyPr/>
                    <a:lstStyle/>
                    <a:p>
                      <a:pPr algn="ctr">
                        <a:lnSpc>
                          <a:spcPct val="107000"/>
                        </a:lnSpc>
                        <a:spcAft>
                          <a:spcPts val="800"/>
                        </a:spcAft>
                      </a:pPr>
                      <a:r>
                        <a:rPr lang="fr-FR" sz="1400" b="1" dirty="0">
                          <a:effectLst/>
                        </a:rPr>
                        <a:t>4,5</a:t>
                      </a:r>
                      <a:endParaRPr lang="fr-F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extLst>
                  <a:ext uri="{0D108BD9-81ED-4DB2-BD59-A6C34878D82A}">
                    <a16:rowId xmlns:a16="http://schemas.microsoft.com/office/drawing/2014/main" val="2516302329"/>
                  </a:ext>
                </a:extLst>
              </a:tr>
              <a:tr h="242789">
                <a:tc>
                  <a:txBody>
                    <a:bodyPr/>
                    <a:lstStyle/>
                    <a:p>
                      <a:pPr algn="ctr">
                        <a:lnSpc>
                          <a:spcPct val="107000"/>
                        </a:lnSpc>
                        <a:spcAft>
                          <a:spcPts val="800"/>
                        </a:spcAft>
                      </a:pPr>
                      <a:r>
                        <a:rPr lang="fr-FR" sz="1400" b="1">
                          <a:effectLst/>
                        </a:rPr>
                        <a:t>120 &lt; T ≤ 140</a:t>
                      </a:r>
                      <a:endParaRPr lang="fr-FR" sz="1400" b="1">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tc>
                  <a:txBody>
                    <a:bodyPr/>
                    <a:lstStyle/>
                    <a:p>
                      <a:pPr algn="ctr">
                        <a:lnSpc>
                          <a:spcPct val="107000"/>
                        </a:lnSpc>
                        <a:spcAft>
                          <a:spcPts val="800"/>
                        </a:spcAft>
                      </a:pPr>
                      <a:r>
                        <a:rPr lang="fr-FR" sz="1400" b="1" dirty="0">
                          <a:solidFill>
                            <a:schemeClr val="accent1"/>
                          </a:solidFill>
                          <a:effectLst/>
                        </a:rPr>
                        <a:t>4,5</a:t>
                      </a:r>
                      <a:endParaRPr lang="fr-FR" sz="14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tc>
                  <a:txBody>
                    <a:bodyPr/>
                    <a:lstStyle/>
                    <a:p>
                      <a:pPr algn="ctr">
                        <a:lnSpc>
                          <a:spcPct val="107000"/>
                        </a:lnSpc>
                        <a:spcAft>
                          <a:spcPts val="800"/>
                        </a:spcAft>
                      </a:pPr>
                      <a:r>
                        <a:rPr lang="fr-FR" sz="1400" b="1" dirty="0">
                          <a:effectLst/>
                        </a:rPr>
                        <a:t>6,5</a:t>
                      </a:r>
                      <a:endParaRPr lang="fr-F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extLst>
                  <a:ext uri="{0D108BD9-81ED-4DB2-BD59-A6C34878D82A}">
                    <a16:rowId xmlns:a16="http://schemas.microsoft.com/office/drawing/2014/main" val="2091928820"/>
                  </a:ext>
                </a:extLst>
              </a:tr>
              <a:tr h="242789">
                <a:tc>
                  <a:txBody>
                    <a:bodyPr/>
                    <a:lstStyle/>
                    <a:p>
                      <a:pPr algn="ctr">
                        <a:lnSpc>
                          <a:spcPct val="107000"/>
                        </a:lnSpc>
                        <a:spcAft>
                          <a:spcPts val="800"/>
                        </a:spcAft>
                      </a:pPr>
                      <a:r>
                        <a:rPr lang="fr-FR" sz="1400" b="1">
                          <a:effectLst/>
                        </a:rPr>
                        <a:t>140 &lt; T ≤ 150</a:t>
                      </a:r>
                      <a:endParaRPr lang="fr-FR" sz="1400" b="1">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tc>
                  <a:txBody>
                    <a:bodyPr/>
                    <a:lstStyle/>
                    <a:p>
                      <a:pPr algn="ctr">
                        <a:lnSpc>
                          <a:spcPct val="107000"/>
                        </a:lnSpc>
                        <a:spcAft>
                          <a:spcPts val="800"/>
                        </a:spcAft>
                      </a:pPr>
                      <a:r>
                        <a:rPr lang="fr-FR" sz="1400" b="1" dirty="0">
                          <a:solidFill>
                            <a:schemeClr val="accent1"/>
                          </a:solidFill>
                          <a:effectLst/>
                        </a:rPr>
                        <a:t>4,5</a:t>
                      </a:r>
                      <a:endParaRPr lang="fr-FR" sz="14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tc>
                  <a:txBody>
                    <a:bodyPr/>
                    <a:lstStyle/>
                    <a:p>
                      <a:pPr algn="ctr">
                        <a:lnSpc>
                          <a:spcPct val="107000"/>
                        </a:lnSpc>
                        <a:spcAft>
                          <a:spcPts val="800"/>
                        </a:spcAft>
                      </a:pPr>
                      <a:r>
                        <a:rPr lang="fr-FR" sz="1400" b="1">
                          <a:effectLst/>
                        </a:rPr>
                        <a:t>13</a:t>
                      </a:r>
                      <a:endParaRPr lang="fr-FR" sz="1400" b="1">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extLst>
                  <a:ext uri="{0D108BD9-81ED-4DB2-BD59-A6C34878D82A}">
                    <a16:rowId xmlns:a16="http://schemas.microsoft.com/office/drawing/2014/main" val="969774743"/>
                  </a:ext>
                </a:extLst>
              </a:tr>
              <a:tr h="242789">
                <a:tc>
                  <a:txBody>
                    <a:bodyPr/>
                    <a:lstStyle/>
                    <a:p>
                      <a:pPr algn="ctr">
                        <a:lnSpc>
                          <a:spcPct val="107000"/>
                        </a:lnSpc>
                        <a:spcAft>
                          <a:spcPts val="800"/>
                        </a:spcAft>
                      </a:pPr>
                      <a:r>
                        <a:rPr lang="fr-FR" sz="1400" b="1">
                          <a:effectLst/>
                        </a:rPr>
                        <a:t>150 &lt; T ≤ 160</a:t>
                      </a:r>
                      <a:endParaRPr lang="fr-FR" sz="1400" b="1">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tc>
                  <a:txBody>
                    <a:bodyPr/>
                    <a:lstStyle/>
                    <a:p>
                      <a:pPr algn="ctr">
                        <a:lnSpc>
                          <a:spcPct val="107000"/>
                        </a:lnSpc>
                        <a:spcAft>
                          <a:spcPts val="800"/>
                        </a:spcAft>
                      </a:pPr>
                      <a:r>
                        <a:rPr lang="fr-FR" sz="1400" b="1" dirty="0">
                          <a:solidFill>
                            <a:schemeClr val="accent1"/>
                          </a:solidFill>
                          <a:effectLst/>
                        </a:rPr>
                        <a:t>6,5</a:t>
                      </a:r>
                      <a:endParaRPr lang="fr-FR" sz="14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tc>
                  <a:txBody>
                    <a:bodyPr/>
                    <a:lstStyle/>
                    <a:p>
                      <a:pPr algn="ctr">
                        <a:lnSpc>
                          <a:spcPct val="107000"/>
                        </a:lnSpc>
                        <a:spcAft>
                          <a:spcPts val="800"/>
                        </a:spcAft>
                      </a:pPr>
                      <a:r>
                        <a:rPr lang="fr-FR" sz="1400" b="1">
                          <a:effectLst/>
                        </a:rPr>
                        <a:t>13</a:t>
                      </a:r>
                      <a:endParaRPr lang="fr-FR" sz="1400" b="1">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extLst>
                  <a:ext uri="{0D108BD9-81ED-4DB2-BD59-A6C34878D82A}">
                    <a16:rowId xmlns:a16="http://schemas.microsoft.com/office/drawing/2014/main" val="714627245"/>
                  </a:ext>
                </a:extLst>
              </a:tr>
              <a:tr h="242789">
                <a:tc>
                  <a:txBody>
                    <a:bodyPr/>
                    <a:lstStyle/>
                    <a:p>
                      <a:pPr algn="ctr">
                        <a:lnSpc>
                          <a:spcPct val="107000"/>
                        </a:lnSpc>
                        <a:spcAft>
                          <a:spcPts val="800"/>
                        </a:spcAft>
                      </a:pPr>
                      <a:r>
                        <a:rPr lang="fr-FR" sz="1400" b="1">
                          <a:effectLst/>
                        </a:rPr>
                        <a:t>160 &lt; T ≤ 170</a:t>
                      </a:r>
                      <a:endParaRPr lang="fr-FR" sz="1400" b="1">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tc>
                  <a:txBody>
                    <a:bodyPr/>
                    <a:lstStyle/>
                    <a:p>
                      <a:pPr algn="ctr">
                        <a:lnSpc>
                          <a:spcPct val="107000"/>
                        </a:lnSpc>
                        <a:spcAft>
                          <a:spcPts val="800"/>
                        </a:spcAft>
                      </a:pPr>
                      <a:r>
                        <a:rPr lang="fr-FR" sz="1400" b="1" dirty="0">
                          <a:solidFill>
                            <a:schemeClr val="accent1"/>
                          </a:solidFill>
                          <a:effectLst/>
                        </a:rPr>
                        <a:t>6,5</a:t>
                      </a:r>
                      <a:endParaRPr lang="fr-FR" sz="14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tc>
                  <a:txBody>
                    <a:bodyPr/>
                    <a:lstStyle/>
                    <a:p>
                      <a:pPr algn="ctr">
                        <a:lnSpc>
                          <a:spcPct val="107000"/>
                        </a:lnSpc>
                        <a:spcAft>
                          <a:spcPts val="800"/>
                        </a:spcAft>
                      </a:pPr>
                      <a:r>
                        <a:rPr lang="fr-FR" sz="1400" b="1" dirty="0">
                          <a:effectLst/>
                        </a:rPr>
                        <a:t>19,5</a:t>
                      </a:r>
                      <a:endParaRPr lang="fr-F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extLst>
                  <a:ext uri="{0D108BD9-81ED-4DB2-BD59-A6C34878D82A}">
                    <a16:rowId xmlns:a16="http://schemas.microsoft.com/office/drawing/2014/main" val="820625781"/>
                  </a:ext>
                </a:extLst>
              </a:tr>
              <a:tr h="242789">
                <a:tc>
                  <a:txBody>
                    <a:bodyPr/>
                    <a:lstStyle/>
                    <a:p>
                      <a:pPr algn="ctr">
                        <a:lnSpc>
                          <a:spcPct val="107000"/>
                        </a:lnSpc>
                        <a:spcAft>
                          <a:spcPts val="800"/>
                        </a:spcAft>
                      </a:pPr>
                      <a:r>
                        <a:rPr lang="fr-FR" sz="1400" b="1">
                          <a:effectLst/>
                        </a:rPr>
                        <a:t>170 &lt; T ≤ 190</a:t>
                      </a:r>
                      <a:endParaRPr lang="fr-FR" sz="1400" b="1">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tc>
                  <a:txBody>
                    <a:bodyPr/>
                    <a:lstStyle/>
                    <a:p>
                      <a:pPr algn="ctr">
                        <a:lnSpc>
                          <a:spcPct val="107000"/>
                        </a:lnSpc>
                        <a:spcAft>
                          <a:spcPts val="800"/>
                        </a:spcAft>
                      </a:pPr>
                      <a:r>
                        <a:rPr lang="fr-FR" sz="1400" b="1" dirty="0">
                          <a:solidFill>
                            <a:schemeClr val="accent1"/>
                          </a:solidFill>
                          <a:effectLst/>
                        </a:rPr>
                        <a:t>13</a:t>
                      </a:r>
                      <a:endParaRPr lang="fr-FR" sz="14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tc>
                  <a:txBody>
                    <a:bodyPr/>
                    <a:lstStyle/>
                    <a:p>
                      <a:pPr algn="ctr">
                        <a:lnSpc>
                          <a:spcPct val="107000"/>
                        </a:lnSpc>
                        <a:spcAft>
                          <a:spcPts val="800"/>
                        </a:spcAft>
                      </a:pPr>
                      <a:r>
                        <a:rPr lang="fr-FR" sz="1400" b="1">
                          <a:effectLst/>
                        </a:rPr>
                        <a:t>19,5</a:t>
                      </a:r>
                      <a:endParaRPr lang="fr-FR" sz="1400" b="1">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extLst>
                  <a:ext uri="{0D108BD9-81ED-4DB2-BD59-A6C34878D82A}">
                    <a16:rowId xmlns:a16="http://schemas.microsoft.com/office/drawing/2014/main" val="529539646"/>
                  </a:ext>
                </a:extLst>
              </a:tr>
              <a:tr h="242789">
                <a:tc>
                  <a:txBody>
                    <a:bodyPr/>
                    <a:lstStyle/>
                    <a:p>
                      <a:pPr algn="ctr">
                        <a:lnSpc>
                          <a:spcPct val="107000"/>
                        </a:lnSpc>
                        <a:spcAft>
                          <a:spcPts val="800"/>
                        </a:spcAft>
                      </a:pPr>
                      <a:r>
                        <a:rPr lang="fr-FR" sz="1400" b="1">
                          <a:effectLst/>
                        </a:rPr>
                        <a:t>190 &lt; T ≤ 200</a:t>
                      </a:r>
                      <a:endParaRPr lang="fr-FR" sz="1400" b="1">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tc>
                  <a:txBody>
                    <a:bodyPr/>
                    <a:lstStyle/>
                    <a:p>
                      <a:pPr algn="ctr">
                        <a:lnSpc>
                          <a:spcPct val="107000"/>
                        </a:lnSpc>
                        <a:spcAft>
                          <a:spcPts val="800"/>
                        </a:spcAft>
                      </a:pPr>
                      <a:r>
                        <a:rPr lang="fr-FR" sz="1400" b="1" dirty="0">
                          <a:effectLst/>
                        </a:rPr>
                        <a:t>19,5</a:t>
                      </a:r>
                      <a:endParaRPr lang="fr-F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tc>
                  <a:txBody>
                    <a:bodyPr/>
                    <a:lstStyle/>
                    <a:p>
                      <a:pPr algn="ctr">
                        <a:lnSpc>
                          <a:spcPct val="107000"/>
                        </a:lnSpc>
                        <a:spcAft>
                          <a:spcPts val="800"/>
                        </a:spcAft>
                      </a:pPr>
                      <a:r>
                        <a:rPr lang="fr-FR" sz="1400" b="1" dirty="0">
                          <a:effectLst/>
                        </a:rPr>
                        <a:t>19,5</a:t>
                      </a:r>
                      <a:endParaRPr lang="fr-F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extLst>
                  <a:ext uri="{0D108BD9-81ED-4DB2-BD59-A6C34878D82A}">
                    <a16:rowId xmlns:a16="http://schemas.microsoft.com/office/drawing/2014/main" val="3650071011"/>
                  </a:ext>
                </a:extLst>
              </a:tr>
              <a:tr h="242789">
                <a:tc>
                  <a:txBody>
                    <a:bodyPr/>
                    <a:lstStyle/>
                    <a:p>
                      <a:pPr algn="ctr">
                        <a:lnSpc>
                          <a:spcPct val="107000"/>
                        </a:lnSpc>
                        <a:spcAft>
                          <a:spcPts val="800"/>
                        </a:spcAft>
                      </a:pPr>
                      <a:r>
                        <a:rPr lang="fr-FR" sz="1400" b="1">
                          <a:effectLst/>
                        </a:rPr>
                        <a:t>200 &lt; T ≤ 230</a:t>
                      </a:r>
                      <a:endParaRPr lang="fr-FR" sz="1400" b="1">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tc>
                  <a:txBody>
                    <a:bodyPr/>
                    <a:lstStyle/>
                    <a:p>
                      <a:pPr algn="ctr">
                        <a:lnSpc>
                          <a:spcPct val="107000"/>
                        </a:lnSpc>
                        <a:spcAft>
                          <a:spcPts val="800"/>
                        </a:spcAft>
                      </a:pPr>
                      <a:r>
                        <a:rPr lang="fr-FR" sz="1400" b="1" dirty="0">
                          <a:solidFill>
                            <a:schemeClr val="accent1"/>
                          </a:solidFill>
                          <a:effectLst/>
                        </a:rPr>
                        <a:t>19,5</a:t>
                      </a:r>
                      <a:endParaRPr lang="fr-FR" sz="14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tc>
                  <a:txBody>
                    <a:bodyPr/>
                    <a:lstStyle/>
                    <a:p>
                      <a:pPr algn="ctr">
                        <a:lnSpc>
                          <a:spcPct val="107000"/>
                        </a:lnSpc>
                        <a:spcAft>
                          <a:spcPts val="800"/>
                        </a:spcAft>
                      </a:pPr>
                      <a:r>
                        <a:rPr lang="fr-FR" sz="1400" b="1" dirty="0">
                          <a:effectLst/>
                        </a:rPr>
                        <a:t>23,5</a:t>
                      </a:r>
                      <a:endParaRPr lang="fr-F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extLst>
                  <a:ext uri="{0D108BD9-81ED-4DB2-BD59-A6C34878D82A}">
                    <a16:rowId xmlns:a16="http://schemas.microsoft.com/office/drawing/2014/main" val="2812907935"/>
                  </a:ext>
                </a:extLst>
              </a:tr>
              <a:tr h="242789">
                <a:tc>
                  <a:txBody>
                    <a:bodyPr/>
                    <a:lstStyle/>
                    <a:p>
                      <a:pPr algn="ctr">
                        <a:lnSpc>
                          <a:spcPct val="107000"/>
                        </a:lnSpc>
                        <a:spcAft>
                          <a:spcPts val="800"/>
                        </a:spcAft>
                      </a:pPr>
                      <a:r>
                        <a:rPr lang="fr-FR" sz="1400" b="1">
                          <a:effectLst/>
                        </a:rPr>
                        <a:t>230 &lt; T ≤ 250</a:t>
                      </a:r>
                      <a:endParaRPr lang="fr-FR" sz="1400" b="1">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tc>
                  <a:txBody>
                    <a:bodyPr/>
                    <a:lstStyle/>
                    <a:p>
                      <a:pPr algn="ctr">
                        <a:lnSpc>
                          <a:spcPct val="107000"/>
                        </a:lnSpc>
                        <a:spcAft>
                          <a:spcPts val="800"/>
                        </a:spcAft>
                      </a:pPr>
                      <a:r>
                        <a:rPr lang="fr-FR" sz="1400" b="1" dirty="0">
                          <a:effectLst/>
                        </a:rPr>
                        <a:t>23,5</a:t>
                      </a:r>
                      <a:endParaRPr lang="fr-F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tc>
                  <a:txBody>
                    <a:bodyPr/>
                    <a:lstStyle/>
                    <a:p>
                      <a:pPr algn="ctr">
                        <a:lnSpc>
                          <a:spcPct val="107000"/>
                        </a:lnSpc>
                        <a:spcAft>
                          <a:spcPts val="800"/>
                        </a:spcAft>
                      </a:pPr>
                      <a:r>
                        <a:rPr lang="fr-FR" sz="1400" b="1" dirty="0">
                          <a:effectLst/>
                        </a:rPr>
                        <a:t>23,5</a:t>
                      </a:r>
                      <a:endParaRPr lang="fr-F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extLst>
                  <a:ext uri="{0D108BD9-81ED-4DB2-BD59-A6C34878D82A}">
                    <a16:rowId xmlns:a16="http://schemas.microsoft.com/office/drawing/2014/main" val="3941227495"/>
                  </a:ext>
                </a:extLst>
              </a:tr>
              <a:tr h="242789">
                <a:tc>
                  <a:txBody>
                    <a:bodyPr/>
                    <a:lstStyle/>
                    <a:p>
                      <a:pPr algn="ctr">
                        <a:lnSpc>
                          <a:spcPct val="107000"/>
                        </a:lnSpc>
                        <a:spcAft>
                          <a:spcPts val="800"/>
                        </a:spcAft>
                      </a:pPr>
                      <a:r>
                        <a:rPr lang="fr-FR" sz="1400" b="1">
                          <a:effectLst/>
                        </a:rPr>
                        <a:t>250 &lt; T ≤ 270</a:t>
                      </a:r>
                      <a:endParaRPr lang="fr-FR" sz="1400" b="1">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tc>
                  <a:txBody>
                    <a:bodyPr/>
                    <a:lstStyle/>
                    <a:p>
                      <a:pPr algn="ctr">
                        <a:lnSpc>
                          <a:spcPct val="107000"/>
                        </a:lnSpc>
                        <a:spcAft>
                          <a:spcPts val="800"/>
                        </a:spcAft>
                      </a:pPr>
                      <a:r>
                        <a:rPr lang="fr-FR" sz="1400" b="1" dirty="0">
                          <a:solidFill>
                            <a:schemeClr val="accent1"/>
                          </a:solidFill>
                          <a:effectLst/>
                        </a:rPr>
                        <a:t>23,5</a:t>
                      </a:r>
                      <a:endParaRPr lang="fr-FR" sz="14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tc>
                  <a:txBody>
                    <a:bodyPr/>
                    <a:lstStyle/>
                    <a:p>
                      <a:pPr algn="ctr">
                        <a:lnSpc>
                          <a:spcPct val="107000"/>
                        </a:lnSpc>
                        <a:spcAft>
                          <a:spcPts val="800"/>
                        </a:spcAft>
                      </a:pPr>
                      <a:r>
                        <a:rPr lang="fr-FR" sz="1400" b="1" dirty="0">
                          <a:effectLst/>
                        </a:rPr>
                        <a:t>29</a:t>
                      </a:r>
                      <a:endParaRPr lang="fr-F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extLst>
                  <a:ext uri="{0D108BD9-81ED-4DB2-BD59-A6C34878D82A}">
                    <a16:rowId xmlns:a16="http://schemas.microsoft.com/office/drawing/2014/main" val="288481859"/>
                  </a:ext>
                </a:extLst>
              </a:tr>
              <a:tr h="242789">
                <a:tc>
                  <a:txBody>
                    <a:bodyPr/>
                    <a:lstStyle/>
                    <a:p>
                      <a:pPr algn="ctr">
                        <a:lnSpc>
                          <a:spcPct val="107000"/>
                        </a:lnSpc>
                        <a:spcAft>
                          <a:spcPts val="800"/>
                        </a:spcAft>
                      </a:pPr>
                      <a:r>
                        <a:rPr lang="fr-FR" sz="1400" b="1">
                          <a:effectLst/>
                        </a:rPr>
                        <a:t>T &gt; 270</a:t>
                      </a:r>
                      <a:endParaRPr lang="fr-FR" sz="1400" b="1">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tc>
                  <a:txBody>
                    <a:bodyPr/>
                    <a:lstStyle/>
                    <a:p>
                      <a:pPr algn="ctr">
                        <a:lnSpc>
                          <a:spcPct val="107000"/>
                        </a:lnSpc>
                        <a:spcAft>
                          <a:spcPts val="800"/>
                        </a:spcAft>
                      </a:pPr>
                      <a:r>
                        <a:rPr lang="fr-FR" sz="1400" b="1" dirty="0">
                          <a:effectLst/>
                        </a:rPr>
                        <a:t>29</a:t>
                      </a:r>
                      <a:endParaRPr lang="fr-F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tc>
                  <a:txBody>
                    <a:bodyPr/>
                    <a:lstStyle/>
                    <a:p>
                      <a:pPr algn="ctr">
                        <a:lnSpc>
                          <a:spcPct val="107000"/>
                        </a:lnSpc>
                        <a:spcAft>
                          <a:spcPts val="800"/>
                        </a:spcAft>
                      </a:pPr>
                      <a:r>
                        <a:rPr lang="fr-FR" sz="1400" b="1" dirty="0">
                          <a:effectLst/>
                        </a:rPr>
                        <a:t>29</a:t>
                      </a:r>
                      <a:endParaRPr lang="fr-F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5283" marR="65283" marT="32643" marB="32643"/>
                </a:tc>
                <a:extLst>
                  <a:ext uri="{0D108BD9-81ED-4DB2-BD59-A6C34878D82A}">
                    <a16:rowId xmlns:a16="http://schemas.microsoft.com/office/drawing/2014/main" val="82786681"/>
                  </a:ext>
                </a:extLst>
              </a:tr>
            </a:tbl>
          </a:graphicData>
        </a:graphic>
      </p:graphicFrame>
    </p:spTree>
    <p:extLst>
      <p:ext uri="{BB962C8B-B14F-4D97-AF65-F5344CB8AC3E}">
        <p14:creationId xmlns:p14="http://schemas.microsoft.com/office/powerpoint/2010/main" val="33707710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CB26522C-D8BF-4650-A5C2-7A7DDBD840D5}"/>
              </a:ext>
            </a:extLst>
          </p:cNvPr>
          <p:cNvSpPr>
            <a:spLocks noGrp="1"/>
          </p:cNvSpPr>
          <p:nvPr>
            <p:ph type="title"/>
          </p:nvPr>
        </p:nvSpPr>
        <p:spPr/>
        <p:txBody>
          <a:bodyPr>
            <a:normAutofit/>
          </a:bodyPr>
          <a:lstStyle/>
          <a:p>
            <a:r>
              <a:rPr lang="en-US" dirty="0" err="1"/>
              <a:t>Taxe</a:t>
            </a:r>
            <a:r>
              <a:rPr lang="en-US" dirty="0"/>
              <a:t> sur les </a:t>
            </a:r>
            <a:r>
              <a:rPr lang="en-US" dirty="0" err="1"/>
              <a:t>véhicules</a:t>
            </a:r>
            <a:r>
              <a:rPr lang="en-US" dirty="0"/>
              <a:t> de </a:t>
            </a:r>
            <a:r>
              <a:rPr lang="en-US" dirty="0" err="1"/>
              <a:t>société</a:t>
            </a:r>
            <a:endParaRPr lang="en-US" dirty="0"/>
          </a:p>
        </p:txBody>
      </p:sp>
      <p:sp>
        <p:nvSpPr>
          <p:cNvPr id="3" name="Espace réservé du contenu 2">
            <a:extLst>
              <a:ext uri="{FF2B5EF4-FFF2-40B4-BE49-F238E27FC236}">
                <a16:creationId xmlns:a16="http://schemas.microsoft.com/office/drawing/2014/main" id="{D1E2C589-0F65-4B23-BC12-B454BE8901EF}"/>
              </a:ext>
            </a:extLst>
          </p:cNvPr>
          <p:cNvSpPr>
            <a:spLocks noGrp="1"/>
          </p:cNvSpPr>
          <p:nvPr>
            <p:ph idx="1"/>
          </p:nvPr>
        </p:nvSpPr>
        <p:spPr>
          <a:xfrm>
            <a:off x="604435" y="1825625"/>
            <a:ext cx="8018704" cy="4922416"/>
          </a:xfrm>
        </p:spPr>
        <p:txBody>
          <a:bodyPr>
            <a:normAutofit lnSpcReduction="10000"/>
          </a:bodyPr>
          <a:lstStyle/>
          <a:p>
            <a:r>
              <a:rPr lang="en-US" b="1" dirty="0"/>
              <a:t>Rappel </a:t>
            </a:r>
          </a:p>
          <a:p>
            <a:pPr lvl="1"/>
            <a:r>
              <a:rPr lang="en-US" dirty="0"/>
              <a:t>La seconde </a:t>
            </a:r>
            <a:r>
              <a:rPr lang="fr-FR" dirty="0"/>
              <a:t>composante de la taxe dépend du type de carburation du véhicule </a:t>
            </a:r>
          </a:p>
          <a:p>
            <a:pPr lvl="2"/>
            <a:r>
              <a:rPr lang="fr-FR" dirty="0"/>
              <a:t>Diesel et assimilé</a:t>
            </a:r>
          </a:p>
          <a:p>
            <a:pPr lvl="3"/>
            <a:r>
              <a:rPr lang="fr-FR" sz="1500" dirty="0"/>
              <a:t>Relèvent de la catégorie « Diesel et assimilé » les véhicules fonctionnant au gazole ainsi que les véhicules combinant une motorisation électrique et une motorisation au gazole émettant plus de </a:t>
            </a:r>
            <a:r>
              <a:rPr lang="fr-FR" sz="1500" b="1" dirty="0"/>
              <a:t>100 g</a:t>
            </a:r>
            <a:r>
              <a:rPr lang="fr-FR" sz="1500" dirty="0"/>
              <a:t> de CO</a:t>
            </a:r>
            <a:r>
              <a:rPr lang="fr-FR" sz="1500" baseline="-25000" dirty="0"/>
              <a:t>2 </a:t>
            </a:r>
            <a:r>
              <a:rPr lang="fr-FR" sz="1500" dirty="0"/>
              <a:t>par km</a:t>
            </a:r>
          </a:p>
          <a:p>
            <a:pPr lvl="2"/>
            <a:r>
              <a:rPr lang="fr-FR" dirty="0"/>
              <a:t>Essence et assimilé</a:t>
            </a:r>
          </a:p>
          <a:p>
            <a:pPr lvl="3"/>
            <a:r>
              <a:rPr lang="fr-FR" sz="1500" dirty="0"/>
              <a:t>La catégorie « Essence et assimilé » concerne tous les véhicules n’entrant pas dans la catégorie « Diesel et assimilé »</a:t>
            </a:r>
          </a:p>
          <a:p>
            <a:r>
              <a:rPr lang="fr-FR" b="1" dirty="0"/>
              <a:t>Loi de finances pour 2020</a:t>
            </a:r>
          </a:p>
          <a:p>
            <a:pPr lvl="1"/>
            <a:r>
              <a:rPr lang="fr-FR" dirty="0"/>
              <a:t>Les véhicules relevant du nouveau dispositif d’immatriculation qui fonctionnent au gazole ou combinent une motorisation électrique avec une motorisation gazole entrent dans la catégorie « Diesel et assimilé » sont ceux dont le taux d’émission de CO2 par km est supérieur </a:t>
            </a:r>
            <a:r>
              <a:rPr lang="en-US" dirty="0"/>
              <a:t>à 120 g</a:t>
            </a:r>
          </a:p>
        </p:txBody>
      </p:sp>
      <p:sp>
        <p:nvSpPr>
          <p:cNvPr id="5" name="Espace réservé du contenu 4">
            <a:extLst>
              <a:ext uri="{FF2B5EF4-FFF2-40B4-BE49-F238E27FC236}">
                <a16:creationId xmlns:a16="http://schemas.microsoft.com/office/drawing/2014/main" id="{D8366FBE-6A5F-4FBF-992E-0CA84D0BE865}"/>
              </a:ext>
            </a:extLst>
          </p:cNvPr>
          <p:cNvSpPr>
            <a:spLocks noGrp="1"/>
          </p:cNvSpPr>
          <p:nvPr>
            <p:ph sz="quarter" idx="4294967295"/>
          </p:nvPr>
        </p:nvSpPr>
        <p:spPr>
          <a:xfrm>
            <a:off x="8888413" y="2174875"/>
            <a:ext cx="3303587" cy="3098800"/>
          </a:xfrm>
        </p:spPr>
        <p:txBody>
          <a:bodyPr/>
          <a:lstStyle/>
          <a:p>
            <a:pPr marL="273050" indent="-182563">
              <a:spcBef>
                <a:spcPts val="600"/>
              </a:spcBef>
              <a:spcAft>
                <a:spcPts val="600"/>
              </a:spcAft>
              <a:buClr>
                <a:srgbClr val="C00000"/>
              </a:buClr>
              <a:buFont typeface="Wingdings" pitchFamily="2" charset="2"/>
              <a:buChar char="§"/>
            </a:pPr>
            <a:r>
              <a:rPr lang="fr-FR" sz="1900" b="1" dirty="0">
                <a:solidFill>
                  <a:schemeClr val="tx1">
                    <a:lumMod val="65000"/>
                    <a:lumOff val="35000"/>
                  </a:schemeClr>
                </a:solidFill>
              </a:rPr>
              <a:t>Barème de la 2nde composante</a:t>
            </a:r>
          </a:p>
          <a:p>
            <a:endParaRPr lang="fr-FR" dirty="0"/>
          </a:p>
        </p:txBody>
      </p:sp>
      <p:graphicFrame>
        <p:nvGraphicFramePr>
          <p:cNvPr id="12" name="Tableau 11">
            <a:extLst>
              <a:ext uri="{FF2B5EF4-FFF2-40B4-BE49-F238E27FC236}">
                <a16:creationId xmlns:a16="http://schemas.microsoft.com/office/drawing/2014/main" id="{43B9B8B4-2A65-4FA7-85AF-2880F8D74489}"/>
              </a:ext>
            </a:extLst>
          </p:cNvPr>
          <p:cNvGraphicFramePr>
            <a:graphicFrameLocks noGrp="1"/>
          </p:cNvGraphicFramePr>
          <p:nvPr>
            <p:extLst>
              <p:ext uri="{D42A27DB-BD31-4B8C-83A1-F6EECF244321}">
                <p14:modId xmlns:p14="http://schemas.microsoft.com/office/powerpoint/2010/main" val="24699970"/>
              </p:ext>
            </p:extLst>
          </p:nvPr>
        </p:nvGraphicFramePr>
        <p:xfrm>
          <a:off x="8623138" y="3159889"/>
          <a:ext cx="3568862" cy="2453857"/>
        </p:xfrm>
        <a:graphic>
          <a:graphicData uri="http://schemas.openxmlformats.org/drawingml/2006/table">
            <a:tbl>
              <a:tblPr firstRow="1" firstCol="1" bandRow="1">
                <a:tableStyleId>{21E4AEA4-8DFA-4A89-87EB-49C32662AFE0}</a:tableStyleId>
              </a:tblPr>
              <a:tblGrid>
                <a:gridCol w="1884234">
                  <a:extLst>
                    <a:ext uri="{9D8B030D-6E8A-4147-A177-3AD203B41FA5}">
                      <a16:colId xmlns:a16="http://schemas.microsoft.com/office/drawing/2014/main" val="3402740832"/>
                    </a:ext>
                  </a:extLst>
                </a:gridCol>
                <a:gridCol w="865353">
                  <a:extLst>
                    <a:ext uri="{9D8B030D-6E8A-4147-A177-3AD203B41FA5}">
                      <a16:colId xmlns:a16="http://schemas.microsoft.com/office/drawing/2014/main" val="4198157055"/>
                    </a:ext>
                  </a:extLst>
                </a:gridCol>
                <a:gridCol w="819275">
                  <a:extLst>
                    <a:ext uri="{9D8B030D-6E8A-4147-A177-3AD203B41FA5}">
                      <a16:colId xmlns:a16="http://schemas.microsoft.com/office/drawing/2014/main" val="2579929206"/>
                    </a:ext>
                  </a:extLst>
                </a:gridCol>
              </a:tblGrid>
              <a:tr h="750572">
                <a:tc>
                  <a:txBody>
                    <a:bodyPr/>
                    <a:lstStyle/>
                    <a:p>
                      <a:pPr algn="ctr">
                        <a:lnSpc>
                          <a:spcPct val="107000"/>
                        </a:lnSpc>
                        <a:spcAft>
                          <a:spcPts val="800"/>
                        </a:spcAft>
                      </a:pPr>
                      <a:r>
                        <a:rPr lang="fr-FR" sz="1400" dirty="0">
                          <a:effectLst/>
                        </a:rPr>
                        <a:t>Année de 1</a:t>
                      </a:r>
                      <a:r>
                        <a:rPr lang="fr-FR" sz="1400" baseline="30000" dirty="0">
                          <a:effectLst/>
                        </a:rPr>
                        <a:t>ère</a:t>
                      </a:r>
                      <a:r>
                        <a:rPr lang="fr-FR" sz="1400" dirty="0">
                          <a:effectLst/>
                        </a:rPr>
                        <a:t> mise en circulation</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819" marR="49819" marT="33212" marB="33212" anchor="ctr">
                    <a:solidFill>
                      <a:schemeClr val="accent2">
                        <a:lumMod val="50000"/>
                      </a:schemeClr>
                    </a:solidFill>
                  </a:tcPr>
                </a:tc>
                <a:tc>
                  <a:txBody>
                    <a:bodyPr/>
                    <a:lstStyle/>
                    <a:p>
                      <a:pPr algn="ctr">
                        <a:lnSpc>
                          <a:spcPct val="107000"/>
                        </a:lnSpc>
                        <a:spcAft>
                          <a:spcPts val="800"/>
                        </a:spcAft>
                      </a:pPr>
                      <a:r>
                        <a:rPr lang="fr-FR" sz="1400" dirty="0">
                          <a:effectLst/>
                        </a:rPr>
                        <a:t>Essence et assimilé</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819" marR="49819" marT="33212" marB="33212" anchor="ctr">
                    <a:solidFill>
                      <a:schemeClr val="accent2">
                        <a:lumMod val="50000"/>
                      </a:schemeClr>
                    </a:solidFill>
                  </a:tcPr>
                </a:tc>
                <a:tc>
                  <a:txBody>
                    <a:bodyPr/>
                    <a:lstStyle/>
                    <a:p>
                      <a:pPr algn="ctr">
                        <a:lnSpc>
                          <a:spcPct val="107000"/>
                        </a:lnSpc>
                        <a:spcAft>
                          <a:spcPts val="800"/>
                        </a:spcAft>
                      </a:pPr>
                      <a:r>
                        <a:rPr lang="fr-FR" sz="1400" dirty="0">
                          <a:effectLst/>
                        </a:rPr>
                        <a:t>Diesel et assimilé</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819" marR="49819" marT="33212" marB="33212" anchor="ctr">
                    <a:solidFill>
                      <a:schemeClr val="accent2">
                        <a:lumMod val="50000"/>
                      </a:schemeClr>
                    </a:solidFill>
                  </a:tcPr>
                </a:tc>
                <a:extLst>
                  <a:ext uri="{0D108BD9-81ED-4DB2-BD59-A6C34878D82A}">
                    <a16:rowId xmlns:a16="http://schemas.microsoft.com/office/drawing/2014/main" val="195374736"/>
                  </a:ext>
                </a:extLst>
              </a:tr>
              <a:tr h="360597">
                <a:tc>
                  <a:txBody>
                    <a:bodyPr/>
                    <a:lstStyle/>
                    <a:p>
                      <a:pPr algn="ctr">
                        <a:lnSpc>
                          <a:spcPct val="107000"/>
                        </a:lnSpc>
                        <a:spcAft>
                          <a:spcPts val="800"/>
                        </a:spcAft>
                      </a:pPr>
                      <a:r>
                        <a:rPr lang="fr-FR" sz="1400" dirty="0">
                          <a:effectLst/>
                        </a:rPr>
                        <a:t>Jusqu'au 31/12/2000</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819" marR="49819" marT="33212" marB="33212">
                    <a:solidFill>
                      <a:schemeClr val="accent2">
                        <a:lumMod val="75000"/>
                      </a:schemeClr>
                    </a:solidFill>
                  </a:tcPr>
                </a:tc>
                <a:tc>
                  <a:txBody>
                    <a:bodyPr/>
                    <a:lstStyle/>
                    <a:p>
                      <a:pPr algn="ctr">
                        <a:lnSpc>
                          <a:spcPct val="107000"/>
                        </a:lnSpc>
                        <a:spcAft>
                          <a:spcPts val="800"/>
                        </a:spcAft>
                      </a:pPr>
                      <a:r>
                        <a:rPr lang="fr-FR" sz="1400" dirty="0">
                          <a:effectLst/>
                        </a:rPr>
                        <a:t>70 €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819" marR="49819" marT="33212" marB="33212"/>
                </a:tc>
                <a:tc>
                  <a:txBody>
                    <a:bodyPr/>
                    <a:lstStyle/>
                    <a:p>
                      <a:pPr algn="ctr">
                        <a:lnSpc>
                          <a:spcPct val="107000"/>
                        </a:lnSpc>
                        <a:spcAft>
                          <a:spcPts val="800"/>
                        </a:spcAft>
                      </a:pPr>
                      <a:r>
                        <a:rPr lang="fr-FR" sz="1400" dirty="0">
                          <a:effectLst/>
                        </a:rPr>
                        <a:t>600 €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819" marR="49819" marT="33212" marB="33212"/>
                </a:tc>
                <a:extLst>
                  <a:ext uri="{0D108BD9-81ED-4DB2-BD59-A6C34878D82A}">
                    <a16:rowId xmlns:a16="http://schemas.microsoft.com/office/drawing/2014/main" val="693001499"/>
                  </a:ext>
                </a:extLst>
              </a:tr>
              <a:tr h="335672">
                <a:tc>
                  <a:txBody>
                    <a:bodyPr/>
                    <a:lstStyle/>
                    <a:p>
                      <a:pPr algn="ctr">
                        <a:lnSpc>
                          <a:spcPct val="107000"/>
                        </a:lnSpc>
                        <a:spcAft>
                          <a:spcPts val="800"/>
                        </a:spcAft>
                      </a:pPr>
                      <a:r>
                        <a:rPr lang="fr-FR" sz="1400" dirty="0">
                          <a:effectLst/>
                        </a:rPr>
                        <a:t>De 2001 à 2005</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819" marR="49819" marT="33212" marB="33212">
                    <a:solidFill>
                      <a:schemeClr val="accent2">
                        <a:lumMod val="75000"/>
                      </a:schemeClr>
                    </a:solidFill>
                  </a:tcPr>
                </a:tc>
                <a:tc>
                  <a:txBody>
                    <a:bodyPr/>
                    <a:lstStyle/>
                    <a:p>
                      <a:pPr algn="ctr">
                        <a:lnSpc>
                          <a:spcPct val="107000"/>
                        </a:lnSpc>
                        <a:spcAft>
                          <a:spcPts val="800"/>
                        </a:spcAft>
                      </a:pPr>
                      <a:r>
                        <a:rPr lang="fr-FR" sz="1400">
                          <a:effectLst/>
                        </a:rPr>
                        <a:t>45 €</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49819" marR="49819" marT="33212" marB="33212"/>
                </a:tc>
                <a:tc>
                  <a:txBody>
                    <a:bodyPr/>
                    <a:lstStyle/>
                    <a:p>
                      <a:pPr algn="ctr">
                        <a:lnSpc>
                          <a:spcPct val="107000"/>
                        </a:lnSpc>
                        <a:spcAft>
                          <a:spcPts val="800"/>
                        </a:spcAft>
                      </a:pPr>
                      <a:r>
                        <a:rPr lang="fr-FR" sz="1400">
                          <a:effectLst/>
                        </a:rPr>
                        <a:t>400 €</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49819" marR="49819" marT="33212" marB="33212"/>
                </a:tc>
                <a:extLst>
                  <a:ext uri="{0D108BD9-81ED-4DB2-BD59-A6C34878D82A}">
                    <a16:rowId xmlns:a16="http://schemas.microsoft.com/office/drawing/2014/main" val="1738958911"/>
                  </a:ext>
                </a:extLst>
              </a:tr>
              <a:tr h="335672">
                <a:tc>
                  <a:txBody>
                    <a:bodyPr/>
                    <a:lstStyle/>
                    <a:p>
                      <a:pPr algn="ctr">
                        <a:lnSpc>
                          <a:spcPct val="107000"/>
                        </a:lnSpc>
                        <a:spcAft>
                          <a:spcPts val="800"/>
                        </a:spcAft>
                      </a:pPr>
                      <a:r>
                        <a:rPr lang="fr-FR" sz="1400" dirty="0">
                          <a:effectLst/>
                        </a:rPr>
                        <a:t>De 2006 à 2010</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819" marR="49819" marT="33212" marB="33212">
                    <a:solidFill>
                      <a:schemeClr val="accent2">
                        <a:lumMod val="75000"/>
                      </a:schemeClr>
                    </a:solidFill>
                  </a:tcPr>
                </a:tc>
                <a:tc>
                  <a:txBody>
                    <a:bodyPr/>
                    <a:lstStyle/>
                    <a:p>
                      <a:pPr algn="ctr">
                        <a:lnSpc>
                          <a:spcPct val="107000"/>
                        </a:lnSpc>
                        <a:spcAft>
                          <a:spcPts val="800"/>
                        </a:spcAft>
                      </a:pPr>
                      <a:r>
                        <a:rPr lang="fr-FR" sz="1400">
                          <a:effectLst/>
                        </a:rPr>
                        <a:t>45 €</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49819" marR="49819" marT="33212" marB="33212"/>
                </a:tc>
                <a:tc>
                  <a:txBody>
                    <a:bodyPr/>
                    <a:lstStyle/>
                    <a:p>
                      <a:pPr algn="ctr">
                        <a:lnSpc>
                          <a:spcPct val="107000"/>
                        </a:lnSpc>
                        <a:spcAft>
                          <a:spcPts val="800"/>
                        </a:spcAft>
                      </a:pPr>
                      <a:r>
                        <a:rPr lang="fr-FR" sz="1400" dirty="0">
                          <a:effectLst/>
                        </a:rPr>
                        <a:t>300 €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819" marR="49819" marT="33212" marB="33212"/>
                </a:tc>
                <a:extLst>
                  <a:ext uri="{0D108BD9-81ED-4DB2-BD59-A6C34878D82A}">
                    <a16:rowId xmlns:a16="http://schemas.microsoft.com/office/drawing/2014/main" val="2645316752"/>
                  </a:ext>
                </a:extLst>
              </a:tr>
              <a:tr h="335672">
                <a:tc>
                  <a:txBody>
                    <a:bodyPr/>
                    <a:lstStyle/>
                    <a:p>
                      <a:pPr algn="ctr">
                        <a:lnSpc>
                          <a:spcPct val="107000"/>
                        </a:lnSpc>
                        <a:spcAft>
                          <a:spcPts val="800"/>
                        </a:spcAft>
                      </a:pPr>
                      <a:r>
                        <a:rPr lang="fr-FR" sz="1400" dirty="0">
                          <a:effectLst/>
                        </a:rPr>
                        <a:t>De 2011 à 2014</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819" marR="49819" marT="33212" marB="33212">
                    <a:solidFill>
                      <a:schemeClr val="accent2">
                        <a:lumMod val="75000"/>
                      </a:schemeClr>
                    </a:solidFill>
                  </a:tcPr>
                </a:tc>
                <a:tc>
                  <a:txBody>
                    <a:bodyPr/>
                    <a:lstStyle/>
                    <a:p>
                      <a:pPr algn="ctr">
                        <a:lnSpc>
                          <a:spcPct val="107000"/>
                        </a:lnSpc>
                        <a:spcAft>
                          <a:spcPts val="800"/>
                        </a:spcAft>
                      </a:pPr>
                      <a:r>
                        <a:rPr lang="fr-FR" sz="1400">
                          <a:effectLst/>
                        </a:rPr>
                        <a:t>45 €</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49819" marR="49819" marT="33212" marB="33212"/>
                </a:tc>
                <a:tc>
                  <a:txBody>
                    <a:bodyPr/>
                    <a:lstStyle/>
                    <a:p>
                      <a:pPr algn="ctr">
                        <a:lnSpc>
                          <a:spcPct val="107000"/>
                        </a:lnSpc>
                        <a:spcAft>
                          <a:spcPts val="800"/>
                        </a:spcAft>
                      </a:pPr>
                      <a:r>
                        <a:rPr lang="fr-FR" sz="1400" dirty="0">
                          <a:effectLst/>
                        </a:rPr>
                        <a:t>100 €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819" marR="49819" marT="33212" marB="33212"/>
                </a:tc>
                <a:extLst>
                  <a:ext uri="{0D108BD9-81ED-4DB2-BD59-A6C34878D82A}">
                    <a16:rowId xmlns:a16="http://schemas.microsoft.com/office/drawing/2014/main" val="2474501121"/>
                  </a:ext>
                </a:extLst>
              </a:tr>
              <a:tr h="335672">
                <a:tc>
                  <a:txBody>
                    <a:bodyPr/>
                    <a:lstStyle/>
                    <a:p>
                      <a:pPr algn="ctr">
                        <a:lnSpc>
                          <a:spcPct val="107000"/>
                        </a:lnSpc>
                        <a:spcAft>
                          <a:spcPts val="800"/>
                        </a:spcAft>
                      </a:pPr>
                      <a:r>
                        <a:rPr lang="fr-FR" sz="1400" dirty="0">
                          <a:effectLst/>
                        </a:rPr>
                        <a:t>A compter de 2015</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819" marR="49819" marT="33212" marB="33212">
                    <a:solidFill>
                      <a:schemeClr val="accent2">
                        <a:lumMod val="75000"/>
                      </a:schemeClr>
                    </a:solidFill>
                  </a:tcPr>
                </a:tc>
                <a:tc>
                  <a:txBody>
                    <a:bodyPr/>
                    <a:lstStyle/>
                    <a:p>
                      <a:pPr algn="ctr">
                        <a:lnSpc>
                          <a:spcPct val="107000"/>
                        </a:lnSpc>
                        <a:spcAft>
                          <a:spcPts val="800"/>
                        </a:spcAft>
                      </a:pPr>
                      <a:r>
                        <a:rPr lang="fr-FR" sz="1400">
                          <a:effectLst/>
                        </a:rPr>
                        <a:t>20 €</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49819" marR="49819" marT="33212" marB="33212"/>
                </a:tc>
                <a:tc>
                  <a:txBody>
                    <a:bodyPr/>
                    <a:lstStyle/>
                    <a:p>
                      <a:pPr algn="ctr">
                        <a:lnSpc>
                          <a:spcPct val="107000"/>
                        </a:lnSpc>
                        <a:spcAft>
                          <a:spcPts val="800"/>
                        </a:spcAft>
                      </a:pPr>
                      <a:r>
                        <a:rPr lang="fr-FR" sz="1400" dirty="0">
                          <a:effectLst/>
                        </a:rPr>
                        <a:t>40 €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819" marR="49819" marT="33212" marB="33212"/>
                </a:tc>
                <a:extLst>
                  <a:ext uri="{0D108BD9-81ED-4DB2-BD59-A6C34878D82A}">
                    <a16:rowId xmlns:a16="http://schemas.microsoft.com/office/drawing/2014/main" val="1444135938"/>
                  </a:ext>
                </a:extLst>
              </a:tr>
            </a:tbl>
          </a:graphicData>
        </a:graphic>
      </p:graphicFrame>
    </p:spTree>
    <p:extLst>
      <p:ext uri="{BB962C8B-B14F-4D97-AF65-F5344CB8AC3E}">
        <p14:creationId xmlns:p14="http://schemas.microsoft.com/office/powerpoint/2010/main" val="3034903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CC3F166-49BC-F547-85D1-D0383036990C}"/>
              </a:ext>
            </a:extLst>
          </p:cNvPr>
          <p:cNvSpPr>
            <a:spLocks noGrp="1"/>
          </p:cNvSpPr>
          <p:nvPr>
            <p:ph type="title"/>
          </p:nvPr>
        </p:nvSpPr>
        <p:spPr/>
        <p:txBody>
          <a:bodyPr/>
          <a:lstStyle/>
          <a:p>
            <a:r>
              <a:rPr lang="fr-FR" dirty="0"/>
              <a:t>Sommaire</a:t>
            </a:r>
          </a:p>
        </p:txBody>
      </p:sp>
      <p:sp>
        <p:nvSpPr>
          <p:cNvPr id="3" name="Espace réservé du contenu 2">
            <a:extLst>
              <a:ext uri="{FF2B5EF4-FFF2-40B4-BE49-F238E27FC236}">
                <a16:creationId xmlns:a16="http://schemas.microsoft.com/office/drawing/2014/main" id="{D97FFB0A-C63C-9D4F-95E9-C0AB825DB48A}"/>
              </a:ext>
            </a:extLst>
          </p:cNvPr>
          <p:cNvSpPr>
            <a:spLocks noGrp="1"/>
          </p:cNvSpPr>
          <p:nvPr>
            <p:ph idx="1"/>
          </p:nvPr>
        </p:nvSpPr>
        <p:spPr/>
        <p:txBody>
          <a:bodyPr>
            <a:normAutofit/>
          </a:bodyPr>
          <a:lstStyle/>
          <a:p>
            <a:r>
              <a:rPr lang="fr-FR" b="1" dirty="0"/>
              <a:t>Fiscalité professionnelle</a:t>
            </a:r>
            <a:endParaRPr lang="fr-FR" sz="2400" dirty="0"/>
          </a:p>
          <a:p>
            <a:pPr lvl="1"/>
            <a:r>
              <a:rPr lang="fr-FR" dirty="0"/>
              <a:t>Autres mesures</a:t>
            </a:r>
            <a:endParaRPr lang="fr-FR" sz="2600" dirty="0"/>
          </a:p>
          <a:p>
            <a:pPr lvl="2"/>
            <a:r>
              <a:rPr lang="fr-FR" dirty="0"/>
              <a:t>Taxe sur les bureaux en Ile-de-France </a:t>
            </a:r>
            <a:endParaRPr lang="fr-FR" sz="1800" dirty="0"/>
          </a:p>
          <a:p>
            <a:pPr lvl="2"/>
            <a:r>
              <a:rPr lang="fr-FR" dirty="0"/>
              <a:t>Instauration d'un suramortissement en faveur des véhicules de transport moins polluants</a:t>
            </a:r>
          </a:p>
          <a:p>
            <a:pPr lvl="2"/>
            <a:r>
              <a:rPr lang="fr-FR" dirty="0"/>
              <a:t>Prorogation de la période transitoire pour les communes ne satisfaisant plus aux nouveaux critères de classement en ZRR</a:t>
            </a:r>
          </a:p>
          <a:p>
            <a:pPr lvl="2"/>
            <a:r>
              <a:rPr lang="fr-FR" dirty="0"/>
              <a:t>Report des modalités de décompte des effectifs et de franchissement de seuil harmonisées</a:t>
            </a:r>
          </a:p>
          <a:p>
            <a:pPr lvl="1"/>
            <a:r>
              <a:rPr lang="fr-FR" dirty="0"/>
              <a:t>Contrôle fiscal </a:t>
            </a:r>
            <a:endParaRPr lang="fr-FR" sz="2400" dirty="0"/>
          </a:p>
          <a:p>
            <a:pPr lvl="2"/>
            <a:r>
              <a:rPr lang="fr-FR" dirty="0"/>
              <a:t>Codification et extension du dispositif relatif aux </a:t>
            </a:r>
            <a:r>
              <a:rPr lang="fr-FR" dirty="0" err="1"/>
              <a:t>aviseurs</a:t>
            </a:r>
            <a:r>
              <a:rPr lang="fr-FR" dirty="0"/>
              <a:t> fiscaux</a:t>
            </a:r>
            <a:endParaRPr lang="fr-FR" sz="2000" dirty="0"/>
          </a:p>
          <a:p>
            <a:pPr lvl="2"/>
            <a:r>
              <a:rPr lang="fr-FR" dirty="0"/>
              <a:t>Possibilité pour les agents des finances publiques d'être autorisés à garder l'anonymat</a:t>
            </a:r>
            <a:endParaRPr lang="fr-FR" sz="2000" dirty="0"/>
          </a:p>
          <a:p>
            <a:pPr lvl="2"/>
            <a:r>
              <a:rPr lang="fr-FR" dirty="0"/>
              <a:t>Contrôle des taxes sur le chiffre d'affaires</a:t>
            </a:r>
            <a:endParaRPr lang="fr-FR" sz="2000" dirty="0"/>
          </a:p>
          <a:p>
            <a:pPr lvl="1"/>
            <a:endParaRPr lang="fr-FR" sz="2200" dirty="0"/>
          </a:p>
          <a:p>
            <a:pPr lvl="1"/>
            <a:endParaRPr lang="fr-FR" dirty="0"/>
          </a:p>
        </p:txBody>
      </p:sp>
    </p:spTree>
    <p:extLst>
      <p:ext uri="{BB962C8B-B14F-4D97-AF65-F5344CB8AC3E}">
        <p14:creationId xmlns:p14="http://schemas.microsoft.com/office/powerpoint/2010/main" val="23907318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E61CA4-588B-47FD-9E2A-71F5BBAC0954}"/>
              </a:ext>
            </a:extLst>
          </p:cNvPr>
          <p:cNvSpPr>
            <a:spLocks noGrp="1"/>
          </p:cNvSpPr>
          <p:nvPr>
            <p:ph type="title"/>
          </p:nvPr>
        </p:nvSpPr>
        <p:spPr/>
        <p:txBody>
          <a:bodyPr>
            <a:normAutofit/>
          </a:bodyPr>
          <a:lstStyle/>
          <a:p>
            <a:r>
              <a:rPr lang="fr-FR" dirty="0"/>
              <a:t>Autres taxes sur les véhicules</a:t>
            </a:r>
          </a:p>
        </p:txBody>
      </p:sp>
      <p:sp>
        <p:nvSpPr>
          <p:cNvPr id="5" name="Espace réservé du contenu 4">
            <a:extLst>
              <a:ext uri="{FF2B5EF4-FFF2-40B4-BE49-F238E27FC236}">
                <a16:creationId xmlns:a16="http://schemas.microsoft.com/office/drawing/2014/main" id="{6B400F53-F903-4222-9F00-E4CD662FC276}"/>
              </a:ext>
            </a:extLst>
          </p:cNvPr>
          <p:cNvSpPr>
            <a:spLocks noGrp="1"/>
          </p:cNvSpPr>
          <p:nvPr>
            <p:ph idx="1"/>
          </p:nvPr>
        </p:nvSpPr>
        <p:spPr>
          <a:xfrm>
            <a:off x="604435" y="1825625"/>
            <a:ext cx="10749366" cy="4351338"/>
          </a:xfrm>
        </p:spPr>
        <p:txBody>
          <a:bodyPr>
            <a:normAutofit fontScale="92500" lnSpcReduction="10000"/>
          </a:bodyPr>
          <a:lstStyle/>
          <a:p>
            <a:r>
              <a:rPr lang="fr-FR" b="1" dirty="0"/>
              <a:t>Réforme du malus automobile</a:t>
            </a:r>
          </a:p>
          <a:p>
            <a:pPr lvl="1"/>
            <a:r>
              <a:rPr lang="fr-FR" dirty="0"/>
              <a:t>Augmentation du barème du malus au 1</a:t>
            </a:r>
            <a:r>
              <a:rPr lang="fr-FR" baseline="30000" dirty="0"/>
              <a:t>er</a:t>
            </a:r>
            <a:r>
              <a:rPr lang="fr-FR" dirty="0"/>
              <a:t> janvier 2020</a:t>
            </a:r>
          </a:p>
          <a:p>
            <a:pPr lvl="2"/>
            <a:r>
              <a:rPr lang="fr-FR" dirty="0"/>
              <a:t>Exemple : pour les véhicules de tourisme ayant fait l’objet d’une réception communautaire</a:t>
            </a:r>
          </a:p>
          <a:p>
            <a:pPr lvl="3"/>
            <a:r>
              <a:rPr lang="fr-FR" sz="1500" dirty="0"/>
              <a:t>Baisse du seuil d’assujettissement au </a:t>
            </a:r>
            <a:r>
              <a:rPr lang="fr-FR" sz="1500" i="1" dirty="0"/>
              <a:t>malus </a:t>
            </a:r>
            <a:r>
              <a:rPr lang="fr-FR" sz="1500" dirty="0"/>
              <a:t>de 117 g de CO2 /km à 110 g + tarif passe de 35 € à 50 €</a:t>
            </a:r>
          </a:p>
          <a:p>
            <a:pPr lvl="3"/>
            <a:r>
              <a:rPr lang="fr-FR" sz="1500" dirty="0"/>
              <a:t>Baisse du seuil de la tranche supérieure de 191 g de CO2/km à 184 g + tarif passe de 10 500 € à 20 000 € </a:t>
            </a:r>
          </a:p>
          <a:p>
            <a:pPr lvl="1"/>
            <a:r>
              <a:rPr lang="fr-FR" dirty="0"/>
              <a:t>Adaptation aux nouvelles règles de détermination de CO2 au 1</a:t>
            </a:r>
            <a:r>
              <a:rPr lang="fr-FR" baseline="30000" dirty="0"/>
              <a:t>er</a:t>
            </a:r>
            <a:r>
              <a:rPr lang="fr-FR" dirty="0"/>
              <a:t> semestre 2020</a:t>
            </a:r>
          </a:p>
          <a:p>
            <a:r>
              <a:rPr lang="fr-FR" b="1" dirty="0"/>
              <a:t>Refonte au 1</a:t>
            </a:r>
            <a:r>
              <a:rPr lang="fr-FR" b="1" baseline="30000" dirty="0"/>
              <a:t>er</a:t>
            </a:r>
            <a:r>
              <a:rPr lang="fr-FR" b="1" dirty="0"/>
              <a:t> janvier 2021 des taxes à l’immatriculation</a:t>
            </a:r>
          </a:p>
          <a:p>
            <a:pPr lvl="1"/>
            <a:r>
              <a:rPr lang="fr-FR" dirty="0"/>
              <a:t>Création de 3 nouvelles taxes</a:t>
            </a:r>
          </a:p>
          <a:p>
            <a:pPr lvl="2"/>
            <a:r>
              <a:rPr lang="fr-FR" dirty="0"/>
              <a:t>La taxe fixe</a:t>
            </a:r>
          </a:p>
          <a:p>
            <a:pPr lvl="2"/>
            <a:r>
              <a:rPr lang="fr-FR" dirty="0"/>
              <a:t>La taxe régionale</a:t>
            </a:r>
          </a:p>
          <a:p>
            <a:pPr lvl="2"/>
            <a:r>
              <a:rPr lang="fr-FR" dirty="0"/>
              <a:t>La majoration pour les véhicules de transport routier</a:t>
            </a:r>
          </a:p>
          <a:p>
            <a:pPr lvl="1"/>
            <a:r>
              <a:rPr lang="fr-FR" dirty="0"/>
              <a:t>Dues lors de la délivrance du certificat d’immatriculation</a:t>
            </a:r>
          </a:p>
        </p:txBody>
      </p:sp>
    </p:spTree>
    <p:extLst>
      <p:ext uri="{BB962C8B-B14F-4D97-AF65-F5344CB8AC3E}">
        <p14:creationId xmlns:p14="http://schemas.microsoft.com/office/powerpoint/2010/main" val="24505036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Réduction d’impôt mécénat</a:t>
            </a:r>
          </a:p>
        </p:txBody>
      </p:sp>
      <p:sp>
        <p:nvSpPr>
          <p:cNvPr id="3" name="Espace réservé du contenu 2"/>
          <p:cNvSpPr>
            <a:spLocks noGrp="1"/>
          </p:cNvSpPr>
          <p:nvPr>
            <p:ph idx="1"/>
          </p:nvPr>
        </p:nvSpPr>
        <p:spPr/>
        <p:txBody>
          <a:bodyPr>
            <a:normAutofit lnSpcReduction="10000"/>
          </a:bodyPr>
          <a:lstStyle/>
          <a:p>
            <a:r>
              <a:rPr lang="fr-FR" dirty="0"/>
              <a:t>Rappel</a:t>
            </a:r>
          </a:p>
          <a:p>
            <a:pPr lvl="1"/>
            <a:r>
              <a:rPr lang="fr-FR" dirty="0"/>
              <a:t>Dons aux œuvres d'intérêt général et autres organismes</a:t>
            </a:r>
          </a:p>
          <a:p>
            <a:pPr lvl="2"/>
            <a:r>
              <a:rPr lang="fr-FR" dirty="0"/>
              <a:t>Réduction d’impôt égale à 60 % des versements</a:t>
            </a:r>
          </a:p>
          <a:p>
            <a:pPr lvl="3"/>
            <a:r>
              <a:rPr lang="fr-FR" dirty="0"/>
              <a:t>Versements retenus dans une certaine limite</a:t>
            </a:r>
          </a:p>
          <a:p>
            <a:pPr lvl="2"/>
            <a:r>
              <a:rPr lang="fr-FR" dirty="0"/>
              <a:t>Réduction imputable sur l’IR ou l’IS</a:t>
            </a:r>
          </a:p>
          <a:p>
            <a:pPr lvl="3"/>
            <a:r>
              <a:rPr lang="fr-FR" dirty="0"/>
              <a:t>Fraction excédentaire imputable sur l’impôt des 5 exercices suivants</a:t>
            </a:r>
          </a:p>
          <a:p>
            <a:pPr lvl="2"/>
            <a:r>
              <a:rPr lang="fr-FR" dirty="0"/>
              <a:t>Forme des dons</a:t>
            </a:r>
          </a:p>
          <a:p>
            <a:pPr lvl="3"/>
            <a:r>
              <a:rPr lang="fr-FR" dirty="0"/>
              <a:t>Dons en numéraires</a:t>
            </a:r>
          </a:p>
          <a:p>
            <a:pPr lvl="4"/>
            <a:r>
              <a:rPr lang="fr-FR" dirty="0"/>
              <a:t>Direct ou par abandon de créance</a:t>
            </a:r>
          </a:p>
          <a:p>
            <a:pPr lvl="3"/>
            <a:r>
              <a:rPr lang="fr-FR" dirty="0"/>
              <a:t>Dons en nature</a:t>
            </a:r>
          </a:p>
          <a:p>
            <a:pPr lvl="4"/>
            <a:r>
              <a:rPr lang="fr-FR" dirty="0"/>
              <a:t>Dons de biens (actifs immobilisés ou stocks)</a:t>
            </a:r>
          </a:p>
          <a:p>
            <a:pPr lvl="4"/>
            <a:r>
              <a:rPr lang="fr-FR" dirty="0"/>
              <a:t>Dons de services</a:t>
            </a:r>
          </a:p>
        </p:txBody>
      </p:sp>
    </p:spTree>
    <p:extLst>
      <p:ext uri="{BB962C8B-B14F-4D97-AF65-F5344CB8AC3E}">
        <p14:creationId xmlns:p14="http://schemas.microsoft.com/office/powerpoint/2010/main" val="30033634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re 1"/>
          <p:cNvSpPr>
            <a:spLocks noGrp="1"/>
          </p:cNvSpPr>
          <p:nvPr>
            <p:ph type="title"/>
          </p:nvPr>
        </p:nvSpPr>
        <p:spPr/>
        <p:txBody>
          <a:bodyPr/>
          <a:lstStyle/>
          <a:p>
            <a:r>
              <a:rPr lang="fr-FR" dirty="0"/>
              <a:t>Réduction d’impôt mécénat</a:t>
            </a:r>
          </a:p>
        </p:txBody>
      </p:sp>
      <p:sp>
        <p:nvSpPr>
          <p:cNvPr id="58371" name="Espace réservé du contenu 2"/>
          <p:cNvSpPr>
            <a:spLocks noGrp="1"/>
          </p:cNvSpPr>
          <p:nvPr>
            <p:ph idx="1"/>
          </p:nvPr>
        </p:nvSpPr>
        <p:spPr/>
        <p:txBody>
          <a:bodyPr>
            <a:normAutofit/>
          </a:bodyPr>
          <a:lstStyle/>
          <a:p>
            <a:r>
              <a:rPr lang="fr-FR" dirty="0"/>
              <a:t>Loi de finances pour 2019 </a:t>
            </a:r>
          </a:p>
          <a:p>
            <a:pPr lvl="1"/>
            <a:r>
              <a:rPr lang="fr-FR" dirty="0"/>
              <a:t>Modification du plafond </a:t>
            </a:r>
          </a:p>
          <a:p>
            <a:pPr lvl="2"/>
            <a:r>
              <a:rPr lang="fr-FR" dirty="0"/>
              <a:t>Plafond de 10 000 euros et, au-delà, de 5 pour mille du chiffre d’affaires</a:t>
            </a:r>
          </a:p>
          <a:p>
            <a:pPr lvl="3"/>
            <a:r>
              <a:rPr lang="fr-FR" dirty="0"/>
              <a:t>Objectif : Favoriser les dons des petites entreprises</a:t>
            </a:r>
          </a:p>
          <a:p>
            <a:pPr lvl="2"/>
            <a:r>
              <a:rPr lang="fr-FR" dirty="0"/>
              <a:t>Entrée en vigueur </a:t>
            </a:r>
          </a:p>
          <a:p>
            <a:pPr lvl="3"/>
            <a:r>
              <a:rPr lang="fr-FR" dirty="0"/>
              <a:t>Versements effectués au cours des exercices clos à compter du 31/12/2019 </a:t>
            </a:r>
          </a:p>
          <a:p>
            <a:pPr lvl="1"/>
            <a:r>
              <a:rPr lang="fr-FR" dirty="0"/>
              <a:t>Nouvelle obligation déclarative</a:t>
            </a:r>
          </a:p>
          <a:p>
            <a:pPr lvl="2"/>
            <a:r>
              <a:rPr lang="fr-FR" dirty="0"/>
              <a:t>Pour les entreprises qui effectuent au cours d’un exercice plus de 10 000 € de dons et versements ouvrant droit à réduction d’impôt</a:t>
            </a:r>
          </a:p>
          <a:p>
            <a:pPr lvl="2"/>
            <a:r>
              <a:rPr lang="fr-FR" dirty="0"/>
              <a:t>Entrée en vigueur</a:t>
            </a:r>
          </a:p>
          <a:p>
            <a:pPr lvl="3"/>
            <a:r>
              <a:rPr lang="fr-FR" dirty="0"/>
              <a:t>Exercices ouverts à compter du 1</a:t>
            </a:r>
            <a:r>
              <a:rPr lang="fr-FR" baseline="30000" dirty="0"/>
              <a:t>er</a:t>
            </a:r>
            <a:r>
              <a:rPr lang="fr-FR" dirty="0"/>
              <a:t> janvier 2019</a:t>
            </a:r>
          </a:p>
        </p:txBody>
      </p:sp>
    </p:spTree>
    <p:extLst>
      <p:ext uri="{BB962C8B-B14F-4D97-AF65-F5344CB8AC3E}">
        <p14:creationId xmlns:p14="http://schemas.microsoft.com/office/powerpoint/2010/main" val="85929586"/>
      </p:ext>
    </p:extLst>
  </p:cSld>
  <p:clrMapOvr>
    <a:masterClrMapping/>
  </p:clrMapOvr>
  <p:transition spd="slow"/>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re 1"/>
          <p:cNvSpPr>
            <a:spLocks noGrp="1"/>
          </p:cNvSpPr>
          <p:nvPr>
            <p:ph type="title"/>
          </p:nvPr>
        </p:nvSpPr>
        <p:spPr/>
        <p:txBody>
          <a:bodyPr/>
          <a:lstStyle/>
          <a:p>
            <a:r>
              <a:rPr lang="fr-FR" dirty="0"/>
              <a:t>Réduction d’impôt mécénat</a:t>
            </a:r>
          </a:p>
        </p:txBody>
      </p:sp>
      <p:sp>
        <p:nvSpPr>
          <p:cNvPr id="58371" name="Espace réservé du contenu 2"/>
          <p:cNvSpPr>
            <a:spLocks noGrp="1"/>
          </p:cNvSpPr>
          <p:nvPr>
            <p:ph idx="1"/>
          </p:nvPr>
        </p:nvSpPr>
        <p:spPr/>
        <p:txBody>
          <a:bodyPr>
            <a:normAutofit fontScale="92500" lnSpcReduction="20000"/>
          </a:bodyPr>
          <a:lstStyle/>
          <a:p>
            <a:r>
              <a:rPr lang="fr-FR" dirty="0"/>
              <a:t>Loi de finances pour 2020</a:t>
            </a:r>
          </a:p>
          <a:p>
            <a:pPr lvl="1"/>
            <a:r>
              <a:rPr lang="fr-FR" dirty="0"/>
              <a:t>Majoration du plafond de don</a:t>
            </a:r>
          </a:p>
          <a:p>
            <a:pPr lvl="2"/>
            <a:r>
              <a:rPr lang="fr-FR" dirty="0"/>
              <a:t>Montant de 10 000 € porté à 20 000 €</a:t>
            </a:r>
          </a:p>
          <a:p>
            <a:pPr lvl="2"/>
            <a:r>
              <a:rPr lang="fr-FR" dirty="0"/>
              <a:t>Maintien du plafond alternatif de 5 pour mille du chiffre d’affaires</a:t>
            </a:r>
          </a:p>
          <a:p>
            <a:pPr lvl="1"/>
            <a:r>
              <a:rPr lang="fr-FR" dirty="0"/>
              <a:t>Réduction du taux de la réduction</a:t>
            </a:r>
          </a:p>
          <a:p>
            <a:pPr lvl="2"/>
            <a:r>
              <a:rPr lang="fr-FR" dirty="0"/>
              <a:t>Taux de 40 % pour la fraction des dons excédant 2 M €</a:t>
            </a:r>
          </a:p>
          <a:p>
            <a:pPr lvl="2"/>
            <a:r>
              <a:rPr lang="fr-FR" dirty="0"/>
              <a:t>Exception : dons aux organismes  fournissant gratuitement des repas, des logements, produits de première nécessité ou soins aux personnes en difficultés</a:t>
            </a:r>
          </a:p>
          <a:p>
            <a:pPr lvl="1"/>
            <a:r>
              <a:rPr lang="fr-FR" dirty="0"/>
              <a:t>Plafonnement des dons sous forme de mise à disposition de personnel</a:t>
            </a:r>
          </a:p>
          <a:p>
            <a:pPr lvl="2"/>
            <a:r>
              <a:rPr lang="fr-FR" dirty="0"/>
              <a:t>Rémunérations et charges sociales entrant dans l’assiette de la RI limitées à 3 PASS</a:t>
            </a:r>
          </a:p>
          <a:p>
            <a:pPr lvl="3"/>
            <a:r>
              <a:rPr lang="fr-FR" dirty="0"/>
              <a:t>40 524 € pour 2019, soit 121 572 €</a:t>
            </a:r>
          </a:p>
          <a:p>
            <a:pPr lvl="1"/>
            <a:r>
              <a:rPr lang="fr-FR" dirty="0"/>
              <a:t>Entrée en vigueur </a:t>
            </a:r>
          </a:p>
          <a:p>
            <a:pPr lvl="2"/>
            <a:r>
              <a:rPr lang="fr-FR" dirty="0"/>
              <a:t>Versements effectués au cours des exercices clos à compter du 31/12/2020</a:t>
            </a:r>
          </a:p>
        </p:txBody>
      </p:sp>
    </p:spTree>
    <p:extLst>
      <p:ext uri="{BB962C8B-B14F-4D97-AF65-F5344CB8AC3E}">
        <p14:creationId xmlns:p14="http://schemas.microsoft.com/office/powerpoint/2010/main" val="1687999179"/>
      </p:ext>
    </p:extLst>
  </p:cSld>
  <p:clrMapOvr>
    <a:masterClrMapping/>
  </p:clrMapOvr>
  <p:transition spd="slow"/>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re 1"/>
          <p:cNvSpPr>
            <a:spLocks noGrp="1"/>
          </p:cNvSpPr>
          <p:nvPr>
            <p:ph type="title"/>
          </p:nvPr>
        </p:nvSpPr>
        <p:spPr/>
        <p:txBody>
          <a:bodyPr/>
          <a:lstStyle/>
          <a:p>
            <a:r>
              <a:rPr lang="fr-FR" dirty="0"/>
              <a:t>Crédit d’impôt métiers d’art</a:t>
            </a:r>
          </a:p>
        </p:txBody>
      </p:sp>
      <p:sp>
        <p:nvSpPr>
          <p:cNvPr id="58371" name="Espace réservé du contenu 2"/>
          <p:cNvSpPr>
            <a:spLocks noGrp="1"/>
          </p:cNvSpPr>
          <p:nvPr>
            <p:ph idx="1"/>
          </p:nvPr>
        </p:nvSpPr>
        <p:spPr>
          <a:xfrm>
            <a:off x="604435" y="1825624"/>
            <a:ext cx="10749366" cy="4748795"/>
          </a:xfrm>
        </p:spPr>
        <p:txBody>
          <a:bodyPr>
            <a:normAutofit fontScale="85000" lnSpcReduction="20000"/>
          </a:bodyPr>
          <a:lstStyle/>
          <a:p>
            <a:r>
              <a:rPr lang="fr-FR" dirty="0"/>
              <a:t>Prorogation pour 3 ans, soit jusqu’au 31 décembre 2022</a:t>
            </a:r>
          </a:p>
          <a:p>
            <a:pPr lvl="1"/>
            <a:r>
              <a:rPr lang="fr-FR" dirty="0"/>
              <a:t>Entreprises concernées</a:t>
            </a:r>
          </a:p>
          <a:p>
            <a:pPr lvl="2"/>
            <a:r>
              <a:rPr lang="fr-FR" dirty="0"/>
              <a:t>Entreprises dont les charges de personnel relatives aux salariés qui exercent un métier d'art représentent au moins 30 % de la masse salariale totale</a:t>
            </a:r>
          </a:p>
          <a:p>
            <a:pPr lvl="2"/>
            <a:r>
              <a:rPr lang="fr-FR" dirty="0"/>
              <a:t>Entreprises relevant des secteurs de l'horlogerie, de la bijouterie, de la joaillerie, de l'orfèvrerie, de la lunetterie, des arts de la table, du jouet, de la facture instrumentale (luthier par exemple) et de l'ameublement</a:t>
            </a:r>
          </a:p>
          <a:p>
            <a:pPr lvl="2"/>
            <a:r>
              <a:rPr lang="fr-FR" dirty="0"/>
              <a:t>Entreprises détenant le label « Entreprise du patrimoine vivant (EPV) »</a:t>
            </a:r>
          </a:p>
          <a:p>
            <a:pPr lvl="1"/>
            <a:r>
              <a:rPr lang="fr-FR" dirty="0"/>
              <a:t>Dépenses concernées</a:t>
            </a:r>
          </a:p>
          <a:p>
            <a:pPr lvl="2"/>
            <a:r>
              <a:rPr lang="fr-FR" dirty="0"/>
              <a:t>Dépenses liées à la création d'ouvrages réalisés en un seul exemplaire ou en petite série </a:t>
            </a:r>
          </a:p>
          <a:p>
            <a:pPr lvl="3"/>
            <a:r>
              <a:rPr lang="fr-FR" dirty="0"/>
              <a:t>Salaires, dotations aux amortissement, dépenses liées à la propriété intellectuelle</a:t>
            </a:r>
          </a:p>
          <a:p>
            <a:pPr lvl="2"/>
            <a:r>
              <a:rPr lang="fr-FR" dirty="0"/>
              <a:t>Pour les entreprises qui œuvrent dans le domaine de la restauration du patrimoine : dépenses susvisées affectées à cette activité</a:t>
            </a:r>
          </a:p>
          <a:p>
            <a:pPr lvl="1"/>
            <a:r>
              <a:rPr lang="fr-FR" dirty="0"/>
              <a:t>Taux du crédit d’impôt</a:t>
            </a:r>
          </a:p>
          <a:p>
            <a:pPr lvl="2"/>
            <a:r>
              <a:rPr lang="fr-FR" dirty="0"/>
              <a:t>10 %</a:t>
            </a:r>
          </a:p>
          <a:p>
            <a:pPr lvl="2"/>
            <a:r>
              <a:rPr lang="fr-FR" dirty="0"/>
              <a:t>15 %  pour entreprises du patrimoine vivant</a:t>
            </a:r>
          </a:p>
          <a:p>
            <a:pPr lvl="1"/>
            <a:r>
              <a:rPr lang="fr-FR" dirty="0"/>
              <a:t>CI plafonné à 30 000 € par an et par entreprise</a:t>
            </a:r>
          </a:p>
        </p:txBody>
      </p:sp>
    </p:spTree>
    <p:extLst>
      <p:ext uri="{BB962C8B-B14F-4D97-AF65-F5344CB8AC3E}">
        <p14:creationId xmlns:p14="http://schemas.microsoft.com/office/powerpoint/2010/main" val="1052537626"/>
      </p:ext>
    </p:extLst>
  </p:cSld>
  <p:clrMapOvr>
    <a:masterClrMapping/>
  </p:clrMapOvr>
  <p:transition spd="slow"/>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re 1"/>
          <p:cNvSpPr>
            <a:spLocks noGrp="1"/>
          </p:cNvSpPr>
          <p:nvPr>
            <p:ph type="title"/>
          </p:nvPr>
        </p:nvSpPr>
        <p:spPr/>
        <p:txBody>
          <a:bodyPr/>
          <a:lstStyle/>
          <a:p>
            <a:r>
              <a:rPr lang="fr-FR" dirty="0"/>
              <a:t>Crédit d’impôt formation des dirigeants</a:t>
            </a:r>
          </a:p>
        </p:txBody>
      </p:sp>
      <p:sp>
        <p:nvSpPr>
          <p:cNvPr id="58371" name="Espace réservé du contenu 2"/>
          <p:cNvSpPr>
            <a:spLocks noGrp="1"/>
          </p:cNvSpPr>
          <p:nvPr>
            <p:ph idx="1"/>
          </p:nvPr>
        </p:nvSpPr>
        <p:spPr/>
        <p:txBody>
          <a:bodyPr>
            <a:normAutofit/>
          </a:bodyPr>
          <a:lstStyle/>
          <a:p>
            <a:r>
              <a:rPr lang="fr-FR" dirty="0"/>
              <a:t>Limité aux heures de formation réalisées jusqu’au 31 décembre 2022</a:t>
            </a:r>
          </a:p>
          <a:p>
            <a:pPr lvl="1"/>
            <a:r>
              <a:rPr lang="fr-FR" dirty="0"/>
              <a:t>Dépenses de formation concernées</a:t>
            </a:r>
          </a:p>
          <a:p>
            <a:pPr lvl="2"/>
            <a:r>
              <a:rPr lang="fr-FR" dirty="0"/>
              <a:t>Celles entrant dans le champ d’application de la formation professionnelle continue</a:t>
            </a:r>
          </a:p>
          <a:p>
            <a:pPr lvl="2"/>
            <a:r>
              <a:rPr lang="fr-FR" dirty="0"/>
              <a:t>Réalisées dans les conditions prévues par le Code du travail </a:t>
            </a:r>
          </a:p>
          <a:p>
            <a:pPr lvl="2"/>
            <a:r>
              <a:rPr lang="fr-FR" dirty="0"/>
              <a:t>Et admises en déduction du bénéfice imposable</a:t>
            </a:r>
          </a:p>
          <a:p>
            <a:pPr lvl="1"/>
            <a:r>
              <a:rPr lang="fr-FR" dirty="0"/>
              <a:t>Montant crédit d’impôt</a:t>
            </a:r>
          </a:p>
          <a:p>
            <a:pPr lvl="2"/>
            <a:r>
              <a:rPr lang="fr-FR" dirty="0"/>
              <a:t>Nombre d’heures passées par le chef d’entreprise en formation x taux horaire du SMIC</a:t>
            </a:r>
          </a:p>
          <a:p>
            <a:pPr lvl="1"/>
            <a:r>
              <a:rPr lang="fr-FR" dirty="0"/>
              <a:t>CI plafonné à 40 heures par année civile</a:t>
            </a:r>
          </a:p>
        </p:txBody>
      </p:sp>
    </p:spTree>
    <p:extLst>
      <p:ext uri="{BB962C8B-B14F-4D97-AF65-F5344CB8AC3E}">
        <p14:creationId xmlns:p14="http://schemas.microsoft.com/office/powerpoint/2010/main" val="3089479441"/>
      </p:ext>
    </p:extLst>
  </p:cSld>
  <p:clrMapOvr>
    <a:masterClrMapping/>
  </p:clrMapOvr>
  <p:transition spd="slow"/>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84808668-C925-4FCB-82AA-57ABB7AA4E57}"/>
              </a:ext>
            </a:extLst>
          </p:cNvPr>
          <p:cNvSpPr>
            <a:spLocks noGrp="1"/>
          </p:cNvSpPr>
          <p:nvPr>
            <p:ph type="title"/>
          </p:nvPr>
        </p:nvSpPr>
        <p:spPr/>
        <p:txBody>
          <a:bodyPr>
            <a:normAutofit/>
          </a:bodyPr>
          <a:lstStyle/>
          <a:p>
            <a:r>
              <a:rPr lang="fr-FR" dirty="0"/>
              <a:t>Seuils de la franchise en base de TVA</a:t>
            </a:r>
          </a:p>
        </p:txBody>
      </p:sp>
      <p:sp>
        <p:nvSpPr>
          <p:cNvPr id="2" name="Espace réservé du texte 1">
            <a:extLst>
              <a:ext uri="{FF2B5EF4-FFF2-40B4-BE49-F238E27FC236}">
                <a16:creationId xmlns:a16="http://schemas.microsoft.com/office/drawing/2014/main" id="{1EF461CD-0A67-40C3-8335-FC9E4123BFC1}"/>
              </a:ext>
            </a:extLst>
          </p:cNvPr>
          <p:cNvSpPr>
            <a:spLocks noGrp="1"/>
          </p:cNvSpPr>
          <p:nvPr>
            <p:ph idx="1"/>
          </p:nvPr>
        </p:nvSpPr>
        <p:spPr/>
        <p:txBody>
          <a:bodyPr/>
          <a:lstStyle/>
          <a:p>
            <a:r>
              <a:rPr lang="fr-FR"/>
              <a:t>Relèvement des seuils de CA</a:t>
            </a:r>
            <a:endParaRPr lang="fr-FR" dirty="0"/>
          </a:p>
        </p:txBody>
      </p:sp>
      <p:graphicFrame>
        <p:nvGraphicFramePr>
          <p:cNvPr id="7" name="Tableau 6">
            <a:extLst>
              <a:ext uri="{FF2B5EF4-FFF2-40B4-BE49-F238E27FC236}">
                <a16:creationId xmlns:a16="http://schemas.microsoft.com/office/drawing/2014/main" id="{53A15DBC-5ACC-4F0D-BEB9-B851E6562C4A}"/>
              </a:ext>
            </a:extLst>
          </p:cNvPr>
          <p:cNvGraphicFramePr>
            <a:graphicFrameLocks noGrp="1"/>
          </p:cNvGraphicFramePr>
          <p:nvPr>
            <p:extLst>
              <p:ext uri="{D42A27DB-BD31-4B8C-83A1-F6EECF244321}">
                <p14:modId xmlns:p14="http://schemas.microsoft.com/office/powerpoint/2010/main" val="1817629282"/>
              </p:ext>
            </p:extLst>
          </p:nvPr>
        </p:nvGraphicFramePr>
        <p:xfrm>
          <a:off x="2018607" y="2499734"/>
          <a:ext cx="8258696" cy="1676400"/>
        </p:xfrm>
        <a:graphic>
          <a:graphicData uri="http://schemas.openxmlformats.org/drawingml/2006/table">
            <a:tbl>
              <a:tblPr firstRow="1" bandRow="1">
                <a:tableStyleId>{21E4AEA4-8DFA-4A89-87EB-49C32662AFE0}</a:tableStyleId>
              </a:tblPr>
              <a:tblGrid>
                <a:gridCol w="2464724">
                  <a:extLst>
                    <a:ext uri="{9D8B030D-6E8A-4147-A177-3AD203B41FA5}">
                      <a16:colId xmlns:a16="http://schemas.microsoft.com/office/drawing/2014/main" val="1143532539"/>
                    </a:ext>
                  </a:extLst>
                </a:gridCol>
                <a:gridCol w="1383518">
                  <a:extLst>
                    <a:ext uri="{9D8B030D-6E8A-4147-A177-3AD203B41FA5}">
                      <a16:colId xmlns:a16="http://schemas.microsoft.com/office/drawing/2014/main" val="3326120919"/>
                    </a:ext>
                  </a:extLst>
                </a:gridCol>
                <a:gridCol w="1463112">
                  <a:extLst>
                    <a:ext uri="{9D8B030D-6E8A-4147-A177-3AD203B41FA5}">
                      <a16:colId xmlns:a16="http://schemas.microsoft.com/office/drawing/2014/main" val="374070077"/>
                    </a:ext>
                  </a:extLst>
                </a:gridCol>
                <a:gridCol w="1601630">
                  <a:extLst>
                    <a:ext uri="{9D8B030D-6E8A-4147-A177-3AD203B41FA5}">
                      <a16:colId xmlns:a16="http://schemas.microsoft.com/office/drawing/2014/main" val="3085917262"/>
                    </a:ext>
                  </a:extLst>
                </a:gridCol>
                <a:gridCol w="1345712">
                  <a:extLst>
                    <a:ext uri="{9D8B030D-6E8A-4147-A177-3AD203B41FA5}">
                      <a16:colId xmlns:a16="http://schemas.microsoft.com/office/drawing/2014/main" val="312267223"/>
                    </a:ext>
                  </a:extLst>
                </a:gridCol>
              </a:tblGrid>
              <a:tr h="480060">
                <a:tc>
                  <a:txBody>
                    <a:bodyPr/>
                    <a:lstStyle/>
                    <a:p>
                      <a:pPr algn="ctr"/>
                      <a:r>
                        <a:rPr lang="fr-FR" sz="1400" dirty="0"/>
                        <a:t>Activités</a:t>
                      </a:r>
                    </a:p>
                  </a:txBody>
                  <a:tcPr marL="68580" marR="68580" marT="34290" marB="34290" anchor="ctr">
                    <a:solidFill>
                      <a:schemeClr val="accent2">
                        <a:lumMod val="75000"/>
                      </a:schemeClr>
                    </a:solidFill>
                  </a:tcPr>
                </a:tc>
                <a:tc gridSpan="2">
                  <a:txBody>
                    <a:bodyPr/>
                    <a:lstStyle/>
                    <a:p>
                      <a:pPr algn="ctr"/>
                      <a:r>
                        <a:rPr lang="fr-FR" sz="1400" dirty="0"/>
                        <a:t>Métropole</a:t>
                      </a:r>
                    </a:p>
                    <a:p>
                      <a:pPr algn="ctr"/>
                      <a:r>
                        <a:rPr lang="fr-FR" sz="1400" dirty="0"/>
                        <a:t>2017-2018-2019</a:t>
                      </a:r>
                    </a:p>
                  </a:txBody>
                  <a:tcPr marL="68580" marR="68580" marT="34290" marB="34290">
                    <a:solidFill>
                      <a:schemeClr val="accent2">
                        <a:lumMod val="75000"/>
                      </a:schemeClr>
                    </a:solidFill>
                  </a:tcPr>
                </a:tc>
                <a:tc hMerge="1">
                  <a:txBody>
                    <a:bodyPr/>
                    <a:lstStyle/>
                    <a:p>
                      <a:endParaRPr lang="fr-FR" dirty="0"/>
                    </a:p>
                  </a:txBody>
                  <a:tcPr/>
                </a:tc>
                <a:tc gridSpan="2">
                  <a:txBody>
                    <a:bodyPr/>
                    <a:lstStyle/>
                    <a:p>
                      <a:pPr algn="ctr"/>
                      <a:r>
                        <a:rPr lang="fr-FR" sz="1400" dirty="0"/>
                        <a:t>Outre-mer </a:t>
                      </a:r>
                      <a:r>
                        <a:rPr lang="fr-FR" sz="900" dirty="0"/>
                        <a:t>(hors Guyane et Mayotte)</a:t>
                      </a:r>
                      <a:r>
                        <a:rPr lang="fr-FR" sz="1200" dirty="0"/>
                        <a:t> </a:t>
                      </a:r>
                      <a:r>
                        <a:rPr lang="fr-FR" sz="1400" dirty="0"/>
                        <a:t>2017 à 2021</a:t>
                      </a:r>
                    </a:p>
                  </a:txBody>
                  <a:tcPr marL="68580" marR="68580" marT="34290" marB="34290">
                    <a:solidFill>
                      <a:schemeClr val="accent2">
                        <a:lumMod val="75000"/>
                      </a:schemeClr>
                    </a:solidFill>
                  </a:tcPr>
                </a:tc>
                <a:tc hMerge="1">
                  <a:txBody>
                    <a:bodyPr/>
                    <a:lstStyle/>
                    <a:p>
                      <a:endParaRPr lang="fr-FR" dirty="0"/>
                    </a:p>
                  </a:txBody>
                  <a:tcPr/>
                </a:tc>
                <a:extLst>
                  <a:ext uri="{0D108BD9-81ED-4DB2-BD59-A6C34878D82A}">
                    <a16:rowId xmlns:a16="http://schemas.microsoft.com/office/drawing/2014/main" val="1238917501"/>
                  </a:ext>
                </a:extLst>
              </a:tr>
              <a:tr h="388620">
                <a:tc>
                  <a:txBody>
                    <a:bodyPr/>
                    <a:lstStyle/>
                    <a:p>
                      <a:pPr algn="ctr"/>
                      <a:endParaRPr lang="fr-FR" sz="1500" dirty="0">
                        <a:solidFill>
                          <a:schemeClr val="bg1"/>
                        </a:solidFill>
                      </a:endParaRPr>
                    </a:p>
                  </a:txBody>
                  <a:tcPr marL="68580" marR="68580" marT="34290" marB="34290" anchor="ctr"/>
                </a:tc>
                <a:tc>
                  <a:txBody>
                    <a:bodyPr/>
                    <a:lstStyle/>
                    <a:p>
                      <a:pPr algn="ctr"/>
                      <a:r>
                        <a:rPr lang="fr-FR" sz="1100" dirty="0"/>
                        <a:t>Seuil de droit commun</a:t>
                      </a:r>
                      <a:endParaRPr lang="fr-FR" sz="1100" dirty="0">
                        <a:solidFill>
                          <a:schemeClr val="bg1"/>
                        </a:solidFill>
                      </a:endParaRPr>
                    </a:p>
                  </a:txBody>
                  <a:tcPr marL="68580" marR="68580" marT="34290" marB="34290" anchor="ctr"/>
                </a:tc>
                <a:tc>
                  <a:txBody>
                    <a:bodyPr/>
                    <a:lstStyle/>
                    <a:p>
                      <a:pPr algn="ctr"/>
                      <a:r>
                        <a:rPr lang="fr-FR" sz="1100" dirty="0"/>
                        <a:t>Seuil majoré</a:t>
                      </a:r>
                      <a:endParaRPr lang="fr-FR" sz="1100" dirty="0">
                        <a:solidFill>
                          <a:schemeClr val="bg1"/>
                        </a:solidFill>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100" dirty="0"/>
                        <a:t>Seuil de droit commun</a:t>
                      </a:r>
                      <a:endParaRPr lang="fr-FR" sz="1100" dirty="0">
                        <a:solidFill>
                          <a:schemeClr val="bg1"/>
                        </a:solidFill>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100" dirty="0"/>
                        <a:t>Seuil majoré</a:t>
                      </a:r>
                      <a:endParaRPr lang="fr-FR" sz="1100" dirty="0">
                        <a:solidFill>
                          <a:schemeClr val="bg1"/>
                        </a:solidFill>
                      </a:endParaRPr>
                    </a:p>
                  </a:txBody>
                  <a:tcPr marL="68580" marR="68580" marT="34290" marB="34290" anchor="ctr"/>
                </a:tc>
                <a:extLst>
                  <a:ext uri="{0D108BD9-81ED-4DB2-BD59-A6C34878D82A}">
                    <a16:rowId xmlns:a16="http://schemas.microsoft.com/office/drawing/2014/main" val="4272234705"/>
                  </a:ext>
                </a:extLst>
              </a:tr>
              <a:tr h="480060">
                <a:tc>
                  <a:txBody>
                    <a:bodyPr/>
                    <a:lstStyle/>
                    <a:p>
                      <a:r>
                        <a:rPr lang="fr-FR" sz="1400" dirty="0"/>
                        <a:t>Ventes et fourniture de logement </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400" dirty="0"/>
                        <a:t>82 800 €</a:t>
                      </a:r>
                    </a:p>
                  </a:txBody>
                  <a:tcPr marL="68580" marR="68580" marT="34290" marB="34290" anchor="ctr"/>
                </a:tc>
                <a:tc>
                  <a:txBody>
                    <a:bodyPr/>
                    <a:lstStyle/>
                    <a:p>
                      <a:pPr algn="ctr"/>
                      <a:r>
                        <a:rPr lang="fr-FR" sz="1400" dirty="0"/>
                        <a:t>91 000 €</a:t>
                      </a:r>
                    </a:p>
                  </a:txBody>
                  <a:tcPr marL="68580" marR="68580" marT="34290" marB="34290" anchor="ctr"/>
                </a:tc>
                <a:tc>
                  <a:txBody>
                    <a:bodyPr/>
                    <a:lstStyle/>
                    <a:p>
                      <a:pPr algn="ctr"/>
                      <a:r>
                        <a:rPr lang="fr-FR" sz="1400" dirty="0"/>
                        <a:t>100 000 €</a:t>
                      </a:r>
                    </a:p>
                  </a:txBody>
                  <a:tcPr marL="68580" marR="68580" marT="34290" marB="34290" anchor="ctr"/>
                </a:tc>
                <a:tc>
                  <a:txBody>
                    <a:bodyPr/>
                    <a:lstStyle/>
                    <a:p>
                      <a:pPr algn="ctr"/>
                      <a:r>
                        <a:rPr lang="fr-FR" sz="1400" dirty="0"/>
                        <a:t>110 000 €</a:t>
                      </a:r>
                    </a:p>
                  </a:txBody>
                  <a:tcPr marL="68580" marR="68580" marT="34290" marB="34290" anchor="ctr"/>
                </a:tc>
                <a:extLst>
                  <a:ext uri="{0D108BD9-81ED-4DB2-BD59-A6C34878D82A}">
                    <a16:rowId xmlns:a16="http://schemas.microsoft.com/office/drawing/2014/main" val="4121258564"/>
                  </a:ext>
                </a:extLst>
              </a:tr>
              <a:tr h="278130">
                <a:tc>
                  <a:txBody>
                    <a:bodyPr/>
                    <a:lstStyle/>
                    <a:p>
                      <a:r>
                        <a:rPr lang="fr-FR" sz="1400" dirty="0"/>
                        <a:t>Prestations de services </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400" dirty="0"/>
                        <a:t>33 200 €</a:t>
                      </a:r>
                    </a:p>
                  </a:txBody>
                  <a:tcPr marL="68580" marR="68580" marT="34290" marB="34290" anchor="ctr"/>
                </a:tc>
                <a:tc>
                  <a:txBody>
                    <a:bodyPr/>
                    <a:lstStyle/>
                    <a:p>
                      <a:pPr algn="ctr"/>
                      <a:r>
                        <a:rPr lang="fr-FR" sz="1400" dirty="0"/>
                        <a:t>35 200 €</a:t>
                      </a:r>
                    </a:p>
                  </a:txBody>
                  <a:tcPr marL="68580" marR="68580" marT="34290" marB="34290" anchor="ctr"/>
                </a:tc>
                <a:tc>
                  <a:txBody>
                    <a:bodyPr/>
                    <a:lstStyle/>
                    <a:p>
                      <a:pPr algn="ctr"/>
                      <a:r>
                        <a:rPr lang="fr-FR" sz="1400" dirty="0"/>
                        <a:t>50 000 €</a:t>
                      </a:r>
                    </a:p>
                  </a:txBody>
                  <a:tcPr marL="68580" marR="68580" marT="34290" marB="34290" anchor="ctr"/>
                </a:tc>
                <a:tc>
                  <a:txBody>
                    <a:bodyPr/>
                    <a:lstStyle/>
                    <a:p>
                      <a:pPr algn="ctr"/>
                      <a:r>
                        <a:rPr lang="fr-FR" sz="1400" dirty="0"/>
                        <a:t>60 000 €</a:t>
                      </a:r>
                    </a:p>
                  </a:txBody>
                  <a:tcPr marL="68580" marR="68580" marT="34290" marB="34290" anchor="ctr"/>
                </a:tc>
                <a:extLst>
                  <a:ext uri="{0D108BD9-81ED-4DB2-BD59-A6C34878D82A}">
                    <a16:rowId xmlns:a16="http://schemas.microsoft.com/office/drawing/2014/main" val="4061405905"/>
                  </a:ext>
                </a:extLst>
              </a:tr>
            </a:tbl>
          </a:graphicData>
        </a:graphic>
      </p:graphicFrame>
      <p:graphicFrame>
        <p:nvGraphicFramePr>
          <p:cNvPr id="18" name="Tableau 17">
            <a:extLst>
              <a:ext uri="{FF2B5EF4-FFF2-40B4-BE49-F238E27FC236}">
                <a16:creationId xmlns:a16="http://schemas.microsoft.com/office/drawing/2014/main" id="{EE10E8C7-95E7-4406-AABA-AAC84118BA64}"/>
              </a:ext>
            </a:extLst>
          </p:cNvPr>
          <p:cNvGraphicFramePr>
            <a:graphicFrameLocks noGrp="1"/>
          </p:cNvGraphicFramePr>
          <p:nvPr>
            <p:extLst>
              <p:ext uri="{D42A27DB-BD31-4B8C-83A1-F6EECF244321}">
                <p14:modId xmlns:p14="http://schemas.microsoft.com/office/powerpoint/2010/main" val="2636905773"/>
              </p:ext>
            </p:extLst>
          </p:nvPr>
        </p:nvGraphicFramePr>
        <p:xfrm>
          <a:off x="2020683" y="4272882"/>
          <a:ext cx="5311354" cy="1502695"/>
        </p:xfrm>
        <a:graphic>
          <a:graphicData uri="http://schemas.openxmlformats.org/drawingml/2006/table">
            <a:tbl>
              <a:tblPr firstRow="1" bandRow="1">
                <a:tableStyleId>{21E4AEA4-8DFA-4A89-87EB-49C32662AFE0}</a:tableStyleId>
              </a:tblPr>
              <a:tblGrid>
                <a:gridCol w="2464724">
                  <a:extLst>
                    <a:ext uri="{9D8B030D-6E8A-4147-A177-3AD203B41FA5}">
                      <a16:colId xmlns:a16="http://schemas.microsoft.com/office/drawing/2014/main" val="1143532539"/>
                    </a:ext>
                  </a:extLst>
                </a:gridCol>
                <a:gridCol w="1383518">
                  <a:extLst>
                    <a:ext uri="{9D8B030D-6E8A-4147-A177-3AD203B41FA5}">
                      <a16:colId xmlns:a16="http://schemas.microsoft.com/office/drawing/2014/main" val="3326120919"/>
                    </a:ext>
                  </a:extLst>
                </a:gridCol>
                <a:gridCol w="1463112">
                  <a:extLst>
                    <a:ext uri="{9D8B030D-6E8A-4147-A177-3AD203B41FA5}">
                      <a16:colId xmlns:a16="http://schemas.microsoft.com/office/drawing/2014/main" val="374070077"/>
                    </a:ext>
                  </a:extLst>
                </a:gridCol>
              </a:tblGrid>
              <a:tr h="428275">
                <a:tc>
                  <a:txBody>
                    <a:bodyPr/>
                    <a:lstStyle/>
                    <a:p>
                      <a:pPr algn="ctr"/>
                      <a:r>
                        <a:rPr lang="fr-FR" sz="1200" dirty="0"/>
                        <a:t>Activités</a:t>
                      </a:r>
                    </a:p>
                  </a:txBody>
                  <a:tcPr marL="68580" marR="68580" marT="34290" marB="34290" anchor="ctr">
                    <a:solidFill>
                      <a:schemeClr val="accent2">
                        <a:lumMod val="75000"/>
                      </a:schemeClr>
                    </a:solidFill>
                  </a:tcPr>
                </a:tc>
                <a:tc gridSpan="2">
                  <a:txBody>
                    <a:bodyPr/>
                    <a:lstStyle/>
                    <a:p>
                      <a:pPr algn="ctr"/>
                      <a:r>
                        <a:rPr lang="fr-FR" sz="1200" dirty="0"/>
                        <a:t>Métropole</a:t>
                      </a:r>
                    </a:p>
                    <a:p>
                      <a:pPr algn="ctr"/>
                      <a:r>
                        <a:rPr lang="fr-FR" sz="1200" dirty="0"/>
                        <a:t>2020-2021-2022</a:t>
                      </a:r>
                    </a:p>
                  </a:txBody>
                  <a:tcPr marL="68580" marR="68580" marT="34290" marB="34290">
                    <a:solidFill>
                      <a:schemeClr val="accent2">
                        <a:lumMod val="75000"/>
                      </a:schemeClr>
                    </a:solidFill>
                  </a:tcPr>
                </a:tc>
                <a:tc hMerge="1">
                  <a:txBody>
                    <a:bodyPr/>
                    <a:lstStyle/>
                    <a:p>
                      <a:endParaRPr lang="fr-FR" dirty="0"/>
                    </a:p>
                  </a:txBody>
                  <a:tcPr/>
                </a:tc>
                <a:extLst>
                  <a:ext uri="{0D108BD9-81ED-4DB2-BD59-A6C34878D82A}">
                    <a16:rowId xmlns:a16="http://schemas.microsoft.com/office/drawing/2014/main" val="1238917501"/>
                  </a:ext>
                </a:extLst>
              </a:tr>
              <a:tr h="346698">
                <a:tc>
                  <a:txBody>
                    <a:bodyPr/>
                    <a:lstStyle/>
                    <a:p>
                      <a:pPr algn="ctr"/>
                      <a:endParaRPr lang="fr-FR" sz="1400" dirty="0">
                        <a:solidFill>
                          <a:schemeClr val="bg1"/>
                        </a:solidFill>
                      </a:endParaRPr>
                    </a:p>
                  </a:txBody>
                  <a:tcPr marL="68580" marR="68580" marT="34290" marB="34290" anchor="ctr"/>
                </a:tc>
                <a:tc>
                  <a:txBody>
                    <a:bodyPr/>
                    <a:lstStyle/>
                    <a:p>
                      <a:pPr algn="ctr"/>
                      <a:r>
                        <a:rPr lang="fr-FR" sz="1050" dirty="0"/>
                        <a:t>Seuil de droit commun</a:t>
                      </a:r>
                      <a:endParaRPr lang="fr-FR" sz="1050" dirty="0">
                        <a:solidFill>
                          <a:schemeClr val="bg1"/>
                        </a:solidFill>
                      </a:endParaRPr>
                    </a:p>
                  </a:txBody>
                  <a:tcPr marL="68580" marR="68580" marT="34290" marB="34290" anchor="ctr"/>
                </a:tc>
                <a:tc>
                  <a:txBody>
                    <a:bodyPr/>
                    <a:lstStyle/>
                    <a:p>
                      <a:pPr algn="ctr"/>
                      <a:r>
                        <a:rPr lang="fr-FR" sz="1050" dirty="0"/>
                        <a:t>Seuil majoré</a:t>
                      </a:r>
                      <a:endParaRPr lang="fr-FR" sz="1050" dirty="0">
                        <a:solidFill>
                          <a:schemeClr val="bg1"/>
                        </a:solidFill>
                      </a:endParaRPr>
                    </a:p>
                  </a:txBody>
                  <a:tcPr marL="68580" marR="68580" marT="34290" marB="34290" anchor="ctr"/>
                </a:tc>
                <a:extLst>
                  <a:ext uri="{0D108BD9-81ED-4DB2-BD59-A6C34878D82A}">
                    <a16:rowId xmlns:a16="http://schemas.microsoft.com/office/drawing/2014/main" val="4272234705"/>
                  </a:ext>
                </a:extLst>
              </a:tr>
              <a:tr h="428275">
                <a:tc>
                  <a:txBody>
                    <a:bodyPr/>
                    <a:lstStyle/>
                    <a:p>
                      <a:r>
                        <a:rPr lang="fr-FR" sz="1200" dirty="0"/>
                        <a:t>Ventes et fourniture de logement </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dirty="0"/>
                        <a:t>85 800 €</a:t>
                      </a:r>
                      <a:endParaRPr lang="fr-FR" sz="1200" b="1" dirty="0"/>
                    </a:p>
                  </a:txBody>
                  <a:tcPr marL="68580" marR="68580" marT="34290" marB="34290" anchor="ctr"/>
                </a:tc>
                <a:tc>
                  <a:txBody>
                    <a:bodyPr/>
                    <a:lstStyle/>
                    <a:p>
                      <a:pPr algn="ctr"/>
                      <a:r>
                        <a:rPr lang="fr-FR" sz="1200" dirty="0"/>
                        <a:t>94 300 €</a:t>
                      </a:r>
                      <a:endParaRPr lang="fr-FR" sz="1200" b="1" dirty="0"/>
                    </a:p>
                  </a:txBody>
                  <a:tcPr marL="68580" marR="68580" marT="34290" marB="34290" anchor="ctr"/>
                </a:tc>
                <a:extLst>
                  <a:ext uri="{0D108BD9-81ED-4DB2-BD59-A6C34878D82A}">
                    <a16:rowId xmlns:a16="http://schemas.microsoft.com/office/drawing/2014/main" val="4121258564"/>
                  </a:ext>
                </a:extLst>
              </a:tr>
              <a:tr h="248127">
                <a:tc>
                  <a:txBody>
                    <a:bodyPr/>
                    <a:lstStyle/>
                    <a:p>
                      <a:r>
                        <a:rPr lang="fr-FR" sz="1200" dirty="0"/>
                        <a:t>Prestations de services </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dirty="0"/>
                        <a:t>34 400 €</a:t>
                      </a:r>
                      <a:endParaRPr lang="fr-FR" sz="1200" b="1" dirty="0"/>
                    </a:p>
                  </a:txBody>
                  <a:tcPr marL="68580" marR="68580" marT="34290" marB="34290" anchor="ctr"/>
                </a:tc>
                <a:tc>
                  <a:txBody>
                    <a:bodyPr/>
                    <a:lstStyle/>
                    <a:p>
                      <a:pPr algn="ctr"/>
                      <a:r>
                        <a:rPr lang="fr-FR" sz="1200" dirty="0"/>
                        <a:t>36 500 €</a:t>
                      </a:r>
                      <a:endParaRPr lang="fr-FR" sz="1200" b="1" dirty="0"/>
                    </a:p>
                  </a:txBody>
                  <a:tcPr marL="68580" marR="68580" marT="34290" marB="34290" anchor="ctr"/>
                </a:tc>
                <a:extLst>
                  <a:ext uri="{0D108BD9-81ED-4DB2-BD59-A6C34878D82A}">
                    <a16:rowId xmlns:a16="http://schemas.microsoft.com/office/drawing/2014/main" val="4061405905"/>
                  </a:ext>
                </a:extLst>
              </a:tr>
            </a:tbl>
          </a:graphicData>
        </a:graphic>
      </p:graphicFrame>
      <p:sp>
        <p:nvSpPr>
          <p:cNvPr id="19" name="Rectangle : coins arrondis 18">
            <a:extLst>
              <a:ext uri="{FF2B5EF4-FFF2-40B4-BE49-F238E27FC236}">
                <a16:creationId xmlns:a16="http://schemas.microsoft.com/office/drawing/2014/main" id="{CD3307D2-B59D-4DB5-97C9-0B90DD6287A2}"/>
              </a:ext>
            </a:extLst>
          </p:cNvPr>
          <p:cNvSpPr/>
          <p:nvPr/>
        </p:nvSpPr>
        <p:spPr>
          <a:xfrm>
            <a:off x="7766861" y="4304343"/>
            <a:ext cx="2379025" cy="1059872"/>
          </a:xfrm>
          <a:prstGeom prst="roundRect">
            <a:avLst/>
          </a:prstGeom>
          <a:solidFill>
            <a:schemeClr val="accent2">
              <a:lumMod val="75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fr-FR" sz="1350" dirty="0"/>
              <a:t>Ajustement des seuils spécifiques :</a:t>
            </a:r>
          </a:p>
          <a:p>
            <a:pPr algn="ctr"/>
            <a:r>
              <a:rPr lang="fr-FR" sz="1350" dirty="0"/>
              <a:t>Avocats, auteurs et artistes-interprètes </a:t>
            </a:r>
          </a:p>
        </p:txBody>
      </p:sp>
    </p:spTree>
    <p:extLst>
      <p:ext uri="{BB962C8B-B14F-4D97-AF65-F5344CB8AC3E}">
        <p14:creationId xmlns:p14="http://schemas.microsoft.com/office/powerpoint/2010/main" val="181963690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84808668-C925-4FCB-82AA-57ABB7AA4E57}"/>
              </a:ext>
            </a:extLst>
          </p:cNvPr>
          <p:cNvSpPr>
            <a:spLocks noGrp="1"/>
          </p:cNvSpPr>
          <p:nvPr>
            <p:ph type="title"/>
          </p:nvPr>
        </p:nvSpPr>
        <p:spPr/>
        <p:txBody>
          <a:bodyPr>
            <a:normAutofit/>
          </a:bodyPr>
          <a:lstStyle/>
          <a:p>
            <a:r>
              <a:rPr lang="fr-FR" dirty="0"/>
              <a:t>Seuils du régime simplifié d’imposition de TVA</a:t>
            </a:r>
          </a:p>
        </p:txBody>
      </p:sp>
      <p:sp>
        <p:nvSpPr>
          <p:cNvPr id="2" name="Espace réservé du texte 1">
            <a:extLst>
              <a:ext uri="{FF2B5EF4-FFF2-40B4-BE49-F238E27FC236}">
                <a16:creationId xmlns:a16="http://schemas.microsoft.com/office/drawing/2014/main" id="{1EF461CD-0A67-40C3-8335-FC9E4123BFC1}"/>
              </a:ext>
            </a:extLst>
          </p:cNvPr>
          <p:cNvSpPr>
            <a:spLocks noGrp="1"/>
          </p:cNvSpPr>
          <p:nvPr>
            <p:ph idx="1"/>
          </p:nvPr>
        </p:nvSpPr>
        <p:spPr/>
        <p:txBody>
          <a:bodyPr/>
          <a:lstStyle/>
          <a:p>
            <a:r>
              <a:rPr lang="fr-FR" dirty="0"/>
              <a:t>Relèvement des seuils de CA</a:t>
            </a:r>
          </a:p>
          <a:p>
            <a:pPr lvl="1"/>
            <a:r>
              <a:rPr lang="fr-FR" b="0" dirty="0"/>
              <a:t>Maintien du régime simplifié TVA au titre de la 1</a:t>
            </a:r>
            <a:r>
              <a:rPr lang="fr-FR" b="0" baseline="30000" dirty="0"/>
              <a:t>ère</a:t>
            </a:r>
            <a:r>
              <a:rPr lang="fr-FR" b="0" dirty="0"/>
              <a:t> année suivant celle du dépassement des chiffres limites </a:t>
            </a:r>
          </a:p>
          <a:p>
            <a:pPr lvl="2"/>
            <a:r>
              <a:rPr lang="fr-FR" dirty="0"/>
              <a:t>Les </a:t>
            </a:r>
            <a:r>
              <a:rPr lang="fr-FR" b="0" dirty="0"/>
              <a:t>mêmes qu’en matière de BIC</a:t>
            </a:r>
          </a:p>
          <a:p>
            <a:pPr lvl="1"/>
            <a:r>
              <a:rPr lang="fr-FR" b="0" dirty="0"/>
              <a:t>Sauf en cas de dépassement de la limite majorée</a:t>
            </a:r>
          </a:p>
          <a:p>
            <a:pPr lvl="2"/>
            <a:r>
              <a:rPr lang="fr-FR" dirty="0"/>
              <a:t>Application du régime réel dès le premier mois de dépassement</a:t>
            </a:r>
            <a:br>
              <a:rPr lang="fr-FR" b="0" dirty="0"/>
            </a:br>
            <a:endParaRPr lang="fr-FR" dirty="0"/>
          </a:p>
        </p:txBody>
      </p:sp>
      <p:graphicFrame>
        <p:nvGraphicFramePr>
          <p:cNvPr id="18" name="Tableau 17">
            <a:extLst>
              <a:ext uri="{FF2B5EF4-FFF2-40B4-BE49-F238E27FC236}">
                <a16:creationId xmlns:a16="http://schemas.microsoft.com/office/drawing/2014/main" id="{EE10E8C7-95E7-4406-AABA-AAC84118BA64}"/>
              </a:ext>
            </a:extLst>
          </p:cNvPr>
          <p:cNvGraphicFramePr>
            <a:graphicFrameLocks noGrp="1"/>
          </p:cNvGraphicFramePr>
          <p:nvPr>
            <p:extLst>
              <p:ext uri="{D42A27DB-BD31-4B8C-83A1-F6EECF244321}">
                <p14:modId xmlns:p14="http://schemas.microsoft.com/office/powerpoint/2010/main" val="1953798703"/>
              </p:ext>
            </p:extLst>
          </p:nvPr>
        </p:nvGraphicFramePr>
        <p:xfrm>
          <a:off x="1985959" y="4267489"/>
          <a:ext cx="7030720" cy="1909474"/>
        </p:xfrm>
        <a:graphic>
          <a:graphicData uri="http://schemas.openxmlformats.org/drawingml/2006/table">
            <a:tbl>
              <a:tblPr firstRow="1" bandRow="1">
                <a:tableStyleId>{21E4AEA4-8DFA-4A89-87EB-49C32662AFE0}</a:tableStyleId>
              </a:tblPr>
              <a:tblGrid>
                <a:gridCol w="2773812">
                  <a:extLst>
                    <a:ext uri="{9D8B030D-6E8A-4147-A177-3AD203B41FA5}">
                      <a16:colId xmlns:a16="http://schemas.microsoft.com/office/drawing/2014/main" val="1143532539"/>
                    </a:ext>
                  </a:extLst>
                </a:gridCol>
                <a:gridCol w="2419636">
                  <a:extLst>
                    <a:ext uri="{9D8B030D-6E8A-4147-A177-3AD203B41FA5}">
                      <a16:colId xmlns:a16="http://schemas.microsoft.com/office/drawing/2014/main" val="3326120919"/>
                    </a:ext>
                  </a:extLst>
                </a:gridCol>
                <a:gridCol w="1837272">
                  <a:extLst>
                    <a:ext uri="{9D8B030D-6E8A-4147-A177-3AD203B41FA5}">
                      <a16:colId xmlns:a16="http://schemas.microsoft.com/office/drawing/2014/main" val="201458043"/>
                    </a:ext>
                  </a:extLst>
                </a:gridCol>
              </a:tblGrid>
              <a:tr h="469048">
                <a:tc>
                  <a:txBody>
                    <a:bodyPr/>
                    <a:lstStyle/>
                    <a:p>
                      <a:pPr algn="ctr"/>
                      <a:r>
                        <a:rPr lang="fr-FR" sz="1200" dirty="0"/>
                        <a:t>Activités</a:t>
                      </a:r>
                    </a:p>
                  </a:txBody>
                  <a:tcPr marL="68580" marR="68580" marT="34290" marB="34290" anchor="ctr">
                    <a:solidFill>
                      <a:schemeClr val="accent2">
                        <a:lumMod val="75000"/>
                      </a:schemeClr>
                    </a:solidFill>
                  </a:tcPr>
                </a:tc>
                <a:tc>
                  <a:txBody>
                    <a:bodyPr/>
                    <a:lstStyle/>
                    <a:p>
                      <a:pPr algn="ctr"/>
                      <a:r>
                        <a:rPr lang="fr-FR" sz="1200" dirty="0"/>
                        <a:t>Métropole</a:t>
                      </a:r>
                    </a:p>
                    <a:p>
                      <a:pPr algn="ctr"/>
                      <a:r>
                        <a:rPr lang="fr-FR" sz="1200" dirty="0"/>
                        <a:t>2017-2018-2019</a:t>
                      </a:r>
                    </a:p>
                  </a:txBody>
                  <a:tcPr marL="68580" marR="68580" marT="34290" marB="34290">
                    <a:solidFill>
                      <a:schemeClr val="accent2">
                        <a:lumMod val="75000"/>
                      </a:schemeClr>
                    </a:solidFill>
                  </a:tcPr>
                </a:tc>
                <a:tc>
                  <a:txBody>
                    <a:bodyPr/>
                    <a:lstStyle/>
                    <a:p>
                      <a:pPr algn="ctr"/>
                      <a:r>
                        <a:rPr lang="fr-FR" sz="1200" dirty="0"/>
                        <a:t>Métropole</a:t>
                      </a:r>
                    </a:p>
                    <a:p>
                      <a:pPr algn="ctr"/>
                      <a:r>
                        <a:rPr lang="fr-FR" sz="1200" dirty="0"/>
                        <a:t>2020-2021-2022</a:t>
                      </a:r>
                    </a:p>
                    <a:p>
                      <a:pPr algn="ctr"/>
                      <a:endParaRPr lang="fr-FR" sz="1200" dirty="0"/>
                    </a:p>
                  </a:txBody>
                  <a:tcPr marL="68580" marR="68580" marT="34290" marB="34290">
                    <a:solidFill>
                      <a:schemeClr val="accent2">
                        <a:lumMod val="75000"/>
                      </a:schemeClr>
                    </a:solidFill>
                  </a:tcPr>
                </a:tc>
                <a:extLst>
                  <a:ext uri="{0D108BD9-81ED-4DB2-BD59-A6C34878D82A}">
                    <a16:rowId xmlns:a16="http://schemas.microsoft.com/office/drawing/2014/main" val="1238917501"/>
                  </a:ext>
                </a:extLst>
              </a:tr>
              <a:tr h="428275">
                <a:tc>
                  <a:txBody>
                    <a:bodyPr/>
                    <a:lstStyle/>
                    <a:p>
                      <a:endParaRPr lang="fr-FR" sz="1200" dirty="0"/>
                    </a:p>
                  </a:txBody>
                  <a:tcPr marL="68580" marR="68580" marT="34290" marB="34290"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b="1" dirty="0"/>
                        <a:t>Limite majorée</a:t>
                      </a:r>
                    </a:p>
                  </a:txBody>
                  <a:tcPr marL="68580" marR="68580" marT="34290" marB="34290" anchor="ctr"/>
                </a:tc>
                <a:tc hMerge="1">
                  <a:txBody>
                    <a:bodyPr/>
                    <a:lstStyle/>
                    <a:p>
                      <a:pPr algn="ctr"/>
                      <a:endParaRPr lang="fr-FR" sz="1200" b="1" dirty="0"/>
                    </a:p>
                  </a:txBody>
                  <a:tcPr marL="68580" marR="68580" marT="34290" marB="34290" anchor="ctr"/>
                </a:tc>
                <a:extLst>
                  <a:ext uri="{0D108BD9-81ED-4DB2-BD59-A6C34878D82A}">
                    <a16:rowId xmlns:a16="http://schemas.microsoft.com/office/drawing/2014/main" val="198498992"/>
                  </a:ext>
                </a:extLst>
              </a:tr>
              <a:tr h="428275">
                <a:tc>
                  <a:txBody>
                    <a:bodyPr/>
                    <a:lstStyle/>
                    <a:p>
                      <a:r>
                        <a:rPr lang="fr-FR" sz="1200" dirty="0"/>
                        <a:t>Ventes et fourniture de logement </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dirty="0"/>
                        <a:t>869 000 €</a:t>
                      </a:r>
                      <a:endParaRPr lang="fr-FR" sz="1200" b="1" dirty="0"/>
                    </a:p>
                  </a:txBody>
                  <a:tcPr marL="68580" marR="68580" marT="34290" marB="34290" anchor="ctr"/>
                </a:tc>
                <a:tc>
                  <a:txBody>
                    <a:bodyPr/>
                    <a:lstStyle/>
                    <a:p>
                      <a:pPr algn="ctr"/>
                      <a:r>
                        <a:rPr lang="fr-FR" sz="1200" b="1" dirty="0"/>
                        <a:t>901 000 €</a:t>
                      </a:r>
                    </a:p>
                  </a:txBody>
                  <a:tcPr marL="68580" marR="68580" marT="34290" marB="34290" anchor="ctr"/>
                </a:tc>
                <a:extLst>
                  <a:ext uri="{0D108BD9-81ED-4DB2-BD59-A6C34878D82A}">
                    <a16:rowId xmlns:a16="http://schemas.microsoft.com/office/drawing/2014/main" val="4121258564"/>
                  </a:ext>
                </a:extLst>
              </a:tr>
              <a:tr h="435704">
                <a:tc>
                  <a:txBody>
                    <a:bodyPr/>
                    <a:lstStyle/>
                    <a:p>
                      <a:r>
                        <a:rPr lang="fr-FR" sz="1200" dirty="0"/>
                        <a:t>Prestations de services </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dirty="0"/>
                        <a:t>269 000 €</a:t>
                      </a:r>
                      <a:endParaRPr lang="fr-FR" sz="1200" b="1" dirty="0"/>
                    </a:p>
                  </a:txBody>
                  <a:tcPr marL="68580" marR="68580" marT="34290" marB="34290" anchor="ctr"/>
                </a:tc>
                <a:tc>
                  <a:txBody>
                    <a:bodyPr/>
                    <a:lstStyle/>
                    <a:p>
                      <a:pPr algn="ctr"/>
                      <a:r>
                        <a:rPr lang="fr-FR" sz="1200" b="1" dirty="0"/>
                        <a:t>279 000 €</a:t>
                      </a:r>
                    </a:p>
                  </a:txBody>
                  <a:tcPr marL="68580" marR="68580" marT="34290" marB="34290" anchor="ctr"/>
                </a:tc>
                <a:extLst>
                  <a:ext uri="{0D108BD9-81ED-4DB2-BD59-A6C34878D82A}">
                    <a16:rowId xmlns:a16="http://schemas.microsoft.com/office/drawing/2014/main" val="4061405905"/>
                  </a:ext>
                </a:extLst>
              </a:tr>
            </a:tbl>
          </a:graphicData>
        </a:graphic>
      </p:graphicFrame>
    </p:spTree>
    <p:extLst>
      <p:ext uri="{BB962C8B-B14F-4D97-AF65-F5344CB8AC3E}">
        <p14:creationId xmlns:p14="http://schemas.microsoft.com/office/powerpoint/2010/main" val="16433616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335FC3-0D66-844D-A97D-EB885EBA9686}"/>
              </a:ext>
            </a:extLst>
          </p:cNvPr>
          <p:cNvSpPr>
            <a:spLocks noGrp="1"/>
          </p:cNvSpPr>
          <p:nvPr>
            <p:ph type="title"/>
          </p:nvPr>
        </p:nvSpPr>
        <p:spPr/>
        <p:txBody>
          <a:bodyPr>
            <a:normAutofit/>
          </a:bodyPr>
          <a:lstStyle/>
          <a:p>
            <a:r>
              <a:rPr lang="fr-FR" dirty="0"/>
              <a:t>Exonération de TVA des prestations médicales dispensées par les pharmaciens</a:t>
            </a:r>
          </a:p>
        </p:txBody>
      </p:sp>
      <p:sp>
        <p:nvSpPr>
          <p:cNvPr id="3" name="Espace réservé du contenu 2">
            <a:extLst>
              <a:ext uri="{FF2B5EF4-FFF2-40B4-BE49-F238E27FC236}">
                <a16:creationId xmlns:a16="http://schemas.microsoft.com/office/drawing/2014/main" id="{2591C2F9-6147-7C44-BEAB-3BC34B29A685}"/>
              </a:ext>
            </a:extLst>
          </p:cNvPr>
          <p:cNvSpPr>
            <a:spLocks noGrp="1"/>
          </p:cNvSpPr>
          <p:nvPr>
            <p:ph idx="1"/>
          </p:nvPr>
        </p:nvSpPr>
        <p:spPr/>
        <p:txBody>
          <a:bodyPr/>
          <a:lstStyle/>
          <a:p>
            <a:r>
              <a:rPr lang="fr-FR" dirty="0"/>
              <a:t>Rappel	</a:t>
            </a:r>
          </a:p>
          <a:p>
            <a:pPr lvl="1"/>
            <a:r>
              <a:rPr lang="fr-FR" dirty="0"/>
              <a:t>Exonération de TVA des soins dispensés par </a:t>
            </a:r>
          </a:p>
          <a:p>
            <a:pPr lvl="2"/>
            <a:r>
              <a:rPr lang="fr-FR" dirty="0"/>
              <a:t>Les membres des professions médicales et paramédicales réglementées </a:t>
            </a:r>
          </a:p>
          <a:p>
            <a:pPr lvl="2"/>
            <a:r>
              <a:rPr lang="fr-FR" dirty="0"/>
              <a:t>Certains praticiens limitativement énumérés par la loi</a:t>
            </a:r>
          </a:p>
          <a:p>
            <a:pPr lvl="3"/>
            <a:r>
              <a:rPr lang="fr-FR" dirty="0"/>
              <a:t>Pharmaciens non visés par le texte</a:t>
            </a:r>
          </a:p>
          <a:p>
            <a:pPr lvl="1"/>
            <a:r>
              <a:rPr lang="fr-FR" dirty="0"/>
              <a:t>Pharmaciens désormais concernés pour les soins qu’ils dispensent</a:t>
            </a:r>
          </a:p>
          <a:p>
            <a:pPr lvl="2"/>
            <a:r>
              <a:rPr lang="fr-FR" dirty="0"/>
              <a:t>Exemple : actes de vaccination contre la grippe</a:t>
            </a:r>
          </a:p>
          <a:p>
            <a:pPr lvl="2"/>
            <a:r>
              <a:rPr lang="fr-FR" dirty="0"/>
              <a:t>Entrée en vigueur : prestations dont le fait générateur intervient à compter du 15 octobre 2019</a:t>
            </a:r>
          </a:p>
        </p:txBody>
      </p:sp>
    </p:spTree>
    <p:extLst>
      <p:ext uri="{BB962C8B-B14F-4D97-AF65-F5344CB8AC3E}">
        <p14:creationId xmlns:p14="http://schemas.microsoft.com/office/powerpoint/2010/main" val="111609162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èche : droite à entaille 91">
            <a:extLst>
              <a:ext uri="{FF2B5EF4-FFF2-40B4-BE49-F238E27FC236}">
                <a16:creationId xmlns:a16="http://schemas.microsoft.com/office/drawing/2014/main" id="{541F4142-AABC-42E2-A43B-B90E5DEBB2B6}"/>
              </a:ext>
            </a:extLst>
          </p:cNvPr>
          <p:cNvSpPr/>
          <p:nvPr/>
        </p:nvSpPr>
        <p:spPr>
          <a:xfrm>
            <a:off x="2960547" y="3172286"/>
            <a:ext cx="7201167" cy="290923"/>
          </a:xfrm>
          <a:custGeom>
            <a:avLst>
              <a:gd name="f9" fmla="val 94923"/>
              <a:gd name="f10" fmla="val 79948"/>
            </a:avLst>
            <a:gdLst>
              <a:gd name="f2" fmla="val 10800000"/>
              <a:gd name="f3" fmla="val 5400000"/>
              <a:gd name="f4" fmla="val 180"/>
              <a:gd name="f5" fmla="val w"/>
              <a:gd name="f6" fmla="val h"/>
              <a:gd name="f7" fmla="val ss"/>
              <a:gd name="f8" fmla="val 0"/>
              <a:gd name="f9" fmla="val 94923"/>
              <a:gd name="f10" fmla="val 79948"/>
              <a:gd name="f11" fmla="+- 0 0 -360"/>
              <a:gd name="f12" fmla="+- 0 0 -270"/>
              <a:gd name="f13" fmla="+- 0 0 -180"/>
              <a:gd name="f14" fmla="abs f5"/>
              <a:gd name="f15" fmla="abs f6"/>
              <a:gd name="f16" fmla="abs f7"/>
              <a:gd name="f17" fmla="val f8"/>
              <a:gd name="f18" fmla="val f9"/>
              <a:gd name="f19" fmla="val f10"/>
              <a:gd name="f20" fmla="*/ f11 f2 1"/>
              <a:gd name="f21" fmla="*/ f12 f2 1"/>
              <a:gd name="f22" fmla="*/ f13 f2 1"/>
              <a:gd name="f23" fmla="?: f14 f5 1"/>
              <a:gd name="f24" fmla="?: f15 f6 1"/>
              <a:gd name="f25" fmla="?: f16 f7 1"/>
              <a:gd name="f26" fmla="*/ f20 1 f4"/>
              <a:gd name="f27" fmla="*/ f21 1 f4"/>
              <a:gd name="f28" fmla="*/ f22 1 f4"/>
              <a:gd name="f29" fmla="*/ f23 1 21600"/>
              <a:gd name="f30" fmla="*/ f24 1 21600"/>
              <a:gd name="f31" fmla="*/ 21600 f23 1"/>
              <a:gd name="f32" fmla="*/ 21600 f24 1"/>
              <a:gd name="f33" fmla="+- f26 0 f3"/>
              <a:gd name="f34" fmla="+- f27 0 f3"/>
              <a:gd name="f35" fmla="+- f28 0 f3"/>
              <a:gd name="f36" fmla="min f30 f29"/>
              <a:gd name="f37" fmla="*/ f31 1 f25"/>
              <a:gd name="f38" fmla="*/ f32 1 f25"/>
              <a:gd name="f39" fmla="val f37"/>
              <a:gd name="f40" fmla="val f38"/>
              <a:gd name="f41" fmla="*/ f17 f36 1"/>
              <a:gd name="f42" fmla="+- f40 0 f17"/>
              <a:gd name="f43" fmla="+- f39 0 f17"/>
              <a:gd name="f44" fmla="*/ f39 f36 1"/>
              <a:gd name="f45" fmla="*/ f40 f36 1"/>
              <a:gd name="f46" fmla="*/ f42 1 2"/>
              <a:gd name="f47" fmla="min f43 f42"/>
              <a:gd name="f48" fmla="*/ f42 f18 1"/>
              <a:gd name="f49" fmla="+- f17 f46 0"/>
              <a:gd name="f50" fmla="*/ f47 f19 1"/>
              <a:gd name="f51" fmla="*/ f48 1 200000"/>
              <a:gd name="f52" fmla="*/ f50 1 100000"/>
              <a:gd name="f53" fmla="+- f49 0 f51"/>
              <a:gd name="f54" fmla="+- f49 f51 0"/>
              <a:gd name="f55" fmla="*/ f49 f36 1"/>
              <a:gd name="f56" fmla="+- f39 0 f52"/>
              <a:gd name="f57" fmla="*/ f51 f52 1"/>
              <a:gd name="f58" fmla="*/ f53 f36 1"/>
              <a:gd name="f59" fmla="*/ f54 f36 1"/>
              <a:gd name="f60" fmla="*/ f57 1 f46"/>
              <a:gd name="f61" fmla="*/ f56 f36 1"/>
              <a:gd name="f62" fmla="+- f39 0 f60"/>
              <a:gd name="f63" fmla="*/ f60 f36 1"/>
              <a:gd name="f64" fmla="*/ f62 f36 1"/>
            </a:gdLst>
            <a:ahLst/>
            <a:cxnLst>
              <a:cxn ang="3cd4">
                <a:pos x="hc" y="t"/>
              </a:cxn>
              <a:cxn ang="0">
                <a:pos x="r" y="vc"/>
              </a:cxn>
              <a:cxn ang="cd4">
                <a:pos x="hc" y="b"/>
              </a:cxn>
              <a:cxn ang="cd2">
                <a:pos x="l" y="vc"/>
              </a:cxn>
              <a:cxn ang="f33">
                <a:pos x="f61" y="f41"/>
              </a:cxn>
              <a:cxn ang="f34">
                <a:pos x="f63" y="f55"/>
              </a:cxn>
              <a:cxn ang="f35">
                <a:pos x="f61" y="f45"/>
              </a:cxn>
            </a:cxnLst>
            <a:rect l="f63" t="f58" r="f64" b="f59"/>
            <a:pathLst>
              <a:path>
                <a:moveTo>
                  <a:pt x="f41" y="f58"/>
                </a:moveTo>
                <a:lnTo>
                  <a:pt x="f61" y="f58"/>
                </a:lnTo>
                <a:lnTo>
                  <a:pt x="f61" y="f41"/>
                </a:lnTo>
                <a:lnTo>
                  <a:pt x="f44" y="f55"/>
                </a:lnTo>
                <a:lnTo>
                  <a:pt x="f61" y="f45"/>
                </a:lnTo>
                <a:lnTo>
                  <a:pt x="f61" y="f59"/>
                </a:lnTo>
                <a:lnTo>
                  <a:pt x="f41" y="f59"/>
                </a:lnTo>
                <a:lnTo>
                  <a:pt x="f63" y="f55"/>
                </a:lnTo>
                <a:close/>
              </a:path>
            </a:pathLst>
          </a:custGeom>
          <a:solidFill>
            <a:srgbClr val="FCE5D4">
              <a:alpha val="24000"/>
            </a:srgbClr>
          </a:solidFill>
          <a:ln w="3172" cap="flat">
            <a:solidFill>
              <a:srgbClr val="E73446"/>
            </a:solidFill>
            <a:custDash>
              <a:ds d="100000" sp="100000"/>
            </a:custDash>
            <a:miter/>
          </a:ln>
        </p:spPr>
        <p:txBody>
          <a:bodyPr vert="horz" wrap="square" lIns="68580" tIns="34290" rIns="68580" bIns="34290" anchor="ctr" anchorCtr="1" compatLnSpc="1">
            <a:noAutofit/>
          </a:bodyPr>
          <a:lstStyle/>
          <a:p>
            <a:pPr algn="ctr" defTabSz="685800">
              <a:defRPr sz="1800" b="0" i="0" u="none" strike="noStrike" kern="0" cap="none" spc="0" baseline="0">
                <a:solidFill>
                  <a:srgbClr val="000000"/>
                </a:solidFill>
                <a:uFillTx/>
              </a:defRPr>
            </a:pPr>
            <a:endParaRPr lang="fr-FR">
              <a:solidFill>
                <a:srgbClr val="FFFFFF"/>
              </a:solidFill>
              <a:latin typeface="Calibri"/>
            </a:endParaRPr>
          </a:p>
        </p:txBody>
      </p:sp>
      <p:pic>
        <p:nvPicPr>
          <p:cNvPr id="3" name="Image 3">
            <a:extLst>
              <a:ext uri="{FF2B5EF4-FFF2-40B4-BE49-F238E27FC236}">
                <a16:creationId xmlns:a16="http://schemas.microsoft.com/office/drawing/2014/main" id="{8796C3F9-D4E3-4C7C-94AB-FBD30A2F7F07}"/>
              </a:ext>
            </a:extLst>
          </p:cNvPr>
          <p:cNvPicPr>
            <a:picLocks noChangeAspect="1"/>
          </p:cNvPicPr>
          <p:nvPr/>
        </p:nvPicPr>
        <p:blipFill>
          <a:blip r:embed="rId3"/>
          <a:stretch>
            <a:fillRect/>
          </a:stretch>
        </p:blipFill>
        <p:spPr>
          <a:xfrm>
            <a:off x="3886185" y="3657167"/>
            <a:ext cx="369715" cy="461653"/>
          </a:xfrm>
          <a:prstGeom prst="rect">
            <a:avLst/>
          </a:prstGeom>
          <a:noFill/>
          <a:ln cap="flat">
            <a:noFill/>
          </a:ln>
        </p:spPr>
      </p:pic>
      <p:sp>
        <p:nvSpPr>
          <p:cNvPr id="4" name="Rectangle : coins arrondis 4">
            <a:extLst>
              <a:ext uri="{FF2B5EF4-FFF2-40B4-BE49-F238E27FC236}">
                <a16:creationId xmlns:a16="http://schemas.microsoft.com/office/drawing/2014/main" id="{3511A838-6C71-437D-8AB1-31E8B048D532}"/>
              </a:ext>
            </a:extLst>
          </p:cNvPr>
          <p:cNvSpPr/>
          <p:nvPr/>
        </p:nvSpPr>
        <p:spPr>
          <a:xfrm>
            <a:off x="3461742" y="5501510"/>
            <a:ext cx="1163974" cy="402767"/>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noFill/>
          <a:ln w="28575" cap="flat">
            <a:solidFill>
              <a:srgbClr val="0070C0"/>
            </a:solidFill>
            <a:prstDash val="solid"/>
            <a:miter/>
          </a:ln>
        </p:spPr>
        <p:txBody>
          <a:bodyPr vert="horz" wrap="square" lIns="68580" tIns="34290" rIns="68580" bIns="34290" anchor="ctr" anchorCtr="1" compatLnSpc="1">
            <a:noAutofit/>
          </a:bodyPr>
          <a:lstStyle/>
          <a:p>
            <a:pPr algn="ctr" defTabSz="685800">
              <a:defRPr sz="1800" b="0" i="0" u="none" strike="noStrike" kern="0" cap="none" spc="0" baseline="0">
                <a:solidFill>
                  <a:srgbClr val="000000"/>
                </a:solidFill>
                <a:uFillTx/>
              </a:defRPr>
            </a:pPr>
            <a:r>
              <a:rPr lang="fr-FR" sz="1350">
                <a:solidFill>
                  <a:srgbClr val="0070C0"/>
                </a:solidFill>
                <a:latin typeface="Calibri"/>
              </a:rPr>
              <a:t>Société </a:t>
            </a:r>
          </a:p>
        </p:txBody>
      </p:sp>
      <p:sp>
        <p:nvSpPr>
          <p:cNvPr id="5" name="Rectangle : coins arrondis 5">
            <a:extLst>
              <a:ext uri="{FF2B5EF4-FFF2-40B4-BE49-F238E27FC236}">
                <a16:creationId xmlns:a16="http://schemas.microsoft.com/office/drawing/2014/main" id="{ED65E215-1998-42B4-94AD-5094E202A01D}"/>
              </a:ext>
            </a:extLst>
          </p:cNvPr>
          <p:cNvSpPr/>
          <p:nvPr/>
        </p:nvSpPr>
        <p:spPr>
          <a:xfrm>
            <a:off x="3464341" y="4241565"/>
            <a:ext cx="1163974" cy="402767"/>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noFill/>
          <a:ln w="28575" cap="flat">
            <a:solidFill>
              <a:srgbClr val="0070C0"/>
            </a:solidFill>
            <a:prstDash val="solid"/>
            <a:miter/>
          </a:ln>
        </p:spPr>
        <p:txBody>
          <a:bodyPr vert="horz" wrap="square" lIns="68580" tIns="34290" rIns="68580" bIns="34290" anchor="ctr" anchorCtr="1" compatLnSpc="1">
            <a:noAutofit/>
          </a:bodyPr>
          <a:lstStyle/>
          <a:p>
            <a:pPr algn="ctr" defTabSz="685800">
              <a:defRPr sz="1800" b="0" i="0" u="none" strike="noStrike" kern="0" cap="none" spc="0" baseline="0">
                <a:solidFill>
                  <a:srgbClr val="000000"/>
                </a:solidFill>
                <a:uFillTx/>
              </a:defRPr>
            </a:pPr>
            <a:r>
              <a:rPr lang="fr-FR" sz="1350">
                <a:solidFill>
                  <a:srgbClr val="0070C0"/>
                </a:solidFill>
                <a:latin typeface="Calibri"/>
              </a:rPr>
              <a:t>Holding</a:t>
            </a:r>
          </a:p>
        </p:txBody>
      </p:sp>
      <p:cxnSp>
        <p:nvCxnSpPr>
          <p:cNvPr id="6" name="Connecteur droit 13">
            <a:extLst>
              <a:ext uri="{FF2B5EF4-FFF2-40B4-BE49-F238E27FC236}">
                <a16:creationId xmlns:a16="http://schemas.microsoft.com/office/drawing/2014/main" id="{C4BCEEBB-7398-4644-9761-5A168657B2DC}"/>
              </a:ext>
            </a:extLst>
          </p:cNvPr>
          <p:cNvCxnSpPr>
            <a:cxnSpLocks/>
            <a:stCxn id="5" idx="2"/>
            <a:endCxn id="4" idx="0"/>
          </p:cNvCxnSpPr>
          <p:nvPr/>
        </p:nvCxnSpPr>
        <p:spPr>
          <a:xfrm flipH="1">
            <a:off x="4043731" y="4644330"/>
            <a:ext cx="2599" cy="857178"/>
          </a:xfrm>
          <a:prstGeom prst="straightConnector1">
            <a:avLst/>
          </a:prstGeom>
          <a:noFill/>
          <a:ln w="19046" cap="flat">
            <a:solidFill>
              <a:srgbClr val="0070C0"/>
            </a:solidFill>
            <a:prstDash val="solid"/>
            <a:miter/>
          </a:ln>
        </p:spPr>
      </p:cxnSp>
      <p:sp>
        <p:nvSpPr>
          <p:cNvPr id="7" name="Parenthèse ouvrante 17">
            <a:extLst>
              <a:ext uri="{FF2B5EF4-FFF2-40B4-BE49-F238E27FC236}">
                <a16:creationId xmlns:a16="http://schemas.microsoft.com/office/drawing/2014/main" id="{717394A4-4341-4E0B-B720-5B7E9F4F4052}"/>
              </a:ext>
            </a:extLst>
          </p:cNvPr>
          <p:cNvSpPr/>
          <p:nvPr/>
        </p:nvSpPr>
        <p:spPr>
          <a:xfrm>
            <a:off x="3230544" y="4267527"/>
            <a:ext cx="241772" cy="1476356"/>
          </a:xfrm>
          <a:custGeom>
            <a:avLst>
              <a:gd name="f9" fmla="val 89216"/>
            </a:avLst>
            <a:gdLst>
              <a:gd name="f1" fmla="val 10800000"/>
              <a:gd name="f2" fmla="val 5400000"/>
              <a:gd name="f3" fmla="val 180"/>
              <a:gd name="f4" fmla="val w"/>
              <a:gd name="f5" fmla="val h"/>
              <a:gd name="f6" fmla="val ss"/>
              <a:gd name="f7" fmla="val 0"/>
              <a:gd name="f8" fmla="*/ 5419351 1 1725033"/>
              <a:gd name="f9" fmla="val 89216"/>
              <a:gd name="f10" fmla="+- 0 0 -180"/>
              <a:gd name="f11" fmla="+- 0 0 -360"/>
              <a:gd name="f12" fmla="abs f4"/>
              <a:gd name="f13" fmla="abs f5"/>
              <a:gd name="f14" fmla="abs f6"/>
              <a:gd name="f15" fmla="val f7"/>
              <a:gd name="f16" fmla="val f9"/>
              <a:gd name="f17" fmla="+- 2700000 f2 0"/>
              <a:gd name="f18" fmla="*/ f10 f1 1"/>
              <a:gd name="f19" fmla="*/ f11 f1 1"/>
              <a:gd name="f20" fmla="?: f12 f4 1"/>
              <a:gd name="f21" fmla="?: f13 f5 1"/>
              <a:gd name="f22" fmla="?: f14 f6 1"/>
              <a:gd name="f23" fmla="*/ f17 f8 1"/>
              <a:gd name="f24" fmla="*/ f18 1 f3"/>
              <a:gd name="f25" fmla="*/ f19 1 f3"/>
              <a:gd name="f26" fmla="*/ f20 1 21600"/>
              <a:gd name="f27" fmla="*/ f21 1 21600"/>
              <a:gd name="f28" fmla="*/ 21600 f20 1"/>
              <a:gd name="f29" fmla="*/ 21600 f21 1"/>
              <a:gd name="f30" fmla="*/ f23 1 f1"/>
              <a:gd name="f31" fmla="+- f24 0 f2"/>
              <a:gd name="f32" fmla="+- f25 0 f2"/>
              <a:gd name="f33" fmla="min f27 f26"/>
              <a:gd name="f34" fmla="*/ f28 1 f22"/>
              <a:gd name="f35" fmla="*/ f29 1 f22"/>
              <a:gd name="f36" fmla="+- 0 0 f30"/>
              <a:gd name="f37" fmla="val f34"/>
              <a:gd name="f38" fmla="val f35"/>
              <a:gd name="f39" fmla="+- 0 0 f36"/>
              <a:gd name="f40" fmla="*/ f15 f33 1"/>
              <a:gd name="f41" fmla="+- f38 0 f15"/>
              <a:gd name="f42" fmla="+- f37 0 f15"/>
              <a:gd name="f43" fmla="*/ f39 f1 1"/>
              <a:gd name="f44" fmla="*/ f37 f33 1"/>
              <a:gd name="f45" fmla="*/ f38 f33 1"/>
              <a:gd name="f46" fmla="min f42 f41"/>
              <a:gd name="f47" fmla="*/ f43 1 f8"/>
              <a:gd name="f48" fmla="*/ f42 f33 1"/>
              <a:gd name="f49" fmla="*/ f46 f16 1"/>
              <a:gd name="f50" fmla="+- f47 0 f2"/>
              <a:gd name="f51" fmla="*/ f49 1 100000"/>
              <a:gd name="f52" fmla="cos 1 f50"/>
              <a:gd name="f53" fmla="sin 1 f50"/>
              <a:gd name="f54" fmla="+- 0 0 f52"/>
              <a:gd name="f55" fmla="+- 0 0 f53"/>
              <a:gd name="f56" fmla="*/ f51 f33 1"/>
              <a:gd name="f57" fmla="+- 0 0 f54"/>
              <a:gd name="f58" fmla="+- 0 0 f55"/>
              <a:gd name="f59" fmla="*/ f57 f42 1"/>
              <a:gd name="f60" fmla="*/ f58 f51 1"/>
              <a:gd name="f61" fmla="+- f37 0 f59"/>
              <a:gd name="f62" fmla="+- f51 0 f60"/>
              <a:gd name="f63" fmla="+- f38 f60 0"/>
              <a:gd name="f64" fmla="+- f63 0 f51"/>
              <a:gd name="f65" fmla="*/ f61 f33 1"/>
              <a:gd name="f66" fmla="*/ f62 f33 1"/>
              <a:gd name="f67" fmla="*/ f64 f33 1"/>
            </a:gdLst>
            <a:ahLst/>
            <a:cxnLst>
              <a:cxn ang="3cd4">
                <a:pos x="hc" y="t"/>
              </a:cxn>
              <a:cxn ang="0">
                <a:pos x="r" y="vc"/>
              </a:cxn>
              <a:cxn ang="cd4">
                <a:pos x="hc" y="b"/>
              </a:cxn>
              <a:cxn ang="cd2">
                <a:pos x="l" y="vc"/>
              </a:cxn>
              <a:cxn ang="f31">
                <a:pos x="f44" y="f40"/>
              </a:cxn>
              <a:cxn ang="f32">
                <a:pos x="f44" y="f45"/>
              </a:cxn>
            </a:cxnLst>
            <a:rect l="f65" t="f66" r="f44" b="f67"/>
            <a:pathLst>
              <a:path stroke="0">
                <a:moveTo>
                  <a:pt x="f44" y="f45"/>
                </a:moveTo>
                <a:arcTo wR="f48" hR="f56" stAng="f2" swAng="f2"/>
                <a:lnTo>
                  <a:pt x="f40" y="f56"/>
                </a:lnTo>
                <a:arcTo wR="f48" hR="f56" stAng="f1" swAng="f2"/>
                <a:close/>
              </a:path>
              <a:path fill="none">
                <a:moveTo>
                  <a:pt x="f44" y="f45"/>
                </a:moveTo>
                <a:arcTo wR="f48" hR="f56" stAng="f2" swAng="f2"/>
                <a:lnTo>
                  <a:pt x="f40" y="f56"/>
                </a:lnTo>
                <a:arcTo wR="f48" hR="f56" stAng="f1" swAng="f2"/>
              </a:path>
            </a:pathLst>
          </a:custGeom>
          <a:noFill/>
          <a:ln w="12701" cap="flat">
            <a:solidFill>
              <a:srgbClr val="00B0F0"/>
            </a:solidFill>
            <a:custDash>
              <a:ds d="799921" sp="799921"/>
            </a:custDash>
            <a:miter/>
            <a:tailEnd type="arrow"/>
          </a:ln>
        </p:spPr>
        <p:txBody>
          <a:bodyPr vert="horz" wrap="square" lIns="68580" tIns="34290" rIns="68580" bIns="34290" anchor="ctr" anchorCtr="1" compatLnSpc="1">
            <a:noAutofit/>
          </a:bodyPr>
          <a:lstStyle/>
          <a:p>
            <a:pPr algn="ctr" defTabSz="685800">
              <a:defRPr sz="1800" b="0" i="0" u="none" strike="noStrike" kern="0" cap="none" spc="0" baseline="0">
                <a:solidFill>
                  <a:srgbClr val="000000"/>
                </a:solidFill>
                <a:uFillTx/>
              </a:defRPr>
            </a:pPr>
            <a:endParaRPr lang="fr-FR">
              <a:solidFill>
                <a:srgbClr val="000000"/>
              </a:solidFill>
              <a:latin typeface="Calibri"/>
            </a:endParaRPr>
          </a:p>
        </p:txBody>
      </p:sp>
      <p:sp>
        <p:nvSpPr>
          <p:cNvPr id="8" name="ZoneTexte 18">
            <a:extLst>
              <a:ext uri="{FF2B5EF4-FFF2-40B4-BE49-F238E27FC236}">
                <a16:creationId xmlns:a16="http://schemas.microsoft.com/office/drawing/2014/main" id="{0B88DC64-E237-4661-A1FB-7A54BA26EB54}"/>
              </a:ext>
            </a:extLst>
          </p:cNvPr>
          <p:cNvSpPr txBox="1"/>
          <p:nvPr/>
        </p:nvSpPr>
        <p:spPr>
          <a:xfrm>
            <a:off x="1942559" y="4516208"/>
            <a:ext cx="1037169" cy="807913"/>
          </a:xfrm>
          <a:prstGeom prst="rect">
            <a:avLst/>
          </a:prstGeom>
          <a:noFill/>
          <a:ln cap="flat">
            <a:noFill/>
          </a:ln>
        </p:spPr>
        <p:txBody>
          <a:bodyPr vert="horz" wrap="square" lIns="68580" tIns="34290" rIns="68580" bIns="34290" anchor="t" anchorCtr="1" compatLnSpc="1">
            <a:spAutoFit/>
          </a:bodyPr>
          <a:lstStyle/>
          <a:p>
            <a:pPr algn="ctr" defTabSz="685800">
              <a:defRPr sz="1800" b="0" i="0" u="none" strike="noStrike" kern="0" cap="none" spc="0" baseline="0">
                <a:solidFill>
                  <a:srgbClr val="000000"/>
                </a:solidFill>
                <a:uFillTx/>
              </a:defRPr>
            </a:pPr>
            <a:r>
              <a:rPr lang="fr-FR" sz="1200">
                <a:solidFill>
                  <a:srgbClr val="00B0F0"/>
                </a:solidFill>
                <a:latin typeface="Calibri"/>
              </a:rPr>
              <a:t>Apport de titres à une société soumise à l’IS</a:t>
            </a:r>
          </a:p>
        </p:txBody>
      </p:sp>
      <p:cxnSp>
        <p:nvCxnSpPr>
          <p:cNvPr id="9" name="Connecteur droit avec flèche 20">
            <a:extLst>
              <a:ext uri="{FF2B5EF4-FFF2-40B4-BE49-F238E27FC236}">
                <a16:creationId xmlns:a16="http://schemas.microsoft.com/office/drawing/2014/main" id="{1BDD7FEA-40FD-49B2-97D3-7608BC326643}"/>
              </a:ext>
            </a:extLst>
          </p:cNvPr>
          <p:cNvCxnSpPr>
            <a:stCxn id="7" idx="3"/>
          </p:cNvCxnSpPr>
          <p:nvPr/>
        </p:nvCxnSpPr>
        <p:spPr>
          <a:xfrm flipH="1" flipV="1">
            <a:off x="2979729" y="4993344"/>
            <a:ext cx="250817" cy="12358"/>
          </a:xfrm>
          <a:prstGeom prst="straightConnector1">
            <a:avLst/>
          </a:prstGeom>
          <a:noFill/>
          <a:ln w="6345" cap="flat">
            <a:solidFill>
              <a:srgbClr val="00B0F0"/>
            </a:solidFill>
            <a:custDash>
              <a:ds d="800693" sp="800693"/>
            </a:custDash>
            <a:miter/>
            <a:tailEnd type="arrow"/>
          </a:ln>
        </p:spPr>
      </p:cxnSp>
      <p:sp>
        <p:nvSpPr>
          <p:cNvPr id="10" name="ZoneTexte 31">
            <a:extLst>
              <a:ext uri="{FF2B5EF4-FFF2-40B4-BE49-F238E27FC236}">
                <a16:creationId xmlns:a16="http://schemas.microsoft.com/office/drawing/2014/main" id="{EEDB8275-68B0-4C10-A447-8FC335338A4C}"/>
              </a:ext>
            </a:extLst>
          </p:cNvPr>
          <p:cNvSpPr txBox="1"/>
          <p:nvPr/>
        </p:nvSpPr>
        <p:spPr>
          <a:xfrm>
            <a:off x="2827859" y="2443508"/>
            <a:ext cx="2491271" cy="992579"/>
          </a:xfrm>
          <a:prstGeom prst="rect">
            <a:avLst/>
          </a:prstGeom>
          <a:noFill/>
          <a:ln cap="flat">
            <a:noFill/>
          </a:ln>
        </p:spPr>
        <p:txBody>
          <a:bodyPr vert="horz" wrap="square" lIns="68580" tIns="34290" rIns="68580" bIns="34290" anchor="t" anchorCtr="1" compatLnSpc="1">
            <a:spAutoFit/>
          </a:bodyPr>
          <a:lstStyle/>
          <a:p>
            <a:pPr algn="ctr" defTabSz="685800">
              <a:defRPr sz="1800" b="0" i="0" u="none" strike="noStrike" kern="0" cap="none" spc="0" baseline="0">
                <a:solidFill>
                  <a:srgbClr val="000000"/>
                </a:solidFill>
                <a:uFillTx/>
              </a:defRPr>
            </a:pPr>
            <a:r>
              <a:rPr lang="fr-FR" sz="1200" b="1">
                <a:solidFill>
                  <a:srgbClr val="000000"/>
                </a:solidFill>
                <a:latin typeface="Calibri"/>
              </a:rPr>
              <a:t>Contrôle</a:t>
            </a:r>
            <a:r>
              <a:rPr lang="fr-FR" sz="1200">
                <a:solidFill>
                  <a:srgbClr val="000000"/>
                </a:solidFill>
                <a:latin typeface="Calibri"/>
              </a:rPr>
              <a:t> de la société holding à </a:t>
            </a:r>
            <a:r>
              <a:rPr lang="fr-FR" sz="1200" b="1">
                <a:solidFill>
                  <a:srgbClr val="000000"/>
                </a:solidFill>
                <a:latin typeface="Calibri"/>
              </a:rPr>
              <a:t>l’issue de l’apport</a:t>
            </a:r>
          </a:p>
          <a:p>
            <a:pPr algn="ctr" defTabSz="685800">
              <a:defRPr sz="1800" b="0" i="0" u="none" strike="noStrike" kern="0" cap="none" spc="0" baseline="0">
                <a:solidFill>
                  <a:srgbClr val="000000"/>
                </a:solidFill>
                <a:uFillTx/>
              </a:defRPr>
            </a:pPr>
            <a:r>
              <a:rPr lang="fr-FR" sz="1200">
                <a:solidFill>
                  <a:srgbClr val="000000"/>
                </a:solidFill>
                <a:latin typeface="Calibri"/>
              </a:rPr>
              <a:t>=</a:t>
            </a:r>
          </a:p>
          <a:p>
            <a:pPr algn="ctr" defTabSz="685800">
              <a:defRPr sz="1800" b="0" i="0" u="none" strike="noStrike" kern="0" cap="none" spc="0" baseline="0">
                <a:solidFill>
                  <a:srgbClr val="000000"/>
                </a:solidFill>
                <a:uFillTx/>
              </a:defRPr>
            </a:pPr>
            <a:endParaRPr lang="fr-FR" sz="1200">
              <a:solidFill>
                <a:srgbClr val="000000"/>
              </a:solidFill>
              <a:latin typeface="Calibri"/>
            </a:endParaRPr>
          </a:p>
          <a:p>
            <a:pPr algn="ctr" defTabSz="685800">
              <a:defRPr sz="1800" b="0" i="0" u="none" strike="noStrike" kern="0" cap="none" spc="0" baseline="0">
                <a:solidFill>
                  <a:srgbClr val="000000"/>
                </a:solidFill>
                <a:uFillTx/>
              </a:defRPr>
            </a:pPr>
            <a:r>
              <a:rPr lang="fr-FR" sz="1200">
                <a:solidFill>
                  <a:srgbClr val="000000"/>
                </a:solidFill>
                <a:latin typeface="Calibri"/>
              </a:rPr>
              <a:t>PV en </a:t>
            </a:r>
            <a:r>
              <a:rPr lang="fr-FR" sz="1200" b="1">
                <a:solidFill>
                  <a:srgbClr val="000000"/>
                </a:solidFill>
                <a:latin typeface="Calibri"/>
              </a:rPr>
              <a:t>report d’imposition</a:t>
            </a:r>
          </a:p>
        </p:txBody>
      </p:sp>
      <p:sp>
        <p:nvSpPr>
          <p:cNvPr id="11" name="ZoneTexte 46">
            <a:extLst>
              <a:ext uri="{FF2B5EF4-FFF2-40B4-BE49-F238E27FC236}">
                <a16:creationId xmlns:a16="http://schemas.microsoft.com/office/drawing/2014/main" id="{0A6ACB14-3E42-45B1-8FB0-2FA009AC671E}"/>
              </a:ext>
            </a:extLst>
          </p:cNvPr>
          <p:cNvSpPr txBox="1"/>
          <p:nvPr/>
        </p:nvSpPr>
        <p:spPr>
          <a:xfrm>
            <a:off x="6700054" y="3202062"/>
            <a:ext cx="2204360" cy="253916"/>
          </a:xfrm>
          <a:prstGeom prst="rect">
            <a:avLst/>
          </a:prstGeom>
          <a:noFill/>
          <a:ln cap="flat">
            <a:noFill/>
          </a:ln>
        </p:spPr>
        <p:txBody>
          <a:bodyPr vert="horz" wrap="square" lIns="68580" tIns="34290" rIns="68580" bIns="34290" anchor="t" anchorCtr="1" compatLnSpc="1">
            <a:spAutoFit/>
          </a:bodyPr>
          <a:lstStyle/>
          <a:p>
            <a:pPr algn="ctr" defTabSz="685800">
              <a:defRPr sz="1800" b="0" i="0" u="none" strike="noStrike" kern="0" cap="none" spc="0" baseline="0">
                <a:solidFill>
                  <a:srgbClr val="000000"/>
                </a:solidFill>
                <a:uFillTx/>
              </a:defRPr>
            </a:pPr>
            <a:r>
              <a:rPr lang="fr-FR" sz="1200" b="1">
                <a:solidFill>
                  <a:srgbClr val="000000"/>
                </a:solidFill>
                <a:latin typeface="Calibri"/>
              </a:rPr>
              <a:t>Fin du report d’imposition</a:t>
            </a:r>
          </a:p>
        </p:txBody>
      </p:sp>
      <p:cxnSp>
        <p:nvCxnSpPr>
          <p:cNvPr id="12" name="Connecteur droit 48">
            <a:extLst>
              <a:ext uri="{FF2B5EF4-FFF2-40B4-BE49-F238E27FC236}">
                <a16:creationId xmlns:a16="http://schemas.microsoft.com/office/drawing/2014/main" id="{6257ADB5-C915-4C3E-BE71-EFE8745CDD46}"/>
              </a:ext>
            </a:extLst>
          </p:cNvPr>
          <p:cNvCxnSpPr>
            <a:stCxn id="8" idx="0"/>
          </p:cNvCxnSpPr>
          <p:nvPr/>
        </p:nvCxnSpPr>
        <p:spPr>
          <a:xfrm flipV="1">
            <a:off x="2461144" y="3308693"/>
            <a:ext cx="15633" cy="1207515"/>
          </a:xfrm>
          <a:prstGeom prst="straightConnector1">
            <a:avLst/>
          </a:prstGeom>
          <a:noFill/>
          <a:ln w="6345" cap="flat">
            <a:solidFill>
              <a:srgbClr val="00B0F0"/>
            </a:solidFill>
            <a:custDash>
              <a:ds d="800693" sp="800693"/>
            </a:custDash>
            <a:miter/>
          </a:ln>
        </p:spPr>
      </p:cxnSp>
      <p:cxnSp>
        <p:nvCxnSpPr>
          <p:cNvPr id="13" name="Connecteur droit avec flèche 54">
            <a:extLst>
              <a:ext uri="{FF2B5EF4-FFF2-40B4-BE49-F238E27FC236}">
                <a16:creationId xmlns:a16="http://schemas.microsoft.com/office/drawing/2014/main" id="{C624F76A-0F49-409F-9CCA-5D3DC086D005}"/>
              </a:ext>
            </a:extLst>
          </p:cNvPr>
          <p:cNvCxnSpPr/>
          <p:nvPr/>
        </p:nvCxnSpPr>
        <p:spPr>
          <a:xfrm>
            <a:off x="2476777" y="3308690"/>
            <a:ext cx="637095" cy="0"/>
          </a:xfrm>
          <a:prstGeom prst="straightConnector1">
            <a:avLst/>
          </a:prstGeom>
          <a:noFill/>
          <a:ln w="12701" cap="flat">
            <a:solidFill>
              <a:srgbClr val="00B0F0"/>
            </a:solidFill>
            <a:custDash>
              <a:ds d="799921" sp="799921"/>
            </a:custDash>
            <a:miter/>
            <a:tailEnd type="arrow"/>
          </a:ln>
        </p:spPr>
      </p:cxnSp>
      <p:cxnSp>
        <p:nvCxnSpPr>
          <p:cNvPr id="14" name="Connecteur droit avec flèche 58">
            <a:extLst>
              <a:ext uri="{FF2B5EF4-FFF2-40B4-BE49-F238E27FC236}">
                <a16:creationId xmlns:a16="http://schemas.microsoft.com/office/drawing/2014/main" id="{C4FDAA7E-ED17-42CD-8114-B8B3720ECB50}"/>
              </a:ext>
            </a:extLst>
          </p:cNvPr>
          <p:cNvCxnSpPr/>
          <p:nvPr/>
        </p:nvCxnSpPr>
        <p:spPr>
          <a:xfrm>
            <a:off x="4268780" y="3831736"/>
            <a:ext cx="1345265" cy="0"/>
          </a:xfrm>
          <a:prstGeom prst="straightConnector1">
            <a:avLst/>
          </a:prstGeom>
          <a:noFill/>
          <a:ln w="6345" cap="flat">
            <a:solidFill>
              <a:srgbClr val="AD0056"/>
            </a:solidFill>
            <a:custDash>
              <a:ds d="100000" sp="100000"/>
            </a:custDash>
            <a:miter/>
            <a:tailEnd type="arrow"/>
          </a:ln>
        </p:spPr>
      </p:cxnSp>
      <p:cxnSp>
        <p:nvCxnSpPr>
          <p:cNvPr id="15" name="Connecteur droit avec flèche 60">
            <a:extLst>
              <a:ext uri="{FF2B5EF4-FFF2-40B4-BE49-F238E27FC236}">
                <a16:creationId xmlns:a16="http://schemas.microsoft.com/office/drawing/2014/main" id="{07547217-6A39-45F4-8DDA-6C9336A0A1B7}"/>
              </a:ext>
            </a:extLst>
          </p:cNvPr>
          <p:cNvCxnSpPr>
            <a:cxnSpLocks/>
            <a:stCxn id="5" idx="1"/>
            <a:endCxn id="17" idx="1"/>
          </p:cNvCxnSpPr>
          <p:nvPr/>
        </p:nvCxnSpPr>
        <p:spPr>
          <a:xfrm flipV="1">
            <a:off x="4628315" y="4380067"/>
            <a:ext cx="985728" cy="62880"/>
          </a:xfrm>
          <a:prstGeom prst="straightConnector1">
            <a:avLst/>
          </a:prstGeom>
          <a:noFill/>
          <a:ln w="6345" cap="flat">
            <a:solidFill>
              <a:srgbClr val="0084B4"/>
            </a:solidFill>
            <a:custDash>
              <a:ds d="100000" sp="100000"/>
            </a:custDash>
            <a:miter/>
            <a:tailEnd type="arrow"/>
          </a:ln>
        </p:spPr>
      </p:cxnSp>
      <p:sp>
        <p:nvSpPr>
          <p:cNvPr id="16" name="ZoneTexte 61">
            <a:extLst>
              <a:ext uri="{FF2B5EF4-FFF2-40B4-BE49-F238E27FC236}">
                <a16:creationId xmlns:a16="http://schemas.microsoft.com/office/drawing/2014/main" id="{A4F5AD5D-899E-40C6-885F-9877F88E55B0}"/>
              </a:ext>
            </a:extLst>
          </p:cNvPr>
          <p:cNvSpPr txBox="1"/>
          <p:nvPr/>
        </p:nvSpPr>
        <p:spPr>
          <a:xfrm>
            <a:off x="5614043" y="3621991"/>
            <a:ext cx="4675482" cy="253916"/>
          </a:xfrm>
          <a:prstGeom prst="rect">
            <a:avLst/>
          </a:prstGeom>
          <a:noFill/>
          <a:ln cap="flat">
            <a:noFill/>
          </a:ln>
        </p:spPr>
        <p:txBody>
          <a:bodyPr vert="horz" wrap="square" lIns="68580" tIns="34290" rIns="68580" bIns="34290" anchor="t" anchorCtr="0" compatLnSpc="1">
            <a:spAutoFit/>
          </a:bodyPr>
          <a:lstStyle/>
          <a:p>
            <a:pPr defTabSz="685800">
              <a:defRPr sz="1800" b="0" i="0" u="none" strike="noStrike" kern="0" cap="none" spc="0" baseline="0">
                <a:solidFill>
                  <a:srgbClr val="000000"/>
                </a:solidFill>
                <a:uFillTx/>
              </a:defRPr>
            </a:pPr>
            <a:r>
              <a:rPr lang="fr-FR" sz="1200">
                <a:solidFill>
                  <a:srgbClr val="AD0056"/>
                </a:solidFill>
                <a:latin typeface="Calibri"/>
              </a:rPr>
              <a:t>Cession à titre onéreux, rachat, remboursement ou annulation des titres</a:t>
            </a:r>
          </a:p>
        </p:txBody>
      </p:sp>
      <p:sp>
        <p:nvSpPr>
          <p:cNvPr id="17" name="ZoneTexte 62">
            <a:extLst>
              <a:ext uri="{FF2B5EF4-FFF2-40B4-BE49-F238E27FC236}">
                <a16:creationId xmlns:a16="http://schemas.microsoft.com/office/drawing/2014/main" id="{81AF6A37-C47F-418C-BE37-597355DD9ABF}"/>
              </a:ext>
            </a:extLst>
          </p:cNvPr>
          <p:cNvSpPr txBox="1"/>
          <p:nvPr/>
        </p:nvSpPr>
        <p:spPr>
          <a:xfrm>
            <a:off x="5614043" y="4160776"/>
            <a:ext cx="4675482" cy="438582"/>
          </a:xfrm>
          <a:prstGeom prst="rect">
            <a:avLst/>
          </a:prstGeom>
          <a:noFill/>
          <a:ln cap="flat">
            <a:noFill/>
          </a:ln>
        </p:spPr>
        <p:txBody>
          <a:bodyPr vert="horz" wrap="square" lIns="68580" tIns="34290" rIns="68580" bIns="34290" anchor="t" anchorCtr="0" compatLnSpc="1">
            <a:spAutoFit/>
          </a:bodyPr>
          <a:lstStyle/>
          <a:p>
            <a:pPr defTabSz="685800">
              <a:defRPr sz="1800" b="0" i="0" u="none" strike="noStrike" kern="0" cap="none" spc="0" baseline="0">
                <a:solidFill>
                  <a:srgbClr val="000000"/>
                </a:solidFill>
                <a:uFillTx/>
              </a:defRPr>
            </a:pPr>
            <a:r>
              <a:rPr lang="fr-FR" sz="1200" dirty="0">
                <a:solidFill>
                  <a:srgbClr val="0084B4"/>
                </a:solidFill>
                <a:latin typeface="Calibri"/>
              </a:rPr>
              <a:t>Cession à titre onéreux, rachat, remboursement ou annulation des titres apportés dans les </a:t>
            </a:r>
            <a:r>
              <a:rPr lang="fr-FR" sz="1200" b="1" u="sng" dirty="0">
                <a:solidFill>
                  <a:srgbClr val="0084B4"/>
                </a:solidFill>
                <a:latin typeface="Calibri"/>
              </a:rPr>
              <a:t>3 années </a:t>
            </a:r>
            <a:r>
              <a:rPr lang="fr-FR" sz="1200" dirty="0">
                <a:solidFill>
                  <a:srgbClr val="0084B4"/>
                </a:solidFill>
                <a:latin typeface="Calibri"/>
              </a:rPr>
              <a:t>qui suivent l’apport</a:t>
            </a:r>
          </a:p>
        </p:txBody>
      </p:sp>
      <p:cxnSp>
        <p:nvCxnSpPr>
          <p:cNvPr id="18" name="Connecteur droit avec flèche 77">
            <a:extLst>
              <a:ext uri="{FF2B5EF4-FFF2-40B4-BE49-F238E27FC236}">
                <a16:creationId xmlns:a16="http://schemas.microsoft.com/office/drawing/2014/main" id="{E06CC0F5-859B-4B7D-A88D-D7361FCBD8B4}"/>
              </a:ext>
            </a:extLst>
          </p:cNvPr>
          <p:cNvCxnSpPr>
            <a:stCxn id="17" idx="2"/>
            <a:endCxn id="19" idx="0"/>
          </p:cNvCxnSpPr>
          <p:nvPr/>
        </p:nvCxnSpPr>
        <p:spPr>
          <a:xfrm>
            <a:off x="7951784" y="4599360"/>
            <a:ext cx="0" cy="447759"/>
          </a:xfrm>
          <a:prstGeom prst="straightConnector1">
            <a:avLst/>
          </a:prstGeom>
          <a:noFill/>
          <a:ln w="6345" cap="flat">
            <a:solidFill>
              <a:srgbClr val="0084B4"/>
            </a:solidFill>
            <a:prstDash val="solid"/>
            <a:miter/>
            <a:tailEnd type="arrow"/>
          </a:ln>
        </p:spPr>
      </p:cxnSp>
      <p:sp>
        <p:nvSpPr>
          <p:cNvPr id="19" name="ZoneTexte 78">
            <a:extLst>
              <a:ext uri="{FF2B5EF4-FFF2-40B4-BE49-F238E27FC236}">
                <a16:creationId xmlns:a16="http://schemas.microsoft.com/office/drawing/2014/main" id="{9FD239B3-5648-4347-937C-9B87E872D803}"/>
              </a:ext>
            </a:extLst>
          </p:cNvPr>
          <p:cNvSpPr txBox="1"/>
          <p:nvPr/>
        </p:nvSpPr>
        <p:spPr>
          <a:xfrm>
            <a:off x="6958075" y="5047119"/>
            <a:ext cx="1987421" cy="484751"/>
          </a:xfrm>
          <a:prstGeom prst="rect">
            <a:avLst/>
          </a:prstGeom>
          <a:noFill/>
          <a:ln cap="flat">
            <a:noFill/>
          </a:ln>
        </p:spPr>
        <p:txBody>
          <a:bodyPr vert="horz" wrap="square" lIns="68580" tIns="34290" rIns="68580" bIns="34290" anchor="t" anchorCtr="1" compatLnSpc="1">
            <a:noAutofit/>
          </a:bodyPr>
          <a:lstStyle/>
          <a:p>
            <a:pPr algn="ctr" defTabSz="685800">
              <a:defRPr sz="1800" b="0" i="0" u="none" strike="noStrike" kern="0" cap="none" spc="0" baseline="0">
                <a:solidFill>
                  <a:srgbClr val="000000"/>
                </a:solidFill>
                <a:uFillTx/>
              </a:defRPr>
            </a:pPr>
            <a:r>
              <a:rPr lang="fr-FR" sz="1200">
                <a:solidFill>
                  <a:srgbClr val="000000"/>
                </a:solidFill>
                <a:latin typeface="Calibri"/>
              </a:rPr>
              <a:t>Fin du report sauf </a:t>
            </a:r>
            <a:r>
              <a:rPr lang="fr-FR" sz="1200" b="1">
                <a:solidFill>
                  <a:srgbClr val="000000"/>
                </a:solidFill>
                <a:latin typeface="Calibri"/>
              </a:rPr>
              <a:t>réinvestissement</a:t>
            </a:r>
          </a:p>
        </p:txBody>
      </p:sp>
      <p:pic>
        <p:nvPicPr>
          <p:cNvPr id="20" name="Graphique 125" descr="Pièces">
            <a:extLst>
              <a:ext uri="{FF2B5EF4-FFF2-40B4-BE49-F238E27FC236}">
                <a16:creationId xmlns:a16="http://schemas.microsoft.com/office/drawing/2014/main" id="{128CF250-9448-42DA-9DD6-A1B7F51F7D9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709410" y="5501510"/>
            <a:ext cx="484751" cy="484751"/>
          </a:xfrm>
          <a:prstGeom prst="rect">
            <a:avLst/>
          </a:prstGeom>
          <a:noFill/>
          <a:ln cap="flat">
            <a:noFill/>
          </a:ln>
        </p:spPr>
      </p:pic>
      <p:sp>
        <p:nvSpPr>
          <p:cNvPr id="22" name="Titre 7">
            <a:extLst>
              <a:ext uri="{FF2B5EF4-FFF2-40B4-BE49-F238E27FC236}">
                <a16:creationId xmlns:a16="http://schemas.microsoft.com/office/drawing/2014/main" id="{B3F575BA-FA33-4AAD-AFB0-9FDD489B065D}"/>
              </a:ext>
            </a:extLst>
          </p:cNvPr>
          <p:cNvSpPr txBox="1">
            <a:spLocks noGrp="1"/>
          </p:cNvSpPr>
          <p:nvPr>
            <p:ph type="title"/>
          </p:nvPr>
        </p:nvSpPr>
        <p:spPr/>
        <p:txBody>
          <a:bodyPr>
            <a:normAutofit/>
          </a:bodyPr>
          <a:lstStyle/>
          <a:p>
            <a:pPr lvl="0"/>
            <a:r>
              <a:rPr lang="fr-FR" dirty="0"/>
              <a:t>Aménagement du régime d’apport-cession</a:t>
            </a:r>
          </a:p>
        </p:txBody>
      </p:sp>
      <p:sp>
        <p:nvSpPr>
          <p:cNvPr id="21" name="Espace réservé du contenu 20">
            <a:extLst>
              <a:ext uri="{FF2B5EF4-FFF2-40B4-BE49-F238E27FC236}">
                <a16:creationId xmlns:a16="http://schemas.microsoft.com/office/drawing/2014/main" id="{792EDC20-60FB-3649-B01C-06297871252A}"/>
              </a:ext>
            </a:extLst>
          </p:cNvPr>
          <p:cNvSpPr>
            <a:spLocks noGrp="1"/>
          </p:cNvSpPr>
          <p:nvPr>
            <p:ph idx="1"/>
          </p:nvPr>
        </p:nvSpPr>
        <p:spPr/>
        <p:txBody>
          <a:bodyPr/>
          <a:lstStyle/>
          <a:p>
            <a:r>
              <a:rPr lang="fr-FR" dirty="0"/>
              <a:t>Rappel</a:t>
            </a:r>
          </a:p>
        </p:txBody>
      </p:sp>
    </p:spTree>
    <p:extLst>
      <p:ext uri="{BB962C8B-B14F-4D97-AF65-F5344CB8AC3E}">
        <p14:creationId xmlns:p14="http://schemas.microsoft.com/office/powerpoint/2010/main" val="2000537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BD6322-B5D4-6B42-B980-9A4CD4B23658}"/>
              </a:ext>
            </a:extLst>
          </p:cNvPr>
          <p:cNvSpPr>
            <a:spLocks noGrp="1"/>
          </p:cNvSpPr>
          <p:nvPr>
            <p:ph type="title"/>
          </p:nvPr>
        </p:nvSpPr>
        <p:spPr/>
        <p:txBody>
          <a:bodyPr>
            <a:normAutofit fontScale="90000"/>
          </a:bodyPr>
          <a:lstStyle/>
          <a:p>
            <a:br>
              <a:rPr lang="fr-FR" dirty="0"/>
            </a:br>
            <a:br>
              <a:rPr lang="fr-FR" dirty="0"/>
            </a:br>
            <a:br>
              <a:rPr lang="fr-FR" dirty="0"/>
            </a:br>
            <a:r>
              <a:rPr lang="fr-FR" dirty="0"/>
              <a:t>Calcul de l’IR 2019 et 2020</a:t>
            </a:r>
          </a:p>
        </p:txBody>
      </p:sp>
      <p:sp>
        <p:nvSpPr>
          <p:cNvPr id="3" name="Espace réservé du contenu 2">
            <a:extLst>
              <a:ext uri="{FF2B5EF4-FFF2-40B4-BE49-F238E27FC236}">
                <a16:creationId xmlns:a16="http://schemas.microsoft.com/office/drawing/2014/main" id="{D5266242-7ECF-C741-8C73-AA1F29AC1281}"/>
              </a:ext>
            </a:extLst>
          </p:cNvPr>
          <p:cNvSpPr>
            <a:spLocks noGrp="1"/>
          </p:cNvSpPr>
          <p:nvPr>
            <p:ph idx="1"/>
          </p:nvPr>
        </p:nvSpPr>
        <p:spPr>
          <a:xfrm>
            <a:off x="604434" y="1501534"/>
            <a:ext cx="10749366" cy="4351338"/>
          </a:xfrm>
        </p:spPr>
        <p:txBody>
          <a:bodyPr>
            <a:normAutofit fontScale="92500" lnSpcReduction="10000"/>
          </a:bodyPr>
          <a:lstStyle/>
          <a:p>
            <a:r>
              <a:rPr lang="fr-FR" dirty="0"/>
              <a:t>Nouveau barème pour l’imposition des revenus 2019</a:t>
            </a:r>
          </a:p>
          <a:p>
            <a:pPr lvl="1"/>
            <a:r>
              <a:rPr lang="fr-FR" dirty="0"/>
              <a:t>Revalorisation du barème de l’IR</a:t>
            </a:r>
          </a:p>
          <a:p>
            <a:pPr lvl="2"/>
            <a:r>
              <a:rPr lang="fr-FR" dirty="0"/>
              <a:t>Indexation des limites des tranches du barème de 1 % pour tenir compte de l’inflation</a:t>
            </a:r>
          </a:p>
          <a:p>
            <a:pPr lvl="3"/>
            <a:r>
              <a:rPr lang="fr-FR" dirty="0"/>
              <a:t>Actualisation des divers limites, seuils, plafonds et décote</a:t>
            </a:r>
          </a:p>
          <a:p>
            <a:pPr lvl="0"/>
            <a:r>
              <a:rPr lang="fr-FR" dirty="0"/>
              <a:t>Baisse de l’IR 2020</a:t>
            </a:r>
          </a:p>
          <a:p>
            <a:pPr lvl="1"/>
            <a:r>
              <a:rPr lang="fr-FR" dirty="0"/>
              <a:t>Baisse du taux de la 2</a:t>
            </a:r>
            <a:r>
              <a:rPr lang="fr-FR" baseline="30000" dirty="0"/>
              <a:t>ème</a:t>
            </a:r>
            <a:r>
              <a:rPr lang="fr-FR" dirty="0"/>
              <a:t> tranche d’imposition</a:t>
            </a:r>
          </a:p>
          <a:p>
            <a:pPr lvl="2"/>
            <a:r>
              <a:rPr lang="fr-FR" dirty="0"/>
              <a:t>Le taux d’imposition passe de 14 % à 11 % (revenus entre 10 064 € et 25 659 €)</a:t>
            </a:r>
          </a:p>
          <a:p>
            <a:pPr lvl="1"/>
            <a:r>
              <a:rPr lang="fr-FR" dirty="0"/>
              <a:t>Abaissement des limites des tranches intermédiaires</a:t>
            </a:r>
          </a:p>
          <a:p>
            <a:pPr lvl="2"/>
            <a:r>
              <a:rPr lang="fr-FR" dirty="0"/>
              <a:t>Abaissement du seuil d’entrée dans les 3</a:t>
            </a:r>
            <a:r>
              <a:rPr lang="fr-FR" baseline="30000" dirty="0"/>
              <a:t>ème</a:t>
            </a:r>
            <a:r>
              <a:rPr lang="fr-FR" dirty="0"/>
              <a:t> et 4</a:t>
            </a:r>
            <a:r>
              <a:rPr lang="fr-FR" baseline="30000" dirty="0"/>
              <a:t>ème</a:t>
            </a:r>
            <a:r>
              <a:rPr lang="fr-FR" dirty="0"/>
              <a:t> tranches</a:t>
            </a:r>
          </a:p>
          <a:p>
            <a:pPr lvl="1"/>
            <a:r>
              <a:rPr lang="fr-FR" dirty="0"/>
              <a:t>Mesure sans effet pour les contribuables situés dans les tranches à  41 % et 45 %</a:t>
            </a:r>
          </a:p>
          <a:p>
            <a:pPr lvl="1"/>
            <a:r>
              <a:rPr lang="fr-FR" dirty="0"/>
              <a:t>Simulateur en ligne : </a:t>
            </a:r>
            <a:r>
              <a:rPr lang="fr-FR" dirty="0" err="1"/>
              <a:t>impots.gouv.fr</a:t>
            </a:r>
            <a:r>
              <a:rPr lang="fr-FR" dirty="0"/>
              <a:t>/portail/simulateurs</a:t>
            </a:r>
          </a:p>
          <a:p>
            <a:pPr lvl="3"/>
            <a:endParaRPr lang="fr-FR" dirty="0"/>
          </a:p>
          <a:p>
            <a:pPr lvl="3"/>
            <a:endParaRPr lang="fr-FR" dirty="0"/>
          </a:p>
          <a:p>
            <a:pPr lvl="3"/>
            <a:endParaRPr lang="fr-FR" dirty="0"/>
          </a:p>
          <a:p>
            <a:pPr lvl="3"/>
            <a:endParaRPr lang="fr-FR" dirty="0"/>
          </a:p>
          <a:p>
            <a:pPr marL="90487" indent="0">
              <a:buNone/>
            </a:pPr>
            <a:endParaRPr lang="fr-FR" dirty="0"/>
          </a:p>
        </p:txBody>
      </p:sp>
    </p:spTree>
    <p:extLst>
      <p:ext uri="{BB962C8B-B14F-4D97-AF65-F5344CB8AC3E}">
        <p14:creationId xmlns:p14="http://schemas.microsoft.com/office/powerpoint/2010/main" val="418285191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4">
            <a:extLst>
              <a:ext uri="{FF2B5EF4-FFF2-40B4-BE49-F238E27FC236}">
                <a16:creationId xmlns:a16="http://schemas.microsoft.com/office/drawing/2014/main" id="{69C8C062-4B06-4924-9D73-ADE0EC5F39E8}"/>
              </a:ext>
            </a:extLst>
          </p:cNvPr>
          <p:cNvSpPr txBox="1"/>
          <p:nvPr/>
        </p:nvSpPr>
        <p:spPr>
          <a:xfrm>
            <a:off x="3922907" y="2871561"/>
            <a:ext cx="1880114" cy="1924444"/>
          </a:xfrm>
          <a:prstGeom prst="rect">
            <a:avLst/>
          </a:prstGeom>
          <a:noFill/>
          <a:ln w="9528" cap="flat">
            <a:solidFill>
              <a:srgbClr val="404040"/>
            </a:solidFill>
            <a:prstDash val="solid"/>
            <a:miter/>
          </a:ln>
        </p:spPr>
        <p:txBody>
          <a:bodyPr vert="horz" wrap="square" lIns="68580" tIns="34290" rIns="68580" bIns="34290" anchor="t" anchorCtr="1" compatLnSpc="1">
            <a:noAutofit/>
          </a:bodyPr>
          <a:lstStyle/>
          <a:p>
            <a:pPr algn="ctr" defTabSz="685800">
              <a:defRPr sz="1800" b="0" i="0" u="none" strike="noStrike" kern="0" cap="none" spc="0" baseline="0">
                <a:solidFill>
                  <a:srgbClr val="000000"/>
                </a:solidFill>
                <a:uFillTx/>
              </a:defRPr>
            </a:pPr>
            <a:r>
              <a:rPr lang="fr-FR" sz="900" b="1">
                <a:solidFill>
                  <a:srgbClr val="000000"/>
                </a:solidFill>
                <a:latin typeface="Calibri"/>
              </a:rPr>
              <a:t>Acquisition d’une fraction du capital </a:t>
            </a:r>
            <a:r>
              <a:rPr lang="fr-FR" sz="900">
                <a:solidFill>
                  <a:srgbClr val="000000"/>
                </a:solidFill>
                <a:latin typeface="Calibri"/>
              </a:rPr>
              <a:t>d’une ou plusieurs sociétés exerçant une activité commerciale, industrielle, artisanale, libérale, agricole ou financière</a:t>
            </a:r>
          </a:p>
          <a:p>
            <a:pPr algn="ctr" defTabSz="685800">
              <a:defRPr sz="1800" b="0" i="0" u="none" strike="noStrike" kern="0" cap="none" spc="0" baseline="0">
                <a:solidFill>
                  <a:srgbClr val="000000"/>
                </a:solidFill>
                <a:uFillTx/>
              </a:defRPr>
            </a:pPr>
            <a:endParaRPr lang="fr-FR" sz="900">
              <a:solidFill>
                <a:srgbClr val="000000"/>
              </a:solidFill>
              <a:latin typeface="Calibri"/>
            </a:endParaRPr>
          </a:p>
          <a:p>
            <a:pPr algn="ctr" defTabSz="685800">
              <a:defRPr sz="1800" b="0" i="0" u="none" strike="noStrike" kern="0" cap="none" spc="0" baseline="0">
                <a:solidFill>
                  <a:srgbClr val="000000"/>
                </a:solidFill>
                <a:uFillTx/>
              </a:defRPr>
            </a:pPr>
            <a:endParaRPr lang="fr-FR" sz="900">
              <a:solidFill>
                <a:srgbClr val="000000"/>
              </a:solidFill>
              <a:latin typeface="Calibri"/>
            </a:endParaRPr>
          </a:p>
        </p:txBody>
      </p:sp>
      <p:sp>
        <p:nvSpPr>
          <p:cNvPr id="3" name="ZoneTexte 3">
            <a:extLst>
              <a:ext uri="{FF2B5EF4-FFF2-40B4-BE49-F238E27FC236}">
                <a16:creationId xmlns:a16="http://schemas.microsoft.com/office/drawing/2014/main" id="{4E3D2496-2ACC-4555-88E8-518FAF371816}"/>
              </a:ext>
            </a:extLst>
          </p:cNvPr>
          <p:cNvSpPr txBox="1"/>
          <p:nvPr/>
        </p:nvSpPr>
        <p:spPr>
          <a:xfrm>
            <a:off x="1880677" y="2871563"/>
            <a:ext cx="1880114" cy="1924437"/>
          </a:xfrm>
          <a:prstGeom prst="rect">
            <a:avLst/>
          </a:prstGeom>
          <a:noFill/>
          <a:ln w="9528" cap="flat">
            <a:solidFill>
              <a:srgbClr val="404040"/>
            </a:solidFill>
            <a:prstDash val="solid"/>
            <a:miter/>
          </a:ln>
        </p:spPr>
        <p:txBody>
          <a:bodyPr vert="horz" wrap="square" lIns="68580" tIns="34290" rIns="68580" bIns="34290" anchor="t" anchorCtr="1" compatLnSpc="1">
            <a:noAutofit/>
          </a:bodyPr>
          <a:lstStyle/>
          <a:p>
            <a:pPr algn="ctr" defTabSz="685800">
              <a:defRPr sz="1800" b="0" i="0" u="none" strike="noStrike" kern="0" cap="none" spc="0" baseline="0">
                <a:solidFill>
                  <a:srgbClr val="000000"/>
                </a:solidFill>
                <a:uFillTx/>
              </a:defRPr>
            </a:pPr>
            <a:r>
              <a:rPr lang="fr-FR" sz="900">
                <a:solidFill>
                  <a:srgbClr val="000000"/>
                </a:solidFill>
                <a:latin typeface="Calibri"/>
              </a:rPr>
              <a:t>Financement de </a:t>
            </a:r>
            <a:r>
              <a:rPr lang="fr-FR" sz="900" b="1">
                <a:solidFill>
                  <a:srgbClr val="000000"/>
                </a:solidFill>
                <a:latin typeface="Calibri"/>
              </a:rPr>
              <a:t>moyens permanent d’exploitation affectés </a:t>
            </a:r>
            <a:r>
              <a:rPr lang="fr-FR" sz="900">
                <a:solidFill>
                  <a:srgbClr val="000000"/>
                </a:solidFill>
                <a:latin typeface="Calibri"/>
              </a:rPr>
              <a:t>à une exploitation commerciale, industrielle, artisanale, libérale, agricole ou financière</a:t>
            </a:r>
          </a:p>
        </p:txBody>
      </p:sp>
      <p:sp>
        <p:nvSpPr>
          <p:cNvPr id="4" name="ZoneTexte 5">
            <a:extLst>
              <a:ext uri="{FF2B5EF4-FFF2-40B4-BE49-F238E27FC236}">
                <a16:creationId xmlns:a16="http://schemas.microsoft.com/office/drawing/2014/main" id="{7B967150-98A9-4A21-A622-5BFB68C52EDC}"/>
              </a:ext>
            </a:extLst>
          </p:cNvPr>
          <p:cNvSpPr txBox="1"/>
          <p:nvPr/>
        </p:nvSpPr>
        <p:spPr>
          <a:xfrm>
            <a:off x="5965144" y="2871563"/>
            <a:ext cx="1880114" cy="1924437"/>
          </a:xfrm>
          <a:prstGeom prst="rect">
            <a:avLst/>
          </a:prstGeom>
          <a:noFill/>
          <a:ln w="9528" cap="flat">
            <a:solidFill>
              <a:srgbClr val="404040"/>
            </a:solidFill>
            <a:prstDash val="solid"/>
            <a:miter/>
          </a:ln>
        </p:spPr>
        <p:txBody>
          <a:bodyPr vert="horz" wrap="square" lIns="68580" tIns="34290" rIns="68580" bIns="34290" anchor="t" anchorCtr="1" compatLnSpc="1">
            <a:noAutofit/>
          </a:bodyPr>
          <a:lstStyle/>
          <a:p>
            <a:pPr algn="ctr" defTabSz="685800">
              <a:defRPr sz="1800" b="0" i="0" u="none" strike="noStrike" kern="0" cap="none" spc="0" baseline="0">
                <a:solidFill>
                  <a:srgbClr val="000000"/>
                </a:solidFill>
                <a:uFillTx/>
              </a:defRPr>
            </a:pPr>
            <a:r>
              <a:rPr lang="fr-FR" sz="900" b="1">
                <a:solidFill>
                  <a:srgbClr val="000000"/>
                </a:solidFill>
                <a:latin typeface="Calibri"/>
              </a:rPr>
              <a:t>Souscription en numéraire au capital </a:t>
            </a:r>
            <a:r>
              <a:rPr lang="fr-FR" sz="900">
                <a:solidFill>
                  <a:srgbClr val="000000"/>
                </a:solidFill>
                <a:latin typeface="Calibri"/>
              </a:rPr>
              <a:t>d’une ou plusieurs sociétés exerçant une activité commerciale, industrielle, artisanale, libérale, agricole ou financière</a:t>
            </a:r>
          </a:p>
        </p:txBody>
      </p:sp>
      <p:pic>
        <p:nvPicPr>
          <p:cNvPr id="5" name="Graphique 8" descr="Avertissement">
            <a:extLst>
              <a:ext uri="{FF2B5EF4-FFF2-40B4-BE49-F238E27FC236}">
                <a16:creationId xmlns:a16="http://schemas.microsoft.com/office/drawing/2014/main" id="{ADB56EDC-A203-43A9-B7C1-7B4411294E5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076570" y="3681554"/>
            <a:ext cx="298577" cy="298577"/>
          </a:xfrm>
          <a:prstGeom prst="rect">
            <a:avLst/>
          </a:prstGeom>
          <a:noFill/>
          <a:ln cap="flat">
            <a:noFill/>
          </a:ln>
        </p:spPr>
      </p:pic>
      <p:sp>
        <p:nvSpPr>
          <p:cNvPr id="6" name="ZoneTexte 9">
            <a:extLst>
              <a:ext uri="{FF2B5EF4-FFF2-40B4-BE49-F238E27FC236}">
                <a16:creationId xmlns:a16="http://schemas.microsoft.com/office/drawing/2014/main" id="{D7B3087D-F7E8-4CA2-A839-9AA0ECF2B797}"/>
              </a:ext>
            </a:extLst>
          </p:cNvPr>
          <p:cNvSpPr txBox="1"/>
          <p:nvPr/>
        </p:nvSpPr>
        <p:spPr>
          <a:xfrm>
            <a:off x="4225861" y="3757862"/>
            <a:ext cx="1650947" cy="484748"/>
          </a:xfrm>
          <a:prstGeom prst="rect">
            <a:avLst/>
          </a:prstGeom>
          <a:noFill/>
          <a:ln cap="flat">
            <a:noFill/>
          </a:ln>
        </p:spPr>
        <p:txBody>
          <a:bodyPr vert="horz" wrap="square" lIns="68580" tIns="34290" rIns="68580" bIns="34290" anchor="t" anchorCtr="1" compatLnSpc="1">
            <a:spAutoFit/>
          </a:bodyPr>
          <a:lstStyle/>
          <a:p>
            <a:pPr algn="ctr" defTabSz="685800">
              <a:defRPr sz="1800" b="0" i="0" u="none" strike="noStrike" kern="0" cap="none" spc="0" baseline="0">
                <a:solidFill>
                  <a:srgbClr val="000000"/>
                </a:solidFill>
                <a:uFillTx/>
              </a:defRPr>
            </a:pPr>
            <a:r>
              <a:rPr lang="fr-FR" sz="900" b="1">
                <a:solidFill>
                  <a:srgbClr val="000000"/>
                </a:solidFill>
                <a:latin typeface="Calibri"/>
              </a:rPr>
              <a:t>Doit avoir pour effet de conférer le contrôle de chacune des sociétés</a:t>
            </a:r>
          </a:p>
        </p:txBody>
      </p:sp>
      <p:sp>
        <p:nvSpPr>
          <p:cNvPr id="7" name="ZoneTexte 10">
            <a:extLst>
              <a:ext uri="{FF2B5EF4-FFF2-40B4-BE49-F238E27FC236}">
                <a16:creationId xmlns:a16="http://schemas.microsoft.com/office/drawing/2014/main" id="{0CEA45A7-D69D-42FF-9A67-FF071B9C04D8}"/>
              </a:ext>
            </a:extLst>
          </p:cNvPr>
          <p:cNvSpPr txBox="1"/>
          <p:nvPr/>
        </p:nvSpPr>
        <p:spPr>
          <a:xfrm>
            <a:off x="8007376" y="2871563"/>
            <a:ext cx="2303945" cy="1924437"/>
          </a:xfrm>
          <a:prstGeom prst="rect">
            <a:avLst/>
          </a:prstGeom>
          <a:noFill/>
          <a:ln w="9528" cap="flat">
            <a:solidFill>
              <a:srgbClr val="404040"/>
            </a:solidFill>
            <a:prstDash val="solid"/>
            <a:miter/>
          </a:ln>
        </p:spPr>
        <p:txBody>
          <a:bodyPr vert="horz" wrap="square" lIns="68580" tIns="34290" rIns="68580" bIns="34290" anchor="t" anchorCtr="1" compatLnSpc="1">
            <a:noAutofit/>
          </a:bodyPr>
          <a:lstStyle/>
          <a:p>
            <a:pPr algn="ctr" defTabSz="685800">
              <a:defRPr sz="1800" b="0" i="0" u="none" strike="noStrike" kern="0" cap="none" spc="0" baseline="0">
                <a:solidFill>
                  <a:srgbClr val="000000"/>
                </a:solidFill>
                <a:uFillTx/>
              </a:defRPr>
            </a:pPr>
            <a:r>
              <a:rPr lang="fr-FR" sz="900" b="1">
                <a:solidFill>
                  <a:srgbClr val="000000"/>
                </a:solidFill>
                <a:latin typeface="Calibri"/>
              </a:rPr>
              <a:t>Souscription de parts ou actions de FCPR, FPCI, SCR ou SLP</a:t>
            </a:r>
          </a:p>
        </p:txBody>
      </p:sp>
      <p:sp>
        <p:nvSpPr>
          <p:cNvPr id="8" name="Flèche : double flèche horizontale 6">
            <a:extLst>
              <a:ext uri="{FF2B5EF4-FFF2-40B4-BE49-F238E27FC236}">
                <a16:creationId xmlns:a16="http://schemas.microsoft.com/office/drawing/2014/main" id="{3E3F194E-D73F-4055-9CB3-A3A627F82A20}"/>
              </a:ext>
            </a:extLst>
          </p:cNvPr>
          <p:cNvSpPr/>
          <p:nvPr/>
        </p:nvSpPr>
        <p:spPr>
          <a:xfrm>
            <a:off x="1880679" y="4327138"/>
            <a:ext cx="8445785" cy="468860"/>
          </a:xfrm>
          <a:custGeom>
            <a:avLst>
              <a:gd name="f9" fmla="val 50000"/>
              <a:gd name="f10" fmla="val 50000"/>
            </a:avLst>
            <a:gdLst>
              <a:gd name="f2" fmla="val 10800000"/>
              <a:gd name="f3" fmla="val 5400000"/>
              <a:gd name="f4" fmla="val 180"/>
              <a:gd name="f5" fmla="val w"/>
              <a:gd name="f6" fmla="val h"/>
              <a:gd name="f7" fmla="val ss"/>
              <a:gd name="f8" fmla="val 0"/>
              <a:gd name="f9" fmla="val 50000"/>
              <a:gd name="f10" fmla="val 50000"/>
              <a:gd name="f11" fmla="+- 0 0 -360"/>
              <a:gd name="f12" fmla="+- 0 0 -180"/>
              <a:gd name="f13" fmla="abs f5"/>
              <a:gd name="f14" fmla="abs f6"/>
              <a:gd name="f15" fmla="abs f7"/>
              <a:gd name="f16" fmla="val f8"/>
              <a:gd name="f17" fmla="val f9"/>
              <a:gd name="f18" fmla="val f10"/>
              <a:gd name="f19" fmla="*/ f11 f2 1"/>
              <a:gd name="f20" fmla="*/ f12 f2 1"/>
              <a:gd name="f21" fmla="?: f13 f5 1"/>
              <a:gd name="f22" fmla="?: f14 f6 1"/>
              <a:gd name="f23" fmla="?: f15 f7 1"/>
              <a:gd name="f24" fmla="*/ f19 1 f4"/>
              <a:gd name="f25" fmla="*/ f20 1 f4"/>
              <a:gd name="f26" fmla="*/ f21 1 21600"/>
              <a:gd name="f27" fmla="*/ f22 1 21600"/>
              <a:gd name="f28" fmla="*/ 21600 f21 1"/>
              <a:gd name="f29" fmla="*/ 21600 f22 1"/>
              <a:gd name="f30" fmla="+- f24 0 f3"/>
              <a:gd name="f31" fmla="+- f25 0 f3"/>
              <a:gd name="f32" fmla="min f27 f26"/>
              <a:gd name="f33" fmla="*/ f28 1 f23"/>
              <a:gd name="f34" fmla="*/ f29 1 f23"/>
              <a:gd name="f35" fmla="val f33"/>
              <a:gd name="f36" fmla="val f34"/>
              <a:gd name="f37" fmla="*/ f16 f32 1"/>
              <a:gd name="f38" fmla="+- f36 0 f16"/>
              <a:gd name="f39" fmla="+- f35 0 f16"/>
              <a:gd name="f40" fmla="*/ f35 f32 1"/>
              <a:gd name="f41" fmla="*/ f36 f32 1"/>
              <a:gd name="f42" fmla="*/ f38 1 2"/>
              <a:gd name="f43" fmla="*/ f39 1 2"/>
              <a:gd name="f44" fmla="min f39 f38"/>
              <a:gd name="f45" fmla="*/ f38 f17 1"/>
              <a:gd name="f46" fmla="+- f16 f42 0"/>
              <a:gd name="f47" fmla="+- f16 f43 0"/>
              <a:gd name="f48" fmla="*/ f44 f18 1"/>
              <a:gd name="f49" fmla="*/ f45 1 200000"/>
              <a:gd name="f50" fmla="*/ f48 1 100000"/>
              <a:gd name="f51" fmla="+- f46 0 f49"/>
              <a:gd name="f52" fmla="+- f46 f49 0"/>
              <a:gd name="f53" fmla="*/ f46 f32 1"/>
              <a:gd name="f54" fmla="*/ f47 f32 1"/>
              <a:gd name="f55" fmla="+- f35 0 f50"/>
              <a:gd name="f56" fmla="*/ f51 f50 1"/>
              <a:gd name="f57" fmla="*/ f51 f32 1"/>
              <a:gd name="f58" fmla="*/ f52 f32 1"/>
              <a:gd name="f59" fmla="*/ f50 f32 1"/>
              <a:gd name="f60" fmla="*/ f56 1 f42"/>
              <a:gd name="f61" fmla="*/ f55 f32 1"/>
              <a:gd name="f62" fmla="+- f50 0 f60"/>
              <a:gd name="f63" fmla="+- f55 f60 0"/>
              <a:gd name="f64" fmla="*/ f62 f32 1"/>
              <a:gd name="f65" fmla="*/ f63 f32 1"/>
            </a:gdLst>
            <a:ahLst/>
            <a:cxnLst>
              <a:cxn ang="3cd4">
                <a:pos x="hc" y="t"/>
              </a:cxn>
              <a:cxn ang="0">
                <a:pos x="r" y="vc"/>
              </a:cxn>
              <a:cxn ang="cd4">
                <a:pos x="hc" y="b"/>
              </a:cxn>
              <a:cxn ang="cd2">
                <a:pos x="l" y="vc"/>
              </a:cxn>
              <a:cxn ang="f30">
                <a:pos x="f61" y="f37"/>
              </a:cxn>
              <a:cxn ang="f30">
                <a:pos x="f54" y="f57"/>
              </a:cxn>
              <a:cxn ang="f30">
                <a:pos x="f59" y="f37"/>
              </a:cxn>
              <a:cxn ang="f31">
                <a:pos x="f59" y="f41"/>
              </a:cxn>
              <a:cxn ang="f31">
                <a:pos x="f54" y="f58"/>
              </a:cxn>
              <a:cxn ang="f31">
                <a:pos x="f61" y="f41"/>
              </a:cxn>
            </a:cxnLst>
            <a:rect l="f64" t="f57" r="f65" b="f58"/>
            <a:pathLst>
              <a:path>
                <a:moveTo>
                  <a:pt x="f37" y="f53"/>
                </a:moveTo>
                <a:lnTo>
                  <a:pt x="f59" y="f37"/>
                </a:lnTo>
                <a:lnTo>
                  <a:pt x="f59" y="f57"/>
                </a:lnTo>
                <a:lnTo>
                  <a:pt x="f61" y="f57"/>
                </a:lnTo>
                <a:lnTo>
                  <a:pt x="f61" y="f37"/>
                </a:lnTo>
                <a:lnTo>
                  <a:pt x="f40" y="f53"/>
                </a:lnTo>
                <a:lnTo>
                  <a:pt x="f61" y="f41"/>
                </a:lnTo>
                <a:lnTo>
                  <a:pt x="f61" y="f58"/>
                </a:lnTo>
                <a:lnTo>
                  <a:pt x="f59" y="f58"/>
                </a:lnTo>
                <a:lnTo>
                  <a:pt x="f59" y="f41"/>
                </a:lnTo>
                <a:close/>
              </a:path>
            </a:pathLst>
          </a:custGeom>
          <a:solidFill>
            <a:srgbClr val="F8FFDD"/>
          </a:solidFill>
          <a:ln w="6345" cap="flat">
            <a:solidFill>
              <a:srgbClr val="FCE5D4"/>
            </a:solidFill>
            <a:prstDash val="solid"/>
            <a:miter/>
          </a:ln>
        </p:spPr>
        <p:txBody>
          <a:bodyPr vert="horz" wrap="square" lIns="68580" tIns="34290" rIns="68580" bIns="34290" anchor="ctr" anchorCtr="1" compatLnSpc="1">
            <a:noAutofit/>
          </a:bodyPr>
          <a:lstStyle/>
          <a:p>
            <a:pPr algn="ctr" defTabSz="685800">
              <a:defRPr sz="1800" b="0" i="0" u="none" strike="noStrike" kern="0" cap="none" spc="0" baseline="0">
                <a:solidFill>
                  <a:srgbClr val="000000"/>
                </a:solidFill>
                <a:uFillTx/>
              </a:defRPr>
            </a:pPr>
            <a:r>
              <a:rPr lang="fr-FR" sz="1050" b="1">
                <a:solidFill>
                  <a:srgbClr val="73003A"/>
                </a:solidFill>
                <a:latin typeface="Calibri"/>
              </a:rPr>
              <a:t>Réinvestissements éligibles</a:t>
            </a:r>
          </a:p>
        </p:txBody>
      </p:sp>
      <p:sp>
        <p:nvSpPr>
          <p:cNvPr id="10" name="ZoneTexte 13">
            <a:extLst>
              <a:ext uri="{FF2B5EF4-FFF2-40B4-BE49-F238E27FC236}">
                <a16:creationId xmlns:a16="http://schemas.microsoft.com/office/drawing/2014/main" id="{F756812D-D68C-48E1-97C8-CB848F48F36D}"/>
              </a:ext>
            </a:extLst>
          </p:cNvPr>
          <p:cNvSpPr txBox="1"/>
          <p:nvPr/>
        </p:nvSpPr>
        <p:spPr>
          <a:xfrm>
            <a:off x="8300102" y="3681553"/>
            <a:ext cx="2011218" cy="484748"/>
          </a:xfrm>
          <a:prstGeom prst="rect">
            <a:avLst/>
          </a:prstGeom>
          <a:noFill/>
          <a:ln cap="flat">
            <a:noFill/>
          </a:ln>
        </p:spPr>
        <p:txBody>
          <a:bodyPr vert="horz" wrap="square" lIns="68580" tIns="34290" rIns="68580" bIns="34290" anchor="t" anchorCtr="1" compatLnSpc="1">
            <a:spAutoFit/>
          </a:bodyPr>
          <a:lstStyle/>
          <a:p>
            <a:pPr algn="ctr" defTabSz="685800">
              <a:defRPr sz="1800" b="0" i="0" u="none" strike="noStrike" kern="0" cap="none" spc="0" baseline="0">
                <a:solidFill>
                  <a:srgbClr val="000000"/>
                </a:solidFill>
                <a:uFillTx/>
              </a:defRPr>
            </a:pPr>
            <a:r>
              <a:rPr lang="fr-FR" sz="900">
                <a:solidFill>
                  <a:srgbClr val="404040"/>
                </a:solidFill>
                <a:latin typeface="Calibri"/>
              </a:rPr>
              <a:t>Quotas d’investissement du fonds à respecter à l’issue d’un délai de 5 ans à compter de la date de souscription</a:t>
            </a:r>
          </a:p>
        </p:txBody>
      </p:sp>
      <p:pic>
        <p:nvPicPr>
          <p:cNvPr id="11" name="Graphique 14" descr="Avertissement">
            <a:extLst>
              <a:ext uri="{FF2B5EF4-FFF2-40B4-BE49-F238E27FC236}">
                <a16:creationId xmlns:a16="http://schemas.microsoft.com/office/drawing/2014/main" id="{B66F5568-D731-4E07-90F9-69217F5A0BB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095982" y="3681554"/>
            <a:ext cx="298577" cy="298577"/>
          </a:xfrm>
          <a:prstGeom prst="rect">
            <a:avLst/>
          </a:prstGeom>
          <a:noFill/>
          <a:ln cap="flat">
            <a:noFill/>
          </a:ln>
        </p:spPr>
      </p:pic>
      <p:sp>
        <p:nvSpPr>
          <p:cNvPr id="12" name="Rectangle 15">
            <a:extLst>
              <a:ext uri="{FF2B5EF4-FFF2-40B4-BE49-F238E27FC236}">
                <a16:creationId xmlns:a16="http://schemas.microsoft.com/office/drawing/2014/main" id="{F6084E27-03F5-4E68-B9AB-02D7BC7041FD}"/>
              </a:ext>
            </a:extLst>
          </p:cNvPr>
          <p:cNvSpPr/>
          <p:nvPr/>
        </p:nvSpPr>
        <p:spPr>
          <a:xfrm>
            <a:off x="1880673" y="2379639"/>
            <a:ext cx="8428241" cy="298577"/>
          </a:xfrm>
          <a:prstGeom prst="rect">
            <a:avLst/>
          </a:prstGeom>
          <a:solidFill>
            <a:srgbClr val="FCE5D4">
              <a:alpha val="48000"/>
            </a:srgbClr>
          </a:solidFill>
          <a:ln w="9528" cap="flat">
            <a:solidFill>
              <a:srgbClr val="F07D28"/>
            </a:solidFill>
            <a:custDash>
              <a:ds d="299906" sp="299906"/>
            </a:custDash>
            <a:miter/>
          </a:ln>
        </p:spPr>
        <p:txBody>
          <a:bodyPr vert="horz" wrap="square" lIns="68580" tIns="34290" rIns="68580" bIns="34290" anchor="ctr" anchorCtr="1" compatLnSpc="1">
            <a:noAutofit/>
          </a:bodyPr>
          <a:lstStyle/>
          <a:p>
            <a:pPr algn="ctr" defTabSz="685800">
              <a:defRPr sz="1800" b="0" i="0" u="none" strike="noStrike" kern="0" cap="none" spc="0" baseline="0">
                <a:solidFill>
                  <a:srgbClr val="000000"/>
                </a:solidFill>
                <a:uFillTx/>
              </a:defRPr>
            </a:pPr>
            <a:r>
              <a:rPr lang="fr-FR" sz="900" b="1">
                <a:solidFill>
                  <a:srgbClr val="73003A"/>
                </a:solidFill>
                <a:latin typeface="Calibri"/>
              </a:rPr>
              <a:t>Cessions des titres apportés réalisées à compter du 1</a:t>
            </a:r>
            <a:r>
              <a:rPr lang="fr-FR" sz="900" b="1" baseline="30000">
                <a:solidFill>
                  <a:srgbClr val="73003A"/>
                </a:solidFill>
                <a:latin typeface="Calibri"/>
              </a:rPr>
              <a:t>er</a:t>
            </a:r>
            <a:r>
              <a:rPr lang="fr-FR" sz="900" b="1">
                <a:solidFill>
                  <a:srgbClr val="73003A"/>
                </a:solidFill>
                <a:latin typeface="Calibri"/>
              </a:rPr>
              <a:t> janvier 2019</a:t>
            </a:r>
          </a:p>
          <a:p>
            <a:pPr algn="ctr" defTabSz="685800">
              <a:defRPr sz="1800" b="0" i="0" u="none" strike="noStrike" kern="0" cap="none" spc="0" baseline="0">
                <a:solidFill>
                  <a:srgbClr val="000000"/>
                </a:solidFill>
                <a:uFillTx/>
              </a:defRPr>
            </a:pPr>
            <a:r>
              <a:rPr lang="fr-FR" sz="900">
                <a:solidFill>
                  <a:srgbClr val="73003A"/>
                </a:solidFill>
                <a:latin typeface="Calibri"/>
              </a:rPr>
              <a:t>Le réinvestissement doit porter sur </a:t>
            </a:r>
            <a:r>
              <a:rPr lang="fr-FR" sz="900" b="1">
                <a:solidFill>
                  <a:srgbClr val="FF0000"/>
                </a:solidFill>
                <a:latin typeface="Calibri"/>
              </a:rPr>
              <a:t>60 %</a:t>
            </a:r>
            <a:r>
              <a:rPr lang="fr-FR" sz="900">
                <a:solidFill>
                  <a:srgbClr val="73003A"/>
                </a:solidFill>
                <a:latin typeface="Calibri"/>
              </a:rPr>
              <a:t> du produit de cession</a:t>
            </a:r>
          </a:p>
        </p:txBody>
      </p:sp>
      <p:sp>
        <p:nvSpPr>
          <p:cNvPr id="13" name="Accolade fermante 17">
            <a:extLst>
              <a:ext uri="{FF2B5EF4-FFF2-40B4-BE49-F238E27FC236}">
                <a16:creationId xmlns:a16="http://schemas.microsoft.com/office/drawing/2014/main" id="{CBE89962-88B9-4DB1-B1EA-2BACD0490FD4}"/>
              </a:ext>
            </a:extLst>
          </p:cNvPr>
          <p:cNvSpPr/>
          <p:nvPr/>
        </p:nvSpPr>
        <p:spPr>
          <a:xfrm rot="5400013">
            <a:off x="4683227" y="1999890"/>
            <a:ext cx="329184" cy="5964581"/>
          </a:xfrm>
          <a:custGeom>
            <a:avLst>
              <a:gd name="f12" fmla="val 140369"/>
              <a:gd name="f13" fmla="val 49888"/>
            </a:avLst>
            <a:gdLst>
              <a:gd name="f2" fmla="val 10800000"/>
              <a:gd name="f3" fmla="val 5400000"/>
              <a:gd name="f4" fmla="val 16200000"/>
              <a:gd name="f5" fmla="val 180"/>
              <a:gd name="f6" fmla="val w"/>
              <a:gd name="f7" fmla="val h"/>
              <a:gd name="f8" fmla="val ss"/>
              <a:gd name="f9" fmla="val 0"/>
              <a:gd name="f10" fmla="*/ 5419351 1 1725033"/>
              <a:gd name="f11" fmla="+- 0 0 5400000"/>
              <a:gd name="f12" fmla="val 140369"/>
              <a:gd name="f13" fmla="val 49888"/>
              <a:gd name="f14" fmla="+- 0 0 -180"/>
              <a:gd name="f15" fmla="+- 0 0 -270"/>
              <a:gd name="f16" fmla="+- 0 0 -360"/>
              <a:gd name="f17" fmla="abs f6"/>
              <a:gd name="f18" fmla="abs f7"/>
              <a:gd name="f19" fmla="abs f8"/>
              <a:gd name="f20" fmla="val f9"/>
              <a:gd name="f21" fmla="val f13"/>
              <a:gd name="f22" fmla="val f12"/>
              <a:gd name="f23" fmla="+- 2700000 f3 0"/>
              <a:gd name="f24" fmla="*/ f14 f2 1"/>
              <a:gd name="f25" fmla="*/ f15 f2 1"/>
              <a:gd name="f26" fmla="*/ f16 f2 1"/>
              <a:gd name="f27" fmla="?: f17 f6 1"/>
              <a:gd name="f28" fmla="?: f18 f7 1"/>
              <a:gd name="f29" fmla="?: f19 f8 1"/>
              <a:gd name="f30" fmla="*/ f23 f10 1"/>
              <a:gd name="f31" fmla="*/ f24 1 f5"/>
              <a:gd name="f32" fmla="*/ f25 1 f5"/>
              <a:gd name="f33" fmla="*/ f26 1 f5"/>
              <a:gd name="f34" fmla="*/ f27 1 21600"/>
              <a:gd name="f35" fmla="*/ f28 1 21600"/>
              <a:gd name="f36" fmla="*/ 21600 f27 1"/>
              <a:gd name="f37" fmla="*/ 21600 f28 1"/>
              <a:gd name="f38" fmla="*/ f30 1 f2"/>
              <a:gd name="f39" fmla="+- f31 0 f3"/>
              <a:gd name="f40" fmla="+- f32 0 f3"/>
              <a:gd name="f41" fmla="+- f33 0 f3"/>
              <a:gd name="f42" fmla="min f35 f34"/>
              <a:gd name="f43" fmla="*/ f36 1 f29"/>
              <a:gd name="f44" fmla="*/ f37 1 f29"/>
              <a:gd name="f45" fmla="+- 0 0 f38"/>
              <a:gd name="f46" fmla="val f43"/>
              <a:gd name="f47" fmla="val f44"/>
              <a:gd name="f48" fmla="+- 0 0 f45"/>
              <a:gd name="f49" fmla="*/ f20 f42 1"/>
              <a:gd name="f50" fmla="+- f47 0 f20"/>
              <a:gd name="f51" fmla="+- f46 0 f20"/>
              <a:gd name="f52" fmla="*/ f48 f2 1"/>
              <a:gd name="f53" fmla="*/ f46 f42 1"/>
              <a:gd name="f54" fmla="*/ f47 f42 1"/>
              <a:gd name="f55" fmla="*/ f51 1 2"/>
              <a:gd name="f56" fmla="min f51 f50"/>
              <a:gd name="f57" fmla="*/ f50 f21 1"/>
              <a:gd name="f58" fmla="*/ f52 1 f10"/>
              <a:gd name="f59" fmla="+- f20 f55 0"/>
              <a:gd name="f60" fmla="*/ f56 f22 1"/>
              <a:gd name="f61" fmla="*/ f57 1 100000"/>
              <a:gd name="f62" fmla="+- f58 0 f3"/>
              <a:gd name="f63" fmla="*/ f55 f42 1"/>
              <a:gd name="f64" fmla="*/ f60 1 100000"/>
              <a:gd name="f65" fmla="cos 1 f62"/>
              <a:gd name="f66" fmla="sin 1 f62"/>
              <a:gd name="f67" fmla="*/ f59 f42 1"/>
              <a:gd name="f68" fmla="*/ f61 f42 1"/>
              <a:gd name="f69" fmla="+- f61 0 f64"/>
              <a:gd name="f70" fmla="+- f47 0 f64"/>
              <a:gd name="f71" fmla="+- 0 0 f65"/>
              <a:gd name="f72" fmla="+- 0 0 f66"/>
              <a:gd name="f73" fmla="*/ f64 f42 1"/>
              <a:gd name="f74" fmla="+- 0 0 f71"/>
              <a:gd name="f75" fmla="+- 0 0 f72"/>
              <a:gd name="f76" fmla="*/ f69 f42 1"/>
              <a:gd name="f77" fmla="*/ f70 f42 1"/>
              <a:gd name="f78" fmla="*/ f74 f55 1"/>
              <a:gd name="f79" fmla="*/ f75 f64 1"/>
              <a:gd name="f80" fmla="+- f20 f78 0"/>
              <a:gd name="f81" fmla="+- f64 0 f79"/>
              <a:gd name="f82" fmla="+- f47 f79 0"/>
              <a:gd name="f83" fmla="+- f82 0 f64"/>
              <a:gd name="f84" fmla="*/ f81 f42 1"/>
              <a:gd name="f85" fmla="*/ f80 f42 1"/>
              <a:gd name="f86" fmla="*/ f83 f42 1"/>
            </a:gdLst>
            <a:ahLst/>
            <a:cxnLst>
              <a:cxn ang="3cd4">
                <a:pos x="hc" y="t"/>
              </a:cxn>
              <a:cxn ang="0">
                <a:pos x="r" y="vc"/>
              </a:cxn>
              <a:cxn ang="cd4">
                <a:pos x="hc" y="b"/>
              </a:cxn>
              <a:cxn ang="cd2">
                <a:pos x="l" y="vc"/>
              </a:cxn>
              <a:cxn ang="f39">
                <a:pos x="f49" y="f49"/>
              </a:cxn>
              <a:cxn ang="f40">
                <a:pos x="f53" y="f68"/>
              </a:cxn>
              <a:cxn ang="f41">
                <a:pos x="f49" y="f54"/>
              </a:cxn>
            </a:cxnLst>
            <a:rect l="f49" t="f84" r="f85" b="f86"/>
            <a:pathLst>
              <a:path stroke="0">
                <a:moveTo>
                  <a:pt x="f49" y="f49"/>
                </a:moveTo>
                <a:arcTo wR="f63" hR="f73" stAng="f4" swAng="f3"/>
                <a:lnTo>
                  <a:pt x="f67" y="f76"/>
                </a:lnTo>
                <a:arcTo wR="f63" hR="f73" stAng="f2" swAng="f11"/>
                <a:arcTo wR="f63" hR="f73" stAng="f4" swAng="f11"/>
                <a:lnTo>
                  <a:pt x="f67" y="f77"/>
                </a:lnTo>
                <a:arcTo wR="f63" hR="f73" stAng="f9" swAng="f3"/>
                <a:close/>
              </a:path>
              <a:path fill="none">
                <a:moveTo>
                  <a:pt x="f49" y="f49"/>
                </a:moveTo>
                <a:arcTo wR="f63" hR="f73" stAng="f4" swAng="f3"/>
                <a:lnTo>
                  <a:pt x="f67" y="f76"/>
                </a:lnTo>
                <a:arcTo wR="f63" hR="f73" stAng="f2" swAng="f11"/>
                <a:arcTo wR="f63" hR="f73" stAng="f4" swAng="f11"/>
                <a:lnTo>
                  <a:pt x="f67" y="f77"/>
                </a:lnTo>
                <a:arcTo wR="f63" hR="f73" stAng="f9" swAng="f3"/>
              </a:path>
            </a:pathLst>
          </a:custGeom>
          <a:noFill/>
          <a:ln w="6345" cap="flat">
            <a:solidFill>
              <a:srgbClr val="00B0F0"/>
            </a:solidFill>
            <a:prstDash val="solid"/>
            <a:miter/>
          </a:ln>
        </p:spPr>
        <p:txBody>
          <a:bodyPr vert="horz" wrap="square" lIns="68580" tIns="34290" rIns="68580" bIns="34290" anchor="ctr" anchorCtr="1" compatLnSpc="1">
            <a:noAutofit/>
          </a:bodyPr>
          <a:lstStyle/>
          <a:p>
            <a:pPr algn="ctr" defTabSz="685800">
              <a:defRPr sz="1800" b="0" i="0" u="none" strike="noStrike" kern="0" cap="none" spc="0" baseline="0">
                <a:solidFill>
                  <a:srgbClr val="000000"/>
                </a:solidFill>
                <a:uFillTx/>
              </a:defRPr>
            </a:pPr>
            <a:endParaRPr lang="fr-FR" sz="1350">
              <a:solidFill>
                <a:srgbClr val="000000"/>
              </a:solidFill>
              <a:latin typeface="Calibri"/>
            </a:endParaRPr>
          </a:p>
        </p:txBody>
      </p:sp>
      <p:sp>
        <p:nvSpPr>
          <p:cNvPr id="14" name="ZoneTexte 18">
            <a:extLst>
              <a:ext uri="{FF2B5EF4-FFF2-40B4-BE49-F238E27FC236}">
                <a16:creationId xmlns:a16="http://schemas.microsoft.com/office/drawing/2014/main" id="{A90A508F-26EE-447C-9CE3-F75745761B59}"/>
              </a:ext>
            </a:extLst>
          </p:cNvPr>
          <p:cNvSpPr txBox="1"/>
          <p:nvPr/>
        </p:nvSpPr>
        <p:spPr>
          <a:xfrm>
            <a:off x="1880679" y="5184561"/>
            <a:ext cx="5964581" cy="207749"/>
          </a:xfrm>
          <a:prstGeom prst="rect">
            <a:avLst/>
          </a:prstGeom>
          <a:noFill/>
          <a:ln cap="flat">
            <a:noFill/>
          </a:ln>
        </p:spPr>
        <p:txBody>
          <a:bodyPr vert="horz" wrap="square" lIns="68580" tIns="34290" rIns="68580" bIns="34290" anchor="t" anchorCtr="1" compatLnSpc="1">
            <a:spAutoFit/>
          </a:bodyPr>
          <a:lstStyle/>
          <a:p>
            <a:pPr algn="ctr" defTabSz="685800">
              <a:defRPr sz="1800" b="0" i="0" u="none" strike="noStrike" kern="0" cap="none" spc="0" baseline="0">
                <a:solidFill>
                  <a:srgbClr val="000000"/>
                </a:solidFill>
                <a:uFillTx/>
              </a:defRPr>
            </a:pPr>
            <a:r>
              <a:rPr lang="fr-FR" sz="900">
                <a:solidFill>
                  <a:srgbClr val="000000"/>
                </a:solidFill>
                <a:latin typeface="Calibri"/>
              </a:rPr>
              <a:t>Obligation de conservation au bilan pendant </a:t>
            </a:r>
            <a:r>
              <a:rPr lang="fr-FR" sz="900" b="1" u="sng">
                <a:solidFill>
                  <a:srgbClr val="00B0F0"/>
                </a:solidFill>
                <a:latin typeface="Calibri"/>
              </a:rPr>
              <a:t>12 mois à compter de la date d’inscription à l’actif de la société</a:t>
            </a:r>
          </a:p>
        </p:txBody>
      </p:sp>
      <p:sp>
        <p:nvSpPr>
          <p:cNvPr id="15" name="Accolade fermante 19">
            <a:extLst>
              <a:ext uri="{FF2B5EF4-FFF2-40B4-BE49-F238E27FC236}">
                <a16:creationId xmlns:a16="http://schemas.microsoft.com/office/drawing/2014/main" id="{49EE8095-93D5-470D-A513-B9F55558169F}"/>
              </a:ext>
            </a:extLst>
          </p:cNvPr>
          <p:cNvSpPr/>
          <p:nvPr/>
        </p:nvSpPr>
        <p:spPr>
          <a:xfrm rot="5400013">
            <a:off x="8987174" y="3825111"/>
            <a:ext cx="329184" cy="2288795"/>
          </a:xfrm>
          <a:custGeom>
            <a:avLst>
              <a:gd name="f12" fmla="val 140369"/>
              <a:gd name="f13" fmla="val 49888"/>
            </a:avLst>
            <a:gdLst>
              <a:gd name="f2" fmla="val 10800000"/>
              <a:gd name="f3" fmla="val 5400000"/>
              <a:gd name="f4" fmla="val 16200000"/>
              <a:gd name="f5" fmla="val 180"/>
              <a:gd name="f6" fmla="val w"/>
              <a:gd name="f7" fmla="val h"/>
              <a:gd name="f8" fmla="val ss"/>
              <a:gd name="f9" fmla="val 0"/>
              <a:gd name="f10" fmla="*/ 5419351 1 1725033"/>
              <a:gd name="f11" fmla="+- 0 0 5400000"/>
              <a:gd name="f12" fmla="val 140369"/>
              <a:gd name="f13" fmla="val 49888"/>
              <a:gd name="f14" fmla="+- 0 0 -180"/>
              <a:gd name="f15" fmla="+- 0 0 -270"/>
              <a:gd name="f16" fmla="+- 0 0 -360"/>
              <a:gd name="f17" fmla="abs f6"/>
              <a:gd name="f18" fmla="abs f7"/>
              <a:gd name="f19" fmla="abs f8"/>
              <a:gd name="f20" fmla="val f9"/>
              <a:gd name="f21" fmla="val f13"/>
              <a:gd name="f22" fmla="val f12"/>
              <a:gd name="f23" fmla="+- 2700000 f3 0"/>
              <a:gd name="f24" fmla="*/ f14 f2 1"/>
              <a:gd name="f25" fmla="*/ f15 f2 1"/>
              <a:gd name="f26" fmla="*/ f16 f2 1"/>
              <a:gd name="f27" fmla="?: f17 f6 1"/>
              <a:gd name="f28" fmla="?: f18 f7 1"/>
              <a:gd name="f29" fmla="?: f19 f8 1"/>
              <a:gd name="f30" fmla="*/ f23 f10 1"/>
              <a:gd name="f31" fmla="*/ f24 1 f5"/>
              <a:gd name="f32" fmla="*/ f25 1 f5"/>
              <a:gd name="f33" fmla="*/ f26 1 f5"/>
              <a:gd name="f34" fmla="*/ f27 1 21600"/>
              <a:gd name="f35" fmla="*/ f28 1 21600"/>
              <a:gd name="f36" fmla="*/ 21600 f27 1"/>
              <a:gd name="f37" fmla="*/ 21600 f28 1"/>
              <a:gd name="f38" fmla="*/ f30 1 f2"/>
              <a:gd name="f39" fmla="+- f31 0 f3"/>
              <a:gd name="f40" fmla="+- f32 0 f3"/>
              <a:gd name="f41" fmla="+- f33 0 f3"/>
              <a:gd name="f42" fmla="min f35 f34"/>
              <a:gd name="f43" fmla="*/ f36 1 f29"/>
              <a:gd name="f44" fmla="*/ f37 1 f29"/>
              <a:gd name="f45" fmla="+- 0 0 f38"/>
              <a:gd name="f46" fmla="val f43"/>
              <a:gd name="f47" fmla="val f44"/>
              <a:gd name="f48" fmla="+- 0 0 f45"/>
              <a:gd name="f49" fmla="*/ f20 f42 1"/>
              <a:gd name="f50" fmla="+- f47 0 f20"/>
              <a:gd name="f51" fmla="+- f46 0 f20"/>
              <a:gd name="f52" fmla="*/ f48 f2 1"/>
              <a:gd name="f53" fmla="*/ f46 f42 1"/>
              <a:gd name="f54" fmla="*/ f47 f42 1"/>
              <a:gd name="f55" fmla="*/ f51 1 2"/>
              <a:gd name="f56" fmla="min f51 f50"/>
              <a:gd name="f57" fmla="*/ f50 f21 1"/>
              <a:gd name="f58" fmla="*/ f52 1 f10"/>
              <a:gd name="f59" fmla="+- f20 f55 0"/>
              <a:gd name="f60" fmla="*/ f56 f22 1"/>
              <a:gd name="f61" fmla="*/ f57 1 100000"/>
              <a:gd name="f62" fmla="+- f58 0 f3"/>
              <a:gd name="f63" fmla="*/ f55 f42 1"/>
              <a:gd name="f64" fmla="*/ f60 1 100000"/>
              <a:gd name="f65" fmla="cos 1 f62"/>
              <a:gd name="f66" fmla="sin 1 f62"/>
              <a:gd name="f67" fmla="*/ f59 f42 1"/>
              <a:gd name="f68" fmla="*/ f61 f42 1"/>
              <a:gd name="f69" fmla="+- f61 0 f64"/>
              <a:gd name="f70" fmla="+- f47 0 f64"/>
              <a:gd name="f71" fmla="+- 0 0 f65"/>
              <a:gd name="f72" fmla="+- 0 0 f66"/>
              <a:gd name="f73" fmla="*/ f64 f42 1"/>
              <a:gd name="f74" fmla="+- 0 0 f71"/>
              <a:gd name="f75" fmla="+- 0 0 f72"/>
              <a:gd name="f76" fmla="*/ f69 f42 1"/>
              <a:gd name="f77" fmla="*/ f70 f42 1"/>
              <a:gd name="f78" fmla="*/ f74 f55 1"/>
              <a:gd name="f79" fmla="*/ f75 f64 1"/>
              <a:gd name="f80" fmla="+- f20 f78 0"/>
              <a:gd name="f81" fmla="+- f64 0 f79"/>
              <a:gd name="f82" fmla="+- f47 f79 0"/>
              <a:gd name="f83" fmla="+- f82 0 f64"/>
              <a:gd name="f84" fmla="*/ f81 f42 1"/>
              <a:gd name="f85" fmla="*/ f80 f42 1"/>
              <a:gd name="f86" fmla="*/ f83 f42 1"/>
            </a:gdLst>
            <a:ahLst/>
            <a:cxnLst>
              <a:cxn ang="3cd4">
                <a:pos x="hc" y="t"/>
              </a:cxn>
              <a:cxn ang="0">
                <a:pos x="r" y="vc"/>
              </a:cxn>
              <a:cxn ang="cd4">
                <a:pos x="hc" y="b"/>
              </a:cxn>
              <a:cxn ang="cd2">
                <a:pos x="l" y="vc"/>
              </a:cxn>
              <a:cxn ang="f39">
                <a:pos x="f49" y="f49"/>
              </a:cxn>
              <a:cxn ang="f40">
                <a:pos x="f53" y="f68"/>
              </a:cxn>
              <a:cxn ang="f41">
                <a:pos x="f49" y="f54"/>
              </a:cxn>
            </a:cxnLst>
            <a:rect l="f49" t="f84" r="f85" b="f86"/>
            <a:pathLst>
              <a:path stroke="0">
                <a:moveTo>
                  <a:pt x="f49" y="f49"/>
                </a:moveTo>
                <a:arcTo wR="f63" hR="f73" stAng="f4" swAng="f3"/>
                <a:lnTo>
                  <a:pt x="f67" y="f76"/>
                </a:lnTo>
                <a:arcTo wR="f63" hR="f73" stAng="f2" swAng="f11"/>
                <a:arcTo wR="f63" hR="f73" stAng="f4" swAng="f11"/>
                <a:lnTo>
                  <a:pt x="f67" y="f77"/>
                </a:lnTo>
                <a:arcTo wR="f63" hR="f73" stAng="f9" swAng="f3"/>
                <a:close/>
              </a:path>
              <a:path fill="none">
                <a:moveTo>
                  <a:pt x="f49" y="f49"/>
                </a:moveTo>
                <a:arcTo wR="f63" hR="f73" stAng="f4" swAng="f3"/>
                <a:lnTo>
                  <a:pt x="f67" y="f76"/>
                </a:lnTo>
                <a:arcTo wR="f63" hR="f73" stAng="f2" swAng="f11"/>
                <a:arcTo wR="f63" hR="f73" stAng="f4" swAng="f11"/>
                <a:lnTo>
                  <a:pt x="f67" y="f77"/>
                </a:lnTo>
                <a:arcTo wR="f63" hR="f73" stAng="f9" swAng="f3"/>
              </a:path>
            </a:pathLst>
          </a:custGeom>
          <a:noFill/>
          <a:ln w="6345" cap="flat">
            <a:solidFill>
              <a:srgbClr val="00B0F0"/>
            </a:solidFill>
            <a:prstDash val="solid"/>
            <a:miter/>
          </a:ln>
        </p:spPr>
        <p:txBody>
          <a:bodyPr vert="horz" wrap="square" lIns="68580" tIns="34290" rIns="68580" bIns="34290" anchor="ctr" anchorCtr="1" compatLnSpc="1">
            <a:noAutofit/>
          </a:bodyPr>
          <a:lstStyle/>
          <a:p>
            <a:pPr algn="ctr" defTabSz="685800">
              <a:defRPr sz="1800" b="0" i="0" u="none" strike="noStrike" kern="0" cap="none" spc="0" baseline="0">
                <a:solidFill>
                  <a:srgbClr val="000000"/>
                </a:solidFill>
                <a:uFillTx/>
              </a:defRPr>
            </a:pPr>
            <a:endParaRPr lang="fr-FR" sz="1350">
              <a:solidFill>
                <a:srgbClr val="000000"/>
              </a:solidFill>
              <a:latin typeface="Calibri"/>
            </a:endParaRPr>
          </a:p>
        </p:txBody>
      </p:sp>
      <p:sp>
        <p:nvSpPr>
          <p:cNvPr id="16" name="ZoneTexte 20">
            <a:extLst>
              <a:ext uri="{FF2B5EF4-FFF2-40B4-BE49-F238E27FC236}">
                <a16:creationId xmlns:a16="http://schemas.microsoft.com/office/drawing/2014/main" id="{74A43B91-3DC3-4CDA-9E27-69CE9CCEF2E5}"/>
              </a:ext>
            </a:extLst>
          </p:cNvPr>
          <p:cNvSpPr txBox="1"/>
          <p:nvPr/>
        </p:nvSpPr>
        <p:spPr>
          <a:xfrm>
            <a:off x="7858294" y="5152985"/>
            <a:ext cx="2303945" cy="346249"/>
          </a:xfrm>
          <a:prstGeom prst="rect">
            <a:avLst/>
          </a:prstGeom>
          <a:noFill/>
          <a:ln cap="flat">
            <a:noFill/>
          </a:ln>
        </p:spPr>
        <p:txBody>
          <a:bodyPr vert="horz" wrap="square" lIns="68580" tIns="34290" rIns="68580" bIns="34290" anchor="t" anchorCtr="1" compatLnSpc="1">
            <a:spAutoFit/>
          </a:bodyPr>
          <a:lstStyle/>
          <a:p>
            <a:pPr algn="ctr" defTabSz="685800">
              <a:defRPr sz="1800" b="0" i="0" u="none" strike="noStrike" kern="0" cap="none" spc="0" baseline="0">
                <a:solidFill>
                  <a:srgbClr val="000000"/>
                </a:solidFill>
                <a:uFillTx/>
              </a:defRPr>
            </a:pPr>
            <a:r>
              <a:rPr lang="fr-FR" sz="900" dirty="0">
                <a:solidFill>
                  <a:srgbClr val="000000"/>
                </a:solidFill>
                <a:latin typeface="Calibri"/>
              </a:rPr>
              <a:t>Obligation de conservation </a:t>
            </a:r>
            <a:r>
              <a:rPr lang="fr-FR" sz="900" b="1" u="sng" dirty="0">
                <a:solidFill>
                  <a:srgbClr val="00B0F0"/>
                </a:solidFill>
                <a:latin typeface="Calibri"/>
              </a:rPr>
              <a:t>pendant 5 ans à compter de la souscription</a:t>
            </a:r>
          </a:p>
        </p:txBody>
      </p:sp>
      <p:cxnSp>
        <p:nvCxnSpPr>
          <p:cNvPr id="18" name="Connecteur droit avec flèche 23">
            <a:extLst>
              <a:ext uri="{FF2B5EF4-FFF2-40B4-BE49-F238E27FC236}">
                <a16:creationId xmlns:a16="http://schemas.microsoft.com/office/drawing/2014/main" id="{2CECA0BD-5689-41AD-B575-F8870F3AF960}"/>
              </a:ext>
            </a:extLst>
          </p:cNvPr>
          <p:cNvCxnSpPr/>
          <p:nvPr/>
        </p:nvCxnSpPr>
        <p:spPr>
          <a:xfrm flipH="1">
            <a:off x="10295665" y="2373560"/>
            <a:ext cx="17241" cy="491918"/>
          </a:xfrm>
          <a:prstGeom prst="straightConnector1">
            <a:avLst/>
          </a:prstGeom>
          <a:noFill/>
          <a:ln w="15873" cap="flat">
            <a:solidFill>
              <a:srgbClr val="F07D28"/>
            </a:solidFill>
            <a:custDash>
              <a:ds d="300013" sp="300013"/>
            </a:custDash>
            <a:miter/>
            <a:tailEnd type="arrow"/>
          </a:ln>
        </p:spPr>
      </p:cxnSp>
      <p:sp>
        <p:nvSpPr>
          <p:cNvPr id="20" name="Titre 22">
            <a:extLst>
              <a:ext uri="{FF2B5EF4-FFF2-40B4-BE49-F238E27FC236}">
                <a16:creationId xmlns:a16="http://schemas.microsoft.com/office/drawing/2014/main" id="{D54601FC-C1A9-4625-9A45-4D5D8B323858}"/>
              </a:ext>
            </a:extLst>
          </p:cNvPr>
          <p:cNvSpPr txBox="1">
            <a:spLocks noGrp="1"/>
          </p:cNvSpPr>
          <p:nvPr>
            <p:ph type="title"/>
          </p:nvPr>
        </p:nvSpPr>
        <p:spPr/>
        <p:txBody>
          <a:bodyPr>
            <a:normAutofit/>
          </a:bodyPr>
          <a:lstStyle/>
          <a:p>
            <a:pPr lvl="0"/>
            <a:r>
              <a:rPr lang="fr-FR" dirty="0"/>
              <a:t>Aménagement du régime d’apport-cession</a:t>
            </a:r>
          </a:p>
        </p:txBody>
      </p:sp>
      <p:sp>
        <p:nvSpPr>
          <p:cNvPr id="9" name="Espace réservé du contenu 8">
            <a:extLst>
              <a:ext uri="{FF2B5EF4-FFF2-40B4-BE49-F238E27FC236}">
                <a16:creationId xmlns:a16="http://schemas.microsoft.com/office/drawing/2014/main" id="{6FAD51DF-36C4-E94A-8D7B-55A86A7F1B2F}"/>
              </a:ext>
            </a:extLst>
          </p:cNvPr>
          <p:cNvSpPr>
            <a:spLocks noGrp="1"/>
          </p:cNvSpPr>
          <p:nvPr>
            <p:ph idx="1"/>
          </p:nvPr>
        </p:nvSpPr>
        <p:spPr/>
        <p:txBody>
          <a:bodyPr/>
          <a:lstStyle/>
          <a:p>
            <a:r>
              <a:rPr lang="fr-FR" dirty="0"/>
              <a:t>Rappel</a:t>
            </a:r>
          </a:p>
        </p:txBody>
      </p:sp>
    </p:spTree>
    <p:extLst>
      <p:ext uri="{BB962C8B-B14F-4D97-AF65-F5344CB8AC3E}">
        <p14:creationId xmlns:p14="http://schemas.microsoft.com/office/powerpoint/2010/main" val="36624781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7">
            <a:extLst>
              <a:ext uri="{FF2B5EF4-FFF2-40B4-BE49-F238E27FC236}">
                <a16:creationId xmlns:a16="http://schemas.microsoft.com/office/drawing/2014/main" id="{F6010059-51D8-4AFE-93F7-6E1C3F28F25A}"/>
              </a:ext>
            </a:extLst>
          </p:cNvPr>
          <p:cNvSpPr txBox="1">
            <a:spLocks noGrp="1"/>
          </p:cNvSpPr>
          <p:nvPr>
            <p:ph type="title"/>
          </p:nvPr>
        </p:nvSpPr>
        <p:spPr/>
        <p:txBody>
          <a:bodyPr>
            <a:normAutofit/>
          </a:bodyPr>
          <a:lstStyle/>
          <a:p>
            <a:pPr lvl="0"/>
            <a:r>
              <a:rPr lang="fr-FR" dirty="0"/>
              <a:t>Aménagement du régime d’apport-cession</a:t>
            </a:r>
          </a:p>
        </p:txBody>
      </p:sp>
      <p:sp>
        <p:nvSpPr>
          <p:cNvPr id="2" name="Espace réservé du contenu 1">
            <a:extLst>
              <a:ext uri="{FF2B5EF4-FFF2-40B4-BE49-F238E27FC236}">
                <a16:creationId xmlns:a16="http://schemas.microsoft.com/office/drawing/2014/main" id="{433B07C1-B231-BA40-A826-F41BF0314DA2}"/>
              </a:ext>
            </a:extLst>
          </p:cNvPr>
          <p:cNvSpPr>
            <a:spLocks noGrp="1"/>
          </p:cNvSpPr>
          <p:nvPr>
            <p:ph idx="1"/>
          </p:nvPr>
        </p:nvSpPr>
        <p:spPr/>
        <p:txBody>
          <a:bodyPr/>
          <a:lstStyle/>
          <a:p>
            <a:r>
              <a:rPr lang="fr-FR" dirty="0"/>
              <a:t>Rappel</a:t>
            </a:r>
          </a:p>
        </p:txBody>
      </p:sp>
      <p:sp>
        <p:nvSpPr>
          <p:cNvPr id="4" name="Flèche : droite à entaille 91">
            <a:extLst>
              <a:ext uri="{FF2B5EF4-FFF2-40B4-BE49-F238E27FC236}">
                <a16:creationId xmlns:a16="http://schemas.microsoft.com/office/drawing/2014/main" id="{F8191093-97E4-4498-BA3A-938F3164A19F}"/>
              </a:ext>
            </a:extLst>
          </p:cNvPr>
          <p:cNvSpPr/>
          <p:nvPr/>
        </p:nvSpPr>
        <p:spPr>
          <a:xfrm>
            <a:off x="2960547" y="3172286"/>
            <a:ext cx="7201167" cy="290923"/>
          </a:xfrm>
          <a:custGeom>
            <a:avLst>
              <a:gd name="f9" fmla="val 94923"/>
              <a:gd name="f10" fmla="val 79948"/>
            </a:avLst>
            <a:gdLst>
              <a:gd name="f2" fmla="val 10800000"/>
              <a:gd name="f3" fmla="val 5400000"/>
              <a:gd name="f4" fmla="val 180"/>
              <a:gd name="f5" fmla="val w"/>
              <a:gd name="f6" fmla="val h"/>
              <a:gd name="f7" fmla="val ss"/>
              <a:gd name="f8" fmla="val 0"/>
              <a:gd name="f9" fmla="val 94923"/>
              <a:gd name="f10" fmla="val 79948"/>
              <a:gd name="f11" fmla="+- 0 0 -360"/>
              <a:gd name="f12" fmla="+- 0 0 -270"/>
              <a:gd name="f13" fmla="+- 0 0 -180"/>
              <a:gd name="f14" fmla="abs f5"/>
              <a:gd name="f15" fmla="abs f6"/>
              <a:gd name="f16" fmla="abs f7"/>
              <a:gd name="f17" fmla="val f8"/>
              <a:gd name="f18" fmla="val f9"/>
              <a:gd name="f19" fmla="val f10"/>
              <a:gd name="f20" fmla="*/ f11 f2 1"/>
              <a:gd name="f21" fmla="*/ f12 f2 1"/>
              <a:gd name="f22" fmla="*/ f13 f2 1"/>
              <a:gd name="f23" fmla="?: f14 f5 1"/>
              <a:gd name="f24" fmla="?: f15 f6 1"/>
              <a:gd name="f25" fmla="?: f16 f7 1"/>
              <a:gd name="f26" fmla="*/ f20 1 f4"/>
              <a:gd name="f27" fmla="*/ f21 1 f4"/>
              <a:gd name="f28" fmla="*/ f22 1 f4"/>
              <a:gd name="f29" fmla="*/ f23 1 21600"/>
              <a:gd name="f30" fmla="*/ f24 1 21600"/>
              <a:gd name="f31" fmla="*/ 21600 f23 1"/>
              <a:gd name="f32" fmla="*/ 21600 f24 1"/>
              <a:gd name="f33" fmla="+- f26 0 f3"/>
              <a:gd name="f34" fmla="+- f27 0 f3"/>
              <a:gd name="f35" fmla="+- f28 0 f3"/>
              <a:gd name="f36" fmla="min f30 f29"/>
              <a:gd name="f37" fmla="*/ f31 1 f25"/>
              <a:gd name="f38" fmla="*/ f32 1 f25"/>
              <a:gd name="f39" fmla="val f37"/>
              <a:gd name="f40" fmla="val f38"/>
              <a:gd name="f41" fmla="*/ f17 f36 1"/>
              <a:gd name="f42" fmla="+- f40 0 f17"/>
              <a:gd name="f43" fmla="+- f39 0 f17"/>
              <a:gd name="f44" fmla="*/ f39 f36 1"/>
              <a:gd name="f45" fmla="*/ f40 f36 1"/>
              <a:gd name="f46" fmla="*/ f42 1 2"/>
              <a:gd name="f47" fmla="min f43 f42"/>
              <a:gd name="f48" fmla="*/ f42 f18 1"/>
              <a:gd name="f49" fmla="+- f17 f46 0"/>
              <a:gd name="f50" fmla="*/ f47 f19 1"/>
              <a:gd name="f51" fmla="*/ f48 1 200000"/>
              <a:gd name="f52" fmla="*/ f50 1 100000"/>
              <a:gd name="f53" fmla="+- f49 0 f51"/>
              <a:gd name="f54" fmla="+- f49 f51 0"/>
              <a:gd name="f55" fmla="*/ f49 f36 1"/>
              <a:gd name="f56" fmla="+- f39 0 f52"/>
              <a:gd name="f57" fmla="*/ f51 f52 1"/>
              <a:gd name="f58" fmla="*/ f53 f36 1"/>
              <a:gd name="f59" fmla="*/ f54 f36 1"/>
              <a:gd name="f60" fmla="*/ f57 1 f46"/>
              <a:gd name="f61" fmla="*/ f56 f36 1"/>
              <a:gd name="f62" fmla="+- f39 0 f60"/>
              <a:gd name="f63" fmla="*/ f60 f36 1"/>
              <a:gd name="f64" fmla="*/ f62 f36 1"/>
            </a:gdLst>
            <a:ahLst/>
            <a:cxnLst>
              <a:cxn ang="3cd4">
                <a:pos x="hc" y="t"/>
              </a:cxn>
              <a:cxn ang="0">
                <a:pos x="r" y="vc"/>
              </a:cxn>
              <a:cxn ang="cd4">
                <a:pos x="hc" y="b"/>
              </a:cxn>
              <a:cxn ang="cd2">
                <a:pos x="l" y="vc"/>
              </a:cxn>
              <a:cxn ang="f33">
                <a:pos x="f61" y="f41"/>
              </a:cxn>
              <a:cxn ang="f34">
                <a:pos x="f63" y="f55"/>
              </a:cxn>
              <a:cxn ang="f35">
                <a:pos x="f61" y="f45"/>
              </a:cxn>
            </a:cxnLst>
            <a:rect l="f63" t="f58" r="f64" b="f59"/>
            <a:pathLst>
              <a:path>
                <a:moveTo>
                  <a:pt x="f41" y="f58"/>
                </a:moveTo>
                <a:lnTo>
                  <a:pt x="f61" y="f58"/>
                </a:lnTo>
                <a:lnTo>
                  <a:pt x="f61" y="f41"/>
                </a:lnTo>
                <a:lnTo>
                  <a:pt x="f44" y="f55"/>
                </a:lnTo>
                <a:lnTo>
                  <a:pt x="f61" y="f45"/>
                </a:lnTo>
                <a:lnTo>
                  <a:pt x="f61" y="f59"/>
                </a:lnTo>
                <a:lnTo>
                  <a:pt x="f41" y="f59"/>
                </a:lnTo>
                <a:lnTo>
                  <a:pt x="f63" y="f55"/>
                </a:lnTo>
                <a:close/>
              </a:path>
            </a:pathLst>
          </a:custGeom>
          <a:solidFill>
            <a:srgbClr val="FCE5D4">
              <a:alpha val="24000"/>
            </a:srgbClr>
          </a:solidFill>
          <a:ln w="3172" cap="flat">
            <a:solidFill>
              <a:srgbClr val="E73446"/>
            </a:solidFill>
            <a:custDash>
              <a:ds d="100000" sp="100000"/>
            </a:custDash>
            <a:miter/>
          </a:ln>
        </p:spPr>
        <p:txBody>
          <a:bodyPr vert="horz" wrap="square" lIns="68580" tIns="34290" rIns="68580" bIns="34290" anchor="ctr" anchorCtr="1" compatLnSpc="1">
            <a:noAutofit/>
          </a:bodyPr>
          <a:lstStyle/>
          <a:p>
            <a:pPr algn="ctr" defTabSz="685800">
              <a:defRPr sz="1800" b="0" i="0" u="none" strike="noStrike" kern="0" cap="none" spc="0" baseline="0">
                <a:solidFill>
                  <a:srgbClr val="000000"/>
                </a:solidFill>
                <a:uFillTx/>
              </a:defRPr>
            </a:pPr>
            <a:endParaRPr lang="fr-FR">
              <a:solidFill>
                <a:srgbClr val="FFFFFF"/>
              </a:solidFill>
              <a:latin typeface="Calibri"/>
            </a:endParaRPr>
          </a:p>
        </p:txBody>
      </p:sp>
      <p:pic>
        <p:nvPicPr>
          <p:cNvPr id="5" name="Image 3">
            <a:extLst>
              <a:ext uri="{FF2B5EF4-FFF2-40B4-BE49-F238E27FC236}">
                <a16:creationId xmlns:a16="http://schemas.microsoft.com/office/drawing/2014/main" id="{A5846DC9-D7CF-49A6-B9A0-224A6BA39FDD}"/>
              </a:ext>
            </a:extLst>
          </p:cNvPr>
          <p:cNvPicPr>
            <a:picLocks noChangeAspect="1"/>
          </p:cNvPicPr>
          <p:nvPr/>
        </p:nvPicPr>
        <p:blipFill>
          <a:blip r:embed="rId3"/>
          <a:stretch>
            <a:fillRect/>
          </a:stretch>
        </p:blipFill>
        <p:spPr>
          <a:xfrm>
            <a:off x="3886185" y="3657167"/>
            <a:ext cx="369715" cy="461653"/>
          </a:xfrm>
          <a:prstGeom prst="rect">
            <a:avLst/>
          </a:prstGeom>
          <a:noFill/>
          <a:ln cap="flat">
            <a:noFill/>
          </a:ln>
        </p:spPr>
      </p:pic>
      <p:sp>
        <p:nvSpPr>
          <p:cNvPr id="6" name="Rectangle : coins arrondis 4">
            <a:extLst>
              <a:ext uri="{FF2B5EF4-FFF2-40B4-BE49-F238E27FC236}">
                <a16:creationId xmlns:a16="http://schemas.microsoft.com/office/drawing/2014/main" id="{E8F83021-8736-448C-93A9-D613C3E2EFE2}"/>
              </a:ext>
            </a:extLst>
          </p:cNvPr>
          <p:cNvSpPr/>
          <p:nvPr/>
        </p:nvSpPr>
        <p:spPr>
          <a:xfrm>
            <a:off x="3461742" y="5404737"/>
            <a:ext cx="1163974" cy="484751"/>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noFill/>
          <a:ln w="28575" cap="flat">
            <a:solidFill>
              <a:srgbClr val="0070C0"/>
            </a:solidFill>
            <a:prstDash val="solid"/>
            <a:miter/>
          </a:ln>
        </p:spPr>
        <p:txBody>
          <a:bodyPr vert="horz" wrap="square" lIns="68580" tIns="34290" rIns="68580" bIns="34290" anchor="ctr" anchorCtr="1" compatLnSpc="1">
            <a:noAutofit/>
          </a:bodyPr>
          <a:lstStyle/>
          <a:p>
            <a:pPr algn="ctr" defTabSz="685800">
              <a:defRPr sz="1800" b="0" i="0" u="none" strike="noStrike" kern="0" cap="none" spc="0" baseline="0">
                <a:solidFill>
                  <a:srgbClr val="000000"/>
                </a:solidFill>
                <a:uFillTx/>
              </a:defRPr>
            </a:pPr>
            <a:r>
              <a:rPr lang="fr-FR" sz="1350">
                <a:solidFill>
                  <a:srgbClr val="0070C0"/>
                </a:solidFill>
                <a:latin typeface="Calibri"/>
              </a:rPr>
              <a:t>Société </a:t>
            </a:r>
          </a:p>
        </p:txBody>
      </p:sp>
      <p:sp>
        <p:nvSpPr>
          <p:cNvPr id="7" name="Rectangle : coins arrondis 5">
            <a:extLst>
              <a:ext uri="{FF2B5EF4-FFF2-40B4-BE49-F238E27FC236}">
                <a16:creationId xmlns:a16="http://schemas.microsoft.com/office/drawing/2014/main" id="{31B79BB3-D6BE-4A78-AE48-A4CFD6CC4D86}"/>
              </a:ext>
            </a:extLst>
          </p:cNvPr>
          <p:cNvSpPr/>
          <p:nvPr/>
        </p:nvSpPr>
        <p:spPr>
          <a:xfrm>
            <a:off x="3464341" y="4144791"/>
            <a:ext cx="1163974" cy="484751"/>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noFill/>
          <a:ln w="28575" cap="flat">
            <a:solidFill>
              <a:srgbClr val="0070C0"/>
            </a:solidFill>
            <a:prstDash val="solid"/>
            <a:miter/>
          </a:ln>
        </p:spPr>
        <p:txBody>
          <a:bodyPr vert="horz" wrap="square" lIns="68580" tIns="34290" rIns="68580" bIns="34290" anchor="ctr" anchorCtr="1" compatLnSpc="1">
            <a:noAutofit/>
          </a:bodyPr>
          <a:lstStyle/>
          <a:p>
            <a:pPr algn="ctr" defTabSz="685800">
              <a:defRPr sz="1800" b="0" i="0" u="none" strike="noStrike" kern="0" cap="none" spc="0" baseline="0">
                <a:solidFill>
                  <a:srgbClr val="000000"/>
                </a:solidFill>
                <a:uFillTx/>
              </a:defRPr>
            </a:pPr>
            <a:r>
              <a:rPr lang="fr-FR" sz="1350">
                <a:solidFill>
                  <a:srgbClr val="0070C0"/>
                </a:solidFill>
                <a:latin typeface="Calibri"/>
              </a:rPr>
              <a:t>Holding</a:t>
            </a:r>
          </a:p>
        </p:txBody>
      </p:sp>
      <p:cxnSp>
        <p:nvCxnSpPr>
          <p:cNvPr id="8" name="Connecteur droit 13">
            <a:extLst>
              <a:ext uri="{FF2B5EF4-FFF2-40B4-BE49-F238E27FC236}">
                <a16:creationId xmlns:a16="http://schemas.microsoft.com/office/drawing/2014/main" id="{BEF397A7-4411-4795-8A58-B4E7E6D2535E}"/>
              </a:ext>
            </a:extLst>
          </p:cNvPr>
          <p:cNvCxnSpPr>
            <a:stCxn id="7" idx="2"/>
            <a:endCxn id="6" idx="0"/>
          </p:cNvCxnSpPr>
          <p:nvPr/>
        </p:nvCxnSpPr>
        <p:spPr>
          <a:xfrm flipH="1">
            <a:off x="4043728" y="4629542"/>
            <a:ext cx="2600" cy="775195"/>
          </a:xfrm>
          <a:prstGeom prst="straightConnector1">
            <a:avLst/>
          </a:prstGeom>
          <a:noFill/>
          <a:ln w="19046" cap="flat">
            <a:solidFill>
              <a:srgbClr val="0070C0"/>
            </a:solidFill>
            <a:prstDash val="solid"/>
            <a:miter/>
          </a:ln>
        </p:spPr>
      </p:cxnSp>
      <p:sp>
        <p:nvSpPr>
          <p:cNvPr id="9" name="Parenthèse ouvrante 17">
            <a:extLst>
              <a:ext uri="{FF2B5EF4-FFF2-40B4-BE49-F238E27FC236}">
                <a16:creationId xmlns:a16="http://schemas.microsoft.com/office/drawing/2014/main" id="{DC579165-6176-440E-8C36-4EC035C69099}"/>
              </a:ext>
            </a:extLst>
          </p:cNvPr>
          <p:cNvSpPr/>
          <p:nvPr/>
        </p:nvSpPr>
        <p:spPr>
          <a:xfrm>
            <a:off x="3230544" y="4170754"/>
            <a:ext cx="241772" cy="1476356"/>
          </a:xfrm>
          <a:custGeom>
            <a:avLst>
              <a:gd name="f9" fmla="val 89216"/>
            </a:avLst>
            <a:gdLst>
              <a:gd name="f1" fmla="val 10800000"/>
              <a:gd name="f2" fmla="val 5400000"/>
              <a:gd name="f3" fmla="val 180"/>
              <a:gd name="f4" fmla="val w"/>
              <a:gd name="f5" fmla="val h"/>
              <a:gd name="f6" fmla="val ss"/>
              <a:gd name="f7" fmla="val 0"/>
              <a:gd name="f8" fmla="*/ 5419351 1 1725033"/>
              <a:gd name="f9" fmla="val 89216"/>
              <a:gd name="f10" fmla="+- 0 0 -180"/>
              <a:gd name="f11" fmla="+- 0 0 -360"/>
              <a:gd name="f12" fmla="abs f4"/>
              <a:gd name="f13" fmla="abs f5"/>
              <a:gd name="f14" fmla="abs f6"/>
              <a:gd name="f15" fmla="val f7"/>
              <a:gd name="f16" fmla="val f9"/>
              <a:gd name="f17" fmla="+- 2700000 f2 0"/>
              <a:gd name="f18" fmla="*/ f10 f1 1"/>
              <a:gd name="f19" fmla="*/ f11 f1 1"/>
              <a:gd name="f20" fmla="?: f12 f4 1"/>
              <a:gd name="f21" fmla="?: f13 f5 1"/>
              <a:gd name="f22" fmla="?: f14 f6 1"/>
              <a:gd name="f23" fmla="*/ f17 f8 1"/>
              <a:gd name="f24" fmla="*/ f18 1 f3"/>
              <a:gd name="f25" fmla="*/ f19 1 f3"/>
              <a:gd name="f26" fmla="*/ f20 1 21600"/>
              <a:gd name="f27" fmla="*/ f21 1 21600"/>
              <a:gd name="f28" fmla="*/ 21600 f20 1"/>
              <a:gd name="f29" fmla="*/ 21600 f21 1"/>
              <a:gd name="f30" fmla="*/ f23 1 f1"/>
              <a:gd name="f31" fmla="+- f24 0 f2"/>
              <a:gd name="f32" fmla="+- f25 0 f2"/>
              <a:gd name="f33" fmla="min f27 f26"/>
              <a:gd name="f34" fmla="*/ f28 1 f22"/>
              <a:gd name="f35" fmla="*/ f29 1 f22"/>
              <a:gd name="f36" fmla="+- 0 0 f30"/>
              <a:gd name="f37" fmla="val f34"/>
              <a:gd name="f38" fmla="val f35"/>
              <a:gd name="f39" fmla="+- 0 0 f36"/>
              <a:gd name="f40" fmla="*/ f15 f33 1"/>
              <a:gd name="f41" fmla="+- f38 0 f15"/>
              <a:gd name="f42" fmla="+- f37 0 f15"/>
              <a:gd name="f43" fmla="*/ f39 f1 1"/>
              <a:gd name="f44" fmla="*/ f37 f33 1"/>
              <a:gd name="f45" fmla="*/ f38 f33 1"/>
              <a:gd name="f46" fmla="min f42 f41"/>
              <a:gd name="f47" fmla="*/ f43 1 f8"/>
              <a:gd name="f48" fmla="*/ f42 f33 1"/>
              <a:gd name="f49" fmla="*/ f46 f16 1"/>
              <a:gd name="f50" fmla="+- f47 0 f2"/>
              <a:gd name="f51" fmla="*/ f49 1 100000"/>
              <a:gd name="f52" fmla="cos 1 f50"/>
              <a:gd name="f53" fmla="sin 1 f50"/>
              <a:gd name="f54" fmla="+- 0 0 f52"/>
              <a:gd name="f55" fmla="+- 0 0 f53"/>
              <a:gd name="f56" fmla="*/ f51 f33 1"/>
              <a:gd name="f57" fmla="+- 0 0 f54"/>
              <a:gd name="f58" fmla="+- 0 0 f55"/>
              <a:gd name="f59" fmla="*/ f57 f42 1"/>
              <a:gd name="f60" fmla="*/ f58 f51 1"/>
              <a:gd name="f61" fmla="+- f37 0 f59"/>
              <a:gd name="f62" fmla="+- f51 0 f60"/>
              <a:gd name="f63" fmla="+- f38 f60 0"/>
              <a:gd name="f64" fmla="+- f63 0 f51"/>
              <a:gd name="f65" fmla="*/ f61 f33 1"/>
              <a:gd name="f66" fmla="*/ f62 f33 1"/>
              <a:gd name="f67" fmla="*/ f64 f33 1"/>
            </a:gdLst>
            <a:ahLst/>
            <a:cxnLst>
              <a:cxn ang="3cd4">
                <a:pos x="hc" y="t"/>
              </a:cxn>
              <a:cxn ang="0">
                <a:pos x="r" y="vc"/>
              </a:cxn>
              <a:cxn ang="cd4">
                <a:pos x="hc" y="b"/>
              </a:cxn>
              <a:cxn ang="cd2">
                <a:pos x="l" y="vc"/>
              </a:cxn>
              <a:cxn ang="f31">
                <a:pos x="f44" y="f40"/>
              </a:cxn>
              <a:cxn ang="f32">
                <a:pos x="f44" y="f45"/>
              </a:cxn>
            </a:cxnLst>
            <a:rect l="f65" t="f66" r="f44" b="f67"/>
            <a:pathLst>
              <a:path stroke="0">
                <a:moveTo>
                  <a:pt x="f44" y="f45"/>
                </a:moveTo>
                <a:arcTo wR="f48" hR="f56" stAng="f2" swAng="f2"/>
                <a:lnTo>
                  <a:pt x="f40" y="f56"/>
                </a:lnTo>
                <a:arcTo wR="f48" hR="f56" stAng="f1" swAng="f2"/>
                <a:close/>
              </a:path>
              <a:path fill="none">
                <a:moveTo>
                  <a:pt x="f44" y="f45"/>
                </a:moveTo>
                <a:arcTo wR="f48" hR="f56" stAng="f2" swAng="f2"/>
                <a:lnTo>
                  <a:pt x="f40" y="f56"/>
                </a:lnTo>
                <a:arcTo wR="f48" hR="f56" stAng="f1" swAng="f2"/>
              </a:path>
            </a:pathLst>
          </a:custGeom>
          <a:noFill/>
          <a:ln w="12701" cap="flat">
            <a:solidFill>
              <a:srgbClr val="00B0F0"/>
            </a:solidFill>
            <a:custDash>
              <a:ds d="799921" sp="799921"/>
            </a:custDash>
            <a:miter/>
            <a:tailEnd type="arrow"/>
          </a:ln>
        </p:spPr>
        <p:txBody>
          <a:bodyPr vert="horz" wrap="square" lIns="68580" tIns="34290" rIns="68580" bIns="34290" anchor="ctr" anchorCtr="1" compatLnSpc="1">
            <a:noAutofit/>
          </a:bodyPr>
          <a:lstStyle/>
          <a:p>
            <a:pPr algn="ctr" defTabSz="685800">
              <a:defRPr sz="1800" b="0" i="0" u="none" strike="noStrike" kern="0" cap="none" spc="0" baseline="0">
                <a:solidFill>
                  <a:srgbClr val="000000"/>
                </a:solidFill>
                <a:uFillTx/>
              </a:defRPr>
            </a:pPr>
            <a:endParaRPr lang="fr-FR">
              <a:solidFill>
                <a:srgbClr val="000000"/>
              </a:solidFill>
              <a:latin typeface="Calibri"/>
            </a:endParaRPr>
          </a:p>
        </p:txBody>
      </p:sp>
      <p:sp>
        <p:nvSpPr>
          <p:cNvPr id="10" name="ZoneTexte 18">
            <a:extLst>
              <a:ext uri="{FF2B5EF4-FFF2-40B4-BE49-F238E27FC236}">
                <a16:creationId xmlns:a16="http://schemas.microsoft.com/office/drawing/2014/main" id="{C782E7D8-8B8E-4562-A368-B5B3F660F624}"/>
              </a:ext>
            </a:extLst>
          </p:cNvPr>
          <p:cNvSpPr txBox="1"/>
          <p:nvPr/>
        </p:nvSpPr>
        <p:spPr>
          <a:xfrm>
            <a:off x="1942559" y="4516208"/>
            <a:ext cx="1037169" cy="807913"/>
          </a:xfrm>
          <a:prstGeom prst="rect">
            <a:avLst/>
          </a:prstGeom>
          <a:noFill/>
          <a:ln cap="flat">
            <a:noFill/>
          </a:ln>
        </p:spPr>
        <p:txBody>
          <a:bodyPr vert="horz" wrap="square" lIns="68580" tIns="34290" rIns="68580" bIns="34290" anchor="t" anchorCtr="1" compatLnSpc="1">
            <a:spAutoFit/>
          </a:bodyPr>
          <a:lstStyle/>
          <a:p>
            <a:pPr algn="ctr" defTabSz="685800">
              <a:defRPr sz="1800" b="0" i="0" u="none" strike="noStrike" kern="0" cap="none" spc="0" baseline="0">
                <a:solidFill>
                  <a:srgbClr val="000000"/>
                </a:solidFill>
                <a:uFillTx/>
              </a:defRPr>
            </a:pPr>
            <a:r>
              <a:rPr lang="fr-FR" sz="1200">
                <a:solidFill>
                  <a:srgbClr val="00B0F0"/>
                </a:solidFill>
                <a:latin typeface="Calibri"/>
              </a:rPr>
              <a:t>Apport de titres à une société soumise à l’IS</a:t>
            </a:r>
          </a:p>
        </p:txBody>
      </p:sp>
      <p:cxnSp>
        <p:nvCxnSpPr>
          <p:cNvPr id="11" name="Connecteur droit avec flèche 20">
            <a:extLst>
              <a:ext uri="{FF2B5EF4-FFF2-40B4-BE49-F238E27FC236}">
                <a16:creationId xmlns:a16="http://schemas.microsoft.com/office/drawing/2014/main" id="{EA842E4E-3FC9-4062-92E6-A872AE9A3ACF}"/>
              </a:ext>
            </a:extLst>
          </p:cNvPr>
          <p:cNvCxnSpPr>
            <a:stCxn id="9" idx="3"/>
          </p:cNvCxnSpPr>
          <p:nvPr/>
        </p:nvCxnSpPr>
        <p:spPr>
          <a:xfrm flipH="1" flipV="1">
            <a:off x="2979729" y="4896573"/>
            <a:ext cx="250817" cy="12365"/>
          </a:xfrm>
          <a:prstGeom prst="straightConnector1">
            <a:avLst/>
          </a:prstGeom>
          <a:noFill/>
          <a:ln w="6345" cap="flat">
            <a:solidFill>
              <a:srgbClr val="00B0F0"/>
            </a:solidFill>
            <a:custDash>
              <a:ds d="800693" sp="800693"/>
            </a:custDash>
            <a:miter/>
            <a:tailEnd type="arrow"/>
          </a:ln>
        </p:spPr>
      </p:cxnSp>
      <p:sp>
        <p:nvSpPr>
          <p:cNvPr id="12" name="ZoneTexte 31">
            <a:extLst>
              <a:ext uri="{FF2B5EF4-FFF2-40B4-BE49-F238E27FC236}">
                <a16:creationId xmlns:a16="http://schemas.microsoft.com/office/drawing/2014/main" id="{B4512D65-374C-407E-86ED-CABC0F9BDC7B}"/>
              </a:ext>
            </a:extLst>
          </p:cNvPr>
          <p:cNvSpPr txBox="1"/>
          <p:nvPr/>
        </p:nvSpPr>
        <p:spPr>
          <a:xfrm>
            <a:off x="2827859" y="2443508"/>
            <a:ext cx="2491271" cy="992579"/>
          </a:xfrm>
          <a:prstGeom prst="rect">
            <a:avLst/>
          </a:prstGeom>
          <a:noFill/>
          <a:ln cap="flat">
            <a:noFill/>
          </a:ln>
        </p:spPr>
        <p:txBody>
          <a:bodyPr vert="horz" wrap="square" lIns="68580" tIns="34290" rIns="68580" bIns="34290" anchor="t" anchorCtr="1" compatLnSpc="1">
            <a:spAutoFit/>
          </a:bodyPr>
          <a:lstStyle/>
          <a:p>
            <a:pPr algn="ctr" defTabSz="685800">
              <a:defRPr sz="1800" b="0" i="0" u="none" strike="noStrike" kern="0" cap="none" spc="0" baseline="0">
                <a:solidFill>
                  <a:srgbClr val="000000"/>
                </a:solidFill>
                <a:uFillTx/>
              </a:defRPr>
            </a:pPr>
            <a:r>
              <a:rPr lang="fr-FR" sz="1200" b="1">
                <a:solidFill>
                  <a:srgbClr val="000000"/>
                </a:solidFill>
                <a:latin typeface="Calibri"/>
              </a:rPr>
              <a:t>Contrôle</a:t>
            </a:r>
            <a:r>
              <a:rPr lang="fr-FR" sz="1200">
                <a:solidFill>
                  <a:srgbClr val="000000"/>
                </a:solidFill>
                <a:latin typeface="Calibri"/>
              </a:rPr>
              <a:t> de la société holding à </a:t>
            </a:r>
            <a:r>
              <a:rPr lang="fr-FR" sz="1200" b="1">
                <a:solidFill>
                  <a:srgbClr val="000000"/>
                </a:solidFill>
                <a:latin typeface="Calibri"/>
              </a:rPr>
              <a:t>l’issue de l’apport</a:t>
            </a:r>
          </a:p>
          <a:p>
            <a:pPr algn="ctr" defTabSz="685800">
              <a:defRPr sz="1800" b="0" i="0" u="none" strike="noStrike" kern="0" cap="none" spc="0" baseline="0">
                <a:solidFill>
                  <a:srgbClr val="000000"/>
                </a:solidFill>
                <a:uFillTx/>
              </a:defRPr>
            </a:pPr>
            <a:r>
              <a:rPr lang="fr-FR" sz="1200">
                <a:solidFill>
                  <a:srgbClr val="000000"/>
                </a:solidFill>
                <a:latin typeface="Calibri"/>
              </a:rPr>
              <a:t>=</a:t>
            </a:r>
          </a:p>
          <a:p>
            <a:pPr algn="ctr" defTabSz="685800">
              <a:defRPr sz="1800" b="0" i="0" u="none" strike="noStrike" kern="0" cap="none" spc="0" baseline="0">
                <a:solidFill>
                  <a:srgbClr val="000000"/>
                </a:solidFill>
                <a:uFillTx/>
              </a:defRPr>
            </a:pPr>
            <a:endParaRPr lang="fr-FR" sz="1200">
              <a:solidFill>
                <a:srgbClr val="000000"/>
              </a:solidFill>
              <a:latin typeface="Calibri"/>
            </a:endParaRPr>
          </a:p>
          <a:p>
            <a:pPr algn="ctr" defTabSz="685800">
              <a:defRPr sz="1800" b="0" i="0" u="none" strike="noStrike" kern="0" cap="none" spc="0" baseline="0">
                <a:solidFill>
                  <a:srgbClr val="000000"/>
                </a:solidFill>
                <a:uFillTx/>
              </a:defRPr>
            </a:pPr>
            <a:r>
              <a:rPr lang="fr-FR" sz="1200">
                <a:solidFill>
                  <a:srgbClr val="000000"/>
                </a:solidFill>
                <a:latin typeface="Calibri"/>
              </a:rPr>
              <a:t>PV en </a:t>
            </a:r>
            <a:r>
              <a:rPr lang="fr-FR" sz="1200" b="1">
                <a:solidFill>
                  <a:srgbClr val="000000"/>
                </a:solidFill>
                <a:latin typeface="Calibri"/>
              </a:rPr>
              <a:t>report d’imposition</a:t>
            </a:r>
          </a:p>
        </p:txBody>
      </p:sp>
      <p:cxnSp>
        <p:nvCxnSpPr>
          <p:cNvPr id="13" name="Connecteur droit 48">
            <a:extLst>
              <a:ext uri="{FF2B5EF4-FFF2-40B4-BE49-F238E27FC236}">
                <a16:creationId xmlns:a16="http://schemas.microsoft.com/office/drawing/2014/main" id="{DD38F63D-A379-427B-A8B1-73040C5F39AC}"/>
              </a:ext>
            </a:extLst>
          </p:cNvPr>
          <p:cNvCxnSpPr>
            <a:stCxn id="10" idx="0"/>
          </p:cNvCxnSpPr>
          <p:nvPr/>
        </p:nvCxnSpPr>
        <p:spPr>
          <a:xfrm flipV="1">
            <a:off x="2461144" y="3308693"/>
            <a:ext cx="15633" cy="1207515"/>
          </a:xfrm>
          <a:prstGeom prst="straightConnector1">
            <a:avLst/>
          </a:prstGeom>
          <a:noFill/>
          <a:ln w="6345" cap="flat">
            <a:solidFill>
              <a:srgbClr val="00B0F0"/>
            </a:solidFill>
            <a:custDash>
              <a:ds d="800693" sp="800693"/>
            </a:custDash>
            <a:miter/>
          </a:ln>
        </p:spPr>
      </p:cxnSp>
      <p:cxnSp>
        <p:nvCxnSpPr>
          <p:cNvPr id="14" name="Connecteur droit avec flèche 54">
            <a:extLst>
              <a:ext uri="{FF2B5EF4-FFF2-40B4-BE49-F238E27FC236}">
                <a16:creationId xmlns:a16="http://schemas.microsoft.com/office/drawing/2014/main" id="{83275BE6-4AEF-4CE1-B500-01DB125A92FA}"/>
              </a:ext>
            </a:extLst>
          </p:cNvPr>
          <p:cNvCxnSpPr/>
          <p:nvPr/>
        </p:nvCxnSpPr>
        <p:spPr>
          <a:xfrm>
            <a:off x="2476777" y="3308690"/>
            <a:ext cx="637095" cy="0"/>
          </a:xfrm>
          <a:prstGeom prst="straightConnector1">
            <a:avLst/>
          </a:prstGeom>
          <a:noFill/>
          <a:ln w="12701" cap="flat">
            <a:solidFill>
              <a:srgbClr val="00B0F0"/>
            </a:solidFill>
            <a:custDash>
              <a:ds d="799921" sp="799921"/>
            </a:custDash>
            <a:miter/>
            <a:tailEnd type="arrow"/>
          </a:ln>
        </p:spPr>
      </p:cxnSp>
      <p:cxnSp>
        <p:nvCxnSpPr>
          <p:cNvPr id="15" name="Connecteur droit avec flèche 58">
            <a:extLst>
              <a:ext uri="{FF2B5EF4-FFF2-40B4-BE49-F238E27FC236}">
                <a16:creationId xmlns:a16="http://schemas.microsoft.com/office/drawing/2014/main" id="{4EB28CCC-A06D-48A1-B32F-B49E63D35996}"/>
              </a:ext>
            </a:extLst>
          </p:cNvPr>
          <p:cNvCxnSpPr/>
          <p:nvPr/>
        </p:nvCxnSpPr>
        <p:spPr>
          <a:xfrm>
            <a:off x="4268780" y="3831736"/>
            <a:ext cx="511723" cy="0"/>
          </a:xfrm>
          <a:prstGeom prst="straightConnector1">
            <a:avLst/>
          </a:prstGeom>
          <a:noFill/>
          <a:ln w="6345" cap="flat">
            <a:solidFill>
              <a:srgbClr val="AD0056"/>
            </a:solidFill>
            <a:custDash>
              <a:ds d="100000" sp="100000"/>
            </a:custDash>
            <a:miter/>
            <a:tailEnd type="arrow"/>
          </a:ln>
        </p:spPr>
      </p:cxnSp>
      <p:sp>
        <p:nvSpPr>
          <p:cNvPr id="16" name="ZoneTexte 61">
            <a:extLst>
              <a:ext uri="{FF2B5EF4-FFF2-40B4-BE49-F238E27FC236}">
                <a16:creationId xmlns:a16="http://schemas.microsoft.com/office/drawing/2014/main" id="{EC537A7A-7773-4ACB-86C4-1FDAD021674E}"/>
              </a:ext>
            </a:extLst>
          </p:cNvPr>
          <p:cNvSpPr txBox="1"/>
          <p:nvPr/>
        </p:nvSpPr>
        <p:spPr>
          <a:xfrm>
            <a:off x="4699357" y="3706413"/>
            <a:ext cx="1601864" cy="253916"/>
          </a:xfrm>
          <a:prstGeom prst="rect">
            <a:avLst/>
          </a:prstGeom>
          <a:noFill/>
          <a:ln cap="flat">
            <a:noFill/>
          </a:ln>
        </p:spPr>
        <p:txBody>
          <a:bodyPr vert="horz" wrap="square" lIns="68580" tIns="34290" rIns="68580" bIns="34290" anchor="t" anchorCtr="1" compatLnSpc="1">
            <a:spAutoFit/>
          </a:bodyPr>
          <a:lstStyle/>
          <a:p>
            <a:pPr algn="ctr" defTabSz="685800">
              <a:defRPr sz="1800" b="0" i="0" u="none" strike="noStrike" kern="0" cap="none" spc="0" baseline="0">
                <a:solidFill>
                  <a:srgbClr val="000000"/>
                </a:solidFill>
                <a:uFillTx/>
              </a:defRPr>
            </a:pPr>
            <a:r>
              <a:rPr lang="fr-FR" sz="1200">
                <a:solidFill>
                  <a:srgbClr val="AD0056"/>
                </a:solidFill>
                <a:latin typeface="Calibri"/>
              </a:rPr>
              <a:t>Donation des titres</a:t>
            </a:r>
          </a:p>
        </p:txBody>
      </p:sp>
      <p:pic>
        <p:nvPicPr>
          <p:cNvPr id="17" name="Graphique 16" descr="Enfants">
            <a:extLst>
              <a:ext uri="{FF2B5EF4-FFF2-40B4-BE49-F238E27FC236}">
                <a16:creationId xmlns:a16="http://schemas.microsoft.com/office/drawing/2014/main" id="{173BE2A9-D28B-4915-A892-EBF77A23B1C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249566" y="3492614"/>
            <a:ext cx="685800" cy="685800"/>
          </a:xfrm>
          <a:prstGeom prst="rect">
            <a:avLst/>
          </a:prstGeom>
          <a:noFill/>
          <a:ln cap="flat">
            <a:noFill/>
          </a:ln>
        </p:spPr>
      </p:pic>
      <p:sp>
        <p:nvSpPr>
          <p:cNvPr id="18" name="ZoneTexte 36">
            <a:extLst>
              <a:ext uri="{FF2B5EF4-FFF2-40B4-BE49-F238E27FC236}">
                <a16:creationId xmlns:a16="http://schemas.microsoft.com/office/drawing/2014/main" id="{984C16AC-8E35-4CAA-88DE-3A169DD35124}"/>
              </a:ext>
            </a:extLst>
          </p:cNvPr>
          <p:cNvSpPr txBox="1"/>
          <p:nvPr/>
        </p:nvSpPr>
        <p:spPr>
          <a:xfrm>
            <a:off x="7486462" y="5006422"/>
            <a:ext cx="2204360" cy="253916"/>
          </a:xfrm>
          <a:prstGeom prst="rect">
            <a:avLst/>
          </a:prstGeom>
          <a:noFill/>
          <a:ln cap="flat">
            <a:noFill/>
          </a:ln>
        </p:spPr>
        <p:txBody>
          <a:bodyPr vert="horz" wrap="square" lIns="68580" tIns="34290" rIns="68580" bIns="34290" anchor="t" anchorCtr="1" compatLnSpc="1">
            <a:spAutoFit/>
          </a:bodyPr>
          <a:lstStyle/>
          <a:p>
            <a:pPr algn="ctr" defTabSz="685800">
              <a:defRPr sz="1800" b="0" i="0" u="none" strike="noStrike" kern="0" cap="none" spc="0" baseline="0">
                <a:solidFill>
                  <a:srgbClr val="000000"/>
                </a:solidFill>
                <a:uFillTx/>
              </a:defRPr>
            </a:pPr>
            <a:r>
              <a:rPr lang="fr-FR" sz="1200" b="1">
                <a:solidFill>
                  <a:srgbClr val="000000"/>
                </a:solidFill>
                <a:latin typeface="Calibri"/>
              </a:rPr>
              <a:t>Fin du report d’imposition</a:t>
            </a:r>
          </a:p>
        </p:txBody>
      </p:sp>
      <p:sp>
        <p:nvSpPr>
          <p:cNvPr id="19" name="ZoneTexte 37">
            <a:extLst>
              <a:ext uri="{FF2B5EF4-FFF2-40B4-BE49-F238E27FC236}">
                <a16:creationId xmlns:a16="http://schemas.microsoft.com/office/drawing/2014/main" id="{FDE7C61C-429B-4718-A5C0-166E50AA3277}"/>
              </a:ext>
            </a:extLst>
          </p:cNvPr>
          <p:cNvSpPr txBox="1"/>
          <p:nvPr/>
        </p:nvSpPr>
        <p:spPr>
          <a:xfrm>
            <a:off x="7486464" y="3644849"/>
            <a:ext cx="2857687" cy="623248"/>
          </a:xfrm>
          <a:prstGeom prst="rect">
            <a:avLst/>
          </a:prstGeom>
          <a:noFill/>
          <a:ln cap="flat">
            <a:noFill/>
          </a:ln>
        </p:spPr>
        <p:txBody>
          <a:bodyPr vert="horz" wrap="square" lIns="68580" tIns="34290" rIns="68580" bIns="34290" anchor="t" anchorCtr="0" compatLnSpc="1">
            <a:spAutoFit/>
          </a:bodyPr>
          <a:lstStyle/>
          <a:p>
            <a:pPr defTabSz="685800">
              <a:defRPr sz="1800" b="0" i="0" u="none" strike="noStrike" kern="0" cap="none" spc="0" baseline="0">
                <a:solidFill>
                  <a:srgbClr val="000000"/>
                </a:solidFill>
                <a:uFillTx/>
              </a:defRPr>
            </a:pPr>
            <a:r>
              <a:rPr lang="fr-FR" sz="1200">
                <a:solidFill>
                  <a:srgbClr val="AD0056"/>
                </a:solidFill>
                <a:latin typeface="Calibri"/>
              </a:rPr>
              <a:t>Cession à titre onéreux, rachat, remboursement ou annulation des titres dans un délai de 18 mois</a:t>
            </a:r>
          </a:p>
        </p:txBody>
      </p:sp>
      <p:cxnSp>
        <p:nvCxnSpPr>
          <p:cNvPr id="20" name="Connecteur droit avec flèche 41">
            <a:extLst>
              <a:ext uri="{FF2B5EF4-FFF2-40B4-BE49-F238E27FC236}">
                <a16:creationId xmlns:a16="http://schemas.microsoft.com/office/drawing/2014/main" id="{1199C94C-4405-47D4-9DE5-D9E7027A345E}"/>
              </a:ext>
            </a:extLst>
          </p:cNvPr>
          <p:cNvCxnSpPr/>
          <p:nvPr/>
        </p:nvCxnSpPr>
        <p:spPr>
          <a:xfrm>
            <a:off x="8648927" y="4312666"/>
            <a:ext cx="0" cy="607496"/>
          </a:xfrm>
          <a:prstGeom prst="straightConnector1">
            <a:avLst/>
          </a:prstGeom>
          <a:noFill/>
          <a:ln w="6345" cap="flat">
            <a:solidFill>
              <a:srgbClr val="AD0056"/>
            </a:solidFill>
            <a:custDash>
              <a:ds d="100000" sp="100000"/>
            </a:custDash>
            <a:miter/>
            <a:tailEnd type="arrow"/>
          </a:ln>
        </p:spPr>
      </p:cxnSp>
      <p:cxnSp>
        <p:nvCxnSpPr>
          <p:cNvPr id="21" name="Connecteur droit avec flèche 42">
            <a:extLst>
              <a:ext uri="{FF2B5EF4-FFF2-40B4-BE49-F238E27FC236}">
                <a16:creationId xmlns:a16="http://schemas.microsoft.com/office/drawing/2014/main" id="{CAB5655E-C16E-47A1-832E-2FFC8B83D6B3}"/>
              </a:ext>
            </a:extLst>
          </p:cNvPr>
          <p:cNvCxnSpPr/>
          <p:nvPr/>
        </p:nvCxnSpPr>
        <p:spPr>
          <a:xfrm>
            <a:off x="6935366" y="3849155"/>
            <a:ext cx="511724" cy="0"/>
          </a:xfrm>
          <a:prstGeom prst="straightConnector1">
            <a:avLst/>
          </a:prstGeom>
          <a:noFill/>
          <a:ln w="6345" cap="flat">
            <a:solidFill>
              <a:srgbClr val="AD0056"/>
            </a:solidFill>
            <a:custDash>
              <a:ds d="100000" sp="100000"/>
            </a:custDash>
            <a:miter/>
            <a:tailEnd type="arrow"/>
          </a:ln>
        </p:spPr>
      </p:cxnSp>
    </p:spTree>
    <p:extLst>
      <p:ext uri="{BB962C8B-B14F-4D97-AF65-F5344CB8AC3E}">
        <p14:creationId xmlns:p14="http://schemas.microsoft.com/office/powerpoint/2010/main" val="87293328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6C2A679C-A021-43E1-BC65-8EE2274F7A52}"/>
              </a:ext>
            </a:extLst>
          </p:cNvPr>
          <p:cNvSpPr>
            <a:spLocks noGrp="1"/>
          </p:cNvSpPr>
          <p:nvPr>
            <p:ph type="title"/>
          </p:nvPr>
        </p:nvSpPr>
        <p:spPr/>
        <p:txBody>
          <a:bodyPr>
            <a:normAutofit/>
          </a:bodyPr>
          <a:lstStyle/>
          <a:p>
            <a:r>
              <a:rPr lang="fr-FR" dirty="0"/>
              <a:t>Aménagement du régime d’apport-cession</a:t>
            </a:r>
          </a:p>
        </p:txBody>
      </p:sp>
      <p:sp>
        <p:nvSpPr>
          <p:cNvPr id="3" name="Espace réservé du contenu 2">
            <a:extLst>
              <a:ext uri="{FF2B5EF4-FFF2-40B4-BE49-F238E27FC236}">
                <a16:creationId xmlns:a16="http://schemas.microsoft.com/office/drawing/2014/main" id="{2569C9E5-DF36-4705-9DFE-8DF8AB67C37B}"/>
              </a:ext>
            </a:extLst>
          </p:cNvPr>
          <p:cNvSpPr>
            <a:spLocks noGrp="1"/>
          </p:cNvSpPr>
          <p:nvPr>
            <p:ph idx="1"/>
          </p:nvPr>
        </p:nvSpPr>
        <p:spPr/>
        <p:txBody>
          <a:bodyPr/>
          <a:lstStyle/>
          <a:p>
            <a:pPr lvl="0"/>
            <a:r>
              <a:rPr lang="fr-FR" dirty="0"/>
              <a:t>Loi de finances pour 2020</a:t>
            </a:r>
          </a:p>
          <a:p>
            <a:pPr lvl="1"/>
            <a:r>
              <a:rPr lang="fr-FR" dirty="0"/>
              <a:t>Donation de titres</a:t>
            </a:r>
          </a:p>
          <a:p>
            <a:pPr lvl="2"/>
            <a:r>
              <a:rPr lang="fr-FR" dirty="0"/>
              <a:t>Délai de 18 mois porté à 5 ans dans le cas général</a:t>
            </a:r>
          </a:p>
          <a:p>
            <a:pPr lvl="2"/>
            <a:r>
              <a:rPr lang="fr-FR" dirty="0"/>
              <a:t>Délai porté à 10 ans en cas de réinvestissement indirect par souscriptions de parts ou actions de fonds communs de placements à risques (FCPR), fonds professionnels de capital investissement (FPCI), sociétés de libre partenariat (SLP) ou sociétés de capital-risque (SCR)</a:t>
            </a:r>
          </a:p>
          <a:p>
            <a:pPr lvl="2"/>
            <a:r>
              <a:rPr lang="fr-FR" dirty="0"/>
              <a:t>Pour les transmissions intervenant à compter du 1</a:t>
            </a:r>
            <a:r>
              <a:rPr lang="fr-FR" baseline="30000" dirty="0"/>
              <a:t>er</a:t>
            </a:r>
            <a:r>
              <a:rPr lang="fr-FR" dirty="0"/>
              <a:t> janvier 2020</a:t>
            </a:r>
          </a:p>
        </p:txBody>
      </p:sp>
    </p:spTree>
    <p:extLst>
      <p:ext uri="{BB962C8B-B14F-4D97-AF65-F5344CB8AC3E}">
        <p14:creationId xmlns:p14="http://schemas.microsoft.com/office/powerpoint/2010/main" val="121849745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AC7127-73D0-A44E-99BE-AA491FEB920D}"/>
              </a:ext>
            </a:extLst>
          </p:cNvPr>
          <p:cNvSpPr>
            <a:spLocks noGrp="1"/>
          </p:cNvSpPr>
          <p:nvPr>
            <p:ph type="title"/>
          </p:nvPr>
        </p:nvSpPr>
        <p:spPr/>
        <p:txBody>
          <a:bodyPr/>
          <a:lstStyle/>
          <a:p>
            <a:r>
              <a:rPr lang="fr-FR" dirty="0"/>
              <a:t>Impôts locaux – nouvelle exonération de CFE/TF</a:t>
            </a:r>
          </a:p>
        </p:txBody>
      </p:sp>
      <p:sp>
        <p:nvSpPr>
          <p:cNvPr id="3" name="Espace réservé du contenu 2">
            <a:extLst>
              <a:ext uri="{FF2B5EF4-FFF2-40B4-BE49-F238E27FC236}">
                <a16:creationId xmlns:a16="http://schemas.microsoft.com/office/drawing/2014/main" id="{06F1341A-722B-0646-849B-D1007B773AB8}"/>
              </a:ext>
            </a:extLst>
          </p:cNvPr>
          <p:cNvSpPr>
            <a:spLocks noGrp="1"/>
          </p:cNvSpPr>
          <p:nvPr>
            <p:ph idx="1"/>
          </p:nvPr>
        </p:nvSpPr>
        <p:spPr/>
        <p:txBody>
          <a:bodyPr>
            <a:normAutofit fontScale="85000" lnSpcReduction="20000"/>
          </a:bodyPr>
          <a:lstStyle/>
          <a:p>
            <a:r>
              <a:rPr lang="fr-FR" sz="2400" dirty="0"/>
              <a:t>Création de nouvelles zones de revitalisation du commerce en milieu rural et de nouvelles zones de revitalisation du commerce dans les </a:t>
            </a:r>
            <a:r>
              <a:rPr lang="fr-FR" sz="2400" dirty="0" err="1"/>
              <a:t>centre-villes</a:t>
            </a:r>
            <a:endParaRPr lang="fr-FR" sz="2400" dirty="0"/>
          </a:p>
          <a:p>
            <a:pPr lvl="1"/>
            <a:r>
              <a:rPr lang="fr-FR" sz="2200" dirty="0"/>
              <a:t>Exonération facultative de CFE et/ou de TF pour les impositions 2020 à 2023</a:t>
            </a:r>
          </a:p>
          <a:p>
            <a:pPr lvl="1"/>
            <a:r>
              <a:rPr lang="fr-FR" sz="2200" dirty="0"/>
              <a:t>Nécessité d’un arrêté de classement</a:t>
            </a:r>
          </a:p>
          <a:p>
            <a:pPr lvl="1"/>
            <a:r>
              <a:rPr lang="fr-FR" sz="2200" dirty="0"/>
              <a:t>Délibération de la collectivité</a:t>
            </a:r>
          </a:p>
          <a:p>
            <a:pPr lvl="2"/>
            <a:r>
              <a:rPr lang="fr-FR" sz="2000" dirty="0"/>
              <a:t>Avant le 1</a:t>
            </a:r>
            <a:r>
              <a:rPr lang="fr-FR" sz="2000" baseline="30000" dirty="0"/>
              <a:t>er</a:t>
            </a:r>
            <a:r>
              <a:rPr lang="fr-FR" sz="2000" dirty="0"/>
              <a:t> octobre N-1 pour une application en N</a:t>
            </a:r>
          </a:p>
          <a:p>
            <a:pPr lvl="3"/>
            <a:r>
              <a:rPr lang="fr-FR" sz="1800" dirty="0"/>
              <a:t>Exception pour 2020 : délibération avant le 21 janvier 2020</a:t>
            </a:r>
          </a:p>
          <a:p>
            <a:pPr lvl="1"/>
            <a:r>
              <a:rPr lang="fr-FR" sz="2200" dirty="0"/>
              <a:t>Demande de l’entreprise bénéficiaire</a:t>
            </a:r>
          </a:p>
          <a:p>
            <a:pPr lvl="2"/>
            <a:r>
              <a:rPr lang="fr-FR" sz="2000" dirty="0"/>
              <a:t>CFE : avant le 1</a:t>
            </a:r>
            <a:r>
              <a:rPr lang="fr-FR" sz="2000" baseline="30000" dirty="0"/>
              <a:t>er</a:t>
            </a:r>
            <a:r>
              <a:rPr lang="fr-FR" sz="2000" dirty="0"/>
              <a:t> mai N-1 pour une application en N</a:t>
            </a:r>
          </a:p>
          <a:p>
            <a:pPr lvl="3"/>
            <a:r>
              <a:rPr lang="fr-FR" sz="1800" dirty="0"/>
              <a:t>Exception pour 2020 : demande au plus tard</a:t>
            </a:r>
            <a:r>
              <a:rPr lang="fr-FR" sz="2000" dirty="0"/>
              <a:t> </a:t>
            </a:r>
            <a:r>
              <a:rPr lang="fr-FR" sz="1800" dirty="0"/>
              <a:t>le 29 février 2020</a:t>
            </a:r>
          </a:p>
          <a:p>
            <a:pPr lvl="2"/>
            <a:r>
              <a:rPr lang="fr-FR" sz="2000" dirty="0"/>
              <a:t>TF : avant le 1er janvier N pour une application en N</a:t>
            </a:r>
          </a:p>
          <a:p>
            <a:pPr lvl="3"/>
            <a:r>
              <a:rPr lang="fr-FR" sz="1800" dirty="0"/>
              <a:t>Exception pour 2020 : demande au plus tard le 29 février 2020</a:t>
            </a:r>
          </a:p>
        </p:txBody>
      </p:sp>
    </p:spTree>
    <p:extLst>
      <p:ext uri="{BB962C8B-B14F-4D97-AF65-F5344CB8AC3E}">
        <p14:creationId xmlns:p14="http://schemas.microsoft.com/office/powerpoint/2010/main" val="260382982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AC7127-73D0-A44E-99BE-AA491FEB920D}"/>
              </a:ext>
            </a:extLst>
          </p:cNvPr>
          <p:cNvSpPr>
            <a:spLocks noGrp="1"/>
          </p:cNvSpPr>
          <p:nvPr>
            <p:ph type="title"/>
          </p:nvPr>
        </p:nvSpPr>
        <p:spPr/>
        <p:txBody>
          <a:bodyPr/>
          <a:lstStyle/>
          <a:p>
            <a:r>
              <a:rPr lang="fr-FR" dirty="0"/>
              <a:t>Impôts locaux – nouvelle exonération de CFE/TF</a:t>
            </a:r>
          </a:p>
        </p:txBody>
      </p:sp>
      <p:sp>
        <p:nvSpPr>
          <p:cNvPr id="3" name="Espace réservé du contenu 2">
            <a:extLst>
              <a:ext uri="{FF2B5EF4-FFF2-40B4-BE49-F238E27FC236}">
                <a16:creationId xmlns:a16="http://schemas.microsoft.com/office/drawing/2014/main" id="{06F1341A-722B-0646-849B-D1007B773AB8}"/>
              </a:ext>
            </a:extLst>
          </p:cNvPr>
          <p:cNvSpPr>
            <a:spLocks noGrp="1"/>
          </p:cNvSpPr>
          <p:nvPr>
            <p:ph idx="1"/>
          </p:nvPr>
        </p:nvSpPr>
        <p:spPr/>
        <p:txBody>
          <a:bodyPr>
            <a:normAutofit lnSpcReduction="10000"/>
          </a:bodyPr>
          <a:lstStyle/>
          <a:p>
            <a:r>
              <a:rPr lang="fr-FR" sz="2400" dirty="0"/>
              <a:t>Zones de revitalisation des commerces en milieu rural</a:t>
            </a:r>
          </a:p>
          <a:p>
            <a:pPr lvl="1"/>
            <a:r>
              <a:rPr lang="fr-FR" sz="2200" dirty="0"/>
              <a:t>Communes susceptibles d’être concernées</a:t>
            </a:r>
          </a:p>
          <a:p>
            <a:pPr lvl="2"/>
            <a:r>
              <a:rPr lang="fr-FR" sz="2000" dirty="0"/>
              <a:t>Communes dont la population est inférieure à 3 500 habitants</a:t>
            </a:r>
          </a:p>
          <a:p>
            <a:pPr lvl="2"/>
            <a:r>
              <a:rPr lang="fr-FR" sz="2000" dirty="0"/>
              <a:t>Communes n’appartenant pas à une aire urbaine de plus de 10 000 emplois</a:t>
            </a:r>
          </a:p>
          <a:p>
            <a:pPr lvl="2"/>
            <a:r>
              <a:rPr lang="fr-FR" sz="2000" dirty="0"/>
              <a:t>Commune comprenant un nombre d’établissements exerçant une activité commerciale inférieure ou égale à 10</a:t>
            </a:r>
          </a:p>
          <a:p>
            <a:pPr lvl="1"/>
            <a:r>
              <a:rPr lang="fr-FR" sz="2200" dirty="0"/>
              <a:t>Conditions à respecter par l’entreprise</a:t>
            </a:r>
          </a:p>
          <a:p>
            <a:pPr lvl="2"/>
            <a:r>
              <a:rPr lang="fr-FR" sz="2000" dirty="0"/>
              <a:t>Activité commerciale</a:t>
            </a:r>
          </a:p>
          <a:p>
            <a:pPr lvl="2"/>
            <a:r>
              <a:rPr lang="fr-FR" sz="2000" dirty="0"/>
              <a:t>Employer moins de 11 salariés</a:t>
            </a:r>
          </a:p>
          <a:p>
            <a:pPr lvl="2"/>
            <a:r>
              <a:rPr lang="fr-FR" sz="2000" dirty="0"/>
              <a:t>CA annuel HT ou total du bilan &lt; 2 M €</a:t>
            </a:r>
          </a:p>
          <a:p>
            <a:pPr lvl="1"/>
            <a:endParaRPr lang="fr-FR" sz="2200" dirty="0"/>
          </a:p>
        </p:txBody>
      </p:sp>
    </p:spTree>
    <p:extLst>
      <p:ext uri="{BB962C8B-B14F-4D97-AF65-F5344CB8AC3E}">
        <p14:creationId xmlns:p14="http://schemas.microsoft.com/office/powerpoint/2010/main" val="395163372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AC7127-73D0-A44E-99BE-AA491FEB920D}"/>
              </a:ext>
            </a:extLst>
          </p:cNvPr>
          <p:cNvSpPr>
            <a:spLocks noGrp="1"/>
          </p:cNvSpPr>
          <p:nvPr>
            <p:ph type="title"/>
          </p:nvPr>
        </p:nvSpPr>
        <p:spPr/>
        <p:txBody>
          <a:bodyPr/>
          <a:lstStyle/>
          <a:p>
            <a:r>
              <a:rPr lang="fr-FR" dirty="0"/>
              <a:t>Impôts locaux – nouvelle exonération de CFE/TF</a:t>
            </a:r>
          </a:p>
        </p:txBody>
      </p:sp>
      <p:sp>
        <p:nvSpPr>
          <p:cNvPr id="3" name="Espace réservé du contenu 2">
            <a:extLst>
              <a:ext uri="{FF2B5EF4-FFF2-40B4-BE49-F238E27FC236}">
                <a16:creationId xmlns:a16="http://schemas.microsoft.com/office/drawing/2014/main" id="{06F1341A-722B-0646-849B-D1007B773AB8}"/>
              </a:ext>
            </a:extLst>
          </p:cNvPr>
          <p:cNvSpPr>
            <a:spLocks noGrp="1"/>
          </p:cNvSpPr>
          <p:nvPr>
            <p:ph idx="1"/>
          </p:nvPr>
        </p:nvSpPr>
        <p:spPr/>
        <p:txBody>
          <a:bodyPr>
            <a:normAutofit/>
          </a:bodyPr>
          <a:lstStyle/>
          <a:p>
            <a:r>
              <a:rPr lang="fr-FR" sz="2400" dirty="0"/>
              <a:t>Zones de revitalisation du commerce dans les </a:t>
            </a:r>
            <a:r>
              <a:rPr lang="fr-FR" sz="2400" dirty="0" err="1"/>
              <a:t>centre-villes</a:t>
            </a:r>
            <a:endParaRPr lang="fr-FR" sz="2400" dirty="0"/>
          </a:p>
          <a:p>
            <a:pPr lvl="1"/>
            <a:r>
              <a:rPr lang="fr-FR" sz="2200" dirty="0"/>
              <a:t>Communes susceptibles d’être concernées</a:t>
            </a:r>
          </a:p>
          <a:p>
            <a:pPr lvl="2"/>
            <a:r>
              <a:rPr lang="fr-FR" sz="2000" dirty="0"/>
              <a:t>Communes ayant conclu une convention d’opération de revitalisation du territoire avant le 1er octobre N-1 (ou au plus tard le 21 janvier 2020 pour l’exonération 2020)</a:t>
            </a:r>
          </a:p>
          <a:p>
            <a:pPr lvl="2"/>
            <a:r>
              <a:rPr lang="fr-FR" sz="2000" dirty="0"/>
              <a:t>Pour les communes de métropole, avoir un revenu fiscal médian par unité de consommation inférieur à la médiane nationale</a:t>
            </a:r>
          </a:p>
          <a:p>
            <a:pPr lvl="1"/>
            <a:r>
              <a:rPr lang="fr-FR" sz="2200" dirty="0"/>
              <a:t>Conditions à respecter par l’entreprise</a:t>
            </a:r>
          </a:p>
          <a:p>
            <a:pPr lvl="2"/>
            <a:r>
              <a:rPr lang="fr-FR" sz="2000" dirty="0"/>
              <a:t>Activité artisanale ou commerciale</a:t>
            </a:r>
          </a:p>
          <a:p>
            <a:pPr lvl="2"/>
            <a:r>
              <a:rPr lang="fr-FR" sz="2000" dirty="0"/>
              <a:t>Taille de l’entreprise : micro ou PME</a:t>
            </a:r>
          </a:p>
        </p:txBody>
      </p:sp>
    </p:spTree>
    <p:extLst>
      <p:ext uri="{BB962C8B-B14F-4D97-AF65-F5344CB8AC3E}">
        <p14:creationId xmlns:p14="http://schemas.microsoft.com/office/powerpoint/2010/main" val="209517580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57A211F-0178-5B43-8B83-37B98D8A987A}"/>
              </a:ext>
            </a:extLst>
          </p:cNvPr>
          <p:cNvSpPr>
            <a:spLocks noGrp="1"/>
          </p:cNvSpPr>
          <p:nvPr>
            <p:ph type="title"/>
          </p:nvPr>
        </p:nvSpPr>
        <p:spPr/>
        <p:txBody>
          <a:bodyPr/>
          <a:lstStyle/>
          <a:p>
            <a:r>
              <a:rPr lang="fr-FR" dirty="0"/>
              <a:t>Impôts locaux</a:t>
            </a:r>
          </a:p>
        </p:txBody>
      </p:sp>
      <p:sp>
        <p:nvSpPr>
          <p:cNvPr id="3" name="Espace réservé du contenu 2">
            <a:extLst>
              <a:ext uri="{FF2B5EF4-FFF2-40B4-BE49-F238E27FC236}">
                <a16:creationId xmlns:a16="http://schemas.microsoft.com/office/drawing/2014/main" id="{3E0135FB-6248-D848-9886-001090D87DF0}"/>
              </a:ext>
            </a:extLst>
          </p:cNvPr>
          <p:cNvSpPr>
            <a:spLocks noGrp="1"/>
          </p:cNvSpPr>
          <p:nvPr>
            <p:ph idx="1"/>
          </p:nvPr>
        </p:nvSpPr>
        <p:spPr/>
        <p:txBody>
          <a:bodyPr/>
          <a:lstStyle/>
          <a:p>
            <a:r>
              <a:rPr lang="fr-FR" sz="2400" dirty="0"/>
              <a:t>Aménagement de la procédure d’évaluation des locaux professionnels</a:t>
            </a:r>
          </a:p>
          <a:p>
            <a:pPr lvl="1"/>
            <a:r>
              <a:rPr lang="fr-FR" sz="2000" dirty="0"/>
              <a:t>Modification des coefficients de localisation par la commission départementale des valeurs locatives devient biennale</a:t>
            </a:r>
          </a:p>
          <a:p>
            <a:pPr lvl="2"/>
            <a:r>
              <a:rPr lang="fr-FR" sz="2000" dirty="0"/>
              <a:t>Alors que peut actuellement intervenir annuellement </a:t>
            </a:r>
          </a:p>
          <a:p>
            <a:pPr lvl="1"/>
            <a:r>
              <a:rPr lang="fr-FR" sz="2000" dirty="0"/>
              <a:t>Modification des délais de procédure devant la commission</a:t>
            </a:r>
          </a:p>
          <a:p>
            <a:pPr lvl="1"/>
            <a:r>
              <a:rPr lang="fr-FR" sz="2000" dirty="0"/>
              <a:t>Report de l’actualisation sexennale des paramètres d’évaluation</a:t>
            </a:r>
          </a:p>
          <a:p>
            <a:pPr lvl="1"/>
            <a:r>
              <a:rPr lang="fr-FR" sz="2000" dirty="0"/>
              <a:t>Des modalités de sortie des dispositifs d’atténuation de la révision doivent être proposées</a:t>
            </a:r>
          </a:p>
          <a:p>
            <a:pPr lvl="2"/>
            <a:endParaRPr lang="fr-FR" dirty="0"/>
          </a:p>
        </p:txBody>
      </p:sp>
    </p:spTree>
    <p:extLst>
      <p:ext uri="{BB962C8B-B14F-4D97-AF65-F5344CB8AC3E}">
        <p14:creationId xmlns:p14="http://schemas.microsoft.com/office/powerpoint/2010/main" val="322407419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FFE664-6E99-E542-99F8-55D754B824E4}"/>
              </a:ext>
            </a:extLst>
          </p:cNvPr>
          <p:cNvSpPr>
            <a:spLocks noGrp="1"/>
          </p:cNvSpPr>
          <p:nvPr>
            <p:ph type="title"/>
          </p:nvPr>
        </p:nvSpPr>
        <p:spPr/>
        <p:txBody>
          <a:bodyPr/>
          <a:lstStyle/>
          <a:p>
            <a:r>
              <a:rPr lang="fr-FR" dirty="0"/>
              <a:t>Autres mesures</a:t>
            </a:r>
          </a:p>
        </p:txBody>
      </p:sp>
      <p:sp>
        <p:nvSpPr>
          <p:cNvPr id="3" name="Espace réservé du contenu 2">
            <a:extLst>
              <a:ext uri="{FF2B5EF4-FFF2-40B4-BE49-F238E27FC236}">
                <a16:creationId xmlns:a16="http://schemas.microsoft.com/office/drawing/2014/main" id="{E256F9A1-BD4F-5A4F-996A-D9EA7B262ED2}"/>
              </a:ext>
            </a:extLst>
          </p:cNvPr>
          <p:cNvSpPr>
            <a:spLocks noGrp="1"/>
          </p:cNvSpPr>
          <p:nvPr>
            <p:ph idx="1"/>
          </p:nvPr>
        </p:nvSpPr>
        <p:spPr>
          <a:xfrm>
            <a:off x="604435" y="1825624"/>
            <a:ext cx="10749366" cy="4876117"/>
          </a:xfrm>
        </p:spPr>
        <p:txBody>
          <a:bodyPr>
            <a:normAutofit/>
          </a:bodyPr>
          <a:lstStyle/>
          <a:p>
            <a:r>
              <a:rPr lang="fr-FR" dirty="0"/>
              <a:t>Taxe sur les bureaux en Ile-de-France</a:t>
            </a:r>
          </a:p>
          <a:p>
            <a:pPr lvl="1"/>
            <a:r>
              <a:rPr lang="fr-FR" dirty="0"/>
              <a:t>Création d'une nouvelle circonscription tarifaire en Ile de France</a:t>
            </a:r>
          </a:p>
          <a:p>
            <a:pPr lvl="2"/>
            <a:r>
              <a:rPr lang="fr-FR" dirty="0"/>
              <a:t>Zone 1 subdivisée en deux zones</a:t>
            </a:r>
          </a:p>
          <a:p>
            <a:pPr lvl="3"/>
            <a:r>
              <a:rPr lang="fr-FR" sz="1500" dirty="0"/>
              <a:t>Une 1</a:t>
            </a:r>
            <a:r>
              <a:rPr lang="fr-FR" sz="1500" baseline="30000" dirty="0"/>
              <a:t>ère</a:t>
            </a:r>
            <a:r>
              <a:rPr lang="fr-FR" sz="1500" dirty="0"/>
              <a:t> circonscription comprenant les 1</a:t>
            </a:r>
            <a:r>
              <a:rPr lang="fr-FR" sz="1500" baseline="30000" dirty="0"/>
              <a:t>er</a:t>
            </a:r>
            <a:r>
              <a:rPr lang="fr-FR" sz="1500" dirty="0"/>
              <a:t>, 2</a:t>
            </a:r>
            <a:r>
              <a:rPr lang="fr-FR" sz="1500" baseline="30000" dirty="0"/>
              <a:t>e</a:t>
            </a:r>
            <a:r>
              <a:rPr lang="fr-FR" sz="1500" dirty="0"/>
              <a:t>, 3</a:t>
            </a:r>
            <a:r>
              <a:rPr lang="fr-FR" sz="1500" baseline="30000" dirty="0"/>
              <a:t>e</a:t>
            </a:r>
            <a:r>
              <a:rPr lang="fr-FR" sz="1500" dirty="0"/>
              <a:t>, 8</a:t>
            </a:r>
            <a:r>
              <a:rPr lang="fr-FR" sz="1500" baseline="30000" dirty="0"/>
              <a:t>e</a:t>
            </a:r>
            <a:r>
              <a:rPr lang="fr-FR" sz="1500" dirty="0"/>
              <a:t>, 9</a:t>
            </a:r>
            <a:r>
              <a:rPr lang="fr-FR" sz="1500" baseline="30000" dirty="0"/>
              <a:t>e</a:t>
            </a:r>
            <a:r>
              <a:rPr lang="fr-FR" sz="1500" dirty="0"/>
              <a:t>, 10</a:t>
            </a:r>
            <a:r>
              <a:rPr lang="fr-FR" sz="1500" baseline="30000" dirty="0"/>
              <a:t>e</a:t>
            </a:r>
            <a:r>
              <a:rPr lang="fr-FR" sz="1500" dirty="0"/>
              <a:t>, 15</a:t>
            </a:r>
            <a:r>
              <a:rPr lang="fr-FR" sz="1500" baseline="30000" dirty="0"/>
              <a:t>e</a:t>
            </a:r>
            <a:r>
              <a:rPr lang="fr-FR" sz="1500" dirty="0"/>
              <a:t>, 16</a:t>
            </a:r>
            <a:r>
              <a:rPr lang="fr-FR" sz="1500" baseline="30000" dirty="0"/>
              <a:t>e</a:t>
            </a:r>
            <a:r>
              <a:rPr lang="fr-FR" sz="1500" dirty="0"/>
              <a:t> et 17</a:t>
            </a:r>
            <a:r>
              <a:rPr lang="fr-FR" sz="1500" baseline="30000" dirty="0"/>
              <a:t>e</a:t>
            </a:r>
            <a:r>
              <a:rPr lang="fr-FR" sz="1500" dirty="0"/>
              <a:t> arrondissements de Paris, les communes de Boulogne-Billancourt, Courbevoie, Issy-les-Moulineaux, Levallois-Perret, Neuilly-sur-Seine et Puteaux</a:t>
            </a:r>
          </a:p>
          <a:p>
            <a:pPr lvl="3"/>
            <a:r>
              <a:rPr lang="fr-FR" sz="1500" dirty="0"/>
              <a:t>Une 2</a:t>
            </a:r>
            <a:r>
              <a:rPr lang="fr-FR" sz="1500" baseline="30000" dirty="0"/>
              <a:t>ème</a:t>
            </a:r>
            <a:r>
              <a:rPr lang="fr-FR" sz="1500" dirty="0"/>
              <a:t> circonscription qui regroupe les autres arrondissements de Paris et les autres communes des Hauts-de-Seine</a:t>
            </a:r>
          </a:p>
          <a:p>
            <a:pPr lvl="2"/>
            <a:r>
              <a:rPr lang="fr-FR" dirty="0"/>
              <a:t>Les autres zones, 2 et 3, deviennent 3 et 4</a:t>
            </a:r>
          </a:p>
          <a:p>
            <a:pPr lvl="2"/>
            <a:r>
              <a:rPr lang="fr-FR" dirty="0"/>
              <a:t>Tarif majoré pour la 1</a:t>
            </a:r>
            <a:r>
              <a:rPr lang="fr-FR" baseline="30000" dirty="0"/>
              <a:t>ère</a:t>
            </a:r>
            <a:r>
              <a:rPr lang="fr-FR" dirty="0"/>
              <a:t> circonscription de 20 %</a:t>
            </a:r>
          </a:p>
          <a:p>
            <a:pPr lvl="3"/>
            <a:r>
              <a:rPr lang="fr-FR" sz="1500" dirty="0"/>
              <a:t>Uniquement pour les locaux à usage de bureaux</a:t>
            </a:r>
          </a:p>
          <a:p>
            <a:pPr lvl="3"/>
            <a:r>
              <a:rPr lang="fr-FR" sz="1500" dirty="0"/>
              <a:t>Pas de changement de tarif pour les autres locaux</a:t>
            </a:r>
          </a:p>
          <a:p>
            <a:pPr lvl="2"/>
            <a:r>
              <a:rPr lang="fr-FR" dirty="0"/>
              <a:t>A compter du 1</a:t>
            </a:r>
            <a:r>
              <a:rPr lang="fr-FR" baseline="30000" dirty="0"/>
              <a:t>er</a:t>
            </a:r>
            <a:r>
              <a:rPr lang="fr-FR" dirty="0"/>
              <a:t> janvier 2020</a:t>
            </a:r>
          </a:p>
        </p:txBody>
      </p:sp>
    </p:spTree>
    <p:extLst>
      <p:ext uri="{BB962C8B-B14F-4D97-AF65-F5344CB8AC3E}">
        <p14:creationId xmlns:p14="http://schemas.microsoft.com/office/powerpoint/2010/main" val="181560363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Suramortissement des véhicules de transport moins polluants</a:t>
            </a:r>
            <a:endParaRPr lang="fr-FR" dirty="0">
              <a:highlight>
                <a:srgbClr val="FFFF00"/>
              </a:highlight>
            </a:endParaRPr>
          </a:p>
        </p:txBody>
      </p:sp>
      <p:sp>
        <p:nvSpPr>
          <p:cNvPr id="3" name="Espace réservé du contenu 2"/>
          <p:cNvSpPr>
            <a:spLocks noGrp="1"/>
          </p:cNvSpPr>
          <p:nvPr>
            <p:ph idx="1"/>
          </p:nvPr>
        </p:nvSpPr>
        <p:spPr/>
        <p:txBody>
          <a:bodyPr/>
          <a:lstStyle/>
          <a:p>
            <a:r>
              <a:rPr lang="fr-FR" dirty="0"/>
              <a:t>Rappel</a:t>
            </a:r>
          </a:p>
          <a:p>
            <a:pPr lvl="1"/>
            <a:r>
              <a:rPr lang="fr-FR" dirty="0"/>
              <a:t>Déduction extra-comptable d’un amortissement complémentaire du bien</a:t>
            </a:r>
          </a:p>
          <a:p>
            <a:pPr lvl="2"/>
            <a:r>
              <a:rPr lang="fr-FR" dirty="0"/>
              <a:t>Pour les biens acquis jusqu’au 31 décembre 2021</a:t>
            </a:r>
          </a:p>
          <a:p>
            <a:pPr lvl="2"/>
            <a:r>
              <a:rPr lang="fr-FR" dirty="0"/>
              <a:t>Acquis neuf, crédit-bail ou en LOA</a:t>
            </a:r>
          </a:p>
          <a:p>
            <a:pPr lvl="2"/>
            <a:r>
              <a:rPr lang="fr-FR" dirty="0"/>
              <a:t>Véhicules dont le PTAC excède 2,6 T et fonctionnant exclusivement à l’une des énergies suivantes </a:t>
            </a:r>
          </a:p>
          <a:p>
            <a:pPr lvl="2"/>
            <a:endParaRPr lang="fr-FR" dirty="0"/>
          </a:p>
          <a:p>
            <a:pPr lvl="2"/>
            <a:endParaRPr lang="fr-FR" dirty="0"/>
          </a:p>
          <a:p>
            <a:pPr lvl="2"/>
            <a:endParaRPr lang="fr-FR" dirty="0"/>
          </a:p>
          <a:p>
            <a:pPr lvl="2"/>
            <a:endParaRPr lang="fr-FR" dirty="0"/>
          </a:p>
          <a:p>
            <a:pPr lvl="2"/>
            <a:endParaRPr lang="fr-FR" dirty="0"/>
          </a:p>
          <a:p>
            <a:pPr lvl="2"/>
            <a:endParaRPr lang="fr-FR" dirty="0"/>
          </a:p>
          <a:p>
            <a:pPr lvl="2"/>
            <a:endParaRPr lang="fr-FR" dirty="0"/>
          </a:p>
        </p:txBody>
      </p:sp>
      <p:graphicFrame>
        <p:nvGraphicFramePr>
          <p:cNvPr id="4" name="Tableau 4">
            <a:extLst>
              <a:ext uri="{FF2B5EF4-FFF2-40B4-BE49-F238E27FC236}">
                <a16:creationId xmlns:a16="http://schemas.microsoft.com/office/drawing/2014/main" id="{A273A888-D45B-45A8-B517-4A1D8848240D}"/>
              </a:ext>
            </a:extLst>
          </p:cNvPr>
          <p:cNvGraphicFramePr>
            <a:graphicFrameLocks noGrp="1"/>
          </p:cNvGraphicFramePr>
          <p:nvPr>
            <p:extLst>
              <p:ext uri="{D42A27DB-BD31-4B8C-83A1-F6EECF244321}">
                <p14:modId xmlns:p14="http://schemas.microsoft.com/office/powerpoint/2010/main" val="1408370084"/>
              </p:ext>
            </p:extLst>
          </p:nvPr>
        </p:nvGraphicFramePr>
        <p:xfrm>
          <a:off x="1363991" y="4001293"/>
          <a:ext cx="9230252" cy="1982818"/>
        </p:xfrm>
        <a:graphic>
          <a:graphicData uri="http://schemas.openxmlformats.org/drawingml/2006/table">
            <a:tbl>
              <a:tblPr firstRow="1" bandRow="1">
                <a:tableStyleId>{21E4AEA4-8DFA-4A89-87EB-49C32662AFE0}</a:tableStyleId>
              </a:tblPr>
              <a:tblGrid>
                <a:gridCol w="1945761">
                  <a:extLst>
                    <a:ext uri="{9D8B030D-6E8A-4147-A177-3AD203B41FA5}">
                      <a16:colId xmlns:a16="http://schemas.microsoft.com/office/drawing/2014/main" val="2664290917"/>
                    </a:ext>
                  </a:extLst>
                </a:gridCol>
                <a:gridCol w="2296521">
                  <a:extLst>
                    <a:ext uri="{9D8B030D-6E8A-4147-A177-3AD203B41FA5}">
                      <a16:colId xmlns:a16="http://schemas.microsoft.com/office/drawing/2014/main" val="1946786095"/>
                    </a:ext>
                  </a:extLst>
                </a:gridCol>
                <a:gridCol w="2419109">
                  <a:extLst>
                    <a:ext uri="{9D8B030D-6E8A-4147-A177-3AD203B41FA5}">
                      <a16:colId xmlns:a16="http://schemas.microsoft.com/office/drawing/2014/main" val="1495587889"/>
                    </a:ext>
                  </a:extLst>
                </a:gridCol>
                <a:gridCol w="2568861">
                  <a:extLst>
                    <a:ext uri="{9D8B030D-6E8A-4147-A177-3AD203B41FA5}">
                      <a16:colId xmlns:a16="http://schemas.microsoft.com/office/drawing/2014/main" val="163314075"/>
                    </a:ext>
                  </a:extLst>
                </a:gridCol>
              </a:tblGrid>
              <a:tr h="342824">
                <a:tc>
                  <a:txBody>
                    <a:bodyPr/>
                    <a:lstStyle/>
                    <a:p>
                      <a:r>
                        <a:rPr lang="fr-FR" sz="1400" dirty="0"/>
                        <a:t>Carburant</a:t>
                      </a:r>
                      <a:endParaRPr lang="fr-FR" sz="1400" b="1" dirty="0"/>
                    </a:p>
                  </a:txBody>
                  <a:tcPr marL="68580" marR="68580" marT="34290" marB="34290">
                    <a:solidFill>
                      <a:schemeClr val="accent2">
                        <a:lumMod val="50000"/>
                      </a:schemeClr>
                    </a:solidFill>
                  </a:tcPr>
                </a:tc>
                <a:tc>
                  <a:txBody>
                    <a:bodyPr/>
                    <a:lstStyle/>
                    <a:p>
                      <a:r>
                        <a:rPr lang="fr-FR" sz="1400" kern="1200" dirty="0">
                          <a:effectLst/>
                        </a:rPr>
                        <a:t>PTAC ≥ 2,6 et &lt; 3,5 T</a:t>
                      </a:r>
                      <a:endParaRPr lang="fr-FR" sz="1400" b="1" dirty="0"/>
                    </a:p>
                  </a:txBody>
                  <a:tcPr marL="68580" marR="68580" marT="34290" marB="34290">
                    <a:solidFill>
                      <a:schemeClr val="accent2">
                        <a:lumMod val="50000"/>
                      </a:schemeClr>
                    </a:solidFill>
                  </a:tcPr>
                </a:tc>
                <a:tc>
                  <a:txBody>
                    <a:bodyPr/>
                    <a:lstStyle/>
                    <a:p>
                      <a:r>
                        <a:rPr lang="fr-FR" sz="1400" dirty="0"/>
                        <a:t>PTAC </a:t>
                      </a:r>
                      <a:r>
                        <a:rPr lang="fr-FR" sz="1400" kern="1200" dirty="0">
                          <a:effectLst/>
                        </a:rPr>
                        <a:t>≥ 3,5 et ≤ 16 T</a:t>
                      </a:r>
                      <a:endParaRPr lang="fr-FR" sz="1400" b="1" dirty="0"/>
                    </a:p>
                  </a:txBody>
                  <a:tcPr marL="68580" marR="68580" marT="34290" marB="34290">
                    <a:solidFill>
                      <a:schemeClr val="accent2">
                        <a:lumMod val="50000"/>
                      </a:schemeClr>
                    </a:solidFill>
                  </a:tcPr>
                </a:tc>
                <a:tc>
                  <a:txBody>
                    <a:bodyPr/>
                    <a:lstStyle/>
                    <a:p>
                      <a:r>
                        <a:rPr lang="fr-FR" sz="1400" dirty="0"/>
                        <a:t>PTAC </a:t>
                      </a:r>
                      <a:r>
                        <a:rPr lang="fr-FR" sz="1400" kern="1200" dirty="0">
                          <a:effectLst/>
                        </a:rPr>
                        <a:t>&gt; 16 T</a:t>
                      </a:r>
                      <a:endParaRPr lang="fr-FR" sz="1400" b="1" dirty="0"/>
                    </a:p>
                  </a:txBody>
                  <a:tcPr marL="68580" marR="68580" marT="34290" marB="34290">
                    <a:solidFill>
                      <a:schemeClr val="accent2">
                        <a:lumMod val="50000"/>
                      </a:schemeClr>
                    </a:solidFill>
                  </a:tcPr>
                </a:tc>
                <a:extLst>
                  <a:ext uri="{0D108BD9-81ED-4DB2-BD59-A6C34878D82A}">
                    <a16:rowId xmlns:a16="http://schemas.microsoft.com/office/drawing/2014/main" val="2934956861"/>
                  </a:ext>
                </a:extLst>
              </a:tr>
              <a:tr h="1639994">
                <a:tc>
                  <a:txBody>
                    <a:bodyPr/>
                    <a:lstStyle/>
                    <a:p>
                      <a:r>
                        <a:rPr lang="fr-FR" sz="1400" kern="1200" dirty="0">
                          <a:effectLst/>
                        </a:rPr>
                        <a:t>- Gaz naturel</a:t>
                      </a:r>
                      <a:br>
                        <a:rPr lang="fr-FR" sz="1400" dirty="0"/>
                      </a:br>
                      <a:r>
                        <a:rPr lang="fr-FR" sz="1400" kern="1200" dirty="0">
                          <a:effectLst/>
                        </a:rPr>
                        <a:t>- Biométhane carburant</a:t>
                      </a:r>
                      <a:br>
                        <a:rPr lang="fr-FR" sz="1400" dirty="0"/>
                      </a:br>
                      <a:r>
                        <a:rPr lang="fr-FR" sz="1400" kern="1200" dirty="0">
                          <a:effectLst/>
                        </a:rPr>
                        <a:t>- Carburant ED95</a:t>
                      </a:r>
                      <a:br>
                        <a:rPr lang="fr-FR" sz="1400" dirty="0"/>
                      </a:br>
                      <a:r>
                        <a:rPr lang="fr-FR" sz="1400" kern="1200" dirty="0">
                          <a:effectLst/>
                        </a:rPr>
                        <a:t>- Energie électrique</a:t>
                      </a:r>
                      <a:br>
                        <a:rPr lang="fr-FR" sz="1400" dirty="0"/>
                      </a:br>
                      <a:r>
                        <a:rPr lang="fr-FR" sz="1400" kern="1200" dirty="0">
                          <a:effectLst/>
                        </a:rPr>
                        <a:t>- Hydrogène</a:t>
                      </a:r>
                      <a:endParaRPr lang="fr-FR" sz="1400" dirty="0"/>
                    </a:p>
                  </a:txBody>
                  <a:tcPr marL="68580" marR="68580" marT="34290" marB="34290"/>
                </a:tc>
                <a:tc>
                  <a:txBody>
                    <a:bodyPr/>
                    <a:lstStyle/>
                    <a:p>
                      <a:pPr algn="ctr"/>
                      <a:endParaRPr lang="fr-FR" sz="1400" kern="1200" dirty="0">
                        <a:effectLst/>
                      </a:endParaRPr>
                    </a:p>
                    <a:p>
                      <a:pPr algn="ctr"/>
                      <a:r>
                        <a:rPr lang="fr-FR" sz="1400" kern="1200" dirty="0">
                          <a:effectLst/>
                        </a:rPr>
                        <a:t>Suramortissement de 20 %</a:t>
                      </a:r>
                      <a:endParaRPr lang="fr-FR" sz="1400" dirty="0"/>
                    </a:p>
                  </a:txBody>
                  <a:tcPr marL="68580" marR="68580" marT="34290" marB="34290"/>
                </a:tc>
                <a:tc>
                  <a:txBody>
                    <a:bodyPr/>
                    <a:lstStyle/>
                    <a:p>
                      <a:pPr algn="ctr"/>
                      <a:endParaRPr lang="fr-FR" sz="1400" kern="1200" dirty="0">
                        <a:effectLst/>
                      </a:endParaRPr>
                    </a:p>
                    <a:p>
                      <a:pPr algn="ctr"/>
                      <a:r>
                        <a:rPr lang="fr-FR" sz="1400" kern="1200" dirty="0">
                          <a:effectLst/>
                        </a:rPr>
                        <a:t>Suramortissement de 60 %</a:t>
                      </a:r>
                      <a:endParaRPr lang="fr-FR" sz="1400" dirty="0"/>
                    </a:p>
                  </a:txBody>
                  <a:tcPr marL="68580" marR="68580" marT="34290" marB="34290"/>
                </a:tc>
                <a:tc>
                  <a:txBody>
                    <a:bodyPr/>
                    <a:lstStyle/>
                    <a:p>
                      <a:pPr algn="ctr"/>
                      <a:endParaRPr lang="fr-FR" sz="1400" kern="1200" dirty="0">
                        <a:effectLst/>
                      </a:endParaRPr>
                    </a:p>
                    <a:p>
                      <a:pPr algn="ctr"/>
                      <a:r>
                        <a:rPr lang="fr-FR" sz="1400" kern="1200" dirty="0">
                          <a:effectLst/>
                        </a:rPr>
                        <a:t>Suramortissement de 40 %</a:t>
                      </a:r>
                      <a:endParaRPr lang="fr-FR" sz="1400" dirty="0"/>
                    </a:p>
                  </a:txBody>
                  <a:tcPr marL="68580" marR="68580" marT="34290" marB="34290"/>
                </a:tc>
                <a:extLst>
                  <a:ext uri="{0D108BD9-81ED-4DB2-BD59-A6C34878D82A}">
                    <a16:rowId xmlns:a16="http://schemas.microsoft.com/office/drawing/2014/main" val="9262733"/>
                  </a:ext>
                </a:extLst>
              </a:tr>
            </a:tbl>
          </a:graphicData>
        </a:graphic>
      </p:graphicFrame>
    </p:spTree>
    <p:extLst>
      <p:ext uri="{BB962C8B-B14F-4D97-AF65-F5344CB8AC3E}">
        <p14:creationId xmlns:p14="http://schemas.microsoft.com/office/powerpoint/2010/main" val="70101866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Suramortissement des véhicules de transport moins polluants</a:t>
            </a:r>
          </a:p>
        </p:txBody>
      </p:sp>
      <p:sp>
        <p:nvSpPr>
          <p:cNvPr id="3" name="Espace réservé du contenu 2"/>
          <p:cNvSpPr>
            <a:spLocks noGrp="1"/>
          </p:cNvSpPr>
          <p:nvPr>
            <p:ph idx="1"/>
          </p:nvPr>
        </p:nvSpPr>
        <p:spPr/>
        <p:txBody>
          <a:bodyPr/>
          <a:lstStyle/>
          <a:p>
            <a:r>
              <a:rPr lang="fr-FR" dirty="0"/>
              <a:t>Loi de finances pour 2020 </a:t>
            </a:r>
          </a:p>
          <a:p>
            <a:pPr lvl="1"/>
            <a:r>
              <a:rPr lang="fr-FR" dirty="0"/>
              <a:t>Extension aux véhicules de plus de 2,6 tonnes </a:t>
            </a:r>
          </a:p>
          <a:p>
            <a:pPr lvl="2"/>
            <a:r>
              <a:rPr lang="fr-FR" dirty="0"/>
              <a:t>Qui utilisent pour leur fonctionnement une motorisation </a:t>
            </a:r>
            <a:r>
              <a:rPr lang="fr-FR" dirty="0" err="1"/>
              <a:t>bicarburant</a:t>
            </a:r>
            <a:r>
              <a:rPr lang="fr-FR" dirty="0"/>
              <a:t> de type 1A</a:t>
            </a:r>
          </a:p>
          <a:p>
            <a:pPr lvl="3"/>
            <a:r>
              <a:rPr lang="fr-FR" sz="1500" dirty="0"/>
              <a:t>Mélange de gaz naturel et de gazole ou motorisation « dual fuel »</a:t>
            </a:r>
          </a:p>
          <a:p>
            <a:pPr lvl="2"/>
            <a:r>
              <a:rPr lang="fr-FR" dirty="0"/>
              <a:t>Ou dont les moteurs sont connus et homologués pour un usage exclusif et irréversible du carburant B100 constitué à 100 % d’esters méthyliques d’acides gras</a:t>
            </a:r>
          </a:p>
          <a:p>
            <a:pPr lvl="1"/>
            <a:r>
              <a:rPr lang="fr-FR" dirty="0"/>
              <a:t>A compter du 1</a:t>
            </a:r>
            <a:r>
              <a:rPr lang="fr-FR" baseline="30000" dirty="0"/>
              <a:t>er</a:t>
            </a:r>
            <a:r>
              <a:rPr lang="fr-FR" dirty="0"/>
              <a:t> janvier 2020 jusqu’au 31 décembre 2021</a:t>
            </a:r>
          </a:p>
        </p:txBody>
      </p:sp>
    </p:spTree>
    <p:extLst>
      <p:ext uri="{BB962C8B-B14F-4D97-AF65-F5344CB8AC3E}">
        <p14:creationId xmlns:p14="http://schemas.microsoft.com/office/powerpoint/2010/main" val="3695129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6">
            <a:extLst>
              <a:ext uri="{FF2B5EF4-FFF2-40B4-BE49-F238E27FC236}">
                <a16:creationId xmlns:a16="http://schemas.microsoft.com/office/drawing/2014/main" id="{64E5D336-CEB3-4632-81E6-CA6A99C1CB4A}"/>
              </a:ext>
            </a:extLst>
          </p:cNvPr>
          <p:cNvSpPr>
            <a:spLocks noGrp="1"/>
          </p:cNvSpPr>
          <p:nvPr>
            <p:ph type="title"/>
          </p:nvPr>
        </p:nvSpPr>
        <p:spPr/>
        <p:txBody>
          <a:bodyPr/>
          <a:lstStyle/>
          <a:p>
            <a:r>
              <a:rPr lang="fr-FR" dirty="0"/>
              <a:t>Barème de l’IR 2019 et 2020</a:t>
            </a:r>
          </a:p>
        </p:txBody>
      </p:sp>
      <p:sp>
        <p:nvSpPr>
          <p:cNvPr id="3" name="Espace réservé du contenu 2"/>
          <p:cNvSpPr>
            <a:spLocks noGrp="1"/>
          </p:cNvSpPr>
          <p:nvPr>
            <p:ph idx="1"/>
          </p:nvPr>
        </p:nvSpPr>
        <p:spPr>
          <a:prstGeom prst="rect">
            <a:avLst/>
          </a:prstGeom>
        </p:spPr>
        <p:txBody>
          <a:bodyPr vert="horz" lIns="62291" tIns="31145" rIns="62291" bIns="31145" rtlCol="0">
            <a:normAutofit fontScale="25000" lnSpcReduction="20000"/>
          </a:bodyPr>
          <a:lstStyle/>
          <a:p>
            <a:pPr>
              <a:defRPr/>
            </a:pPr>
            <a:endParaRPr lang="fr-FR" dirty="0"/>
          </a:p>
          <a:p>
            <a:pPr>
              <a:defRPr/>
            </a:pPr>
            <a:endParaRPr lang="fr-FR" dirty="0"/>
          </a:p>
          <a:p>
            <a:pPr lvl="2">
              <a:defRPr/>
            </a:pPr>
            <a:endParaRPr lang="fr-FR" dirty="0"/>
          </a:p>
          <a:p>
            <a:pPr lvl="2">
              <a:defRPr/>
            </a:pPr>
            <a:endParaRPr lang="fr-FR" dirty="0"/>
          </a:p>
          <a:p>
            <a:pPr lvl="2">
              <a:defRPr/>
            </a:pPr>
            <a:endParaRPr lang="fr-FR" dirty="0"/>
          </a:p>
          <a:p>
            <a:pPr lvl="2">
              <a:defRPr/>
            </a:pPr>
            <a:endParaRPr lang="fr-FR" dirty="0"/>
          </a:p>
          <a:p>
            <a:pPr lvl="2">
              <a:defRPr/>
            </a:pPr>
            <a:endParaRPr lang="fr-FR" dirty="0"/>
          </a:p>
          <a:p>
            <a:pPr lvl="2">
              <a:defRPr/>
            </a:pPr>
            <a:endParaRPr lang="fr-FR" dirty="0"/>
          </a:p>
          <a:p>
            <a:pPr lvl="2">
              <a:defRPr/>
            </a:pPr>
            <a:endParaRPr lang="fr-FR" dirty="0"/>
          </a:p>
          <a:p>
            <a:pPr lvl="2">
              <a:defRPr/>
            </a:pPr>
            <a:endParaRPr lang="fr-FR" dirty="0"/>
          </a:p>
          <a:p>
            <a:pPr lvl="2">
              <a:defRPr/>
            </a:pPr>
            <a:endParaRPr lang="fr-FR" dirty="0"/>
          </a:p>
          <a:p>
            <a:pPr lvl="2">
              <a:defRPr/>
            </a:pPr>
            <a:endParaRPr lang="fr-FR" dirty="0"/>
          </a:p>
          <a:p>
            <a:pPr lvl="1">
              <a:defRPr/>
            </a:pPr>
            <a:endParaRPr lang="fr-FR" dirty="0"/>
          </a:p>
          <a:p>
            <a:pPr lvl="1">
              <a:defRPr/>
            </a:pPr>
            <a:endParaRPr lang="fr-FR" dirty="0"/>
          </a:p>
          <a:p>
            <a:pPr lvl="1">
              <a:defRPr/>
            </a:pPr>
            <a:endParaRPr lang="fr-FR" dirty="0"/>
          </a:p>
          <a:p>
            <a:pPr lvl="1">
              <a:defRPr/>
            </a:pPr>
            <a:endParaRPr lang="fr-FR" dirty="0"/>
          </a:p>
          <a:p>
            <a:pPr lvl="1">
              <a:defRPr/>
            </a:pPr>
            <a:endParaRPr lang="fr-FR" dirty="0"/>
          </a:p>
          <a:p>
            <a:pPr lvl="1">
              <a:defRPr/>
            </a:pPr>
            <a:endParaRPr lang="fr-FR" sz="3375" dirty="0"/>
          </a:p>
          <a:p>
            <a:pPr lvl="1">
              <a:defRPr/>
            </a:pPr>
            <a:endParaRPr lang="fr-FR" sz="2500" dirty="0"/>
          </a:p>
          <a:p>
            <a:pPr lvl="1">
              <a:defRPr/>
            </a:pPr>
            <a:endParaRPr lang="fr-FR" sz="2500" dirty="0"/>
          </a:p>
          <a:p>
            <a:pPr lvl="1">
              <a:defRPr/>
            </a:pPr>
            <a:endParaRPr lang="fr-FR" sz="2500" dirty="0"/>
          </a:p>
          <a:p>
            <a:pPr lvl="1">
              <a:defRPr/>
            </a:pPr>
            <a:endParaRPr lang="fr-FR" sz="2500" dirty="0"/>
          </a:p>
          <a:p>
            <a:pPr lvl="1">
              <a:defRPr/>
            </a:pPr>
            <a:endParaRPr lang="fr-FR" sz="2500" dirty="0"/>
          </a:p>
          <a:p>
            <a:pPr lvl="1">
              <a:defRPr/>
            </a:pPr>
            <a:endParaRPr lang="fr-FR" sz="2500" dirty="0"/>
          </a:p>
          <a:p>
            <a:pPr lvl="1">
              <a:defRPr/>
            </a:pPr>
            <a:endParaRPr lang="fr-FR" sz="2500" dirty="0"/>
          </a:p>
          <a:p>
            <a:pPr lvl="1">
              <a:defRPr/>
            </a:pPr>
            <a:endParaRPr lang="fr-FR" sz="2500" dirty="0"/>
          </a:p>
          <a:p>
            <a:pPr lvl="1">
              <a:defRPr/>
            </a:pPr>
            <a:r>
              <a:rPr lang="fr-FR" sz="3700" dirty="0"/>
              <a:t>Depuis l’imposition des revenus de 2011</a:t>
            </a:r>
          </a:p>
          <a:p>
            <a:pPr lvl="2">
              <a:defRPr/>
            </a:pPr>
            <a:r>
              <a:rPr lang="fr-FR" sz="3400" dirty="0"/>
              <a:t>Contribution exceptionnelle sur les hauts revenus de 3 % et 4 %</a:t>
            </a:r>
          </a:p>
          <a:p>
            <a:pPr lvl="3">
              <a:defRPr/>
            </a:pPr>
            <a:r>
              <a:rPr lang="fr-FR" sz="3100" dirty="0"/>
              <a:t>RFR &gt; 250 000 € ou 500 000 € selon la situation familiale du contribuable</a:t>
            </a:r>
            <a:endParaRPr lang="fr-FR" sz="2500" dirty="0"/>
          </a:p>
        </p:txBody>
      </p:sp>
      <p:graphicFrame>
        <p:nvGraphicFramePr>
          <p:cNvPr id="5" name="Tableau 4"/>
          <p:cNvGraphicFramePr>
            <a:graphicFrameLocks noGrp="1"/>
          </p:cNvGraphicFramePr>
          <p:nvPr>
            <p:extLst>
              <p:ext uri="{D42A27DB-BD31-4B8C-83A1-F6EECF244321}">
                <p14:modId xmlns:p14="http://schemas.microsoft.com/office/powerpoint/2010/main" val="1930466022"/>
              </p:ext>
            </p:extLst>
          </p:nvPr>
        </p:nvGraphicFramePr>
        <p:xfrm>
          <a:off x="1107554" y="2283160"/>
          <a:ext cx="10131465" cy="2903625"/>
        </p:xfrm>
        <a:graphic>
          <a:graphicData uri="http://schemas.openxmlformats.org/drawingml/2006/table">
            <a:tbl>
              <a:tblPr firstRow="1" bandRow="1">
                <a:tableStyleId>{21E4AEA4-8DFA-4A89-87EB-49C32662AFE0}</a:tableStyleId>
              </a:tblPr>
              <a:tblGrid>
                <a:gridCol w="2266596">
                  <a:extLst>
                    <a:ext uri="{9D8B030D-6E8A-4147-A177-3AD203B41FA5}">
                      <a16:colId xmlns:a16="http://schemas.microsoft.com/office/drawing/2014/main" val="78897394"/>
                    </a:ext>
                  </a:extLst>
                </a:gridCol>
                <a:gridCol w="2343186">
                  <a:extLst>
                    <a:ext uri="{9D8B030D-6E8A-4147-A177-3AD203B41FA5}">
                      <a16:colId xmlns:a16="http://schemas.microsoft.com/office/drawing/2014/main" val="3416272792"/>
                    </a:ext>
                  </a:extLst>
                </a:gridCol>
                <a:gridCol w="1615990">
                  <a:extLst>
                    <a:ext uri="{9D8B030D-6E8A-4147-A177-3AD203B41FA5}">
                      <a16:colId xmlns:a16="http://schemas.microsoft.com/office/drawing/2014/main" val="20004"/>
                    </a:ext>
                  </a:extLst>
                </a:gridCol>
                <a:gridCol w="2389408">
                  <a:extLst>
                    <a:ext uri="{9D8B030D-6E8A-4147-A177-3AD203B41FA5}">
                      <a16:colId xmlns:a16="http://schemas.microsoft.com/office/drawing/2014/main" val="2420426882"/>
                    </a:ext>
                  </a:extLst>
                </a:gridCol>
                <a:gridCol w="1516285">
                  <a:extLst>
                    <a:ext uri="{9D8B030D-6E8A-4147-A177-3AD203B41FA5}">
                      <a16:colId xmlns:a16="http://schemas.microsoft.com/office/drawing/2014/main" val="3813936010"/>
                    </a:ext>
                  </a:extLst>
                </a:gridCol>
              </a:tblGrid>
              <a:tr h="647309">
                <a:tc>
                  <a:txBody>
                    <a:bodyPr/>
                    <a:lstStyle/>
                    <a:p>
                      <a:pPr algn="ctr"/>
                      <a:r>
                        <a:rPr lang="fr-FR" sz="1400" dirty="0"/>
                        <a:t>Imposition des revenus de 2018</a:t>
                      </a:r>
                      <a:endParaRPr lang="fr-FR" sz="1400" b="1" dirty="0"/>
                    </a:p>
                  </a:txBody>
                  <a:tcPr marL="68559" marR="68559" marT="34270" marB="34270" anchor="ctr">
                    <a:solidFill>
                      <a:srgbClr val="C00000"/>
                    </a:solidFill>
                  </a:tcPr>
                </a:tc>
                <a:tc>
                  <a:txBody>
                    <a:bodyPr/>
                    <a:lstStyle/>
                    <a:p>
                      <a:pPr algn="ctr"/>
                      <a:r>
                        <a:rPr lang="fr-FR" sz="1400" dirty="0"/>
                        <a:t>Imposition des revenus de 2019</a:t>
                      </a:r>
                      <a:endParaRPr lang="fr-FR" sz="1400" b="1" dirty="0"/>
                    </a:p>
                  </a:txBody>
                  <a:tcPr marL="68559" marR="68559" marT="34270" marB="34270" anchor="ctr">
                    <a:solidFill>
                      <a:srgbClr val="C00000"/>
                    </a:solidFill>
                  </a:tcPr>
                </a:tc>
                <a:tc>
                  <a:txBody>
                    <a:bodyPr/>
                    <a:lstStyle/>
                    <a:p>
                      <a:pPr algn="ctr"/>
                      <a:r>
                        <a:rPr lang="fr-FR" sz="1400" dirty="0"/>
                        <a:t>Taux d’imposition</a:t>
                      </a:r>
                      <a:endParaRPr lang="fr-FR" sz="1400" b="1" dirty="0"/>
                    </a:p>
                  </a:txBody>
                  <a:tcPr marL="68559" marR="68559" marT="34270" marB="34270" anchor="ctr">
                    <a:solidFill>
                      <a:srgbClr val="C00000"/>
                    </a:solidFill>
                  </a:tcPr>
                </a:tc>
                <a:tc>
                  <a:txBody>
                    <a:bodyPr/>
                    <a:lstStyle/>
                    <a:p>
                      <a:pPr algn="ctr"/>
                      <a:r>
                        <a:rPr lang="fr-FR" sz="1400" dirty="0"/>
                        <a:t>Imposition des revenus de 2020</a:t>
                      </a:r>
                      <a:endParaRPr lang="fr-FR" sz="1400" b="1" dirty="0">
                        <a:latin typeface="+mn-lt"/>
                      </a:endParaRPr>
                    </a:p>
                  </a:txBody>
                  <a:tcPr marL="68559" marR="68559" marT="34270" marB="34270" anchor="ctr">
                    <a:solidFill>
                      <a:srgbClr val="C00000"/>
                    </a:solidFill>
                  </a:tcPr>
                </a:tc>
                <a:tc>
                  <a:txBody>
                    <a:bodyPr/>
                    <a:lstStyle/>
                    <a:p>
                      <a:pPr algn="ctr"/>
                      <a:r>
                        <a:rPr lang="fr-FR" sz="1400" dirty="0"/>
                        <a:t>Taux d’imposition</a:t>
                      </a:r>
                      <a:endParaRPr lang="fr-FR" sz="1400" b="1" dirty="0"/>
                    </a:p>
                  </a:txBody>
                  <a:tcPr marL="68559" marR="68559" marT="34270" marB="34270" anchor="ctr">
                    <a:solidFill>
                      <a:srgbClr val="C00000"/>
                    </a:solidFill>
                  </a:tcPr>
                </a:tc>
                <a:extLst>
                  <a:ext uri="{0D108BD9-81ED-4DB2-BD59-A6C34878D82A}">
                    <a16:rowId xmlns:a16="http://schemas.microsoft.com/office/drawing/2014/main" val="10000"/>
                  </a:ext>
                </a:extLst>
              </a:tr>
              <a:tr h="4343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kern="1200" dirty="0"/>
                        <a:t>N’excédant pas 9 964 €</a:t>
                      </a:r>
                      <a:endParaRPr lang="fr-FR" sz="1200" b="0" dirty="0"/>
                    </a:p>
                  </a:txBody>
                  <a:tcPr marL="68559" marR="68559" marT="34270" marB="3427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kern="1200" dirty="0"/>
                        <a:t>N’excédant pas 10 064 €</a:t>
                      </a:r>
                      <a:endParaRPr lang="fr-FR" sz="1200" b="1" kern="1200" dirty="0">
                        <a:solidFill>
                          <a:schemeClr val="dk1"/>
                        </a:solidFill>
                        <a:latin typeface="+mn-lt"/>
                        <a:ea typeface="+mn-ea"/>
                        <a:cs typeface="+mn-cs"/>
                      </a:endParaRPr>
                    </a:p>
                  </a:txBody>
                  <a:tcPr marL="68559" marR="68559" marT="34270" marB="34270" anchor="ctr"/>
                </a:tc>
                <a:tc>
                  <a:txBody>
                    <a:bodyPr/>
                    <a:lstStyle/>
                    <a:p>
                      <a:pPr algn="ctr"/>
                      <a:r>
                        <a:rPr lang="fr-FR" sz="1400" dirty="0"/>
                        <a:t>0 %</a:t>
                      </a:r>
                      <a:endParaRPr lang="fr-FR" sz="1400" b="1" dirty="0"/>
                    </a:p>
                  </a:txBody>
                  <a:tcPr marL="68559" marR="68559" marT="34270" marB="34270" anchor="ctr"/>
                </a:tc>
                <a:tc>
                  <a:txBody>
                    <a:bodyPr/>
                    <a:lstStyle/>
                    <a:p>
                      <a:pPr marL="0" marR="0" lvl="0" indent="0" algn="ctr" defTabSz="914400" rtl="0" fontAlgn="auto" hangingPunct="1">
                        <a:lnSpc>
                          <a:spcPct val="100000"/>
                        </a:lnSpc>
                        <a:spcBef>
                          <a:spcPts val="0"/>
                        </a:spcBef>
                        <a:spcAft>
                          <a:spcPts val="0"/>
                        </a:spcAft>
                        <a:buNone/>
                        <a:tabLst/>
                      </a:pPr>
                      <a:r>
                        <a:rPr lang="fr-FR" sz="1200" kern="1200" dirty="0"/>
                        <a:t>N’excédant pas 10 064 €</a:t>
                      </a:r>
                      <a:endParaRPr lang="fr-FR" sz="1200" b="0" dirty="0">
                        <a:latin typeface="+mn-lt"/>
                      </a:endParaRPr>
                    </a:p>
                  </a:txBody>
                  <a:tcPr marL="51421" marR="51421" marT="25703" marB="25703" anchor="ctr"/>
                </a:tc>
                <a:tc>
                  <a:txBody>
                    <a:bodyPr/>
                    <a:lstStyle/>
                    <a:p>
                      <a:pPr algn="ctr"/>
                      <a:r>
                        <a:rPr lang="fr-FR" sz="1400" dirty="0"/>
                        <a:t>0 %</a:t>
                      </a:r>
                      <a:endParaRPr lang="fr-FR" sz="1400" b="0" dirty="0"/>
                    </a:p>
                  </a:txBody>
                  <a:tcPr marL="68559" marR="68559" marT="34270" marB="34270" anchor="ctr"/>
                </a:tc>
                <a:extLst>
                  <a:ext uri="{0D108BD9-81ED-4DB2-BD59-A6C34878D82A}">
                    <a16:rowId xmlns:a16="http://schemas.microsoft.com/office/drawing/2014/main" val="10001"/>
                  </a:ext>
                </a:extLst>
              </a:tr>
              <a:tr h="455504">
                <a:tc>
                  <a:txBody>
                    <a:bodyPr/>
                    <a:lstStyle/>
                    <a:p>
                      <a:pPr marL="0" algn="ctr" defTabSz="914400" rtl="0" eaLnBrk="1" latinLnBrk="0" hangingPunct="1"/>
                      <a:r>
                        <a:rPr lang="fr-FR" sz="1200" kern="1200" dirty="0"/>
                        <a:t>De 9 964 €</a:t>
                      </a:r>
                    </a:p>
                    <a:p>
                      <a:pPr marL="0" algn="ctr" defTabSz="914400" rtl="0" eaLnBrk="1" latinLnBrk="0" hangingPunct="1"/>
                      <a:r>
                        <a:rPr lang="fr-FR" sz="1200" kern="1200" dirty="0"/>
                        <a:t>à 27 519 €</a:t>
                      </a:r>
                      <a:endParaRPr lang="fr-FR" sz="1200" b="1" kern="1200" dirty="0">
                        <a:solidFill>
                          <a:schemeClr val="dk1"/>
                        </a:solidFill>
                        <a:latin typeface="+mn-lt"/>
                        <a:ea typeface="+mn-ea"/>
                        <a:cs typeface="+mn-cs"/>
                      </a:endParaRPr>
                    </a:p>
                  </a:txBody>
                  <a:tcPr marL="68559" marR="68559" marT="34270" marB="34270" anchor="ctr"/>
                </a:tc>
                <a:tc>
                  <a:txBody>
                    <a:bodyPr/>
                    <a:lstStyle/>
                    <a:p>
                      <a:pPr marL="0" algn="ctr" defTabSz="914400" rtl="0" eaLnBrk="1" latinLnBrk="0" hangingPunct="1"/>
                      <a:r>
                        <a:rPr lang="fr-FR" sz="1200" kern="1200" dirty="0"/>
                        <a:t>De 10 064 €</a:t>
                      </a:r>
                    </a:p>
                    <a:p>
                      <a:pPr marL="0" algn="ctr" defTabSz="914400" rtl="0" eaLnBrk="1" latinLnBrk="0" hangingPunct="1"/>
                      <a:r>
                        <a:rPr lang="fr-FR" sz="1200" kern="1200" dirty="0"/>
                        <a:t>à 27 794 €</a:t>
                      </a:r>
                      <a:endParaRPr lang="fr-FR" sz="1200" b="1" kern="1200" dirty="0">
                        <a:solidFill>
                          <a:schemeClr val="dk1"/>
                        </a:solidFill>
                        <a:latin typeface="+mn-lt"/>
                        <a:ea typeface="+mn-ea"/>
                        <a:cs typeface="+mn-cs"/>
                      </a:endParaRPr>
                    </a:p>
                  </a:txBody>
                  <a:tcPr marL="68559" marR="68559" marT="34270" marB="34270" anchor="ctr"/>
                </a:tc>
                <a:tc>
                  <a:txBody>
                    <a:bodyPr/>
                    <a:lstStyle/>
                    <a:p>
                      <a:pPr algn="ctr"/>
                      <a:r>
                        <a:rPr lang="fr-FR" sz="1400" dirty="0"/>
                        <a:t>14 %</a:t>
                      </a:r>
                      <a:endParaRPr lang="fr-FR" sz="1400" b="1" dirty="0"/>
                    </a:p>
                  </a:txBody>
                  <a:tcPr marL="68559" marR="68559" marT="34270" marB="34270" anchor="ctr"/>
                </a:tc>
                <a:tc>
                  <a:txBody>
                    <a:bodyPr/>
                    <a:lstStyle/>
                    <a:p>
                      <a:pPr marL="0" lvl="0" algn="ctr" defTabSz="914400" rtl="0" hangingPunct="1"/>
                      <a:r>
                        <a:rPr lang="fr-FR" sz="1200" kern="1200" dirty="0"/>
                        <a:t>De 10 064 €</a:t>
                      </a:r>
                    </a:p>
                    <a:p>
                      <a:pPr marL="0" lvl="0" algn="ctr" defTabSz="914400" rtl="0" hangingPunct="1"/>
                      <a:r>
                        <a:rPr lang="fr-FR" sz="1200" kern="1200" dirty="0"/>
                        <a:t>à </a:t>
                      </a:r>
                      <a:r>
                        <a:rPr lang="fr-FR" sz="1200" b="1" kern="1200" dirty="0"/>
                        <a:t>25 659 €</a:t>
                      </a:r>
                      <a:endParaRPr lang="fr-FR" sz="1200" b="1" kern="1200" dirty="0">
                        <a:solidFill>
                          <a:srgbClr val="000000"/>
                        </a:solidFill>
                        <a:latin typeface="+mn-lt"/>
                      </a:endParaRPr>
                    </a:p>
                  </a:txBody>
                  <a:tcPr marL="51421" marR="51421" marT="25703" marB="25703" anchor="ctr"/>
                </a:tc>
                <a:tc>
                  <a:txBody>
                    <a:bodyPr/>
                    <a:lstStyle/>
                    <a:p>
                      <a:pPr algn="ctr"/>
                      <a:r>
                        <a:rPr lang="fr-FR" sz="1400" b="1" dirty="0"/>
                        <a:t>11 %</a:t>
                      </a:r>
                    </a:p>
                  </a:txBody>
                  <a:tcPr marL="68559" marR="68559" marT="34270" marB="34270" anchor="ctr"/>
                </a:tc>
                <a:extLst>
                  <a:ext uri="{0D108BD9-81ED-4DB2-BD59-A6C34878D82A}">
                    <a16:rowId xmlns:a16="http://schemas.microsoft.com/office/drawing/2014/main" val="10003"/>
                  </a:ext>
                </a:extLst>
              </a:tr>
              <a:tr h="455504">
                <a:tc>
                  <a:txBody>
                    <a:bodyPr/>
                    <a:lstStyle/>
                    <a:p>
                      <a:pPr marL="0" algn="ctr" defTabSz="914400" rtl="0" eaLnBrk="1" latinLnBrk="0" hangingPunct="1"/>
                      <a:r>
                        <a:rPr lang="fr-FR" sz="1200" kern="1200" dirty="0"/>
                        <a:t>De 27 519 €</a:t>
                      </a:r>
                    </a:p>
                    <a:p>
                      <a:pPr marL="0" algn="ctr" defTabSz="914400" rtl="0" eaLnBrk="1" latinLnBrk="0" hangingPunct="1"/>
                      <a:r>
                        <a:rPr lang="fr-FR" sz="1200" kern="1200" dirty="0"/>
                        <a:t>à 73 779 €</a:t>
                      </a:r>
                      <a:endParaRPr lang="fr-FR" sz="1200" dirty="0"/>
                    </a:p>
                  </a:txBody>
                  <a:tcPr marL="68559" marR="68559" marT="34270" marB="34270" anchor="ctr"/>
                </a:tc>
                <a:tc>
                  <a:txBody>
                    <a:bodyPr/>
                    <a:lstStyle/>
                    <a:p>
                      <a:pPr marL="0" algn="ctr" defTabSz="914400" rtl="0" eaLnBrk="1" latinLnBrk="0" hangingPunct="1"/>
                      <a:r>
                        <a:rPr lang="fr-FR" sz="1200" kern="1200" dirty="0"/>
                        <a:t>De 27 794 €</a:t>
                      </a:r>
                    </a:p>
                    <a:p>
                      <a:pPr marL="0" algn="ctr" defTabSz="914400" rtl="0" eaLnBrk="1" latinLnBrk="0" hangingPunct="1"/>
                      <a:r>
                        <a:rPr lang="fr-FR" sz="1200" kern="1200" dirty="0"/>
                        <a:t>à 74 517 €</a:t>
                      </a:r>
                      <a:endParaRPr lang="fr-FR" sz="1200" b="1" kern="1200" dirty="0">
                        <a:solidFill>
                          <a:schemeClr val="dk1"/>
                        </a:solidFill>
                        <a:latin typeface="+mn-lt"/>
                        <a:ea typeface="+mn-ea"/>
                        <a:cs typeface="+mn-cs"/>
                      </a:endParaRPr>
                    </a:p>
                  </a:txBody>
                  <a:tcPr marL="68559" marR="68559" marT="34270" marB="34270" anchor="ctr"/>
                </a:tc>
                <a:tc>
                  <a:txBody>
                    <a:bodyPr/>
                    <a:lstStyle/>
                    <a:p>
                      <a:pPr algn="ctr"/>
                      <a:r>
                        <a:rPr lang="fr-FR" sz="1400" dirty="0"/>
                        <a:t>30 %</a:t>
                      </a:r>
                      <a:endParaRPr lang="fr-FR" sz="1400" b="1" dirty="0"/>
                    </a:p>
                  </a:txBody>
                  <a:tcPr marL="68559" marR="68559" marT="34270" marB="34270" anchor="ctr"/>
                </a:tc>
                <a:tc>
                  <a:txBody>
                    <a:bodyPr/>
                    <a:lstStyle/>
                    <a:p>
                      <a:pPr marL="0" lvl="0" algn="ctr" defTabSz="914400" rtl="0" hangingPunct="1"/>
                      <a:r>
                        <a:rPr lang="fr-FR" sz="1200" kern="1200" dirty="0"/>
                        <a:t>De </a:t>
                      </a:r>
                      <a:r>
                        <a:rPr lang="fr-FR" sz="1200" b="1" kern="1200" dirty="0"/>
                        <a:t>25 659 €</a:t>
                      </a:r>
                    </a:p>
                    <a:p>
                      <a:pPr marL="0" lvl="0" algn="ctr" defTabSz="914400" rtl="0" hangingPunct="1"/>
                      <a:r>
                        <a:rPr lang="fr-FR" sz="1200" kern="1200" dirty="0"/>
                        <a:t>à </a:t>
                      </a:r>
                      <a:r>
                        <a:rPr lang="fr-FR" sz="1200" b="1" kern="1200" dirty="0"/>
                        <a:t>73 369 €</a:t>
                      </a:r>
                      <a:endParaRPr lang="fr-FR" sz="1200" b="1" dirty="0">
                        <a:latin typeface="+mn-lt"/>
                      </a:endParaRPr>
                    </a:p>
                  </a:txBody>
                  <a:tcPr marL="51421" marR="51421" marT="25703" marB="25703" anchor="ctr"/>
                </a:tc>
                <a:tc>
                  <a:txBody>
                    <a:bodyPr/>
                    <a:lstStyle/>
                    <a:p>
                      <a:pPr algn="ctr"/>
                      <a:r>
                        <a:rPr lang="fr-FR" sz="1400" dirty="0"/>
                        <a:t>30 %</a:t>
                      </a:r>
                      <a:endParaRPr lang="fr-FR" sz="1400" b="0" dirty="0"/>
                    </a:p>
                  </a:txBody>
                  <a:tcPr marL="68559" marR="68559" marT="34270" marB="34270" anchor="ctr"/>
                </a:tc>
                <a:extLst>
                  <a:ext uri="{0D108BD9-81ED-4DB2-BD59-A6C34878D82A}">
                    <a16:rowId xmlns:a16="http://schemas.microsoft.com/office/drawing/2014/main" val="10004"/>
                  </a:ext>
                </a:extLst>
              </a:tr>
              <a:tr h="455504">
                <a:tc>
                  <a:txBody>
                    <a:bodyPr/>
                    <a:lstStyle/>
                    <a:p>
                      <a:pPr marL="0" algn="ctr" defTabSz="914400" rtl="0" eaLnBrk="1" latinLnBrk="0" hangingPunct="1"/>
                      <a:r>
                        <a:rPr lang="fr-FR" sz="1200" kern="1200" dirty="0"/>
                        <a:t>De 73 779 €</a:t>
                      </a:r>
                    </a:p>
                    <a:p>
                      <a:pPr marL="0" algn="ctr" defTabSz="914400" rtl="0" eaLnBrk="1" latinLnBrk="0" hangingPunct="1"/>
                      <a:r>
                        <a:rPr lang="fr-FR" sz="1200" kern="1200" dirty="0"/>
                        <a:t>à 156 244 €</a:t>
                      </a:r>
                      <a:endParaRPr lang="fr-FR" sz="1200" dirty="0"/>
                    </a:p>
                  </a:txBody>
                  <a:tcPr marL="68559" marR="68559" marT="34270" marB="34270" anchor="ctr"/>
                </a:tc>
                <a:tc>
                  <a:txBody>
                    <a:bodyPr/>
                    <a:lstStyle/>
                    <a:p>
                      <a:pPr marL="0" algn="ctr" defTabSz="914400" rtl="0" eaLnBrk="1" latinLnBrk="0" hangingPunct="1"/>
                      <a:r>
                        <a:rPr lang="fr-FR" sz="1200" kern="1200" dirty="0"/>
                        <a:t>De 74 517 €</a:t>
                      </a:r>
                    </a:p>
                    <a:p>
                      <a:pPr marL="0" algn="ctr" defTabSz="914400" rtl="0" eaLnBrk="1" latinLnBrk="0" hangingPunct="1"/>
                      <a:r>
                        <a:rPr lang="fr-FR" sz="1200" kern="1200" dirty="0"/>
                        <a:t>à 157 806 €</a:t>
                      </a:r>
                      <a:endParaRPr lang="fr-FR" sz="1200" b="1" kern="1200" dirty="0">
                        <a:solidFill>
                          <a:schemeClr val="dk1"/>
                        </a:solidFill>
                        <a:latin typeface="+mn-lt"/>
                        <a:ea typeface="+mn-ea"/>
                        <a:cs typeface="+mn-cs"/>
                      </a:endParaRPr>
                    </a:p>
                  </a:txBody>
                  <a:tcPr marL="68559" marR="68559" marT="34270" marB="34270" anchor="ctr"/>
                </a:tc>
                <a:tc>
                  <a:txBody>
                    <a:bodyPr/>
                    <a:lstStyle/>
                    <a:p>
                      <a:pPr algn="ctr"/>
                      <a:r>
                        <a:rPr lang="fr-FR" sz="1400" dirty="0"/>
                        <a:t>41 %</a:t>
                      </a:r>
                      <a:endParaRPr lang="fr-FR" sz="1400" b="1" dirty="0"/>
                    </a:p>
                  </a:txBody>
                  <a:tcPr marL="68559" marR="68559" marT="34270" marB="34270" anchor="ctr"/>
                </a:tc>
                <a:tc>
                  <a:txBody>
                    <a:bodyPr/>
                    <a:lstStyle/>
                    <a:p>
                      <a:pPr marL="0" lvl="0" algn="ctr" defTabSz="914400" rtl="0" hangingPunct="1"/>
                      <a:r>
                        <a:rPr lang="fr-FR" sz="1200" kern="1200" dirty="0"/>
                        <a:t>De </a:t>
                      </a:r>
                      <a:r>
                        <a:rPr lang="fr-FR" sz="1200" b="1" kern="1200" dirty="0"/>
                        <a:t>73 369 € </a:t>
                      </a:r>
                      <a:br>
                        <a:rPr lang="fr-FR" sz="1200" kern="1200" dirty="0"/>
                      </a:br>
                      <a:r>
                        <a:rPr lang="fr-FR" sz="1200" kern="1200" dirty="0"/>
                        <a:t>à  157 806 €</a:t>
                      </a:r>
                      <a:endParaRPr lang="fr-FR" sz="1200" dirty="0">
                        <a:latin typeface="+mn-lt"/>
                      </a:endParaRPr>
                    </a:p>
                  </a:txBody>
                  <a:tcPr marL="51421" marR="51421" marT="25703" marB="25703" anchor="ctr"/>
                </a:tc>
                <a:tc>
                  <a:txBody>
                    <a:bodyPr/>
                    <a:lstStyle/>
                    <a:p>
                      <a:pPr algn="ctr"/>
                      <a:r>
                        <a:rPr lang="fr-FR" sz="1400" dirty="0"/>
                        <a:t>41 %</a:t>
                      </a:r>
                      <a:endParaRPr lang="fr-FR" sz="1400" b="0" dirty="0"/>
                    </a:p>
                  </a:txBody>
                  <a:tcPr marL="68559" marR="68559" marT="34270" marB="34270" anchor="ctr"/>
                </a:tc>
                <a:extLst>
                  <a:ext uri="{0D108BD9-81ED-4DB2-BD59-A6C34878D82A}">
                    <a16:rowId xmlns:a16="http://schemas.microsoft.com/office/drawing/2014/main" val="10005"/>
                  </a:ext>
                </a:extLst>
              </a:tr>
              <a:tr h="455504">
                <a:tc>
                  <a:txBody>
                    <a:bodyPr/>
                    <a:lstStyle/>
                    <a:p>
                      <a:pPr marL="0" algn="ctr" defTabSz="914400" rtl="0" eaLnBrk="1" latinLnBrk="0" hangingPunct="1"/>
                      <a:r>
                        <a:rPr lang="fr-FR" sz="1200" kern="1200" dirty="0"/>
                        <a:t>Supérieur</a:t>
                      </a:r>
                    </a:p>
                    <a:p>
                      <a:pPr marL="0" algn="ctr" defTabSz="914400" rtl="0" eaLnBrk="1" latinLnBrk="0" hangingPunct="1"/>
                      <a:r>
                        <a:rPr lang="fr-FR" sz="1200" kern="1200" dirty="0"/>
                        <a:t>à 156 244 €</a:t>
                      </a:r>
                      <a:endParaRPr lang="fr-FR" sz="1200" dirty="0"/>
                    </a:p>
                  </a:txBody>
                  <a:tcPr marL="68559" marR="68559" marT="34270" marB="34270" anchor="ctr"/>
                </a:tc>
                <a:tc>
                  <a:txBody>
                    <a:bodyPr/>
                    <a:lstStyle/>
                    <a:p>
                      <a:pPr marL="0" algn="ctr" defTabSz="914400" rtl="0" eaLnBrk="1" latinLnBrk="0" hangingPunct="1"/>
                      <a:r>
                        <a:rPr lang="fr-FR" sz="1200" kern="1200" dirty="0"/>
                        <a:t>Supérieur à 157 806 €</a:t>
                      </a:r>
                      <a:endParaRPr lang="fr-FR" sz="1200" b="1" kern="1200" dirty="0">
                        <a:solidFill>
                          <a:schemeClr val="dk1"/>
                        </a:solidFill>
                        <a:latin typeface="+mn-lt"/>
                        <a:ea typeface="+mn-ea"/>
                        <a:cs typeface="+mn-cs"/>
                      </a:endParaRPr>
                    </a:p>
                  </a:txBody>
                  <a:tcPr marL="68559" marR="68559" marT="34270" marB="34270" anchor="ctr"/>
                </a:tc>
                <a:tc>
                  <a:txBody>
                    <a:bodyPr/>
                    <a:lstStyle/>
                    <a:p>
                      <a:pPr algn="ctr"/>
                      <a:r>
                        <a:rPr lang="fr-FR" sz="1400" dirty="0"/>
                        <a:t>45 %</a:t>
                      </a:r>
                      <a:endParaRPr lang="fr-FR" sz="1400" b="1" dirty="0"/>
                    </a:p>
                  </a:txBody>
                  <a:tcPr marL="68559" marR="68559" marT="34270" marB="34270" anchor="ctr"/>
                </a:tc>
                <a:tc>
                  <a:txBody>
                    <a:bodyPr/>
                    <a:lstStyle/>
                    <a:p>
                      <a:pPr marL="0" lvl="0" algn="ctr" defTabSz="914400" rtl="0" hangingPunct="1"/>
                      <a:r>
                        <a:rPr lang="fr-FR" sz="1200" kern="1200" dirty="0"/>
                        <a:t>Supérieur</a:t>
                      </a:r>
                    </a:p>
                    <a:p>
                      <a:pPr marL="0" lvl="0" algn="ctr" defTabSz="914400" rtl="0" hangingPunct="1"/>
                      <a:r>
                        <a:rPr lang="fr-FR" sz="1200" kern="1200" dirty="0"/>
                        <a:t>à 157 806 €</a:t>
                      </a:r>
                      <a:endParaRPr lang="fr-FR" sz="1200" dirty="0">
                        <a:latin typeface="+mn-lt"/>
                      </a:endParaRPr>
                    </a:p>
                  </a:txBody>
                  <a:tcPr marL="51421" marR="51421" marT="25703" marB="25703" anchor="ctr"/>
                </a:tc>
                <a:tc>
                  <a:txBody>
                    <a:bodyPr/>
                    <a:lstStyle/>
                    <a:p>
                      <a:pPr algn="ctr"/>
                      <a:r>
                        <a:rPr lang="fr-FR" sz="1400" dirty="0"/>
                        <a:t>45 %</a:t>
                      </a:r>
                      <a:endParaRPr lang="fr-FR" sz="1400" b="0" dirty="0"/>
                    </a:p>
                  </a:txBody>
                  <a:tcPr marL="68559" marR="68559" marT="34270" marB="34270"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499449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FFE664-6E99-E542-99F8-55D754B824E4}"/>
              </a:ext>
            </a:extLst>
          </p:cNvPr>
          <p:cNvSpPr>
            <a:spLocks noGrp="1"/>
          </p:cNvSpPr>
          <p:nvPr>
            <p:ph type="title"/>
          </p:nvPr>
        </p:nvSpPr>
        <p:spPr/>
        <p:txBody>
          <a:bodyPr/>
          <a:lstStyle/>
          <a:p>
            <a:r>
              <a:rPr lang="fr-FR" dirty="0"/>
              <a:t>Autres mesures</a:t>
            </a:r>
          </a:p>
        </p:txBody>
      </p:sp>
      <p:sp>
        <p:nvSpPr>
          <p:cNvPr id="3" name="Espace réservé du contenu 2">
            <a:extLst>
              <a:ext uri="{FF2B5EF4-FFF2-40B4-BE49-F238E27FC236}">
                <a16:creationId xmlns:a16="http://schemas.microsoft.com/office/drawing/2014/main" id="{E256F9A1-BD4F-5A4F-996A-D9EA7B262ED2}"/>
              </a:ext>
            </a:extLst>
          </p:cNvPr>
          <p:cNvSpPr>
            <a:spLocks noGrp="1"/>
          </p:cNvSpPr>
          <p:nvPr>
            <p:ph idx="1"/>
          </p:nvPr>
        </p:nvSpPr>
        <p:spPr/>
        <p:txBody>
          <a:bodyPr/>
          <a:lstStyle/>
          <a:p>
            <a:r>
              <a:rPr lang="fr-FR" dirty="0"/>
              <a:t>Prorogation de la période transitoire pour les communes ne satisfaisant plus aux nouveaux critères de classement en ZRR</a:t>
            </a:r>
          </a:p>
          <a:p>
            <a:pPr lvl="1"/>
            <a:r>
              <a:rPr lang="fr-FR" dirty="0"/>
              <a:t>Redéfinition des ZRR par la loi de finances rectificative pour 2015</a:t>
            </a:r>
          </a:p>
          <a:p>
            <a:pPr lvl="2"/>
            <a:r>
              <a:rPr lang="fr-FR" dirty="0"/>
              <a:t>Nouvelles communes intégrées en ZRR</a:t>
            </a:r>
          </a:p>
          <a:p>
            <a:pPr lvl="2"/>
            <a:r>
              <a:rPr lang="fr-FR" dirty="0"/>
              <a:t>Communes déclassées</a:t>
            </a:r>
          </a:p>
          <a:p>
            <a:pPr lvl="2"/>
            <a:r>
              <a:rPr lang="fr-FR" dirty="0"/>
              <a:t>Entrée en vigueur le 1</a:t>
            </a:r>
            <a:r>
              <a:rPr lang="fr-FR" baseline="30000" dirty="0"/>
              <a:t>er</a:t>
            </a:r>
            <a:r>
              <a:rPr lang="fr-FR" dirty="0"/>
              <a:t> juillet 2017</a:t>
            </a:r>
          </a:p>
          <a:p>
            <a:pPr lvl="1"/>
            <a:r>
              <a:rPr lang="fr-FR" dirty="0"/>
              <a:t>Période transitoire mise en place</a:t>
            </a:r>
          </a:p>
          <a:p>
            <a:pPr lvl="2"/>
            <a:r>
              <a:rPr lang="fr-FR" dirty="0"/>
              <a:t>Communes déclassées maintenues en zone jusqu’au 30 juin 2020</a:t>
            </a:r>
          </a:p>
          <a:p>
            <a:pPr lvl="1"/>
            <a:r>
              <a:rPr lang="fr-FR" dirty="0"/>
              <a:t>LF 2020</a:t>
            </a:r>
          </a:p>
          <a:p>
            <a:pPr lvl="2"/>
            <a:r>
              <a:rPr lang="fr-FR" dirty="0"/>
              <a:t>Prorogation de la période transitoire jusqu’au 31 décembre 2020 </a:t>
            </a:r>
          </a:p>
        </p:txBody>
      </p:sp>
    </p:spTree>
    <p:extLst>
      <p:ext uri="{BB962C8B-B14F-4D97-AF65-F5344CB8AC3E}">
        <p14:creationId xmlns:p14="http://schemas.microsoft.com/office/powerpoint/2010/main" val="413827844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FFE664-6E99-E542-99F8-55D754B824E4}"/>
              </a:ext>
            </a:extLst>
          </p:cNvPr>
          <p:cNvSpPr>
            <a:spLocks noGrp="1"/>
          </p:cNvSpPr>
          <p:nvPr>
            <p:ph type="title"/>
          </p:nvPr>
        </p:nvSpPr>
        <p:spPr/>
        <p:txBody>
          <a:bodyPr/>
          <a:lstStyle/>
          <a:p>
            <a:r>
              <a:rPr lang="fr-FR" dirty="0"/>
              <a:t>Autres mesures</a:t>
            </a:r>
          </a:p>
        </p:txBody>
      </p:sp>
      <p:sp>
        <p:nvSpPr>
          <p:cNvPr id="3" name="Espace réservé du contenu 2">
            <a:extLst>
              <a:ext uri="{FF2B5EF4-FFF2-40B4-BE49-F238E27FC236}">
                <a16:creationId xmlns:a16="http://schemas.microsoft.com/office/drawing/2014/main" id="{E256F9A1-BD4F-5A4F-996A-D9EA7B262ED2}"/>
              </a:ext>
            </a:extLst>
          </p:cNvPr>
          <p:cNvSpPr>
            <a:spLocks noGrp="1"/>
          </p:cNvSpPr>
          <p:nvPr>
            <p:ph idx="1"/>
          </p:nvPr>
        </p:nvSpPr>
        <p:spPr/>
        <p:txBody>
          <a:bodyPr/>
          <a:lstStyle/>
          <a:p>
            <a:r>
              <a:rPr lang="fr-FR" dirty="0"/>
              <a:t>Harmonisation du report des modalités de décompte des effectifs et de franchissement de seuil</a:t>
            </a:r>
          </a:p>
          <a:p>
            <a:pPr lvl="1"/>
            <a:r>
              <a:rPr lang="fr-FR" dirty="0"/>
              <a:t>Loi Pacte a étendu à certains dispositifs fiscaux le mécanisme unifié de décompte des effectifs et les règles d’atténuation des effets de seuil prévus en matière sociale</a:t>
            </a:r>
          </a:p>
          <a:p>
            <a:pPr lvl="2"/>
            <a:r>
              <a:rPr lang="fr-FR" dirty="0"/>
              <a:t>Renvoi à l’article 130-1 du CSS</a:t>
            </a:r>
          </a:p>
          <a:p>
            <a:pPr lvl="1"/>
            <a:r>
              <a:rPr lang="fr-FR" dirty="0"/>
              <a:t>Entrée en vigueur : </a:t>
            </a:r>
          </a:p>
          <a:p>
            <a:pPr lvl="2"/>
            <a:r>
              <a:rPr lang="fr-FR" dirty="0"/>
              <a:t>Règles applicables aux mesures fiscales : activités créées ou  exercices ouverts à compter du 1</a:t>
            </a:r>
            <a:r>
              <a:rPr lang="fr-FR" baseline="30000" dirty="0"/>
              <a:t>er</a:t>
            </a:r>
            <a:r>
              <a:rPr lang="fr-FR" dirty="0"/>
              <a:t> janvier 2019 ou à compter des impositions établies au titre de 2019</a:t>
            </a:r>
          </a:p>
          <a:p>
            <a:pPr lvl="2"/>
            <a:r>
              <a:rPr lang="fr-FR" dirty="0"/>
              <a:t>Or, entrée en vigueur de l’article 130-1 du CSS décalée au 1</a:t>
            </a:r>
            <a:r>
              <a:rPr lang="fr-FR" baseline="30000" dirty="0"/>
              <a:t>er</a:t>
            </a:r>
            <a:r>
              <a:rPr lang="fr-FR" dirty="0"/>
              <a:t> janvier 2020</a:t>
            </a:r>
          </a:p>
          <a:p>
            <a:pPr lvl="1"/>
            <a:r>
              <a:rPr lang="fr-FR" dirty="0"/>
              <a:t>Report de la mesure pour harmoniser les entrées en vigueur</a:t>
            </a:r>
          </a:p>
          <a:p>
            <a:pPr lvl="2"/>
            <a:r>
              <a:rPr lang="fr-FR" dirty="0"/>
              <a:t>Anciennes règles de décompte des effectifs s’appliquent aux activités créées jusqu’au 31 décembre 2019, aux exercices ouverts ou clos jusqu’au 31 décembre 2019 ou aux impositions établies au titre de 2019</a:t>
            </a:r>
          </a:p>
        </p:txBody>
      </p:sp>
    </p:spTree>
    <p:extLst>
      <p:ext uri="{BB962C8B-B14F-4D97-AF65-F5344CB8AC3E}">
        <p14:creationId xmlns:p14="http://schemas.microsoft.com/office/powerpoint/2010/main" val="12988575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9C0A9D-622C-2240-8F35-201FD380C065}"/>
              </a:ext>
            </a:extLst>
          </p:cNvPr>
          <p:cNvSpPr>
            <a:spLocks noGrp="1"/>
          </p:cNvSpPr>
          <p:nvPr>
            <p:ph type="title"/>
          </p:nvPr>
        </p:nvSpPr>
        <p:spPr/>
        <p:txBody>
          <a:bodyPr/>
          <a:lstStyle/>
          <a:p>
            <a:r>
              <a:rPr lang="fr-FR" dirty="0"/>
              <a:t>Contrôle fiscal</a:t>
            </a:r>
          </a:p>
        </p:txBody>
      </p:sp>
      <p:sp>
        <p:nvSpPr>
          <p:cNvPr id="3" name="Espace réservé du contenu 2">
            <a:extLst>
              <a:ext uri="{FF2B5EF4-FFF2-40B4-BE49-F238E27FC236}">
                <a16:creationId xmlns:a16="http://schemas.microsoft.com/office/drawing/2014/main" id="{31F15847-2A99-CF40-9614-6A93862385F9}"/>
              </a:ext>
            </a:extLst>
          </p:cNvPr>
          <p:cNvSpPr>
            <a:spLocks noGrp="1"/>
          </p:cNvSpPr>
          <p:nvPr>
            <p:ph idx="1"/>
          </p:nvPr>
        </p:nvSpPr>
        <p:spPr>
          <a:xfrm>
            <a:off x="604435" y="1825624"/>
            <a:ext cx="10749366" cy="4785037"/>
          </a:xfrm>
        </p:spPr>
        <p:txBody>
          <a:bodyPr>
            <a:normAutofit/>
          </a:bodyPr>
          <a:lstStyle/>
          <a:p>
            <a:r>
              <a:rPr lang="fr-FR" sz="2200" dirty="0"/>
              <a:t>Codification et extension du dispositif relatif aux </a:t>
            </a:r>
            <a:r>
              <a:rPr lang="fr-FR" sz="2200" dirty="0" err="1"/>
              <a:t>aviseurs</a:t>
            </a:r>
            <a:r>
              <a:rPr lang="fr-FR" sz="2200" dirty="0"/>
              <a:t> fiscaux</a:t>
            </a:r>
          </a:p>
          <a:p>
            <a:pPr lvl="1" fontAlgn="base"/>
            <a:r>
              <a:rPr lang="fr-FR" sz="2000" dirty="0"/>
              <a:t>Codification dans le LPF du dispositif autorisant l’administration fiscale à indemniser toute personne étrangère aux administrations publiques lui ayant fourni des renseignements ayant conduit à la découverte de certains manquements à la loi fiscale</a:t>
            </a:r>
          </a:p>
          <a:p>
            <a:pPr lvl="1" fontAlgn="base"/>
            <a:r>
              <a:rPr lang="fr-FR" sz="2000" dirty="0"/>
              <a:t>Extension aux manquements en matière de TVA à compter du 1</a:t>
            </a:r>
            <a:r>
              <a:rPr lang="fr-FR" sz="2000" baseline="30000" dirty="0"/>
              <a:t>er</a:t>
            </a:r>
            <a:r>
              <a:rPr lang="fr-FR" sz="2000" dirty="0"/>
              <a:t> janvier 2020</a:t>
            </a:r>
            <a:endParaRPr lang="fr-FR" sz="2000" b="0" dirty="0"/>
          </a:p>
          <a:p>
            <a:pPr lvl="1" fontAlgn="base"/>
            <a:r>
              <a:rPr lang="fr-FR" sz="2000" dirty="0"/>
              <a:t>A titre expérimental jusqu'au 31 décembre 2021, généralisation du dispositif, quel que soit l'impôt ou la règle d'assiette concernée, aux infractions les plus graves</a:t>
            </a:r>
          </a:p>
          <a:p>
            <a:pPr lvl="2" fontAlgn="base"/>
            <a:r>
              <a:rPr lang="fr-FR" sz="1800" dirty="0"/>
              <a:t>Celles pour lesquelles le montant des droits éludés est estimé à plus de 100 000 €</a:t>
            </a:r>
          </a:p>
          <a:p>
            <a:pPr lvl="3" fontAlgn="base"/>
            <a:r>
              <a:rPr lang="fr-FR" sz="1600" dirty="0"/>
              <a:t>Dispositif ciblé sur les manquements les plus graves</a:t>
            </a:r>
          </a:p>
          <a:p>
            <a:pPr lvl="2" fontAlgn="base"/>
            <a:r>
              <a:rPr lang="fr-FR" sz="1800" dirty="0"/>
              <a:t>Et susceptibles de conduire à l'application de certaines majorations ou amendes fiscales</a:t>
            </a:r>
          </a:p>
        </p:txBody>
      </p:sp>
    </p:spTree>
    <p:extLst>
      <p:ext uri="{BB962C8B-B14F-4D97-AF65-F5344CB8AC3E}">
        <p14:creationId xmlns:p14="http://schemas.microsoft.com/office/powerpoint/2010/main" val="271082281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9C0A9D-622C-2240-8F35-201FD380C065}"/>
              </a:ext>
            </a:extLst>
          </p:cNvPr>
          <p:cNvSpPr>
            <a:spLocks noGrp="1"/>
          </p:cNvSpPr>
          <p:nvPr>
            <p:ph type="title"/>
          </p:nvPr>
        </p:nvSpPr>
        <p:spPr/>
        <p:txBody>
          <a:bodyPr/>
          <a:lstStyle/>
          <a:p>
            <a:r>
              <a:rPr lang="fr-FR" dirty="0"/>
              <a:t>Contrôle fiscal</a:t>
            </a:r>
          </a:p>
        </p:txBody>
      </p:sp>
      <p:sp>
        <p:nvSpPr>
          <p:cNvPr id="3" name="Espace réservé du contenu 2">
            <a:extLst>
              <a:ext uri="{FF2B5EF4-FFF2-40B4-BE49-F238E27FC236}">
                <a16:creationId xmlns:a16="http://schemas.microsoft.com/office/drawing/2014/main" id="{31F15847-2A99-CF40-9614-6A93862385F9}"/>
              </a:ext>
            </a:extLst>
          </p:cNvPr>
          <p:cNvSpPr>
            <a:spLocks noGrp="1"/>
          </p:cNvSpPr>
          <p:nvPr>
            <p:ph idx="1"/>
          </p:nvPr>
        </p:nvSpPr>
        <p:spPr>
          <a:xfrm>
            <a:off x="604435" y="1499016"/>
            <a:ext cx="11417676" cy="5358983"/>
          </a:xfrm>
        </p:spPr>
        <p:txBody>
          <a:bodyPr>
            <a:normAutofit fontScale="92500"/>
          </a:bodyPr>
          <a:lstStyle/>
          <a:p>
            <a:r>
              <a:rPr lang="fr-FR" sz="2200" dirty="0"/>
              <a:t>Possibilité pour les agents de l’administration d'être autorisés à garder l'anonymat</a:t>
            </a:r>
          </a:p>
          <a:p>
            <a:pPr lvl="1"/>
            <a:r>
              <a:rPr lang="fr-FR" sz="2000" dirty="0"/>
              <a:t>Recours à un numéro d’immatriculation administrative</a:t>
            </a:r>
          </a:p>
          <a:p>
            <a:pPr lvl="2"/>
            <a:r>
              <a:rPr lang="fr-FR" sz="1800" dirty="0"/>
              <a:t>En lieu et place des nom et prénom de l'agent</a:t>
            </a:r>
          </a:p>
          <a:p>
            <a:pPr lvl="1"/>
            <a:r>
              <a:rPr lang="fr-FR" sz="2000" dirty="0"/>
              <a:t>Champ d’application</a:t>
            </a:r>
          </a:p>
          <a:p>
            <a:pPr lvl="2" fontAlgn="base"/>
            <a:r>
              <a:rPr lang="fr-FR" sz="1800" b="0" dirty="0"/>
              <a:t>Applicable en matière de </a:t>
            </a:r>
            <a:r>
              <a:rPr lang="fr-FR" sz="1800" dirty="0"/>
              <a:t>contrôle</a:t>
            </a:r>
            <a:r>
              <a:rPr lang="fr-FR" sz="1800" b="0" dirty="0"/>
              <a:t>, de </a:t>
            </a:r>
            <a:r>
              <a:rPr lang="fr-FR" sz="1800" dirty="0"/>
              <a:t>recouvrement</a:t>
            </a:r>
            <a:r>
              <a:rPr lang="fr-FR" sz="1800" b="0" dirty="0"/>
              <a:t> et de </a:t>
            </a:r>
            <a:r>
              <a:rPr lang="fr-FR" sz="1800" dirty="0"/>
              <a:t>contentieux lorsque les circonstances le justifient</a:t>
            </a:r>
          </a:p>
          <a:p>
            <a:pPr lvl="3" fontAlgn="base"/>
            <a:r>
              <a:rPr lang="fr-FR" sz="1600" dirty="0"/>
              <a:t>Révélation de son identité susceptible de mettre en danger sa vie ou son intégrité physique ou celles de ses proches</a:t>
            </a:r>
          </a:p>
          <a:p>
            <a:pPr lvl="2" fontAlgn="base"/>
            <a:r>
              <a:rPr lang="fr-FR" sz="1800" dirty="0"/>
              <a:t>E</a:t>
            </a:r>
            <a:r>
              <a:rPr lang="fr-FR" sz="1800" b="0" dirty="0"/>
              <a:t>n cas d'intervention de l'agent de l'administration fiscale dans le cadre d'une </a:t>
            </a:r>
            <a:r>
              <a:rPr lang="fr-FR" sz="1800" dirty="0"/>
              <a:t>procédure pénale</a:t>
            </a:r>
          </a:p>
          <a:p>
            <a:pPr lvl="3" fontAlgn="base"/>
            <a:r>
              <a:rPr lang="fr-FR" sz="1600" b="0" dirty="0"/>
              <a:t>Flagrance, enquête préliminaire, instruction ou infiltration</a:t>
            </a:r>
          </a:p>
          <a:p>
            <a:pPr lvl="2" fontAlgn="base"/>
            <a:r>
              <a:rPr lang="fr-FR" sz="1800" b="0" dirty="0"/>
              <a:t>Agents impliqués dans les procédures ouvertes sur la base d’informations transmises par un </a:t>
            </a:r>
            <a:r>
              <a:rPr lang="fr-FR" sz="1800" dirty="0" err="1"/>
              <a:t>aviseur</a:t>
            </a:r>
            <a:r>
              <a:rPr lang="fr-FR" sz="1800" dirty="0"/>
              <a:t> fiscal</a:t>
            </a:r>
            <a:r>
              <a:rPr lang="fr-FR" sz="1800" b="0" dirty="0"/>
              <a:t> </a:t>
            </a:r>
          </a:p>
          <a:p>
            <a:pPr lvl="1"/>
            <a:r>
              <a:rPr lang="fr-FR" sz="2000" dirty="0"/>
              <a:t>Maintien des mentions de la qualité de l'agent et du service d'affectation de l’agent</a:t>
            </a:r>
          </a:p>
          <a:p>
            <a:pPr lvl="1"/>
            <a:r>
              <a:rPr lang="fr-FR" sz="2000" dirty="0"/>
              <a:t>Entrée en vigueur le 1</a:t>
            </a:r>
            <a:r>
              <a:rPr lang="fr-FR" sz="2000" baseline="30000" dirty="0"/>
              <a:t>er</a:t>
            </a:r>
            <a:r>
              <a:rPr lang="fr-FR" sz="2000" dirty="0"/>
              <a:t> janvier 2020</a:t>
            </a:r>
          </a:p>
          <a:p>
            <a:pPr lvl="2" fontAlgn="base"/>
            <a:r>
              <a:rPr lang="fr-FR" sz="1800" dirty="0"/>
              <a:t>Mais subordonnée à la publication d'un décret </a:t>
            </a:r>
            <a:r>
              <a:rPr lang="fr-FR" sz="1800" b="0" dirty="0"/>
              <a:t>qui doit définir les modalités de mise en œuvre</a:t>
            </a:r>
            <a:endParaRPr lang="fr-FR" sz="1800" dirty="0"/>
          </a:p>
          <a:p>
            <a:endParaRPr lang="fr-FR" dirty="0"/>
          </a:p>
        </p:txBody>
      </p:sp>
    </p:spTree>
    <p:extLst>
      <p:ext uri="{BB962C8B-B14F-4D97-AF65-F5344CB8AC3E}">
        <p14:creationId xmlns:p14="http://schemas.microsoft.com/office/powerpoint/2010/main" val="190076562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9C0A9D-622C-2240-8F35-201FD380C065}"/>
              </a:ext>
            </a:extLst>
          </p:cNvPr>
          <p:cNvSpPr>
            <a:spLocks noGrp="1"/>
          </p:cNvSpPr>
          <p:nvPr>
            <p:ph type="title"/>
          </p:nvPr>
        </p:nvSpPr>
        <p:spPr/>
        <p:txBody>
          <a:bodyPr/>
          <a:lstStyle/>
          <a:p>
            <a:r>
              <a:rPr lang="fr-FR" dirty="0"/>
              <a:t>Contrôle fiscal</a:t>
            </a:r>
          </a:p>
        </p:txBody>
      </p:sp>
      <p:sp>
        <p:nvSpPr>
          <p:cNvPr id="3" name="Espace réservé du contenu 2">
            <a:extLst>
              <a:ext uri="{FF2B5EF4-FFF2-40B4-BE49-F238E27FC236}">
                <a16:creationId xmlns:a16="http://schemas.microsoft.com/office/drawing/2014/main" id="{31F15847-2A99-CF40-9614-6A93862385F9}"/>
              </a:ext>
            </a:extLst>
          </p:cNvPr>
          <p:cNvSpPr>
            <a:spLocks noGrp="1"/>
          </p:cNvSpPr>
          <p:nvPr>
            <p:ph idx="1"/>
          </p:nvPr>
        </p:nvSpPr>
        <p:spPr>
          <a:xfrm>
            <a:off x="604435" y="1825625"/>
            <a:ext cx="10749366" cy="4760370"/>
          </a:xfrm>
        </p:spPr>
        <p:txBody>
          <a:bodyPr>
            <a:normAutofit fontScale="92500" lnSpcReduction="20000"/>
          </a:bodyPr>
          <a:lstStyle/>
          <a:p>
            <a:r>
              <a:rPr lang="fr-FR" dirty="0"/>
              <a:t>Contrôle des taxes sur le chiffre d'affaires</a:t>
            </a:r>
          </a:p>
          <a:p>
            <a:pPr lvl="1"/>
            <a:r>
              <a:rPr lang="fr-FR" dirty="0"/>
              <a:t>Pouvoir de procéder à des prélèvements d'échantillons</a:t>
            </a:r>
            <a:r>
              <a:rPr lang="fr-FR" b="0" dirty="0"/>
              <a:t> dans le </a:t>
            </a:r>
            <a:r>
              <a:rPr lang="fr-FR" dirty="0"/>
              <a:t>cadre d'une vérification de comptabilité</a:t>
            </a:r>
            <a:r>
              <a:rPr lang="fr-FR" b="0" dirty="0"/>
              <a:t> </a:t>
            </a:r>
            <a:endParaRPr lang="fr-FR" b="0" i="1" dirty="0"/>
          </a:p>
          <a:p>
            <a:pPr lvl="1" fontAlgn="base"/>
            <a:r>
              <a:rPr lang="fr-FR" b="0" dirty="0"/>
              <a:t>Prélèvement à faire impérativement en </a:t>
            </a:r>
            <a:r>
              <a:rPr lang="fr-FR" dirty="0"/>
              <a:t>présence de certaines personnes</a:t>
            </a:r>
          </a:p>
          <a:p>
            <a:pPr lvl="2" fontAlgn="base"/>
            <a:r>
              <a:rPr lang="fr-FR" b="0" dirty="0"/>
              <a:t>Propriétaire ou détenteur du produit ou de la marchandise, leurs représentants</a:t>
            </a:r>
          </a:p>
          <a:p>
            <a:pPr lvl="2" fontAlgn="base"/>
            <a:r>
              <a:rPr lang="fr-FR" b="0" dirty="0"/>
              <a:t>Ou, à défaut, témoin n'appartenant pas à l'administration fiscale</a:t>
            </a:r>
          </a:p>
          <a:p>
            <a:pPr lvl="1" fontAlgn="base"/>
            <a:r>
              <a:rPr lang="fr-FR" b="0" dirty="0"/>
              <a:t>Pour chaque prélèvement, </a:t>
            </a:r>
            <a:r>
              <a:rPr lang="fr-FR" dirty="0"/>
              <a:t>PV</a:t>
            </a:r>
            <a:r>
              <a:rPr lang="fr-FR" b="0" dirty="0"/>
              <a:t> détaillant notamment les opérations effectuées et les indications jugées utiles pour établir l'authenticité de l'échantillon</a:t>
            </a:r>
          </a:p>
          <a:p>
            <a:pPr lvl="2" fontAlgn="base"/>
            <a:r>
              <a:rPr lang="fr-FR" b="0" dirty="0"/>
              <a:t>S</a:t>
            </a:r>
            <a:r>
              <a:rPr lang="fr-FR" dirty="0"/>
              <a:t>igné</a:t>
            </a:r>
            <a:r>
              <a:rPr lang="fr-FR" b="0" dirty="0"/>
              <a:t> par les agents de l'administration fiscale </a:t>
            </a:r>
            <a:r>
              <a:rPr lang="fr-FR" dirty="0"/>
              <a:t>e</a:t>
            </a:r>
            <a:r>
              <a:rPr lang="fr-FR" b="0" dirty="0"/>
              <a:t>t par la personne présente lors du prélèvement, qui pourra y insérer tout déclaration qu'elle juge utile</a:t>
            </a:r>
          </a:p>
          <a:p>
            <a:pPr lvl="2" fontAlgn="base"/>
            <a:r>
              <a:rPr lang="fr-FR" b="0" dirty="0"/>
              <a:t>N</a:t>
            </a:r>
            <a:r>
              <a:rPr lang="fr-FR" dirty="0"/>
              <a:t>otifié</a:t>
            </a:r>
            <a:r>
              <a:rPr lang="fr-FR" b="0" dirty="0"/>
              <a:t> au propriétaire ou détenteur du produit ou de la marchandise, ou à leur représentant, ainsi qu'à la personne chez laquelle le prélèvement a été effectué si elle est différente</a:t>
            </a:r>
          </a:p>
          <a:p>
            <a:pPr lvl="1" fontAlgn="base"/>
            <a:r>
              <a:rPr lang="fr-FR" dirty="0"/>
              <a:t>Entrée en vigueur : contrôles dont les avis de vérification sont adressés ou remis à compter du 1er janvier 2020 </a:t>
            </a:r>
            <a:endParaRPr lang="fr-FR" i="1" dirty="0"/>
          </a:p>
          <a:p>
            <a:pPr lvl="2" fontAlgn="base"/>
            <a:r>
              <a:rPr lang="fr-FR" dirty="0"/>
              <a:t>Toutefois, mise en œuvre effective de ce dispositif cependant subordonnée à la publication du décret </a:t>
            </a:r>
          </a:p>
          <a:p>
            <a:pPr lvl="3" fontAlgn="base"/>
            <a:r>
              <a:rPr lang="fr-FR" sz="1600" dirty="0"/>
              <a:t>Modalités de réalisation des prélèvements, de conservation et de restitution des échantillons</a:t>
            </a:r>
          </a:p>
          <a:p>
            <a:endParaRPr lang="fr-FR" dirty="0"/>
          </a:p>
        </p:txBody>
      </p:sp>
    </p:spTree>
    <p:extLst>
      <p:ext uri="{BB962C8B-B14F-4D97-AF65-F5344CB8AC3E}">
        <p14:creationId xmlns:p14="http://schemas.microsoft.com/office/powerpoint/2010/main" val="191128553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idx="4294967295"/>
          </p:nvPr>
        </p:nvSpPr>
        <p:spPr>
          <a:xfrm>
            <a:off x="811306" y="1164325"/>
            <a:ext cx="10324456" cy="2389365"/>
          </a:xfrm>
        </p:spPr>
        <p:txBody>
          <a:bodyPr rtlCol="0">
            <a:normAutofit/>
          </a:bodyPr>
          <a:lstStyle/>
          <a:p>
            <a:pPr algn="ctr"/>
            <a:r>
              <a:rPr lang="fr-FR" sz="4600" dirty="0">
                <a:solidFill>
                  <a:schemeClr val="bg1"/>
                </a:solidFill>
                <a:latin typeface="Arial" panose="020B0604020202020204" pitchFamily="34" charset="0"/>
                <a:cs typeface="Arial" panose="020B0604020202020204" pitchFamily="34" charset="0"/>
              </a:rPr>
              <a:t>Merci pour votre attention</a:t>
            </a:r>
          </a:p>
        </p:txBody>
      </p:sp>
      <p:sp>
        <p:nvSpPr>
          <p:cNvPr id="3" name="Sous-titre 2"/>
          <p:cNvSpPr>
            <a:spLocks noGrp="1"/>
          </p:cNvSpPr>
          <p:nvPr>
            <p:ph type="subTitle" idx="4294967295"/>
          </p:nvPr>
        </p:nvSpPr>
        <p:spPr>
          <a:xfrm>
            <a:off x="811306" y="4248949"/>
            <a:ext cx="9582736" cy="1444726"/>
          </a:xfrm>
        </p:spPr>
        <p:txBody>
          <a:bodyPr rtlCol="0">
            <a:normAutofit/>
          </a:bodyPr>
          <a:lstStyle/>
          <a:p>
            <a:pPr marL="0" indent="0" algn="ctr">
              <a:buNone/>
            </a:pPr>
            <a:endParaRPr lang="fr-FR"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051361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6">
            <a:extLst>
              <a:ext uri="{FF2B5EF4-FFF2-40B4-BE49-F238E27FC236}">
                <a16:creationId xmlns:a16="http://schemas.microsoft.com/office/drawing/2014/main" id="{D62BD899-AB7B-4C85-8BCD-F066FD4974E6}"/>
              </a:ext>
            </a:extLst>
          </p:cNvPr>
          <p:cNvSpPr>
            <a:spLocks noGrp="1"/>
          </p:cNvSpPr>
          <p:nvPr>
            <p:ph type="title"/>
          </p:nvPr>
        </p:nvSpPr>
        <p:spPr/>
        <p:txBody>
          <a:bodyPr/>
          <a:lstStyle/>
          <a:p>
            <a:r>
              <a:rPr lang="fr-FR" dirty="0"/>
              <a:t>Baisse du barème de l’IR 2020</a:t>
            </a:r>
          </a:p>
        </p:txBody>
      </p:sp>
      <p:sp>
        <p:nvSpPr>
          <p:cNvPr id="2" name="Espace réservé du contenu 1">
            <a:extLst>
              <a:ext uri="{FF2B5EF4-FFF2-40B4-BE49-F238E27FC236}">
                <a16:creationId xmlns:a16="http://schemas.microsoft.com/office/drawing/2014/main" id="{52B6AC8F-58A0-4D20-A0EB-9FE86981FF47}"/>
              </a:ext>
            </a:extLst>
          </p:cNvPr>
          <p:cNvSpPr>
            <a:spLocks noGrp="1"/>
          </p:cNvSpPr>
          <p:nvPr>
            <p:ph idx="1"/>
          </p:nvPr>
        </p:nvSpPr>
        <p:spPr/>
        <p:txBody>
          <a:bodyPr>
            <a:normAutofit/>
          </a:bodyPr>
          <a:lstStyle/>
          <a:p>
            <a:r>
              <a:rPr lang="fr-FR" dirty="0"/>
              <a:t>Anticipation de la baisse du barème de l’IR</a:t>
            </a:r>
          </a:p>
          <a:p>
            <a:pPr lvl="1"/>
            <a:r>
              <a:rPr lang="fr-FR" dirty="0"/>
              <a:t>Application dès janvier 2020</a:t>
            </a:r>
          </a:p>
          <a:p>
            <a:pPr lvl="2"/>
            <a:r>
              <a:rPr lang="fr-FR" dirty="0"/>
              <a:t>Et non lors de la liquidation de l’IR 2020 en 2021</a:t>
            </a:r>
          </a:p>
          <a:p>
            <a:pPr lvl="1"/>
            <a:r>
              <a:rPr lang="fr-FR" dirty="0"/>
              <a:t>Diminution du taux de droit commun du PAS</a:t>
            </a:r>
          </a:p>
          <a:p>
            <a:pPr lvl="2"/>
            <a:r>
              <a:rPr lang="fr-FR" dirty="0"/>
              <a:t>Prélèvements de janvier à août 2020</a:t>
            </a:r>
          </a:p>
          <a:p>
            <a:pPr lvl="3"/>
            <a:r>
              <a:rPr lang="fr-FR" dirty="0"/>
              <a:t>Taux calculé d’après les revenus de 2018</a:t>
            </a:r>
          </a:p>
          <a:p>
            <a:pPr lvl="2"/>
            <a:r>
              <a:rPr lang="fr-FR" dirty="0"/>
              <a:t>Prélèvements de septembre à décembre 2020</a:t>
            </a:r>
          </a:p>
          <a:p>
            <a:pPr lvl="3"/>
            <a:r>
              <a:rPr lang="fr-FR" dirty="0"/>
              <a:t>Taux calculé d’après les revenus de 2019</a:t>
            </a:r>
          </a:p>
          <a:p>
            <a:pPr lvl="1"/>
            <a:r>
              <a:rPr lang="fr-FR" dirty="0"/>
              <a:t>Taux par défaut du PAS</a:t>
            </a:r>
          </a:p>
          <a:p>
            <a:pPr lvl="2"/>
            <a:r>
              <a:rPr lang="fr-FR" dirty="0"/>
              <a:t>Intégration de la baisse de l’IR dans la grille de taux par défaut</a:t>
            </a:r>
          </a:p>
          <a:p>
            <a:pPr lvl="2"/>
            <a:r>
              <a:rPr lang="fr-FR" dirty="0"/>
              <a:t>Pour l’année 2020</a:t>
            </a:r>
          </a:p>
        </p:txBody>
      </p:sp>
      <p:sp>
        <p:nvSpPr>
          <p:cNvPr id="5" name="Accolade fermante 4">
            <a:extLst>
              <a:ext uri="{FF2B5EF4-FFF2-40B4-BE49-F238E27FC236}">
                <a16:creationId xmlns:a16="http://schemas.microsoft.com/office/drawing/2014/main" id="{58504BA1-F0C8-4273-8794-A53A64913AAD}"/>
              </a:ext>
            </a:extLst>
          </p:cNvPr>
          <p:cNvSpPr/>
          <p:nvPr/>
        </p:nvSpPr>
        <p:spPr>
          <a:xfrm>
            <a:off x="6597569" y="3553965"/>
            <a:ext cx="204119" cy="1411574"/>
          </a:xfrm>
          <a:prstGeom prst="rightBrace">
            <a:avLst/>
          </a:prstGeom>
        </p:spPr>
        <p:style>
          <a:lnRef idx="1">
            <a:schemeClr val="accent2"/>
          </a:lnRef>
          <a:fillRef idx="0">
            <a:schemeClr val="accent2"/>
          </a:fillRef>
          <a:effectRef idx="0">
            <a:schemeClr val="accent2"/>
          </a:effectRef>
          <a:fontRef idx="minor">
            <a:schemeClr val="tx1"/>
          </a:fontRef>
        </p:style>
        <p:txBody>
          <a:bodyPr rtlCol="0" anchor="ctr"/>
          <a:lstStyle/>
          <a:p>
            <a:pPr algn="ctr"/>
            <a:endParaRPr lang="fr-FR" sz="1350"/>
          </a:p>
        </p:txBody>
      </p:sp>
      <p:sp>
        <p:nvSpPr>
          <p:cNvPr id="6" name="Rectangle 5">
            <a:extLst>
              <a:ext uri="{FF2B5EF4-FFF2-40B4-BE49-F238E27FC236}">
                <a16:creationId xmlns:a16="http://schemas.microsoft.com/office/drawing/2014/main" id="{5FF1943D-A9BC-4B78-BFC5-A56152336867}"/>
              </a:ext>
            </a:extLst>
          </p:cNvPr>
          <p:cNvSpPr/>
          <p:nvPr/>
        </p:nvSpPr>
        <p:spPr>
          <a:xfrm>
            <a:off x="7164515" y="3896070"/>
            <a:ext cx="1799705" cy="727364"/>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350" dirty="0"/>
              <a:t>Application de la baisse du barème de l’IR</a:t>
            </a:r>
          </a:p>
        </p:txBody>
      </p:sp>
    </p:spTree>
    <p:extLst>
      <p:ext uri="{BB962C8B-B14F-4D97-AF65-F5344CB8AC3E}">
        <p14:creationId xmlns:p14="http://schemas.microsoft.com/office/powerpoint/2010/main" val="3165243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DCC1C86F-8924-4DE4-B12D-716A1AF9F951}"/>
              </a:ext>
            </a:extLst>
          </p:cNvPr>
          <p:cNvSpPr>
            <a:spLocks noGrp="1"/>
          </p:cNvSpPr>
          <p:nvPr>
            <p:ph type="title"/>
          </p:nvPr>
        </p:nvSpPr>
        <p:spPr/>
        <p:txBody>
          <a:bodyPr>
            <a:normAutofit/>
          </a:bodyPr>
          <a:lstStyle/>
          <a:p>
            <a:r>
              <a:rPr lang="fr-FR" dirty="0"/>
              <a:t>Déclaration tacite des revenus</a:t>
            </a:r>
          </a:p>
        </p:txBody>
      </p:sp>
      <p:sp>
        <p:nvSpPr>
          <p:cNvPr id="3" name="Espace réservé du contenu 2">
            <a:extLst>
              <a:ext uri="{FF2B5EF4-FFF2-40B4-BE49-F238E27FC236}">
                <a16:creationId xmlns:a16="http://schemas.microsoft.com/office/drawing/2014/main" id="{357FF549-FC7D-4606-9997-DC5F114FA6FB}"/>
              </a:ext>
            </a:extLst>
          </p:cNvPr>
          <p:cNvSpPr>
            <a:spLocks noGrp="1"/>
          </p:cNvSpPr>
          <p:nvPr>
            <p:ph idx="1"/>
          </p:nvPr>
        </p:nvSpPr>
        <p:spPr/>
        <p:txBody>
          <a:bodyPr>
            <a:normAutofit lnSpcReduction="10000"/>
          </a:bodyPr>
          <a:lstStyle/>
          <a:p>
            <a:pPr lvl="0"/>
            <a:r>
              <a:rPr lang="fr-FR" dirty="0"/>
              <a:t>Validation tacite de la déclaration de revenus</a:t>
            </a:r>
          </a:p>
          <a:p>
            <a:pPr lvl="1"/>
            <a:r>
              <a:rPr lang="fr-FR" dirty="0"/>
              <a:t>Foyers dont les revenus sont intégralement déclarés par des tiers</a:t>
            </a:r>
          </a:p>
          <a:p>
            <a:pPr lvl="1"/>
            <a:r>
              <a:rPr lang="fr-FR" dirty="0"/>
              <a:t>Envoi au contribuable d’un document spécifique comprenant ses informations</a:t>
            </a:r>
          </a:p>
          <a:p>
            <a:pPr lvl="1"/>
            <a:r>
              <a:rPr lang="fr-FR" dirty="0"/>
              <a:t>Validation tacite valant souscription de déclaration</a:t>
            </a:r>
          </a:p>
          <a:p>
            <a:pPr lvl="2"/>
            <a:r>
              <a:rPr lang="fr-FR" dirty="0"/>
              <a:t>Si aucun complément ou rectification avant la date limite de dépôt</a:t>
            </a:r>
          </a:p>
          <a:p>
            <a:pPr lvl="0"/>
            <a:r>
              <a:rPr lang="fr-FR" dirty="0"/>
              <a:t>Maintien de l’obligation générale de déclaration des revenus</a:t>
            </a:r>
          </a:p>
          <a:p>
            <a:pPr lvl="1"/>
            <a:r>
              <a:rPr lang="fr-FR" dirty="0"/>
              <a:t>Contribuables inconnus de l’administration </a:t>
            </a:r>
          </a:p>
          <a:p>
            <a:pPr lvl="1"/>
            <a:r>
              <a:rPr lang="fr-FR" dirty="0"/>
              <a:t>Contribuables dont la situation ne permet pas à l’administration de disposer de données exactes et exhaustives</a:t>
            </a:r>
          </a:p>
          <a:p>
            <a:r>
              <a:rPr lang="fr-FR" dirty="0"/>
              <a:t>Entrée en vigueur</a:t>
            </a:r>
          </a:p>
          <a:p>
            <a:pPr lvl="1"/>
            <a:r>
              <a:rPr lang="fr-FR" dirty="0"/>
              <a:t>Déclarations des revenus de l’année 2019 déposées en 2020</a:t>
            </a:r>
          </a:p>
        </p:txBody>
      </p:sp>
    </p:spTree>
    <p:extLst>
      <p:ext uri="{BB962C8B-B14F-4D97-AF65-F5344CB8AC3E}">
        <p14:creationId xmlns:p14="http://schemas.microsoft.com/office/powerpoint/2010/main" val="804708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E6EC8FDB-9C8C-47F1-9724-8D9497DC0B50}"/>
              </a:ext>
            </a:extLst>
          </p:cNvPr>
          <p:cNvSpPr>
            <a:spLocks noGrp="1"/>
          </p:cNvSpPr>
          <p:nvPr>
            <p:ph type="title"/>
          </p:nvPr>
        </p:nvSpPr>
        <p:spPr/>
        <p:txBody>
          <a:bodyPr/>
          <a:lstStyle/>
          <a:p>
            <a:r>
              <a:rPr lang="fr-FR" dirty="0"/>
              <a:t>Réductions et crédits d’impôt des particuliers</a:t>
            </a:r>
            <a:br>
              <a:rPr lang="fr-FR" dirty="0"/>
            </a:br>
            <a:r>
              <a:rPr lang="fr-FR" dirty="0"/>
              <a:t>CITE</a:t>
            </a:r>
          </a:p>
        </p:txBody>
      </p:sp>
      <p:sp>
        <p:nvSpPr>
          <p:cNvPr id="2" name="Espace réservé du contenu 1">
            <a:extLst>
              <a:ext uri="{FF2B5EF4-FFF2-40B4-BE49-F238E27FC236}">
                <a16:creationId xmlns:a16="http://schemas.microsoft.com/office/drawing/2014/main" id="{9046940A-734B-4620-BF6C-1B99B5C13DA0}"/>
              </a:ext>
            </a:extLst>
          </p:cNvPr>
          <p:cNvSpPr>
            <a:spLocks noGrp="1"/>
          </p:cNvSpPr>
          <p:nvPr>
            <p:ph idx="1"/>
          </p:nvPr>
        </p:nvSpPr>
        <p:spPr>
          <a:xfrm>
            <a:off x="604435" y="1493134"/>
            <a:ext cx="10749366" cy="5023413"/>
          </a:xfrm>
        </p:spPr>
        <p:txBody>
          <a:bodyPr>
            <a:normAutofit fontScale="85000" lnSpcReduction="20000"/>
          </a:bodyPr>
          <a:lstStyle/>
          <a:p>
            <a:r>
              <a:rPr lang="fr-FR" dirty="0"/>
              <a:t>Rappels</a:t>
            </a:r>
          </a:p>
          <a:p>
            <a:pPr lvl="1"/>
            <a:r>
              <a:rPr lang="fr-FR" dirty="0"/>
              <a:t>LF 2018</a:t>
            </a:r>
          </a:p>
          <a:p>
            <a:pPr lvl="2"/>
            <a:r>
              <a:rPr lang="fr-FR" dirty="0"/>
              <a:t>Prorogation du CITE jusqu’au 31/12/2018</a:t>
            </a:r>
          </a:p>
          <a:p>
            <a:pPr lvl="3"/>
            <a:r>
              <a:rPr lang="fr-FR" sz="1500" dirty="0"/>
              <a:t>A l’identique pour la plupart des équipements (taux 30 %)</a:t>
            </a:r>
          </a:p>
          <a:p>
            <a:pPr lvl="3"/>
            <a:r>
              <a:rPr lang="fr-FR" sz="1500" dirty="0"/>
              <a:t>Exclusion progressive de certains équipements</a:t>
            </a:r>
          </a:p>
          <a:p>
            <a:pPr lvl="4"/>
            <a:r>
              <a:rPr lang="fr-FR" sz="1500" dirty="0"/>
              <a:t>Parois vitrées, portes d’entrée, volets isolants</a:t>
            </a:r>
          </a:p>
          <a:p>
            <a:pPr lvl="4"/>
            <a:r>
              <a:rPr lang="fr-FR" sz="1500" dirty="0"/>
              <a:t>Chaudières à haute performance énergétique utilisant le fioul comme source d’énergie</a:t>
            </a:r>
          </a:p>
          <a:p>
            <a:pPr lvl="2"/>
            <a:r>
              <a:rPr lang="fr-FR" dirty="0"/>
              <a:t>Suppression du CITE en 2019</a:t>
            </a:r>
          </a:p>
          <a:p>
            <a:pPr lvl="3"/>
            <a:r>
              <a:rPr lang="fr-FR" sz="1500" dirty="0"/>
              <a:t>Remplacé par le versement d’une prime contemporaine à la réalisation des travaux</a:t>
            </a:r>
          </a:p>
          <a:p>
            <a:pPr lvl="1"/>
            <a:r>
              <a:rPr lang="fr-FR" dirty="0"/>
              <a:t>LF 2019</a:t>
            </a:r>
          </a:p>
          <a:p>
            <a:pPr lvl="2"/>
            <a:r>
              <a:rPr lang="fr-FR" dirty="0"/>
              <a:t>Prorogation du CITE jusqu'au 31/12/2019</a:t>
            </a:r>
          </a:p>
          <a:p>
            <a:pPr lvl="2"/>
            <a:r>
              <a:rPr lang="fr-FR" dirty="0"/>
              <a:t>Extension du CITE</a:t>
            </a:r>
          </a:p>
          <a:p>
            <a:pPr lvl="3"/>
            <a:r>
              <a:rPr lang="fr-FR" sz="1500" dirty="0"/>
              <a:t>Aux coûts de main d’œuvre pour l’installation du chauffage utilisant les énergies renouvelables</a:t>
            </a:r>
          </a:p>
          <a:p>
            <a:pPr lvl="3"/>
            <a:r>
              <a:rPr lang="fr-FR" sz="1500" dirty="0"/>
              <a:t>À la dépose de cuve à fioul au taux de 50 % (au lieu de 30 %)</a:t>
            </a:r>
          </a:p>
          <a:p>
            <a:pPr lvl="3"/>
            <a:r>
              <a:rPr lang="fr-FR" sz="1500" dirty="0"/>
              <a:t>Inclusion des parois vitrées (au taux de 15 %)</a:t>
            </a:r>
          </a:p>
          <a:p>
            <a:pPr lvl="2"/>
            <a:r>
              <a:rPr lang="fr-FR" dirty="0"/>
              <a:t>Suppression du CITE en 2020</a:t>
            </a:r>
          </a:p>
        </p:txBody>
      </p:sp>
    </p:spTree>
    <p:extLst>
      <p:ext uri="{BB962C8B-B14F-4D97-AF65-F5344CB8AC3E}">
        <p14:creationId xmlns:p14="http://schemas.microsoft.com/office/powerpoint/2010/main" val="993870879"/>
      </p:ext>
    </p:extLst>
  </p:cSld>
  <p:clrMapOvr>
    <a:masterClrMapping/>
  </p:clrMapOvr>
</p:sld>
</file>

<file path=ppt/theme/theme1.xml><?xml version="1.0" encoding="utf-8"?>
<a:theme xmlns:a="http://schemas.openxmlformats.org/drawingml/2006/main" name="DocBienvenu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7622692_TF16391504" id="{4CBCE03C-583D-422C-A9E1-6ADE35998C6A}" vid="{95DDA548-99B4-444A-AD5E-ABD5CB6943FC}"/>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DocBienvenue</Template>
  <TotalTime>669</TotalTime>
  <Words>10306</Words>
  <Application>Microsoft Macintosh PowerPoint</Application>
  <PresentationFormat>Grand écran</PresentationFormat>
  <Paragraphs>1162</Paragraphs>
  <Slides>65</Slides>
  <Notes>52</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65</vt:i4>
      </vt:variant>
    </vt:vector>
  </HeadingPairs>
  <TitlesOfParts>
    <vt:vector size="70" baseType="lpstr">
      <vt:lpstr>Arial</vt:lpstr>
      <vt:lpstr>Calibri</vt:lpstr>
      <vt:lpstr>Courier New</vt:lpstr>
      <vt:lpstr>Wingdings</vt:lpstr>
      <vt:lpstr>DocBienvenue</vt:lpstr>
      <vt:lpstr>Présentation de la loi de finances 2020 Impact pour les indépendants</vt:lpstr>
      <vt:lpstr>Sommaire</vt:lpstr>
      <vt:lpstr>Sommaire</vt:lpstr>
      <vt:lpstr>Sommaire</vt:lpstr>
      <vt:lpstr>   Calcul de l’IR 2019 et 2020</vt:lpstr>
      <vt:lpstr>Barème de l’IR 2019 et 2020</vt:lpstr>
      <vt:lpstr>Baisse du barème de l’IR 2020</vt:lpstr>
      <vt:lpstr>Déclaration tacite des revenus</vt:lpstr>
      <vt:lpstr>Réductions et crédits d’impôt des particuliers CITE</vt:lpstr>
      <vt:lpstr>Réductions et crédits d’impôt des particuliers CITE</vt:lpstr>
      <vt:lpstr>Réductions et crédits d’impôt des particuliers CITE</vt:lpstr>
      <vt:lpstr>Réductions et crédits d’impôt des particuliers CITE</vt:lpstr>
      <vt:lpstr>Réductions et crédits d’impôt des particuliers  CITE</vt:lpstr>
      <vt:lpstr>Réductions et crédits d’impôt des particuliers CITE</vt:lpstr>
      <vt:lpstr>Réductions et crédits d’impôt des particuliers CITE</vt:lpstr>
      <vt:lpstr>Réductions et crédits d’impôt des particuliers CITE</vt:lpstr>
      <vt:lpstr> Réductions et crédits d’impôt des particuliers RI Madelin</vt:lpstr>
      <vt:lpstr>Réductions et crédits d’impôt des particuliers RI Madelin</vt:lpstr>
      <vt:lpstr>Réductions et crédits d’impôt des particuliers  RI Pinel</vt:lpstr>
      <vt:lpstr>Réductions et crédits d’impôt des particuliers  RI Denormandie</vt:lpstr>
      <vt:lpstr>Réductions et crédits d’impôt des particuliers  RI Denormandie</vt:lpstr>
      <vt:lpstr>Réductions et crédits d’impôt des particuliers Dons aux organismes luttant contre les violences domestiques</vt:lpstr>
      <vt:lpstr>Aménagements en matière de PAS</vt:lpstr>
      <vt:lpstr>Réforme de la taxe d’habitation </vt:lpstr>
      <vt:lpstr>Réforme de la taxe d’habitation </vt:lpstr>
      <vt:lpstr>Réforme de la taxe d’habitation </vt:lpstr>
      <vt:lpstr>Micro-BIC et micro-BNC Régime simplifié d’imposition</vt:lpstr>
      <vt:lpstr>BNC</vt:lpstr>
      <vt:lpstr>BNC</vt:lpstr>
      <vt:lpstr>Baisse du taux normal de l'IS</vt:lpstr>
      <vt:lpstr>Baisse du taux normal de l'IS</vt:lpstr>
      <vt:lpstr>Baisse du taux normal de l'IS</vt:lpstr>
      <vt:lpstr>Réforme des taxes des véhicules à moteur</vt:lpstr>
      <vt:lpstr>Amortissement des véhicules de tourisme</vt:lpstr>
      <vt:lpstr>Amortissement des véhicules de tourisme</vt:lpstr>
      <vt:lpstr>Taxe sur les véhicules de société</vt:lpstr>
      <vt:lpstr>Taxe sur les véhicules de société</vt:lpstr>
      <vt:lpstr>Taxe sur les véhicules de société </vt:lpstr>
      <vt:lpstr>Taxe sur les véhicules de société</vt:lpstr>
      <vt:lpstr>Autres taxes sur les véhicules</vt:lpstr>
      <vt:lpstr>Réduction d’impôt mécénat</vt:lpstr>
      <vt:lpstr>Réduction d’impôt mécénat</vt:lpstr>
      <vt:lpstr>Réduction d’impôt mécénat</vt:lpstr>
      <vt:lpstr>Crédit d’impôt métiers d’art</vt:lpstr>
      <vt:lpstr>Crédit d’impôt formation des dirigeants</vt:lpstr>
      <vt:lpstr>Seuils de la franchise en base de TVA</vt:lpstr>
      <vt:lpstr>Seuils du régime simplifié d’imposition de TVA</vt:lpstr>
      <vt:lpstr>Exonération de TVA des prestations médicales dispensées par les pharmaciens</vt:lpstr>
      <vt:lpstr>Aménagement du régime d’apport-cession</vt:lpstr>
      <vt:lpstr>Aménagement du régime d’apport-cession</vt:lpstr>
      <vt:lpstr>Aménagement du régime d’apport-cession</vt:lpstr>
      <vt:lpstr>Aménagement du régime d’apport-cession</vt:lpstr>
      <vt:lpstr>Impôts locaux – nouvelle exonération de CFE/TF</vt:lpstr>
      <vt:lpstr>Impôts locaux – nouvelle exonération de CFE/TF</vt:lpstr>
      <vt:lpstr>Impôts locaux – nouvelle exonération de CFE/TF</vt:lpstr>
      <vt:lpstr>Impôts locaux</vt:lpstr>
      <vt:lpstr>Autres mesures</vt:lpstr>
      <vt:lpstr>Suramortissement des véhicules de transport moins polluants</vt:lpstr>
      <vt:lpstr>Suramortissement des véhicules de transport moins polluants</vt:lpstr>
      <vt:lpstr>Autres mesures</vt:lpstr>
      <vt:lpstr>Autres mesures</vt:lpstr>
      <vt:lpstr>Contrôle fiscal</vt:lpstr>
      <vt:lpstr>Contrôle fiscal</vt:lpstr>
      <vt:lpstr>Contrôle fiscal</vt:lpstr>
      <vt:lpstr>Merci pour votre attention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de la loi de finances 2020 Impact pour les indépendants</dc:title>
  <dc:subject/>
  <dc:creator>Christilla Royer</dc:creator>
  <cp:keywords/>
  <dc:description/>
  <cp:lastModifiedBy>Christilla Royer</cp:lastModifiedBy>
  <cp:revision>47</cp:revision>
  <dcterms:created xsi:type="dcterms:W3CDTF">2020-01-28T09:26:05Z</dcterms:created>
  <dcterms:modified xsi:type="dcterms:W3CDTF">2020-02-03T17:57:09Z</dcterms:modified>
  <cp:category/>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42aa342-8706-4288-bd11-ebb85995028c_Enabled">
    <vt:lpwstr>True</vt:lpwstr>
  </property>
  <property fmtid="{D5CDD505-2E9C-101B-9397-08002B2CF9AE}" pid="3" name="MSIP_Label_f42aa342-8706-4288-bd11-ebb85995028c_SiteId">
    <vt:lpwstr>72f988bf-86f1-41af-91ab-2d7cd011db47</vt:lpwstr>
  </property>
  <property fmtid="{D5CDD505-2E9C-101B-9397-08002B2CF9AE}" pid="4" name="MSIP_Label_f42aa342-8706-4288-bd11-ebb85995028c_Owner">
    <vt:lpwstr>v-rimour@microsoft.com</vt:lpwstr>
  </property>
  <property fmtid="{D5CDD505-2E9C-101B-9397-08002B2CF9AE}" pid="5" name="MSIP_Label_f42aa342-8706-4288-bd11-ebb85995028c_SetDate">
    <vt:lpwstr>2018-02-19T06:21:30.1318915Z</vt:lpwstr>
  </property>
  <property fmtid="{D5CDD505-2E9C-101B-9397-08002B2CF9AE}" pid="6" name="MSIP_Label_f42aa342-8706-4288-bd11-ebb85995028c_Name">
    <vt:lpwstr>General</vt:lpwstr>
  </property>
  <property fmtid="{D5CDD505-2E9C-101B-9397-08002B2CF9AE}" pid="7" name="MSIP_Label_f42aa342-8706-4288-bd11-ebb85995028c_Application">
    <vt:lpwstr>Microsoft Azure Information Protection</vt:lpwstr>
  </property>
  <property fmtid="{D5CDD505-2E9C-101B-9397-08002B2CF9AE}" pid="8" name="MSIP_Label_f42aa342-8706-4288-bd11-ebb85995028c_Extended_MSFT_Method">
    <vt:lpwstr>Automatic</vt:lpwstr>
  </property>
  <property fmtid="{D5CDD505-2E9C-101B-9397-08002B2CF9AE}" pid="9" name="Sensitivity">
    <vt:lpwstr>General</vt:lpwstr>
  </property>
</Properties>
</file>