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3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34.xml" ContentType="application/vnd.openxmlformats-officedocument.presentationml.tags+xml"/>
  <Override PartName="/ppt/notesSlides/notesSlide46.xml" ContentType="application/vnd.openxmlformats-officedocument.presentationml.notesSlide+xml"/>
  <Override PartName="/ppt/tags/tag35.xml" ContentType="application/vnd.openxmlformats-officedocument.presentationml.tags+xml"/>
  <Override PartName="/ppt/notesSlides/notesSlide47.xml" ContentType="application/vnd.openxmlformats-officedocument.presentationml.notesSlide+xml"/>
  <Override PartName="/ppt/tags/tag36.xml" ContentType="application/vnd.openxmlformats-officedocument.presentationml.tags+xml"/>
  <Override PartName="/ppt/notesSlides/notesSlide48.xml" ContentType="application/vnd.openxmlformats-officedocument.presentationml.notesSlide+xml"/>
  <Override PartName="/ppt/tags/tag37.xml" ContentType="application/vnd.openxmlformats-officedocument.presentationml.tags+xml"/>
  <Override PartName="/ppt/notesSlides/notesSlide49.xml" ContentType="application/vnd.openxmlformats-officedocument.presentationml.notesSlide+xml"/>
  <Override PartName="/ppt/tags/tag38.xml" ContentType="application/vnd.openxmlformats-officedocument.presentationml.tags+xml"/>
  <Override PartName="/ppt/notesSlides/notesSlide50.xml" ContentType="application/vnd.openxmlformats-officedocument.presentationml.notesSlide+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tags/tag42.xml" ContentType="application/vnd.openxmlformats-officedocument.presentationml.tags+xml"/>
  <Override PartName="/ppt/notesSlides/notesSlide54.xml" ContentType="application/vnd.openxmlformats-officedocument.presentationml.notesSlide+xml"/>
  <Override PartName="/ppt/tags/tag43.xml" ContentType="application/vnd.openxmlformats-officedocument.presentationml.tags+xml"/>
  <Override PartName="/ppt/notesSlides/notesSlide55.xml" ContentType="application/vnd.openxmlformats-officedocument.presentationml.notesSlide+xml"/>
  <Override PartName="/ppt/tags/tag44.xml" ContentType="application/vnd.openxmlformats-officedocument.presentationml.tags+xml"/>
  <Override PartName="/ppt/notesSlides/notesSlide56.xml" ContentType="application/vnd.openxmlformats-officedocument.presentationml.notesSlide+xml"/>
  <Override PartName="/ppt/tags/tag45.xml" ContentType="application/vnd.openxmlformats-officedocument.presentationml.tags+xml"/>
  <Override PartName="/ppt/notesSlides/notesSlide57.xml" ContentType="application/vnd.openxmlformats-officedocument.presentationml.notesSlide+xml"/>
  <Override PartName="/ppt/tags/tag46.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47.xml" ContentType="application/vnd.openxmlformats-officedocument.presentationml.tags+xml"/>
  <Override PartName="/ppt/notesSlides/notesSlide61.xml" ContentType="application/vnd.openxmlformats-officedocument.presentationml.notesSlide+xml"/>
  <Override PartName="/ppt/tags/tag48.xml" ContentType="application/vnd.openxmlformats-officedocument.presentationml.tags+xml"/>
  <Override PartName="/ppt/notesSlides/notesSlide62.xml" ContentType="application/vnd.openxmlformats-officedocument.presentationml.notesSlide+xml"/>
  <Override PartName="/ppt/tags/tag49.xml" ContentType="application/vnd.openxmlformats-officedocument.presentationml.tags+xml"/>
  <Override PartName="/ppt/notesSlides/notesSlide63.xml" ContentType="application/vnd.openxmlformats-officedocument.presentationml.notesSlide+xml"/>
  <Override PartName="/ppt/tags/tag50.xml" ContentType="application/vnd.openxmlformats-officedocument.presentationml.tags+xml"/>
  <Override PartName="/ppt/notesSlides/notesSlide64.xml" ContentType="application/vnd.openxmlformats-officedocument.presentationml.notesSlide+xml"/>
  <Override PartName="/ppt/tags/tag51.xml" ContentType="application/vnd.openxmlformats-officedocument.presentationml.tags+xml"/>
  <Override PartName="/ppt/notesSlides/notesSlide65.xml" ContentType="application/vnd.openxmlformats-officedocument.presentationml.notesSlide+xml"/>
  <Override PartName="/ppt/tags/tag52.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4"/>
    <p:sldMasterId id="2147483902" r:id="rId5"/>
    <p:sldMasterId id="2147483890" r:id="rId6"/>
    <p:sldMasterId id="2147483842" r:id="rId7"/>
    <p:sldMasterId id="2147483854" r:id="rId8"/>
    <p:sldMasterId id="2147483866" r:id="rId9"/>
    <p:sldMasterId id="2147483901" r:id="rId10"/>
  </p:sldMasterIdLst>
  <p:notesMasterIdLst>
    <p:notesMasterId r:id="rId80"/>
  </p:notesMasterIdLst>
  <p:sldIdLst>
    <p:sldId id="256" r:id="rId11"/>
    <p:sldId id="334" r:id="rId12"/>
    <p:sldId id="278" r:id="rId13"/>
    <p:sldId id="353" r:id="rId14"/>
    <p:sldId id="285" r:id="rId15"/>
    <p:sldId id="361" r:id="rId16"/>
    <p:sldId id="357" r:id="rId17"/>
    <p:sldId id="407" r:id="rId18"/>
    <p:sldId id="434" r:id="rId19"/>
    <p:sldId id="354" r:id="rId20"/>
    <p:sldId id="363" r:id="rId21"/>
    <p:sldId id="364" r:id="rId22"/>
    <p:sldId id="368" r:id="rId23"/>
    <p:sldId id="365" r:id="rId24"/>
    <p:sldId id="366" r:id="rId25"/>
    <p:sldId id="367" r:id="rId26"/>
    <p:sldId id="279" r:id="rId27"/>
    <p:sldId id="325" r:id="rId28"/>
    <p:sldId id="371" r:id="rId29"/>
    <p:sldId id="283" r:id="rId30"/>
    <p:sldId id="372" r:id="rId31"/>
    <p:sldId id="435" r:id="rId32"/>
    <p:sldId id="438" r:id="rId33"/>
    <p:sldId id="374" r:id="rId34"/>
    <p:sldId id="419" r:id="rId35"/>
    <p:sldId id="291" r:id="rId36"/>
    <p:sldId id="425" r:id="rId37"/>
    <p:sldId id="426" r:id="rId38"/>
    <p:sldId id="427" r:id="rId39"/>
    <p:sldId id="428" r:id="rId40"/>
    <p:sldId id="429" r:id="rId41"/>
    <p:sldId id="430" r:id="rId42"/>
    <p:sldId id="431" r:id="rId43"/>
    <p:sldId id="432" r:id="rId44"/>
    <p:sldId id="437" r:id="rId45"/>
    <p:sldId id="284" r:id="rId46"/>
    <p:sldId id="388" r:id="rId47"/>
    <p:sldId id="387" r:id="rId48"/>
    <p:sldId id="392" r:id="rId49"/>
    <p:sldId id="389" r:id="rId50"/>
    <p:sldId id="391" r:id="rId51"/>
    <p:sldId id="394" r:id="rId52"/>
    <p:sldId id="395" r:id="rId53"/>
    <p:sldId id="396" r:id="rId54"/>
    <p:sldId id="433" r:id="rId55"/>
    <p:sldId id="390" r:id="rId56"/>
    <p:sldId id="398" r:id="rId57"/>
    <p:sldId id="335" r:id="rId58"/>
    <p:sldId id="336" r:id="rId59"/>
    <p:sldId id="344" r:id="rId60"/>
    <p:sldId id="346" r:id="rId61"/>
    <p:sldId id="399" r:id="rId62"/>
    <p:sldId id="400" r:id="rId63"/>
    <p:sldId id="401" r:id="rId64"/>
    <p:sldId id="402" r:id="rId65"/>
    <p:sldId id="403" r:id="rId66"/>
    <p:sldId id="404" r:id="rId67"/>
    <p:sldId id="405" r:id="rId68"/>
    <p:sldId id="420" r:id="rId69"/>
    <p:sldId id="436" r:id="rId70"/>
    <p:sldId id="324" r:id="rId71"/>
    <p:sldId id="439" r:id="rId72"/>
    <p:sldId id="440" r:id="rId73"/>
    <p:sldId id="414" r:id="rId74"/>
    <p:sldId id="415" r:id="rId75"/>
    <p:sldId id="416" r:id="rId76"/>
    <p:sldId id="327" r:id="rId77"/>
    <p:sldId id="421" r:id="rId78"/>
    <p:sldId id="418" r:id="rId79"/>
  </p:sldIdLst>
  <p:sldSz cx="9144000" cy="5143500" type="screen16x9"/>
  <p:notesSz cx="6858000" cy="9144000"/>
  <p:custDataLst>
    <p:tags r:id="rId8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FF"/>
    <a:srgbClr val="FF91DE"/>
    <a:srgbClr val="391909"/>
    <a:srgbClr val="F6261B"/>
    <a:srgbClr val="29FF9B"/>
    <a:srgbClr val="FFF078"/>
    <a:srgbClr val="00E8FF"/>
    <a:srgbClr val="01E9FF"/>
    <a:srgbClr val="FFEF78"/>
    <a:srgbClr val="F62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63196" autoAdjust="0"/>
  </p:normalViewPr>
  <p:slideViewPr>
    <p:cSldViewPr>
      <p:cViewPr varScale="1">
        <p:scale>
          <a:sx n="96" d="100"/>
          <a:sy n="96" d="100"/>
        </p:scale>
        <p:origin x="2040" y="176"/>
      </p:cViewPr>
      <p:guideLst>
        <p:guide orient="horz" pos="1620"/>
        <p:guide pos="2880"/>
      </p:guideLst>
    </p:cSldViewPr>
  </p:slideViewPr>
  <p:notesTextViewPr>
    <p:cViewPr>
      <p:scale>
        <a:sx n="1" d="1"/>
        <a:sy n="1" d="1"/>
      </p:scale>
      <p:origin x="0" y="0"/>
    </p:cViewPr>
  </p:notesTextViewPr>
  <p:sorterViewPr>
    <p:cViewPr>
      <p:scale>
        <a:sx n="140" d="100"/>
        <a:sy n="140" d="100"/>
      </p:scale>
      <p:origin x="0" y="-42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50850896635562"/>
          <c:y val="5.3934827562884868E-2"/>
          <c:w val="0.8747628083491461"/>
          <c:h val="0.68507751937984496"/>
        </c:manualLayout>
      </c:layout>
      <c:barChart>
        <c:barDir val="col"/>
        <c:grouping val="clustered"/>
        <c:varyColors val="0"/>
        <c:ser>
          <c:idx val="6"/>
          <c:order val="0"/>
          <c:tx>
            <c:strRef>
              <c:f>'I3-Data'!$H$4</c:f>
              <c:strCache>
                <c:ptCount val="1"/>
                <c:pt idx="0">
                  <c:v>Femmes</c:v>
                </c:pt>
              </c:strCache>
            </c:strRef>
          </c:tx>
          <c:spPr>
            <a:solidFill>
              <a:srgbClr val="FF91DE"/>
            </a:solidFill>
            <a:ln>
              <a:solidFill>
                <a:srgbClr val="FF91DE"/>
              </a:solidFill>
            </a:ln>
          </c:spPr>
          <c:invertIfNegative val="0"/>
          <c:dPt>
            <c:idx val="3"/>
            <c:invertIfNegative val="0"/>
            <c:bubble3D val="0"/>
            <c:extLst>
              <c:ext xmlns:c16="http://schemas.microsoft.com/office/drawing/2014/chart" uri="{C3380CC4-5D6E-409C-BE32-E72D297353CC}">
                <c16:uniqueId val="{00000000-6160-4951-A346-9F9DA0EB4503}"/>
              </c:ext>
            </c:extLst>
          </c:dPt>
          <c:dPt>
            <c:idx val="7"/>
            <c:invertIfNegative val="0"/>
            <c:bubble3D val="0"/>
            <c:extLst>
              <c:ext xmlns:c16="http://schemas.microsoft.com/office/drawing/2014/chart" uri="{C3380CC4-5D6E-409C-BE32-E72D297353CC}">
                <c16:uniqueId val="{00000001-6160-4951-A346-9F9DA0EB4503}"/>
              </c:ext>
            </c:extLst>
          </c:dPt>
          <c:dLbls>
            <c:dLbl>
              <c:idx val="0"/>
              <c:tx>
                <c:strRef>
                  <c:f>'I3-Data'!$H$12</c:f>
                  <c:strCache>
                    <c:ptCount val="1"/>
                    <c:pt idx="0">
                      <c:v>19.3</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{D697D873-6B30-7046-A78A-2D1957B3C0F8}</c15:txfldGUID>
                      <c15:f>'I3-Data'!$H$12</c15:f>
                      <c15:dlblFieldTableCache>
                        <c:ptCount val="1"/>
                        <c:pt idx="0">
                          <c:v>19.3</c:v>
                        </c:pt>
                      </c15:dlblFieldTableCache>
                    </c15:dlblFTEntry>
                  </c15:dlblFieldTable>
                  <c15:showDataLabelsRange val="0"/>
                </c:ext>
                <c:ext xmlns:c16="http://schemas.microsoft.com/office/drawing/2014/chart" uri="{C3380CC4-5D6E-409C-BE32-E72D297353CC}">
                  <c16:uniqueId val="{00000002-6160-4951-A346-9F9DA0EB4503}"/>
                </c:ext>
              </c:extLst>
            </c:dLbl>
            <c:dLbl>
              <c:idx val="1"/>
              <c:layout>
                <c:manualLayout>
                  <c:x val="1.6869304272912727E-17"/>
                  <c:y val="6.3812569997076296E-2"/>
                </c:manualLayout>
              </c:layout>
              <c:tx>
                <c:strRef>
                  <c:f>'I3-Data'!$H$17</c:f>
                  <c:strCache>
                    <c:ptCount val="1"/>
                    <c:pt idx="0">
                      <c:v>20.5</c:v>
                    </c:pt>
                  </c:strCache>
                </c:strRef>
              </c:tx>
              <c:dLblPos val="outEnd"/>
              <c:showLegendKey val="0"/>
              <c:showVal val="0"/>
              <c:showCatName val="0"/>
              <c:showSerName val="0"/>
              <c:showPercent val="0"/>
              <c:showBubbleSize val="0"/>
              <c:extLst>
                <c:ext xmlns:c15="http://schemas.microsoft.com/office/drawing/2012/chart" uri="{CE6537A1-D6FC-4f65-9D91-7224C49458BB}">
                  <c15:dlblFieldTable>
                    <c15:dlblFTEntry>
                      <c15:txfldGUID>{9E93321B-0784-0445-9EA6-FBA59C019442}</c15:txfldGUID>
                      <c15:f>'I3-Data'!$H$17</c15:f>
                      <c15:dlblFieldTableCache>
                        <c:ptCount val="1"/>
                        <c:pt idx="0">
                          <c:v>20.5</c:v>
                        </c:pt>
                      </c15:dlblFieldTableCache>
                    </c15:dlblFTEntry>
                  </c15:dlblFieldTable>
                  <c15:showDataLabelsRange val="0"/>
                </c:ext>
                <c:ext xmlns:c16="http://schemas.microsoft.com/office/drawing/2014/chart" uri="{C3380CC4-5D6E-409C-BE32-E72D297353CC}">
                  <c16:uniqueId val="{00000003-6160-4951-A346-9F9DA0EB4503}"/>
                </c:ext>
              </c:extLst>
            </c:dLbl>
            <c:dLbl>
              <c:idx val="2"/>
              <c:tx>
                <c:strRef>
                  <c:f>'I3-Data'!$H$21</c:f>
                  <c:strCache>
                    <c:ptCount val="1"/>
                    <c:pt idx="0">
                      <c:v>22.0</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{DBC25CDF-6617-D543-843E-805FA17CC7A2}</c15:txfldGUID>
                      <c15:f>'I3-Data'!$H$21</c15:f>
                      <c15:dlblFieldTableCache>
                        <c:ptCount val="1"/>
                        <c:pt idx="0">
                          <c:v>22.0</c:v>
                        </c:pt>
                      </c15:dlblFieldTableCache>
                    </c15:dlblFTEntry>
                  </c15:dlblFieldTable>
                  <c15:showDataLabelsRange val="0"/>
                </c:ext>
                <c:ext xmlns:c16="http://schemas.microsoft.com/office/drawing/2014/chart" uri="{C3380CC4-5D6E-409C-BE32-E72D297353CC}">
                  <c16:uniqueId val="{00000004-6160-4951-A346-9F9DA0EB4503}"/>
                </c:ext>
              </c:extLst>
            </c:dLbl>
            <c:dLbl>
              <c:idx val="3"/>
              <c:tx>
                <c:strRef>
                  <c:f>'I3-Data'!$H$22</c:f>
                  <c:strCache>
                    <c:ptCount val="1"/>
                    <c:pt idx="0">
                      <c:v>22.1</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{6E62C7DA-2439-F545-8381-D6CB12505FD6}</c15:txfldGUID>
                      <c15:f>'I3-Data'!$H$22</c15:f>
                      <c15:dlblFieldTableCache>
                        <c:ptCount val="1"/>
                        <c:pt idx="0">
                          <c:v>22.1</c:v>
                        </c:pt>
                      </c15:dlblFieldTableCache>
                    </c15:dlblFTEntry>
                  </c15:dlblFieldTable>
                  <c15:showDataLabelsRange val="0"/>
                </c:ext>
                <c:ext xmlns:c16="http://schemas.microsoft.com/office/drawing/2014/chart" uri="{C3380CC4-5D6E-409C-BE32-E72D297353CC}">
                  <c16:uniqueId val="{00000000-6160-4951-A346-9F9DA0EB4503}"/>
                </c:ext>
              </c:extLst>
            </c:dLbl>
            <c:dLbl>
              <c:idx val="4"/>
              <c:tx>
                <c:strRef>
                  <c:f>'I3-Data'!$H$25</c:f>
                  <c:strCache>
                    <c:ptCount val="1"/>
                    <c:pt idx="0">
                      <c:v>22.5</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{44062317-9A96-FB4E-937E-05CFBE0469F5}</c15:txfldGUID>
                      <c15:f>'I3-Data'!$H$25</c15:f>
                      <c15:dlblFieldTableCache>
                        <c:ptCount val="1"/>
                        <c:pt idx="0">
                          <c:v>22.5</c:v>
                        </c:pt>
                      </c15:dlblFieldTableCache>
                    </c15:dlblFTEntry>
                  </c15:dlblFieldTable>
                  <c15:showDataLabelsRange val="0"/>
                </c:ext>
                <c:ext xmlns:c16="http://schemas.microsoft.com/office/drawing/2014/chart" uri="{C3380CC4-5D6E-409C-BE32-E72D297353CC}">
                  <c16:uniqueId val="{00000005-6160-4951-A346-9F9DA0EB4503}"/>
                </c:ext>
              </c:extLst>
            </c:dLbl>
            <c:dLbl>
              <c:idx val="5"/>
              <c:tx>
                <c:strRef>
                  <c:f>'I3-Data'!$H$32</c:f>
                  <c:strCache>
                    <c:ptCount val="1"/>
                    <c:pt idx="0">
                      <c:v>23.3</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{BDADBBAA-D607-BA47-B2CE-93855C77DF8A}</c15:txfldGUID>
                      <c15:f>'I3-Data'!$H$32</c15:f>
                      <c15:dlblFieldTableCache>
                        <c:ptCount val="1"/>
                        <c:pt idx="0">
                          <c:v>23.3</c:v>
                        </c:pt>
                      </c15:dlblFieldTableCache>
                    </c15:dlblFTEntry>
                  </c15:dlblFieldTable>
                  <c15:showDataLabelsRange val="0"/>
                </c:ext>
                <c:ext xmlns:c16="http://schemas.microsoft.com/office/drawing/2014/chart" uri="{C3380CC4-5D6E-409C-BE32-E72D297353CC}">
                  <c16:uniqueId val="{00000006-6160-4951-A346-9F9DA0EB4503}"/>
                </c:ext>
              </c:extLst>
            </c:dLbl>
            <c:dLbl>
              <c:idx val="6"/>
              <c:layout>
                <c:manualLayout>
                  <c:x val="5.5209269940726781E-3"/>
                  <c:y val="9.8069132480933366E-2"/>
                </c:manualLayout>
              </c:layout>
              <c:tx>
                <c:strRef>
                  <c:f>'I3-Data'!$H$34</c:f>
                  <c:strCache>
                    <c:ptCount val="1"/>
                    <c:pt idx="0">
                      <c:v>23.8</c:v>
                    </c:pt>
                  </c:strCache>
                </c:strRef>
              </c:tx>
              <c:dLblPos val="outEnd"/>
              <c:showLegendKey val="0"/>
              <c:showVal val="0"/>
              <c:showCatName val="0"/>
              <c:showSerName val="0"/>
              <c:showPercent val="0"/>
              <c:showBubbleSize val="0"/>
              <c:extLst>
                <c:ext xmlns:c15="http://schemas.microsoft.com/office/drawing/2012/chart" uri="{CE6537A1-D6FC-4f65-9D91-7224C49458BB}">
                  <c15:dlblFieldTable>
                    <c15:dlblFTEntry>
                      <c15:txfldGUID>{3374893E-6EE3-B04D-9579-73D69ECC5DCB}</c15:txfldGUID>
                      <c15:f>'I3-Data'!$H$34</c15:f>
                      <c15:dlblFieldTableCache>
                        <c:ptCount val="1"/>
                        <c:pt idx="0">
                          <c:v>23.8</c:v>
                        </c:pt>
                      </c15:dlblFieldTableCache>
                    </c15:dlblFTEntry>
                  </c15:dlblFieldTable>
                  <c15:showDataLabelsRange val="0"/>
                </c:ext>
                <c:ext xmlns:c16="http://schemas.microsoft.com/office/drawing/2014/chart" uri="{C3380CC4-5D6E-409C-BE32-E72D297353CC}">
                  <c16:uniqueId val="{00000007-6160-4951-A346-9F9DA0EB4503}"/>
                </c:ext>
              </c:extLst>
            </c:dLbl>
            <c:dLbl>
              <c:idx val="7"/>
              <c:tx>
                <c:strRef>
                  <c:f>'I3-Data'!$H$35</c:f>
                  <c:strCache>
                    <c:ptCount val="1"/>
                    <c:pt idx="0">
                      <c:v>23.8</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{92A13620-C36E-4B45-820B-227616BA4C03}</c15:txfldGUID>
                      <c15:f>'I3-Data'!$H$35</c15:f>
                      <c15:dlblFieldTableCache>
                        <c:ptCount val="1"/>
                        <c:pt idx="0">
                          <c:v>23.8</c:v>
                        </c:pt>
                      </c15:dlblFieldTableCache>
                    </c15:dlblFTEntry>
                  </c15:dlblFieldTable>
                  <c15:showDataLabelsRange val="0"/>
                </c:ext>
                <c:ext xmlns:c16="http://schemas.microsoft.com/office/drawing/2014/chart" uri="{C3380CC4-5D6E-409C-BE32-E72D297353CC}">
                  <c16:uniqueId val="{00000001-6160-4951-A346-9F9DA0EB4503}"/>
                </c:ext>
              </c:extLst>
            </c:dLbl>
            <c:dLbl>
              <c:idx val="8"/>
              <c:tx>
                <c:strRef>
                  <c:f>'I3-Data'!$H$36</c:f>
                  <c:strCache>
                    <c:ptCount val="1"/>
                    <c:pt idx="0">
                      <c:v>24.1</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{00C87B69-CDF6-0D4F-B53A-F842B4B61D31}</c15:txfldGUID>
                      <c15:f>'I3-Data'!$H$36</c15:f>
                      <c15:dlblFieldTableCache>
                        <c:ptCount val="1"/>
                        <c:pt idx="0">
                          <c:v>24.1</c:v>
                        </c:pt>
                      </c15:dlblFieldTableCache>
                    </c15:dlblFTEntry>
                  </c15:dlblFieldTable>
                  <c15:showDataLabelsRange val="0"/>
                </c:ext>
                <c:ext xmlns:c16="http://schemas.microsoft.com/office/drawing/2014/chart" uri="{C3380CC4-5D6E-409C-BE32-E72D297353CC}">
                  <c16:uniqueId val="{00000008-6160-4951-A346-9F9DA0EB4503}"/>
                </c:ext>
              </c:extLst>
            </c:dLbl>
            <c:dLbl>
              <c:idx val="9"/>
              <c:layout>
                <c:manualLayout>
                  <c:x val="1.8403089980242038E-3"/>
                  <c:y val="6.7194264220556757E-2"/>
                </c:manualLayout>
              </c:layout>
              <c:tx>
                <c:strRef>
                  <c:f>'I3-Data'!$H$41</c:f>
                  <c:strCache>
                    <c:ptCount val="1"/>
                    <c:pt idx="0">
                      <c:v>25.6</c:v>
                    </c:pt>
                  </c:strCache>
                </c:strRef>
              </c:tx>
              <c:dLblPos val="outEnd"/>
              <c:showLegendKey val="0"/>
              <c:showVal val="0"/>
              <c:showCatName val="0"/>
              <c:showSerName val="0"/>
              <c:showPercent val="0"/>
              <c:showBubbleSize val="0"/>
              <c:extLst>
                <c:ext xmlns:c15="http://schemas.microsoft.com/office/drawing/2012/chart" uri="{CE6537A1-D6FC-4f65-9D91-7224C49458BB}">
                  <c15:dlblFieldTable>
                    <c15:dlblFTEntry>
                      <c15:txfldGUID>{2A155C9C-79C8-E94B-89EC-7A8A2F035494}</c15:txfldGUID>
                      <c15:f>'I3-Data'!$H$41</c15:f>
                      <c15:dlblFieldTableCache>
                        <c:ptCount val="1"/>
                        <c:pt idx="0">
                          <c:v>25.6</c:v>
                        </c:pt>
                      </c15:dlblFieldTableCache>
                    </c15:dlblFTEntry>
                  </c15:dlblFieldTable>
                  <c15:showDataLabelsRange val="0"/>
                </c:ext>
                <c:ext xmlns:c16="http://schemas.microsoft.com/office/drawing/2014/chart" uri="{C3380CC4-5D6E-409C-BE32-E72D297353CC}">
                  <c16:uniqueId val="{00000009-6160-4951-A346-9F9DA0EB4503}"/>
                </c:ext>
              </c:extLst>
            </c:dLbl>
            <c:dLbl>
              <c:idx val="10"/>
              <c:tx>
                <c:strRef>
                  <c:f>'I3-Data'!$H$43</c:f>
                  <c:strCache>
                    <c:ptCount val="1"/>
                    <c:pt idx="0">
                      <c:v>26.1</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{C3DF1E15-2B0E-444F-8A68-8564FCE634BE}</c15:txfldGUID>
                      <c15:f>'I3-Data'!$H$43</c15:f>
                      <c15:dlblFieldTableCache>
                        <c:ptCount val="1"/>
                        <c:pt idx="0">
                          <c:v>26.1</c:v>
                        </c:pt>
                      </c15:dlblFieldTableCache>
                    </c15:dlblFTEntry>
                  </c15:dlblFieldTable>
                  <c15:showDataLabelsRange val="0"/>
                </c:ext>
                <c:ext xmlns:c16="http://schemas.microsoft.com/office/drawing/2014/chart" uri="{C3380CC4-5D6E-409C-BE32-E72D297353CC}">
                  <c16:uniqueId val="{0000000A-6160-4951-A346-9F9DA0EB4503}"/>
                </c:ext>
              </c:extLst>
            </c:dLbl>
            <c:dLbl>
              <c:idx val="11"/>
              <c:tx>
                <c:strRef>
                  <c:f>'I3-Data'!$H$44</c:f>
                  <c:strCache>
                    <c:ptCount val="1"/>
                    <c:pt idx="0">
                      <c:v>26.6</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{4A97A1B1-54AE-E345-9CFD-003A1483A6C9}</c15:txfldGUID>
                      <c15:f>'I3-Data'!$H$44</c15:f>
                      <c15:dlblFieldTableCache>
                        <c:ptCount val="1"/>
                        <c:pt idx="0">
                          <c:v>26.6</c:v>
                        </c:pt>
                      </c15:dlblFieldTableCache>
                    </c15:dlblFTEntry>
                  </c15:dlblFieldTable>
                  <c15:showDataLabelsRange val="0"/>
                </c:ext>
                <c:ext xmlns:c16="http://schemas.microsoft.com/office/drawing/2014/chart" uri="{C3380CC4-5D6E-409C-BE32-E72D297353CC}">
                  <c16:uniqueId val="{0000000B-6160-4951-A346-9F9DA0EB4503}"/>
                </c:ext>
              </c:extLst>
            </c:dLbl>
            <c:dLbl>
              <c:idx val="12"/>
              <c:tx>
                <c:strRef>
                  <c:f>'I3-Data'!$H$45</c:f>
                  <c:strCache>
                    <c:ptCount val="1"/>
                    <c:pt idx="0">
                      <c:v>27.4</c:v>
                    </c:pt>
                  </c:strCache>
                </c:strRef>
              </c:tx>
              <c:dLblPos val="inEnd"/>
              <c:showLegendKey val="0"/>
              <c:showVal val="0"/>
              <c:showCatName val="0"/>
              <c:showSerName val="0"/>
              <c:showPercent val="0"/>
              <c:showBubbleSize val="0"/>
              <c:extLst>
                <c:ext xmlns:c15="http://schemas.microsoft.com/office/drawing/2012/chart" uri="{CE6537A1-D6FC-4f65-9D91-7224C49458BB}">
                  <c15:dlblFieldTable>
                    <c15:dlblFTEntry>
                      <c15:txfldGUID>{E8DDBF6A-B548-8A43-9F77-4A81B34E960F}</c15:txfldGUID>
                      <c15:f>'I3-Data'!$H$45</c15:f>
                      <c15:dlblFieldTableCache>
                        <c:ptCount val="1"/>
                        <c:pt idx="0">
                          <c:v>27.4</c:v>
                        </c:pt>
                      </c15:dlblFieldTableCache>
                    </c15:dlblFTEntry>
                  </c15:dlblFieldTable>
                  <c15:showDataLabelsRange val="0"/>
                </c:ext>
                <c:ext xmlns:c16="http://schemas.microsoft.com/office/drawing/2014/chart" uri="{C3380CC4-5D6E-409C-BE32-E72D297353CC}">
                  <c16:uniqueId val="{0000000C-6160-4951-A346-9F9DA0EB4503}"/>
                </c:ext>
              </c:extLst>
            </c:dLbl>
            <c:spPr>
              <a:noFill/>
              <a:ln>
                <a:noFill/>
              </a:ln>
              <a:effectLst/>
            </c:spPr>
            <c:txPr>
              <a:bodyPr/>
              <a:lstStyle/>
              <a:p>
                <a:pPr>
                  <a:defRPr sz="1200" b="1">
                    <a:solidFill>
                      <a:schemeClr val="tx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'I3-Data'!$I$6:$I$45</c:f>
              <c:strCache>
                <c:ptCount val="13"/>
                <c:pt idx="0">
                  <c:v>Portugal</c:v>
                </c:pt>
                <c:pt idx="1">
                  <c:v>Etats-Unis</c:v>
                </c:pt>
                <c:pt idx="2">
                  <c:v>Suède</c:v>
                </c:pt>
                <c:pt idx="3">
                  <c:v>Royaume-Uni</c:v>
                </c:pt>
                <c:pt idx="4">
                  <c:v>OCDE</c:v>
                </c:pt>
                <c:pt idx="5">
                  <c:v>Suisse</c:v>
                </c:pt>
                <c:pt idx="6">
                  <c:v>Canada</c:v>
                </c:pt>
                <c:pt idx="7">
                  <c:v>Allemagne</c:v>
                </c:pt>
                <c:pt idx="8">
                  <c:v>Espagne</c:v>
                </c:pt>
                <c:pt idx="9">
                  <c:v>Luxembourg</c:v>
                </c:pt>
                <c:pt idx="10">
                  <c:v>Italie</c:v>
                </c:pt>
                <c:pt idx="11">
                  <c:v>Belgique</c:v>
                </c:pt>
                <c:pt idx="12">
                  <c:v>France</c:v>
                </c:pt>
              </c:strCache>
            </c:strRef>
          </c:cat>
          <c:val>
            <c:numRef>
              <c:f>'I3-Data'!$H$6:$H$45</c:f>
              <c:numCache>
                <c:formatCode>0.0</c:formatCode>
                <c:ptCount val="13"/>
                <c:pt idx="0">
                  <c:v>19.319252221788123</c:v>
                </c:pt>
                <c:pt idx="1">
                  <c:v>20.467460518660669</c:v>
                </c:pt>
                <c:pt idx="2">
                  <c:v>21.973755691089206</c:v>
                </c:pt>
                <c:pt idx="3">
                  <c:v>22.072196750282838</c:v>
                </c:pt>
                <c:pt idx="4">
                  <c:v>22.478531519953343</c:v>
                </c:pt>
                <c:pt idx="5">
                  <c:v>23.33176456788496</c:v>
                </c:pt>
                <c:pt idx="6">
                  <c:v>23.767991112896592</c:v>
                </c:pt>
                <c:pt idx="7">
                  <c:v>23.781111655673218</c:v>
                </c:pt>
                <c:pt idx="8">
                  <c:v>24.079401076625317</c:v>
                </c:pt>
                <c:pt idx="9">
                  <c:v>25.56751464528563</c:v>
                </c:pt>
                <c:pt idx="10">
                  <c:v>26.136968932462349</c:v>
                </c:pt>
                <c:pt idx="11">
                  <c:v>26.570035046651931</c:v>
                </c:pt>
                <c:pt idx="12">
                  <c:v>27.409025488844531</c:v>
                </c:pt>
              </c:numCache>
            </c:numRef>
          </c:val>
          <c:extLst>
            <c:ext xmlns:c16="http://schemas.microsoft.com/office/drawing/2014/chart" uri="{C3380CC4-5D6E-409C-BE32-E72D297353CC}">
              <c16:uniqueId val="{0000000D-6160-4951-A346-9F9DA0EB4503}"/>
            </c:ext>
          </c:extLst>
        </c:ser>
        <c:ser>
          <c:idx val="2"/>
          <c:order val="1"/>
          <c:tx>
            <c:strRef>
              <c:f>'I3-Data'!$D$4</c:f>
              <c:strCache>
                <c:ptCount val="1"/>
                <c:pt idx="0">
                  <c:v>Hommes</c:v>
                </c:pt>
              </c:strCache>
            </c:strRef>
          </c:tx>
          <c:spPr>
            <a:solidFill>
              <a:srgbClr val="0052FF"/>
            </a:solidFill>
            <a:ln>
              <a:solidFill>
                <a:srgbClr val="0052FF"/>
              </a:solidFill>
            </a:ln>
          </c:spPr>
          <c:invertIfNegative val="0"/>
          <c:dPt>
            <c:idx val="3"/>
            <c:invertIfNegative val="0"/>
            <c:bubble3D val="0"/>
            <c:extLst>
              <c:ext xmlns:c16="http://schemas.microsoft.com/office/drawing/2014/chart" uri="{C3380CC4-5D6E-409C-BE32-E72D297353CC}">
                <c16:uniqueId val="{0000000E-6160-4951-A346-9F9DA0EB4503}"/>
              </c:ext>
            </c:extLst>
          </c:dPt>
          <c:dPt>
            <c:idx val="7"/>
            <c:invertIfNegative val="0"/>
            <c:bubble3D val="0"/>
            <c:extLst>
              <c:ext xmlns:c16="http://schemas.microsoft.com/office/drawing/2014/chart" uri="{C3380CC4-5D6E-409C-BE32-E72D297353CC}">
                <c16:uniqueId val="{0000000F-6160-4951-A346-9F9DA0EB4503}"/>
              </c:ext>
            </c:extLst>
          </c:dPt>
          <c:dLbls>
            <c:dLbl>
              <c:idx val="0"/>
              <c:tx>
                <c:strRef>
                  <c:f>'I3-Data'!$D$12</c:f>
                  <c:strCache>
                    <c:ptCount val="1"/>
                    <c:pt idx="0">
                      <c:v>14.7</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{BFD5AB5F-1C9E-0F48-AA21-7EC9E52C19F3}</c15:txfldGUID>
                      <c15:f>'I3-Data'!$D$12</c15:f>
                      <c15:dlblFieldTableCache>
                        <c:ptCount val="1"/>
                        <c:pt idx="0">
                          <c:v>14.7</c:v>
                        </c:pt>
                      </c15:dlblFieldTableCache>
                    </c15:dlblFTEntry>
                  </c15:dlblFieldTable>
                  <c15:showDataLabelsRange val="0"/>
                </c:ext>
                <c:ext xmlns:c16="http://schemas.microsoft.com/office/drawing/2014/chart" uri="{C3380CC4-5D6E-409C-BE32-E72D297353CC}">
                  <c16:uniqueId val="{00000010-6160-4951-A346-9F9DA0EB4503}"/>
                </c:ext>
              </c:extLst>
            </c:dLbl>
            <c:dLbl>
              <c:idx val="1"/>
              <c:tx>
                <c:strRef>
                  <c:f>'I3-Data'!$D$17</c:f>
                  <c:strCache>
                    <c:ptCount val="1"/>
                    <c:pt idx="0">
                      <c:v>17.9</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{D6490DE9-E56F-C14B-BF1F-AB504112EC02}</c15:txfldGUID>
                      <c15:f>'I3-Data'!$D$17</c15:f>
                      <c15:dlblFieldTableCache>
                        <c:ptCount val="1"/>
                        <c:pt idx="0">
                          <c:v>17.9</c:v>
                        </c:pt>
                      </c15:dlblFieldTableCache>
                    </c15:dlblFTEntry>
                  </c15:dlblFieldTable>
                  <c15:showDataLabelsRange val="0"/>
                </c:ext>
                <c:ext xmlns:c16="http://schemas.microsoft.com/office/drawing/2014/chart" uri="{C3380CC4-5D6E-409C-BE32-E72D297353CC}">
                  <c16:uniqueId val="{00000011-6160-4951-A346-9F9DA0EB4503}"/>
                </c:ext>
              </c:extLst>
            </c:dLbl>
            <c:dLbl>
              <c:idx val="2"/>
              <c:tx>
                <c:strRef>
                  <c:f>'I3-Data'!$D$21</c:f>
                  <c:strCache>
                    <c:ptCount val="1"/>
                    <c:pt idx="0">
                      <c:v>17.4</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{37950615-199E-C147-B7AF-C42F9824FD8D}</c15:txfldGUID>
                      <c15:f>'I3-Data'!$D$21</c15:f>
                      <c15:dlblFieldTableCache>
                        <c:ptCount val="1"/>
                        <c:pt idx="0">
                          <c:v>17.4</c:v>
                        </c:pt>
                      </c15:dlblFieldTableCache>
                    </c15:dlblFTEntry>
                  </c15:dlblFieldTable>
                  <c15:showDataLabelsRange val="0"/>
                </c:ext>
                <c:ext xmlns:c16="http://schemas.microsoft.com/office/drawing/2014/chart" uri="{C3380CC4-5D6E-409C-BE32-E72D297353CC}">
                  <c16:uniqueId val="{00000012-6160-4951-A346-9F9DA0EB4503}"/>
                </c:ext>
              </c:extLst>
            </c:dLbl>
            <c:dLbl>
              <c:idx val="3"/>
              <c:tx>
                <c:strRef>
                  <c:f>'I3-Data'!$D$22</c:f>
                  <c:strCache>
                    <c:ptCount val="1"/>
                    <c:pt idx="0">
                      <c:v>19.1</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{1BEE14F4-2321-F84A-A17E-92D943474F6A}</c15:txfldGUID>
                      <c15:f>'I3-Data'!$D$22</c15:f>
                      <c15:dlblFieldTableCache>
                        <c:ptCount val="1"/>
                        <c:pt idx="0">
                          <c:v>19.1</c:v>
                        </c:pt>
                      </c15:dlblFieldTableCache>
                    </c15:dlblFTEntry>
                  </c15:dlblFieldTable>
                  <c15:showDataLabelsRange val="0"/>
                </c:ext>
                <c:ext xmlns:c16="http://schemas.microsoft.com/office/drawing/2014/chart" uri="{C3380CC4-5D6E-409C-BE32-E72D297353CC}">
                  <c16:uniqueId val="{0000000E-6160-4951-A346-9F9DA0EB4503}"/>
                </c:ext>
              </c:extLst>
            </c:dLbl>
            <c:dLbl>
              <c:idx val="4"/>
              <c:tx>
                <c:strRef>
                  <c:f>'I3-Data'!$D$25</c:f>
                  <c:strCache>
                    <c:ptCount val="1"/>
                    <c:pt idx="0">
                      <c:v>18.0</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{12446E06-F462-8B45-8EC5-FAE4B016D401}</c15:txfldGUID>
                      <c15:f>'I3-Data'!$D$25</c15:f>
                      <c15:dlblFieldTableCache>
                        <c:ptCount val="1"/>
                        <c:pt idx="0">
                          <c:v>18.0</c:v>
                        </c:pt>
                      </c15:dlblFieldTableCache>
                    </c15:dlblFTEntry>
                  </c15:dlblFieldTable>
                  <c15:showDataLabelsRange val="0"/>
                </c:ext>
                <c:ext xmlns:c16="http://schemas.microsoft.com/office/drawing/2014/chart" uri="{C3380CC4-5D6E-409C-BE32-E72D297353CC}">
                  <c16:uniqueId val="{00000013-6160-4951-A346-9F9DA0EB4503}"/>
                </c:ext>
              </c:extLst>
            </c:dLbl>
            <c:dLbl>
              <c:idx val="5"/>
              <c:tx>
                <c:strRef>
                  <c:f>'I3-Data'!$D$32</c:f>
                  <c:strCache>
                    <c:ptCount val="1"/>
                    <c:pt idx="0">
                      <c:v>18.1</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{87317754-BEF6-2B4B-9448-8CAA9C5AF9CE}</c15:txfldGUID>
                      <c15:f>'I3-Data'!$D$32</c15:f>
                      <c15:dlblFieldTableCache>
                        <c:ptCount val="1"/>
                        <c:pt idx="0">
                          <c:v>18.1</c:v>
                        </c:pt>
                      </c15:dlblFieldTableCache>
                    </c15:dlblFTEntry>
                  </c15:dlblFieldTable>
                  <c15:showDataLabelsRange val="0"/>
                </c:ext>
                <c:ext xmlns:c16="http://schemas.microsoft.com/office/drawing/2014/chart" uri="{C3380CC4-5D6E-409C-BE32-E72D297353CC}">
                  <c16:uniqueId val="{00000014-6160-4951-A346-9F9DA0EB4503}"/>
                </c:ext>
              </c:extLst>
            </c:dLbl>
            <c:dLbl>
              <c:idx val="6"/>
              <c:tx>
                <c:strRef>
                  <c:f>'I3-Data'!$D$34</c:f>
                  <c:strCache>
                    <c:ptCount val="1"/>
                    <c:pt idx="0">
                      <c:v>19.6</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{8883B375-7359-574E-AB34-C259A6F7F085}</c15:txfldGUID>
                      <c15:f>'I3-Data'!$D$34</c15:f>
                      <c15:dlblFieldTableCache>
                        <c:ptCount val="1"/>
                        <c:pt idx="0">
                          <c:v>19.6</c:v>
                        </c:pt>
                      </c15:dlblFieldTableCache>
                    </c15:dlblFTEntry>
                  </c15:dlblFieldTable>
                  <c15:showDataLabelsRange val="0"/>
                </c:ext>
                <c:ext xmlns:c16="http://schemas.microsoft.com/office/drawing/2014/chart" uri="{C3380CC4-5D6E-409C-BE32-E72D297353CC}">
                  <c16:uniqueId val="{00000015-6160-4951-A346-9F9DA0EB4503}"/>
                </c:ext>
              </c:extLst>
            </c:dLbl>
            <c:dLbl>
              <c:idx val="7"/>
              <c:tx>
                <c:strRef>
                  <c:f>'I3-Data'!$D$35</c:f>
                  <c:strCache>
                    <c:ptCount val="1"/>
                    <c:pt idx="0">
                      <c:v>19.9</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{2D62A034-68EE-304A-B578-564FA8D11503}</c15:txfldGUID>
                      <c15:f>'I3-Data'!$D$35</c15:f>
                      <c15:dlblFieldTableCache>
                        <c:ptCount val="1"/>
                        <c:pt idx="0">
                          <c:v>19.9</c:v>
                        </c:pt>
                      </c15:dlblFieldTableCache>
                    </c15:dlblFTEntry>
                  </c15:dlblFieldTable>
                  <c15:showDataLabelsRange val="0"/>
                </c:ext>
                <c:ext xmlns:c16="http://schemas.microsoft.com/office/drawing/2014/chart" uri="{C3380CC4-5D6E-409C-BE32-E72D297353CC}">
                  <c16:uniqueId val="{0000000F-6160-4951-A346-9F9DA0EB4503}"/>
                </c:ext>
              </c:extLst>
            </c:dLbl>
            <c:dLbl>
              <c:idx val="8"/>
              <c:tx>
                <c:strRef>
                  <c:f>'I3-Data'!$D$36</c:f>
                  <c:strCache>
                    <c:ptCount val="1"/>
                    <c:pt idx="0">
                      <c:v>20.5</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{1CE0A105-CB1C-2044-852A-7A0ABB32B97B}</c15:txfldGUID>
                      <c15:f>'I3-Data'!$D$36</c15:f>
                      <c15:dlblFieldTableCache>
                        <c:ptCount val="1"/>
                        <c:pt idx="0">
                          <c:v>20.5</c:v>
                        </c:pt>
                      </c15:dlblFieldTableCache>
                    </c15:dlblFTEntry>
                  </c15:dlblFieldTable>
                  <c15:showDataLabelsRange val="0"/>
                </c:ext>
                <c:ext xmlns:c16="http://schemas.microsoft.com/office/drawing/2014/chart" uri="{C3380CC4-5D6E-409C-BE32-E72D297353CC}">
                  <c16:uniqueId val="{00000016-6160-4951-A346-9F9DA0EB4503}"/>
                </c:ext>
              </c:extLst>
            </c:dLbl>
            <c:dLbl>
              <c:idx val="9"/>
              <c:tx>
                <c:strRef>
                  <c:f>'I3-Data'!$D$41</c:f>
                  <c:strCache>
                    <c:ptCount val="1"/>
                    <c:pt idx="0">
                      <c:v>23.4</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{509061A5-C2ED-4543-8792-7C988BEE9802}</c15:txfldGUID>
                      <c15:f>'I3-Data'!$D$41</c15:f>
                      <c15:dlblFieldTableCache>
                        <c:ptCount val="1"/>
                        <c:pt idx="0">
                          <c:v>23.4</c:v>
                        </c:pt>
                      </c15:dlblFieldTableCache>
                    </c15:dlblFTEntry>
                  </c15:dlblFieldTable>
                  <c15:showDataLabelsRange val="0"/>
                </c:ext>
                <c:ext xmlns:c16="http://schemas.microsoft.com/office/drawing/2014/chart" uri="{C3380CC4-5D6E-409C-BE32-E72D297353CC}">
                  <c16:uniqueId val="{00000017-6160-4951-A346-9F9DA0EB4503}"/>
                </c:ext>
              </c:extLst>
            </c:dLbl>
            <c:dLbl>
              <c:idx val="10"/>
              <c:tx>
                <c:strRef>
                  <c:f>'I3-Data'!$D$43</c:f>
                  <c:strCache>
                    <c:ptCount val="1"/>
                    <c:pt idx="0">
                      <c:v>21.6</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{D095C8DB-6881-1C45-87E4-FAA51F7EF4D7}</c15:txfldGUID>
                      <c15:f>'I3-Data'!$D$43</c15:f>
                      <c15:dlblFieldTableCache>
                        <c:ptCount val="1"/>
                        <c:pt idx="0">
                          <c:v>21.6</c:v>
                        </c:pt>
                      </c15:dlblFieldTableCache>
                    </c15:dlblFTEntry>
                  </c15:dlblFieldTable>
                  <c15:showDataLabelsRange val="0"/>
                </c:ext>
                <c:ext xmlns:c16="http://schemas.microsoft.com/office/drawing/2014/chart" uri="{C3380CC4-5D6E-409C-BE32-E72D297353CC}">
                  <c16:uniqueId val="{00000018-6160-4951-A346-9F9DA0EB4503}"/>
                </c:ext>
              </c:extLst>
            </c:dLbl>
            <c:dLbl>
              <c:idx val="11"/>
              <c:tx>
                <c:strRef>
                  <c:f>'I3-Data'!$D$44</c:f>
                  <c:strCache>
                    <c:ptCount val="1"/>
                    <c:pt idx="0">
                      <c:v>21.8</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{9431D21C-4078-E64C-BFEA-6E0BB6D63E49}</c15:txfldGUID>
                      <c15:f>'I3-Data'!$D$44</c15:f>
                      <c15:dlblFieldTableCache>
                        <c:ptCount val="1"/>
                        <c:pt idx="0">
                          <c:v>21.8</c:v>
                        </c:pt>
                      </c15:dlblFieldTableCache>
                    </c15:dlblFTEntry>
                  </c15:dlblFieldTable>
                  <c15:showDataLabelsRange val="0"/>
                </c:ext>
                <c:ext xmlns:c16="http://schemas.microsoft.com/office/drawing/2014/chart" uri="{C3380CC4-5D6E-409C-BE32-E72D297353CC}">
                  <c16:uniqueId val="{00000019-6160-4951-A346-9F9DA0EB4503}"/>
                </c:ext>
              </c:extLst>
            </c:dLbl>
            <c:dLbl>
              <c:idx val="12"/>
              <c:tx>
                <c:strRef>
                  <c:f>'I3-Data'!$D$45</c:f>
                  <c:strCache>
                    <c:ptCount val="1"/>
                    <c:pt idx="0">
                      <c:v>22.6</c:v>
                    </c:pt>
                  </c:strCache>
                </c:strRef>
              </c:tx>
              <c:dLblPos val="inBase"/>
              <c:showLegendKey val="0"/>
              <c:showVal val="0"/>
              <c:showCatName val="0"/>
              <c:showSerName val="0"/>
              <c:showPercent val="0"/>
              <c:showBubbleSize val="0"/>
              <c:extLst>
                <c:ext xmlns:c15="http://schemas.microsoft.com/office/drawing/2012/chart" uri="{CE6537A1-D6FC-4f65-9D91-7224C49458BB}">
                  <c15:dlblFieldTable>
                    <c15:dlblFTEntry>
                      <c15:txfldGUID>{A58818DD-7600-DE48-9992-9EFE0EA1317F}</c15:txfldGUID>
                      <c15:f>'I3-Data'!$D$45</c15:f>
                      <c15:dlblFieldTableCache>
                        <c:ptCount val="1"/>
                        <c:pt idx="0">
                          <c:v>22.6</c:v>
                        </c:pt>
                      </c15:dlblFieldTableCache>
                    </c15:dlblFTEntry>
                  </c15:dlblFieldTable>
                  <c15:showDataLabelsRange val="0"/>
                </c:ext>
                <c:ext xmlns:c16="http://schemas.microsoft.com/office/drawing/2014/chart" uri="{C3380CC4-5D6E-409C-BE32-E72D297353CC}">
                  <c16:uniqueId val="{0000001A-6160-4951-A346-9F9DA0EB4503}"/>
                </c:ext>
              </c:extLst>
            </c:dLbl>
            <c:spPr>
              <a:noFill/>
              <a:ln>
                <a:noFill/>
              </a:ln>
              <a:effectLst/>
            </c:spPr>
            <c:txPr>
              <a:bodyPr/>
              <a:lstStyle/>
              <a:p>
                <a:pPr>
                  <a:defRPr sz="1200" b="1">
                    <a:solidFill>
                      <a:schemeClr val="bg1"/>
                    </a:solidFill>
                    <a:latin typeface="+mj-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'I3-Data'!$I$6:$I$45</c:f>
              <c:strCache>
                <c:ptCount val="13"/>
                <c:pt idx="0">
                  <c:v>Portugal</c:v>
                </c:pt>
                <c:pt idx="1">
                  <c:v>Etats-Unis</c:v>
                </c:pt>
                <c:pt idx="2">
                  <c:v>Suède</c:v>
                </c:pt>
                <c:pt idx="3">
                  <c:v>Royaume-Uni</c:v>
                </c:pt>
                <c:pt idx="4">
                  <c:v>OCDE</c:v>
                </c:pt>
                <c:pt idx="5">
                  <c:v>Suisse</c:v>
                </c:pt>
                <c:pt idx="6">
                  <c:v>Canada</c:v>
                </c:pt>
                <c:pt idx="7">
                  <c:v>Allemagne</c:v>
                </c:pt>
                <c:pt idx="8">
                  <c:v>Espagne</c:v>
                </c:pt>
                <c:pt idx="9">
                  <c:v>Luxembourg</c:v>
                </c:pt>
                <c:pt idx="10">
                  <c:v>Italie</c:v>
                </c:pt>
                <c:pt idx="11">
                  <c:v>Belgique</c:v>
                </c:pt>
                <c:pt idx="12">
                  <c:v>France</c:v>
                </c:pt>
              </c:strCache>
            </c:strRef>
          </c:cat>
          <c:val>
            <c:numRef>
              <c:f>'I3-Data'!$D$6:$D$45</c:f>
              <c:numCache>
                <c:formatCode>0.0</c:formatCode>
                <c:ptCount val="13"/>
                <c:pt idx="0">
                  <c:v>14.656273707905646</c:v>
                </c:pt>
                <c:pt idx="1">
                  <c:v>17.868770341047298</c:v>
                </c:pt>
                <c:pt idx="2">
                  <c:v>17.412314452150724</c:v>
                </c:pt>
                <c:pt idx="3">
                  <c:v>19.089194577361006</c:v>
                </c:pt>
                <c:pt idx="4">
                  <c:v>18.047968683867843</c:v>
                </c:pt>
                <c:pt idx="5">
                  <c:v>18.068771970253046</c:v>
                </c:pt>
                <c:pt idx="6">
                  <c:v>19.57493809600555</c:v>
                </c:pt>
                <c:pt idx="7">
                  <c:v>19.946926062221959</c:v>
                </c:pt>
                <c:pt idx="8">
                  <c:v>20.468052212845745</c:v>
                </c:pt>
                <c:pt idx="9">
                  <c:v>23.350282531011</c:v>
                </c:pt>
                <c:pt idx="10">
                  <c:v>21.556497613853146</c:v>
                </c:pt>
                <c:pt idx="11">
                  <c:v>21.812301493995747</c:v>
                </c:pt>
                <c:pt idx="12">
                  <c:v>22.628718848857257</c:v>
                </c:pt>
              </c:numCache>
            </c:numRef>
          </c:val>
          <c:extLst>
            <c:ext xmlns:c16="http://schemas.microsoft.com/office/drawing/2014/chart" uri="{C3380CC4-5D6E-409C-BE32-E72D297353CC}">
              <c16:uniqueId val="{0000001B-6160-4951-A346-9F9DA0EB4503}"/>
            </c:ext>
          </c:extLst>
        </c:ser>
        <c:dLbls>
          <c:showLegendKey val="0"/>
          <c:showVal val="0"/>
          <c:showCatName val="0"/>
          <c:showSerName val="0"/>
          <c:showPercent val="0"/>
          <c:showBubbleSize val="0"/>
        </c:dLbls>
        <c:gapWidth val="50"/>
        <c:overlap val="100"/>
        <c:axId val="39884288"/>
        <c:axId val="39885824"/>
      </c:barChart>
      <c:catAx>
        <c:axId val="39884288"/>
        <c:scaling>
          <c:orientation val="minMax"/>
        </c:scaling>
        <c:delete val="0"/>
        <c:axPos val="b"/>
        <c:numFmt formatCode="General" sourceLinked="1"/>
        <c:majorTickMark val="none"/>
        <c:minorTickMark val="none"/>
        <c:tickLblPos val="nextTo"/>
        <c:spPr>
          <a:solidFill>
            <a:srgbClr val="FFFFFF"/>
          </a:solidFill>
        </c:spPr>
        <c:txPr>
          <a:bodyPr rot="-2700000" vert="horz"/>
          <a:lstStyle/>
          <a:p>
            <a:pPr>
              <a:defRPr sz="1400" baseline="0"/>
            </a:pPr>
            <a:endParaRPr lang="fr-FR"/>
          </a:p>
        </c:txPr>
        <c:crossAx val="39885824"/>
        <c:crosses val="autoZero"/>
        <c:auto val="1"/>
        <c:lblAlgn val="ctr"/>
        <c:lblOffset val="100"/>
        <c:noMultiLvlLbl val="0"/>
      </c:catAx>
      <c:valAx>
        <c:axId val="39885824"/>
        <c:scaling>
          <c:orientation val="minMax"/>
        </c:scaling>
        <c:delete val="0"/>
        <c:axPos val="l"/>
        <c:majorGridlines/>
        <c:title>
          <c:tx>
            <c:rich>
              <a:bodyPr/>
              <a:lstStyle/>
              <a:p>
                <a:pPr>
                  <a:defRPr b="1"/>
                </a:pPr>
                <a:r>
                  <a:rPr lang="en-GB" sz="1400" b="1" dirty="0" err="1">
                    <a:latin typeface="Arial" panose="020B0604020202020204" pitchFamily="34" charset="0"/>
                    <a:cs typeface="Arial" panose="020B0604020202020204" pitchFamily="34" charset="0"/>
                  </a:rPr>
                  <a:t>Années</a:t>
                </a:r>
                <a:endParaRPr lang="en-GB" sz="1400" b="1" dirty="0">
                  <a:latin typeface="Arial" panose="020B0604020202020204" pitchFamily="34" charset="0"/>
                  <a:cs typeface="Arial" panose="020B0604020202020204" pitchFamily="34" charset="0"/>
                </a:endParaRPr>
              </a:p>
            </c:rich>
          </c:tx>
          <c:overlay val="0"/>
        </c:title>
        <c:numFmt formatCode="0" sourceLinked="0"/>
        <c:majorTickMark val="none"/>
        <c:minorTickMark val="none"/>
        <c:tickLblPos val="nextTo"/>
        <c:txPr>
          <a:bodyPr rot="0" vert="horz"/>
          <a:lstStyle/>
          <a:p>
            <a:pPr>
              <a:defRPr sz="1400">
                <a:latin typeface="+mj-lt"/>
              </a:defRPr>
            </a:pPr>
            <a:endParaRPr lang="fr-FR"/>
          </a:p>
        </c:txPr>
        <c:crossAx val="39884288"/>
        <c:crosses val="autoZero"/>
        <c:crossBetween val="between"/>
      </c:valAx>
      <c:spPr>
        <a:solidFill>
          <a:srgbClr val="FFFFFF"/>
        </a:solidFill>
        <a:ln>
          <a:solidFill>
            <a:schemeClr val="tx1">
              <a:lumMod val="50000"/>
              <a:lumOff val="50000"/>
            </a:schemeClr>
          </a:solidFill>
        </a:ln>
        <a:effectLst>
          <a:outerShdw blurRad="50800" dist="50800" dir="5400000" algn="ctr" rotWithShape="0">
            <a:srgbClr val="FFFFFF"/>
          </a:outerShdw>
        </a:effectLst>
      </c:spPr>
    </c:plotArea>
    <c:legend>
      <c:legendPos val="r"/>
      <c:layout>
        <c:manualLayout>
          <c:xMode val="edge"/>
          <c:yMode val="edge"/>
          <c:x val="0.3274076018275493"/>
          <c:y val="5.3932584269662923E-2"/>
          <c:w val="0.32888908330903083"/>
          <c:h val="7.6404494382022473E-2"/>
        </c:manualLayout>
      </c:layout>
      <c:overlay val="0"/>
    </c:legend>
    <c:plotVisOnly val="1"/>
    <c:dispBlanksAs val="gap"/>
    <c:showDLblsOverMax val="0"/>
  </c:chart>
  <c:spPr>
    <a:solidFill>
      <a:srgbClr val="FFFFFF"/>
    </a:solidFill>
    <a:ln>
      <a:noFill/>
    </a:ln>
  </c:spPr>
  <c:txPr>
    <a:bodyPr/>
    <a:lstStyle/>
    <a:p>
      <a:pPr>
        <a:defRPr sz="16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Capital </a:t>
            </a:r>
            <a:r>
              <a:rPr lang="en-US" dirty="0" err="1"/>
              <a:t>terme</a:t>
            </a:r>
            <a:r>
              <a:rPr lang="en-US" dirty="0"/>
              <a:t> : 100 000 €</a:t>
            </a:r>
          </a:p>
        </c:rich>
      </c:tx>
      <c:overlay val="0"/>
    </c:title>
    <c:autoTitleDeleted val="0"/>
    <c:plotArea>
      <c:layout/>
      <c:pieChart>
        <c:varyColors val="1"/>
        <c:ser>
          <c:idx val="0"/>
          <c:order val="0"/>
          <c:tx>
            <c:strRef>
              <c:f>Feuil1!$B$1</c:f>
              <c:strCache>
                <c:ptCount val="1"/>
                <c:pt idx="0">
                  <c:v>Capital terme</c:v>
                </c:pt>
              </c:strCache>
            </c:strRef>
          </c:tx>
          <c:explosion val="14"/>
          <c:dLbls>
            <c:dLbl>
              <c:idx val="0"/>
              <c:tx>
                <c:rich>
                  <a:bodyPr/>
                  <a:lstStyle/>
                  <a:p>
                    <a:r>
                      <a:rPr lang="en-US" sz="1600" dirty="0">
                        <a:solidFill>
                          <a:schemeClr val="bg1"/>
                        </a:solidFill>
                      </a:rPr>
                      <a:t>80</a:t>
                    </a:r>
                    <a:r>
                      <a:rPr lang="en-US" sz="1600" baseline="0" dirty="0">
                        <a:solidFill>
                          <a:schemeClr val="bg1"/>
                        </a:solidFill>
                      </a:rPr>
                      <a:t> 000 €</a:t>
                    </a:r>
                    <a:endParaRPr lang="en-US" sz="1600"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260-42F4-ADB0-B6D09194A85C}"/>
                </c:ext>
              </c:extLst>
            </c:dLbl>
            <c:dLbl>
              <c:idx val="1"/>
              <c:tx>
                <c:rich>
                  <a:bodyPr/>
                  <a:lstStyle/>
                  <a:p>
                    <a:r>
                      <a:rPr lang="en-US" sz="1600" dirty="0">
                        <a:solidFill>
                          <a:schemeClr val="bg1"/>
                        </a:solidFill>
                      </a:rPr>
                      <a:t>20</a:t>
                    </a:r>
                    <a:r>
                      <a:rPr lang="en-US" sz="1600" baseline="0" dirty="0">
                        <a:solidFill>
                          <a:schemeClr val="bg1"/>
                        </a:solidFill>
                      </a:rPr>
                      <a:t> 000 €</a:t>
                    </a:r>
                    <a:endParaRPr lang="en-US" sz="1600"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260-42F4-ADB0-B6D09194A85C}"/>
                </c:ext>
              </c:extLst>
            </c:dLbl>
            <c:spPr>
              <a:ln>
                <a:noFill/>
              </a:ln>
            </c:spPr>
            <c:showLegendKey val="0"/>
            <c:showVal val="0"/>
            <c:showCatName val="0"/>
            <c:showSerName val="0"/>
            <c:showPercent val="1"/>
            <c:showBubbleSize val="0"/>
            <c:showLeaderLines val="1"/>
            <c:extLst>
              <c:ext xmlns:c15="http://schemas.microsoft.com/office/drawing/2012/chart" uri="{CE6537A1-D6FC-4f65-9D91-7224C49458BB}"/>
            </c:extLst>
          </c:dLbls>
          <c:cat>
            <c:strRef>
              <c:f>Feuil1!$A$2:$A$3</c:f>
              <c:strCache>
                <c:ptCount val="2"/>
                <c:pt idx="0">
                  <c:v>versements</c:v>
                </c:pt>
                <c:pt idx="1">
                  <c:v>produits (plus values)</c:v>
                </c:pt>
              </c:strCache>
            </c:strRef>
          </c:cat>
          <c:val>
            <c:numRef>
              <c:f>Feuil1!$B$2:$B$3</c:f>
              <c:numCache>
                <c:formatCode>General</c:formatCode>
                <c:ptCount val="2"/>
                <c:pt idx="0">
                  <c:v>80000</c:v>
                </c:pt>
                <c:pt idx="1">
                  <c:v>20000</c:v>
                </c:pt>
              </c:numCache>
            </c:numRef>
          </c:val>
          <c:extLst>
            <c:ext xmlns:c16="http://schemas.microsoft.com/office/drawing/2014/chart" uri="{C3380CC4-5D6E-409C-BE32-E72D297353CC}">
              <c16:uniqueId val="{00000002-B260-42F4-ADB0-B6D09194A85C}"/>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1800"/>
      </a:pPr>
      <a:endParaRPr lang="fr-FR"/>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0.92677</cdr:x>
      <cdr:y>0.0553</cdr:y>
    </cdr:from>
    <cdr:to>
      <cdr:x>0.96111</cdr:x>
      <cdr:y>0.09099</cdr:y>
    </cdr:to>
    <cdr:pic>
      <cdr:nvPicPr>
        <cdr:cNvPr id="2" name="Picture 1" descr="France_small">
          <a:extLst xmlns:a="http://schemas.openxmlformats.org/drawingml/2006/main">
            <a:ext uri="{FF2B5EF4-FFF2-40B4-BE49-F238E27FC236}">
              <a16:creationId xmlns:a16="http://schemas.microsoft.com/office/drawing/2014/main" id="{5F70A713-6E7E-42D5-BE20-9B17E6CABB1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626985" y="248920"/>
          <a:ext cx="282574" cy="1606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xml><?xml version="1.0" encoding="utf-8"?>
<c:userShapes xmlns:c="http://schemas.openxmlformats.org/drawingml/2006/chart">
  <cdr:relSizeAnchor xmlns:cdr="http://schemas.openxmlformats.org/drawingml/2006/chartDrawing">
    <cdr:from>
      <cdr:x>0.63867</cdr:x>
      <cdr:y>0.85578</cdr:y>
    </cdr:from>
    <cdr:to>
      <cdr:x>1</cdr:x>
      <cdr:y>1</cdr:y>
    </cdr:to>
    <cdr:sp macro="" textlink="">
      <cdr:nvSpPr>
        <cdr:cNvPr id="2" name="Rectangle : avec coin arrondi 1">
          <a:extLst xmlns:a="http://schemas.openxmlformats.org/drawingml/2006/main">
            <a:ext uri="{FF2B5EF4-FFF2-40B4-BE49-F238E27FC236}">
              <a16:creationId xmlns:a16="http://schemas.microsoft.com/office/drawing/2014/main" id="{C8734467-22B9-4039-A55B-312599EAAF6A}"/>
            </a:ext>
          </a:extLst>
        </cdr:cNvPr>
        <cdr:cNvSpPr/>
      </cdr:nvSpPr>
      <cdr:spPr>
        <a:xfrm xmlns:a="http://schemas.openxmlformats.org/drawingml/2006/main">
          <a:off x="4149965" y="5177985"/>
          <a:ext cx="2347855" cy="872598"/>
        </a:xfrm>
        <a:prstGeom xmlns:a="http://schemas.openxmlformats.org/drawingml/2006/main" prst="round1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F8E52-8407-4C54-A865-D0119B08726B}" type="datetimeFigureOut">
              <a:rPr lang="fr-FR" smtClean="0"/>
              <a:t>03/02/2020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1A9EB-EC66-4476-98B0-8649E260FF7A}" type="slidenum">
              <a:rPr lang="fr-FR" smtClean="0"/>
              <a:t>‹N°›</a:t>
            </a:fld>
            <a:endParaRPr lang="fr-FR" dirty="0"/>
          </a:p>
        </p:txBody>
      </p:sp>
    </p:spTree>
    <p:extLst>
      <p:ext uri="{BB962C8B-B14F-4D97-AF65-F5344CB8AC3E}">
        <p14:creationId xmlns:p14="http://schemas.microsoft.com/office/powerpoint/2010/main" val="3561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fr.wikipedia.org/wiki/Jedi"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Valorisation des lieux; exemple : « Je suis très heureux de vous accueillir dans cette salle… »</a:t>
            </a:r>
          </a:p>
          <a:p>
            <a:pPr marL="171450" indent="-171450">
              <a:buFont typeface="Arial" panose="020B0604020202020204" pitchFamily="34" charset="0"/>
              <a:buChar char="•"/>
            </a:pPr>
            <a:r>
              <a:rPr lang="fr-FR" dirty="0"/>
              <a:t>Présenter le thème de la réunion</a:t>
            </a:r>
          </a:p>
          <a:p>
            <a:pPr marL="171450" indent="-171450">
              <a:buFont typeface="Arial" panose="020B0604020202020204" pitchFamily="34" charset="0"/>
              <a:buChar char="•"/>
            </a:pPr>
            <a:r>
              <a:rPr lang="fr-FR" dirty="0"/>
              <a:t>Inscrire son nom au </a:t>
            </a:r>
            <a:r>
              <a:rPr lang="fr-FR" dirty="0" err="1"/>
              <a:t>paper</a:t>
            </a:r>
            <a:r>
              <a:rPr lang="fr-FR" dirty="0"/>
              <a:t> et le montrer en se présentant</a:t>
            </a:r>
          </a:p>
          <a:p>
            <a:r>
              <a:rPr lang="fr-FR" dirty="0"/>
              <a:t>L’idéal est que l’ EC responsable du cabinet vous présente, présente le thème de la réunion et les objectifs de la réunion Exemple : « le thème de la réunion d’aujourd’hui concerne une partie importante de nos clients aussi, en dehors des connaissances que vous allez pouvoir conforter ou acquérir, l’enjeux important sera de déterminer quels sont les clients les plus concernés par cette mission; pour ce faire, vous indiquerez en fin de réunion sur la fiche évaluation les clients pour lesquelles vous souhaitez mettre en œuvre une mission en priorité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a:t>
            </a:fld>
            <a:endParaRPr lang="fr-FR" dirty="0"/>
          </a:p>
        </p:txBody>
      </p:sp>
    </p:spTree>
    <p:extLst>
      <p:ext uri="{BB962C8B-B14F-4D97-AF65-F5344CB8AC3E}">
        <p14:creationId xmlns:p14="http://schemas.microsoft.com/office/powerpoint/2010/main" val="113577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HCRR : Haut Commissaire à la Réforme des Retraites </a:t>
            </a:r>
          </a:p>
          <a:p>
            <a:r>
              <a:rPr lang="fr-FR" dirty="0"/>
              <a:t>Enveloppe budgétaire constante = enveloppe de prestations retraite équivalente </a:t>
            </a:r>
          </a:p>
          <a:p>
            <a:r>
              <a:rPr lang="fr-FR" dirty="0"/>
              <a:t>Dans le futur régime universel le volume des prestations ( pour maintenir un régime unique à l’équilibre) devra rester constant à 13,8 % du PIB ( ce qui représente actuellement une enveloppe de prestations de 325 Mds ) ;pas la peine d’être un grand mathématicien pour comprendre que si dans le même temps la part des plus de 65 ans dans la population passe de 20 à 27 % en 2050 , cette raisonnement a enveloppe constante impactera forcément les pensions à la baisse </a:t>
            </a:r>
          </a:p>
          <a:p>
            <a:r>
              <a:rPr lang="fr-FR" dirty="0"/>
              <a:t>Dans le futur régime universel : 10 € de cotisations = 1 point avec valeur du point brute au départ en 2025 fixée à 0,55 € soit pour 100 € versés = 10 points = 5,50 € brute de retraite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11</a:t>
            </a:fld>
            <a:endParaRPr lang="fr-FR" dirty="0"/>
          </a:p>
        </p:txBody>
      </p:sp>
    </p:spTree>
    <p:extLst>
      <p:ext uri="{BB962C8B-B14F-4D97-AF65-F5344CB8AC3E}">
        <p14:creationId xmlns:p14="http://schemas.microsoft.com/office/powerpoint/2010/main" val="52513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Réforme du régime agirc .arrco en plusieurs temps : ANI 30.10.2015 /ANI 17.11.2017 /ANI 10.05.2019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12</a:t>
            </a:fld>
            <a:endParaRPr lang="fr-FR" dirty="0"/>
          </a:p>
        </p:txBody>
      </p:sp>
    </p:spTree>
    <p:extLst>
      <p:ext uri="{BB962C8B-B14F-4D97-AF65-F5344CB8AC3E}">
        <p14:creationId xmlns:p14="http://schemas.microsoft.com/office/powerpoint/2010/main" val="418731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futur régime universel le volume des prestations ( pour maintenir un régime unique à l’équilibre) devra rester constant à 13,8 % du PIB ( ce qui représente actuellement une enveloppe de prestations de 325 Mds ) ;pas la peine d’être un grand mathématicien pour comprendre que si dans le même temps la part des plus de 65 ans dans la population passe de 20 à 27 % en 2050 , cette raisonnement a enveloppe constante impactera forcément les pensions à la baisse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13</a:t>
            </a:fld>
            <a:endParaRPr lang="fr-FR" dirty="0"/>
          </a:p>
        </p:txBody>
      </p:sp>
    </p:spTree>
    <p:extLst>
      <p:ext uri="{BB962C8B-B14F-4D97-AF65-F5344CB8AC3E}">
        <p14:creationId xmlns:p14="http://schemas.microsoft.com/office/powerpoint/2010/main" val="15692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futur régime universel le volume des prestations ( pour maintenir un régime unique à l’équilibre) devra rester constant à 13,8 % du PIB ( ce qui représente actuellement une enveloppe de prestations de 325 Mds ) ;pas la peine d’être un grand mathématicien pour comprendre que si dans le même temps la part des plus de 65 ans dans la population passe de 20 à 27 % en 2050 , cette raisonnement a enveloppe constante impactera forcément les pensions à la baisse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14</a:t>
            </a:fld>
            <a:endParaRPr lang="fr-FR" dirty="0"/>
          </a:p>
        </p:txBody>
      </p:sp>
    </p:spTree>
    <p:extLst>
      <p:ext uri="{BB962C8B-B14F-4D97-AF65-F5344CB8AC3E}">
        <p14:creationId xmlns:p14="http://schemas.microsoft.com/office/powerpoint/2010/main" val="6383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a:extLst>
              <a:ext uri="{FF2B5EF4-FFF2-40B4-BE49-F238E27FC236}">
                <a16:creationId xmlns:a16="http://schemas.microsoft.com/office/drawing/2014/main" id="{D412FB7F-6F68-4FFF-832C-4BC02DD68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a:extLst>
              <a:ext uri="{FF2B5EF4-FFF2-40B4-BE49-F238E27FC236}">
                <a16:creationId xmlns:a16="http://schemas.microsoft.com/office/drawing/2014/main" id="{930A11B5-EF92-4743-868C-8B1D1ACE8D59}"/>
              </a:ext>
            </a:extLst>
          </p:cNvPr>
          <p:cNvSpPr>
            <a:spLocks noGrp="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dirty="0"/>
              <a:t>Source : OCDE dans leur publication « panorama des pensions » et repris en présentation par le Cercle de l’Epargne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dirty="0"/>
              <a:t>Dans le futur régime universel le volume des prestations ( pour maintenir un régime unique à l’équilibre) devra rester constant à 13,8 % du PIB ( ce qui représente actuellement une enveloppe de prestations de 325 Mds ) ;pas la peine d’être un grand mathématicien pour comprendre que si dans le même temps la part des plus de 65 ans dans la population passe de 20 à 27 % en 2050 , cette raisonnement a enveloppe constante impactera forcément les pensions à la baisse </a:t>
            </a:r>
          </a:p>
          <a:p>
            <a:pPr eaLnBrk="1" hangingPunct="1">
              <a:spcBef>
                <a:spcPct val="0"/>
              </a:spcBef>
            </a:pPr>
            <a:endParaRPr lang="fr-FR" altLang="fr-FR" dirty="0"/>
          </a:p>
        </p:txBody>
      </p:sp>
      <p:sp>
        <p:nvSpPr>
          <p:cNvPr id="83972" name="Espace réservé du numéro de diapositive 3">
            <a:extLst>
              <a:ext uri="{FF2B5EF4-FFF2-40B4-BE49-F238E27FC236}">
                <a16:creationId xmlns:a16="http://schemas.microsoft.com/office/drawing/2014/main" id="{99FA396D-2C7B-443D-9F6E-BA3BE71CAC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6600" indent="-282575" defTabSz="915988"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33475" indent="-225425" defTabSz="915988"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585913" indent="-225425" defTabSz="915988"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39938" indent="-225425" defTabSz="915988"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497138" indent="-225425" defTabSz="91598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54338" indent="-225425" defTabSz="91598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11538" indent="-225425" defTabSz="91598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68738" indent="-225425" defTabSz="91598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D3077388-35D9-4E99-BA54-E980D9204154}" type="slidenum">
              <a:rPr lang="fr-FR" altLang="fr-FR" sz="900">
                <a:latin typeface="Verdana" panose="020B0604030504040204" pitchFamily="34" charset="0"/>
              </a:rPr>
              <a:pPr eaLnBrk="1" hangingPunct="1">
                <a:spcBef>
                  <a:spcPct val="0"/>
                </a:spcBef>
              </a:pPr>
              <a:t>15</a:t>
            </a:fld>
            <a:endParaRPr lang="fr-FR" altLang="fr-FR" sz="900">
              <a:latin typeface="Verdana" panose="020B0604030504040204" pitchFamily="34" charset="0"/>
            </a:endParaRPr>
          </a:p>
        </p:txBody>
      </p:sp>
    </p:spTree>
    <p:extLst>
      <p:ext uri="{BB962C8B-B14F-4D97-AF65-F5344CB8AC3E}">
        <p14:creationId xmlns:p14="http://schemas.microsoft.com/office/powerpoint/2010/main" val="323535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AFA7BCA-E918-4AC3-97A7-CEC6F910EA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6600" indent="-282575" defTabSz="904875" eaLnBrk="0" hangingPunct="0">
              <a:spcBef>
                <a:spcPct val="30000"/>
              </a:spcBef>
              <a:defRPr sz="1200">
                <a:solidFill>
                  <a:schemeClr val="tx1"/>
                </a:solidFill>
                <a:latin typeface="Calibri" panose="020F0502020204030204" pitchFamily="34" charset="0"/>
                <a:cs typeface="Arial" panose="020B0604020202020204" pitchFamily="34" charset="0"/>
              </a:defRPr>
            </a:lvl2pPr>
            <a:lvl3pPr marL="1133475" indent="-225425" defTabSz="904875" eaLnBrk="0" hangingPunct="0">
              <a:spcBef>
                <a:spcPct val="30000"/>
              </a:spcBef>
              <a:defRPr sz="1200">
                <a:solidFill>
                  <a:schemeClr val="tx1"/>
                </a:solidFill>
                <a:latin typeface="Calibri" panose="020F0502020204030204" pitchFamily="34" charset="0"/>
                <a:cs typeface="Arial" panose="020B0604020202020204" pitchFamily="34" charset="0"/>
              </a:defRPr>
            </a:lvl3pPr>
            <a:lvl4pPr marL="1585913" indent="-225425" defTabSz="904875" eaLnBrk="0" hangingPunct="0">
              <a:spcBef>
                <a:spcPct val="30000"/>
              </a:spcBef>
              <a:defRPr sz="1200">
                <a:solidFill>
                  <a:schemeClr val="tx1"/>
                </a:solidFill>
                <a:latin typeface="Calibri" panose="020F0502020204030204" pitchFamily="34" charset="0"/>
                <a:cs typeface="Arial" panose="020B0604020202020204" pitchFamily="34" charset="0"/>
              </a:defRPr>
            </a:lvl4pPr>
            <a:lvl5pPr marL="2039938" indent="-225425" defTabSz="904875" eaLnBrk="0" hangingPunct="0">
              <a:spcBef>
                <a:spcPct val="30000"/>
              </a:spcBef>
              <a:defRPr sz="1200">
                <a:solidFill>
                  <a:schemeClr val="tx1"/>
                </a:solidFill>
                <a:latin typeface="Calibri" panose="020F0502020204030204" pitchFamily="34" charset="0"/>
                <a:cs typeface="Arial" panose="020B0604020202020204" pitchFamily="34" charset="0"/>
              </a:defRPr>
            </a:lvl5pPr>
            <a:lvl6pPr marL="2497138" indent="-225425" defTabSz="9048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54338" indent="-225425" defTabSz="9048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11538" indent="-225425" defTabSz="9048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68738" indent="-225425" defTabSz="9048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spcBef>
                <a:spcPct val="0"/>
              </a:spcBef>
            </a:pPr>
            <a:fld id="{2FF6AF0F-2B71-4D7F-AA9F-40D06596308D}" type="slidenum">
              <a:rPr lang="fr-FR" altLang="fr-FR" sz="900">
                <a:solidFill>
                  <a:srgbClr val="00B9E4"/>
                </a:solidFill>
              </a:rPr>
              <a:pPr eaLnBrk="1" hangingPunct="1">
                <a:spcBef>
                  <a:spcPct val="0"/>
                </a:spcBef>
              </a:pPr>
              <a:t>16</a:t>
            </a:fld>
            <a:endParaRPr lang="fr-FR" altLang="fr-FR" sz="900">
              <a:solidFill>
                <a:srgbClr val="00B9E4"/>
              </a:solidFill>
            </a:endParaRPr>
          </a:p>
        </p:txBody>
      </p:sp>
      <p:sp>
        <p:nvSpPr>
          <p:cNvPr id="86019" name="Rectangle 2">
            <a:extLst>
              <a:ext uri="{FF2B5EF4-FFF2-40B4-BE49-F238E27FC236}">
                <a16:creationId xmlns:a16="http://schemas.microsoft.com/office/drawing/2014/main" id="{2766484E-6916-4330-91D3-7E6A3DDBE497}"/>
              </a:ext>
            </a:extLst>
          </p:cNvPr>
          <p:cNvSpPr>
            <a:spLocks noGrp="1" noRot="1" noChangeAspect="1" noChangeArrowheads="1" noTextEdit="1"/>
          </p:cNvSpPr>
          <p:nvPr>
            <p:ph type="sldImg"/>
          </p:nvPr>
        </p:nvSpPr>
        <p:spPr bwMode="auto">
          <a:xfrm>
            <a:off x="23813" y="744538"/>
            <a:ext cx="6615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32291E3F-A978-401A-A060-1927B5152894}"/>
              </a:ext>
            </a:extLst>
          </p:cNvPr>
          <p:cNvSpPr>
            <a:spLocks noGrp="1" noChangeArrowheads="1"/>
          </p:cNvSpPr>
          <p:nvPr>
            <p:ph type="body" idx="1"/>
          </p:nvPr>
        </p:nvSpPr>
        <p:spPr>
          <a:xfrm>
            <a:off x="889000" y="4716463"/>
            <a:ext cx="4884738" cy="4465637"/>
          </a:xfrm>
          <a:noFill/>
          <a:extLst>
            <a:ext uri="{909E8E84-426E-40DD-AFC4-6F175D3DCCD1}">
              <a14:hiddenFill xmlns:a14="http://schemas.microsoft.com/office/drawing/2010/main">
                <a:solidFill>
                  <a:srgbClr val="FFFFFF"/>
                </a:solidFill>
              </a14:hiddenFill>
            </a:ext>
          </a:extLst>
        </p:spPr>
        <p:txBody>
          <a:bodyPr/>
          <a:lstStyle/>
          <a:p>
            <a:pPr eaLnBrk="1" hangingPunct="1"/>
            <a:r>
              <a:rPr lang="fr-FR" altLang="fr-FR" dirty="0"/>
              <a:t>Source : rapport annuel du COR juin 2015 </a:t>
            </a:r>
          </a:p>
          <a:p>
            <a:pPr eaLnBrk="1" hangingPunct="1"/>
            <a:r>
              <a:rPr lang="fr-FR" altLang="fr-FR" b="1" dirty="0"/>
              <a:t>En 1945 , à la mise en place du régime général , le rapport était de 4 cotisants pour 1 retraité: ce rapport n'a pratiquement pas évolué entre 1945 et 1960, et c'est ensuite fortement resserré à partir de 1960 suite notamment à l'évolution de l'espérance de vie</a:t>
            </a:r>
            <a:r>
              <a:rPr lang="fr-FR" altLang="fr-FR" dirty="0"/>
              <a:t> 		</a:t>
            </a:r>
          </a:p>
          <a:p>
            <a:pPr eaLnBrk="1" hangingPunct="1"/>
            <a:r>
              <a:rPr lang="fr-FR" altLang="fr-FR" dirty="0"/>
              <a:t>constats  :  Rapport démographique - Evolution prévisionnelle du COR : le rapport entre actifs et retraités va continuer à se dégrader</a:t>
            </a:r>
          </a:p>
          <a:p>
            <a:pPr eaLnBrk="1" hangingPunct="1"/>
            <a:endParaRPr lang="fr-FR" altLang="fr-FR" dirty="0"/>
          </a:p>
          <a:p>
            <a:pPr eaLnBrk="1" hangingPunct="1"/>
            <a:r>
              <a:rPr lang="fr-FR" altLang="fr-FR" dirty="0"/>
              <a:t>Hypothèses à long terme des 5 scénarios retenus par le COR :</a:t>
            </a:r>
          </a:p>
          <a:p>
            <a:pPr eaLnBrk="1" hangingPunct="1"/>
            <a:r>
              <a:rPr lang="fr-FR" altLang="fr-FR" dirty="0"/>
              <a:t>Scénario A’ :Taux de chômage à long terme de 4.50% et productivité du travail à long terme de 2 % ( scénario haut)</a:t>
            </a:r>
          </a:p>
          <a:p>
            <a:pPr eaLnBrk="1" hangingPunct="1"/>
            <a:r>
              <a:rPr lang="fr-FR" altLang="fr-FR" dirty="0"/>
              <a:t>Scénario A : Taux de chômage à long terme de 4.50% et productivité du travail à long terme de 1.80 % </a:t>
            </a:r>
          </a:p>
          <a:p>
            <a:pPr eaLnBrk="1" hangingPunct="1"/>
            <a:r>
              <a:rPr lang="fr-FR" altLang="fr-FR" dirty="0"/>
              <a:t>Scénario B : Taux de chômage à long terme de 4.50% et productivité du travail à long terme de 1.50 % </a:t>
            </a:r>
          </a:p>
          <a:p>
            <a:pPr eaLnBrk="1" hangingPunct="1"/>
            <a:r>
              <a:rPr lang="fr-FR" altLang="fr-FR" dirty="0"/>
              <a:t>Scénario C : Taux de chômage à long terme de 7.00% et productivité du travail à long terme de 1.30 % </a:t>
            </a:r>
          </a:p>
          <a:p>
            <a:pPr eaLnBrk="1" hangingPunct="1"/>
            <a:r>
              <a:rPr lang="fr-FR" altLang="fr-FR" dirty="0"/>
              <a:t>Scénario C’ : Taux de chômage à long terme de 7.00% et productivité du travail à long terme de 1.00 % (scénario bas)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 futur régime universel le volume des prestations ( pour maintenir un régime unique à l’équilibre) devra rester constant à 13,8 % du PIB ( ce qui représente actuellement une enveloppe de prestations de 325 Mds ) ;pas la peine d’être un grand mathématicien pour comprendre que si dans le même temps la part des plus de 65 ans dans la population passe de 20 à 27 % en 2050 , cette raisonnement a enveloppe constante impactera forcément les pensions à la baisse </a:t>
            </a:r>
          </a:p>
          <a:p>
            <a:pPr eaLnBrk="1" hangingPunct="1"/>
            <a:endParaRPr lang="fr-FR" altLang="fr-FR" dirty="0"/>
          </a:p>
        </p:txBody>
      </p:sp>
    </p:spTree>
    <p:extLst>
      <p:ext uri="{BB962C8B-B14F-4D97-AF65-F5344CB8AC3E}">
        <p14:creationId xmlns:p14="http://schemas.microsoft.com/office/powerpoint/2010/main" val="3249779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d’animation : </a:t>
            </a:r>
            <a:r>
              <a:rPr lang="fr-FR" dirty="0"/>
              <a:t>« D’après vous, à partir de quand cette réforme démarre ? À partir de quelle date je peux ouvrir un nouveau plan d’épargne retraite (PER) puis-je garder mes ancien contrats ou pas ? Un transfert des anciens dispositifs vers le PER est-il prévu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17</a:t>
            </a:fld>
            <a:endParaRPr lang="fr-FR" dirty="0"/>
          </a:p>
        </p:txBody>
      </p:sp>
    </p:spTree>
    <p:extLst>
      <p:ext uri="{BB962C8B-B14F-4D97-AF65-F5344CB8AC3E}">
        <p14:creationId xmlns:p14="http://schemas.microsoft.com/office/powerpoint/2010/main" val="387389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À part ça , c’est simple …</a:t>
            </a:r>
          </a:p>
          <a:p>
            <a:r>
              <a:rPr lang="fr-FR" dirty="0"/>
              <a:t>Comptabilité auxiliaire = cantonnement des actifs liés à la gamme PACTE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18</a:t>
            </a:fld>
            <a:endParaRPr lang="fr-FR" dirty="0"/>
          </a:p>
        </p:txBody>
      </p:sp>
    </p:spTree>
    <p:extLst>
      <p:ext uri="{BB962C8B-B14F-4D97-AF65-F5344CB8AC3E}">
        <p14:creationId xmlns:p14="http://schemas.microsoft.com/office/powerpoint/2010/main" val="204324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L’ancienne offre reste active passée le 01/10/2020 pour les détenteurs de ces régimes = versements possibles , avenants, nouveaux entrants sur régimes collectifs …. </a:t>
            </a:r>
          </a:p>
          <a:p>
            <a:r>
              <a:rPr lang="fr-FR" dirty="0"/>
              <a:t>Possibilité pour l’assureur de transférer l’ancienne offre vers le canton de la nouvelle offre ( comptabilité auxiliaire d’affectation de la gamme PACTE obligatoire pour l’assureur ) sous réserve de l’acceptation des autorités de contrôle (ACPR) vis-à-vis de l’intérêt du client </a:t>
            </a:r>
          </a:p>
          <a:p>
            <a:r>
              <a:rPr lang="fr-FR" dirty="0"/>
              <a:t>fin de la possibilité de transférer le rachat de son contrat  d’épargne assurance-vie vers la nouvelle offre au 01.01.2023 ( cette option est possible sous réserve que le contrat ait plus de 8 ans et que l’assuré soit à plus de 5 années de la retraite ) en bénéficiant d’un doublement des abattements fiscaux sur plus–values soit 9200 x 2 si couple et 4600 x 2 si seul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19</a:t>
            </a:fld>
            <a:endParaRPr lang="fr-FR" dirty="0"/>
          </a:p>
        </p:txBody>
      </p:sp>
    </p:spTree>
    <p:extLst>
      <p:ext uri="{BB962C8B-B14F-4D97-AF65-F5344CB8AC3E}">
        <p14:creationId xmlns:p14="http://schemas.microsoft.com/office/powerpoint/2010/main" val="411528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d’animation : </a:t>
            </a:r>
            <a:r>
              <a:rPr lang="fr-FR" dirty="0"/>
              <a:t>« d’après vous le PER peut être souscrit auprès de quels intermédiaires ou gestionnaires ? Cela aura-t-il une incidence pour les clients ? D’après-vous, quel est le texte qui régit ce nouveau plan d’épargne  retraite (PER)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20</a:t>
            </a:fld>
            <a:endParaRPr lang="fr-FR" dirty="0"/>
          </a:p>
        </p:txBody>
      </p:sp>
    </p:spTree>
    <p:extLst>
      <p:ext uri="{BB962C8B-B14F-4D97-AF65-F5344CB8AC3E}">
        <p14:creationId xmlns:p14="http://schemas.microsoft.com/office/powerpoint/2010/main" val="135693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d’animation : « D’après ce que vous en avez lu ou entendu, pourquoi cette réforme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a:t>
            </a:fld>
            <a:endParaRPr lang="fr-FR" dirty="0"/>
          </a:p>
        </p:txBody>
      </p:sp>
    </p:spTree>
    <p:extLst>
      <p:ext uri="{BB962C8B-B14F-4D97-AF65-F5344CB8AC3E}">
        <p14:creationId xmlns:p14="http://schemas.microsoft.com/office/powerpoint/2010/main" val="1099882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L’art 71  a été suivi d’une ordonnance du 24.07.2019, d’un décret du 30.07.2019 et d’un arrêté du 07.08.2019) </a:t>
            </a:r>
          </a:p>
          <a:p>
            <a:r>
              <a:rPr lang="fr-FR" dirty="0"/>
              <a:t>Les incidences sur souscrire un compte-titres ou souscrire un contrat d’assurance de groupe seront vues plus loin</a:t>
            </a:r>
          </a:p>
          <a:p>
            <a:r>
              <a:rPr lang="fr-FR" dirty="0"/>
              <a:t>Dorénavant un seul texte de référence pour l’épargne retraite : le CMF </a:t>
            </a:r>
          </a:p>
          <a:p>
            <a:r>
              <a:rPr lang="fr-FR" dirty="0"/>
              <a:t>« Nous verrons les différences entre adhérer à un compte-titres ou adhérer à un contrat d’assurance de groupe plus loin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21</a:t>
            </a:fld>
            <a:endParaRPr lang="fr-FR" dirty="0"/>
          </a:p>
        </p:txBody>
      </p:sp>
    </p:spTree>
    <p:extLst>
      <p:ext uri="{BB962C8B-B14F-4D97-AF65-F5344CB8AC3E}">
        <p14:creationId xmlns:p14="http://schemas.microsoft.com/office/powerpoint/2010/main" val="508788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Remarque : les appellations PERI/PERO/PERECO ne sont toujours pas définitivement actées à la date de conception du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L’ensemble du PER étant régi dans le nouveau Code Monétaire et Financiers ( CMF) art L 224-1 à L 224-40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22</a:t>
            </a:fld>
            <a:endParaRPr lang="fr-FR" dirty="0"/>
          </a:p>
        </p:txBody>
      </p:sp>
    </p:spTree>
    <p:extLst>
      <p:ext uri="{BB962C8B-B14F-4D97-AF65-F5344CB8AC3E}">
        <p14:creationId xmlns:p14="http://schemas.microsoft.com/office/powerpoint/2010/main" val="175803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d’animation </a:t>
            </a:r>
            <a:r>
              <a:rPr lang="fr-FR" dirty="0"/>
              <a:t>: « il convient dés lors de raisonner selon l'origine des versements et non selon les régimes ; jusqu’alors, c’est le régime souscrit (PERP/MADELIN/ 83…) qui traçait le traitement fiscal et social des cotisations et des prestations; ce schéma est inversé avec le PER; le traitement social et fiscal des cotisations et des prestations ne dépend plus du régime souscrit ou du dispositif souscrit mais de la catégorie de versements réalisées par le titulaire du plan( versements volontaires/issus de l’épargne salariale ou de versements obligatoires »</a:t>
            </a:r>
          </a:p>
          <a:p>
            <a:r>
              <a:rPr lang="fr-FR" dirty="0"/>
              <a:t>« a partir de ces éléments et de ceux vus sur la diapo précédente, selon quel schéma vous construiriez le PER? » (introduire la notion que le PER est un tableau à 2x 3 entrées : 3 dispositifs PERI/PERO/PERECO pour 3 catégories de versements)</a:t>
            </a:r>
          </a:p>
          <a:p>
            <a:r>
              <a:rPr lang="fr-FR" b="1" dirty="0"/>
              <a:t>Remarque : </a:t>
            </a:r>
          </a:p>
          <a:p>
            <a:r>
              <a:rPr lang="fr-FR" dirty="0"/>
              <a:t>Versements volontaires aussi appelés compartiment 1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Versements issus de l’épargne salariale aussi appelés compartiment 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versements obligatoires aussi appelés compartiment 3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24</a:t>
            </a:fld>
            <a:endParaRPr lang="fr-FR" dirty="0"/>
          </a:p>
        </p:txBody>
      </p:sp>
    </p:spTree>
    <p:extLst>
      <p:ext uri="{BB962C8B-B14F-4D97-AF65-F5344CB8AC3E}">
        <p14:creationId xmlns:p14="http://schemas.microsoft.com/office/powerpoint/2010/main" val="1349815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d’animation : </a:t>
            </a:r>
            <a:r>
              <a:rPr lang="fr-FR" dirty="0"/>
              <a:t>« d’après vous le PER peut être souscrit auprès de quels intermédiaires ou gestionnaires ? Cela aura-t-il une incidence pour les clients ? D’après-vous, quel est le texte qui régit ce nouveau plan d’épargne  retraite (PER)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25</a:t>
            </a:fld>
            <a:endParaRPr lang="fr-FR" dirty="0"/>
          </a:p>
        </p:txBody>
      </p:sp>
    </p:spTree>
    <p:extLst>
      <p:ext uri="{BB962C8B-B14F-4D97-AF65-F5344CB8AC3E}">
        <p14:creationId xmlns:p14="http://schemas.microsoft.com/office/powerpoint/2010/main" val="357958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SLR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1A9EB-EC66-4476-98B0-8649E260FF7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114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PER = un tableau à 2 x 3 entrées qui combine les types de versements possibles ( volontaires / épargne salariale / obligatoires ) selon les types de plan ( PERI/PERO/PERECO)</a:t>
            </a:r>
          </a:p>
          <a:p>
            <a:r>
              <a:rPr lang="fr-FR" dirty="0"/>
              <a:t>Pour les versements volontaires , sur les 3 types de plan, l’art L 224-20 permet d’opter avant chaque versement pour la non-déductibilité du versement ( option qui devient irrévocable ensuite pour chaque versement concerné par la non-déductibilité )</a:t>
            </a:r>
          </a:p>
          <a:p>
            <a:r>
              <a:rPr lang="fr-FR" dirty="0"/>
              <a:t>Pour les versements issus de l’épargne salariale sur un PERO ou un PERECO : les jours de congés non-pris peuvent être affectés dans la limite de 10 jours / an sachant que le congés annuel ne peut être affecté que pour sa durée excédant 24 jours ouvrables (art D 224-9 CMF) </a:t>
            </a:r>
          </a:p>
          <a:p>
            <a:r>
              <a:rPr lang="fr-FR" dirty="0"/>
              <a:t>Le versement de l’intéressement et de la participation sur un PERO n’est possible que si l’entreprise a mis en place un PER à l’ensemble des salariés ( le PERO ne pouvant recevoir d’abondements de l’employeur ) </a:t>
            </a:r>
          </a:p>
          <a:p>
            <a:r>
              <a:rPr lang="fr-FR" dirty="0"/>
              <a:t>Pour le PERECO, l’entreprise peut ( comme cela est déjà le cas sur un PERCO ) , même en l’absence de versements du salarié, effectuer un versement initial ou des versements périodiques sous réserve d’une attribution uniforme à l’ensemble des salariés et sans que le montant annuel de ces versements ne puissent excéder 2% du PASS ( ces versements sont pris en compte pour apprécier le plafonnement de l’abondement)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27</a:t>
            </a:fld>
            <a:endParaRPr lang="fr-FR" dirty="0"/>
          </a:p>
        </p:txBody>
      </p:sp>
    </p:spTree>
    <p:extLst>
      <p:ext uri="{BB962C8B-B14F-4D97-AF65-F5344CB8AC3E}">
        <p14:creationId xmlns:p14="http://schemas.microsoft.com/office/powerpoint/2010/main" val="68738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PERO pourra également prendre la forme d’un plan interentreprises ( à définir par décret à paraitre)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28</a:t>
            </a:fld>
            <a:endParaRPr lang="fr-FR" dirty="0"/>
          </a:p>
        </p:txBody>
      </p:sp>
    </p:spTree>
    <p:extLst>
      <p:ext uri="{BB962C8B-B14F-4D97-AF65-F5344CB8AC3E}">
        <p14:creationId xmlns:p14="http://schemas.microsoft.com/office/powerpoint/2010/main" val="2239887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traitement fiscal et social de la prestation dépendra de la catégorie de versements et selon notamment que l’option de non-déductibilité a été choisie à chaque versements volontaires ou pas  (art L 224-20 CMF) </a:t>
            </a:r>
          </a:p>
          <a:p>
            <a:r>
              <a:rPr lang="fr-FR" dirty="0"/>
              <a:t>L’enjeux pour le partenaire conseil se situe ici: comment choisir entre capital ou rente au terme du plan pour le client ? sur quelle base ou sur quels éléments faudra-t-il s’appuyer pour réaliser cet arbitrage ? La réponse se situe très certainement dans la mise en place et le suivi d’un audit de retraite au bénéfice du client d'autant que loi impose comme on le verra plus loin une obligation d’informations et de conseils à ce niveau-là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29</a:t>
            </a:fld>
            <a:endParaRPr lang="fr-FR" dirty="0"/>
          </a:p>
        </p:txBody>
      </p:sp>
    </p:spTree>
    <p:extLst>
      <p:ext uri="{BB962C8B-B14F-4D97-AF65-F5344CB8AC3E}">
        <p14:creationId xmlns:p14="http://schemas.microsoft.com/office/powerpoint/2010/main" val="754370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La loi PACTE ne modifie pas les enveloppes fiscales actuelles (Les enveloppes fiscales actuelles restent maintenues); par contre , si on suit la logique que les enveloppes de déduction fiscales pour les régimes facultatifs dépendent du niveau des cotisations dans les régimes obligatoires, il y a fort à parier que les enveloppes fiscales seront revues à la baisse dans le cadre de la réforme du régime universel de retraite puisque ce régime unique prévoit une hausse des cotisations obligatoires pour l’ensemble des TNS même si cette augmentation se fera progressivement dans le temps d’où l’intérêt de maximiser les versements sur les enveloppes actuelles </a:t>
            </a:r>
          </a:p>
          <a:p>
            <a:pPr marL="171450" indent="-171450">
              <a:buFont typeface="Arial" panose="020B0604020202020204" pitchFamily="34" charset="0"/>
              <a:buChar char="•"/>
            </a:pPr>
            <a:r>
              <a:rPr lang="fr-FR" dirty="0"/>
              <a:t>Le forfait social peut être réduit de 20 à 16 % pour les entreprises qui mettent en place un contrat disposant d’une grille de gestion intégrant au minimum 10 % de titres éligibles au PEA-PME-ETI </a:t>
            </a:r>
          </a:p>
          <a:p>
            <a:pPr marL="171450" indent="-171450">
              <a:buFont typeface="Arial" panose="020B0604020202020204" pitchFamily="34" charset="0"/>
              <a:buChar char="•"/>
            </a:pPr>
            <a:r>
              <a:rPr lang="fr-FR" dirty="0"/>
              <a:t>Par ailleurs, depuis le 01.01.2019( LFSS 2019) le forfait social est supprimé si moins de 50 salariés pour intéressement, participation et abondements employeur et est supprimé uniquement pour intéressement si moins de 250 salariés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30</a:t>
            </a:fld>
            <a:endParaRPr lang="fr-FR" dirty="0"/>
          </a:p>
        </p:txBody>
      </p:sp>
    </p:spTree>
    <p:extLst>
      <p:ext uri="{BB962C8B-B14F-4D97-AF65-F5344CB8AC3E}">
        <p14:creationId xmlns:p14="http://schemas.microsoft.com/office/powerpoint/2010/main" val="103508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RVTO en traitement social avec des </a:t>
            </a:r>
            <a:r>
              <a:rPr lang="fr-FR" dirty="0" err="1"/>
              <a:t>vv</a:t>
            </a:r>
            <a:r>
              <a:rPr lang="fr-FR" dirty="0"/>
              <a:t> déductibles car pas déduit socialement</a:t>
            </a:r>
          </a:p>
          <a:p>
            <a:endParaRPr lang="fr-FR" dirty="0"/>
          </a:p>
          <a:p>
            <a:r>
              <a:rPr lang="fr-FR" dirty="0"/>
              <a:t>PFO : prélèvement forfaitaire obligatoire 12,80 % </a:t>
            </a:r>
          </a:p>
          <a:p>
            <a:r>
              <a:rPr lang="fr-FR" dirty="0"/>
              <a:t>PS : prélèvements sociaux 17,20 % </a:t>
            </a:r>
          </a:p>
          <a:p>
            <a:r>
              <a:rPr lang="fr-FR" dirty="0"/>
              <a:t>RVTO : rente viagère à titre onéreux avec abattement fiscal et social selon âge du crédirentier au moment de la liquidation </a:t>
            </a:r>
          </a:p>
          <a:p>
            <a:r>
              <a:rPr lang="fr-FR" dirty="0"/>
              <a:t>RVTG : rente viagère à titre gratuit avec abattement de 10 % selon pensions et rentes </a:t>
            </a:r>
          </a:p>
          <a:p>
            <a:r>
              <a:rPr lang="fr-FR" dirty="0"/>
              <a:t>Barèmes = barème à l’IR </a:t>
            </a:r>
          </a:p>
          <a:p>
            <a:r>
              <a:rPr lang="fr-FR" dirty="0"/>
              <a:t>Capital impossible sur épargne issue de versements obligatoires sauf si rachat de rente ( passé à 80 € selon périodicité au lieu de 40 € sur gamme non PACTE) mais rachat de rente imposé comme un capital issu de versements volontaires déductibles donc barème  + PFO  alors que rachat de rente dans ancienne gamme non PACTE imposition au PFL à 7,5 % possible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31</a:t>
            </a:fld>
            <a:endParaRPr lang="fr-FR" dirty="0"/>
          </a:p>
        </p:txBody>
      </p:sp>
    </p:spTree>
    <p:extLst>
      <p:ext uri="{BB962C8B-B14F-4D97-AF65-F5344CB8AC3E}">
        <p14:creationId xmlns:p14="http://schemas.microsoft.com/office/powerpoint/2010/main" val="114810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Selon le Baromètre de l’Epargne 2018 et l’enquête IPSOS pour le Cercle de l’Epargne :</a:t>
            </a:r>
          </a:p>
          <a:p>
            <a:r>
              <a:rPr lang="fr-FR" dirty="0"/>
              <a:t>82 % des actifs pensent qu’ils auront une retraite insuffisante </a:t>
            </a:r>
          </a:p>
          <a:p>
            <a:r>
              <a:rPr lang="fr-FR" dirty="0"/>
              <a:t>72 % ne connaissent pas le montant de leur future pension</a:t>
            </a:r>
          </a:p>
          <a:p>
            <a:r>
              <a:rPr lang="fr-FR" dirty="0"/>
              <a:t>Et pourtant 52 % des actifs n’épargnent pas en vue de la retraite </a:t>
            </a:r>
          </a:p>
          <a:p>
            <a:r>
              <a:rPr lang="fr-FR" dirty="0"/>
              <a:t>Par ailleurs, seulement  11 % de l’épargne des français est allouée au financement des fonds propres des entreprises</a:t>
            </a:r>
          </a:p>
          <a:p>
            <a:r>
              <a:rPr lang="fr-FR" dirty="0"/>
              <a:t>La sous capitalisation en fonds propres des entreprises françaises notamment PME- ETI est considérée comme un frein au développement de l’économie française , partant du principe que les fonds propres des entreprises sont le paramètre économique servant au développement de l’investissement à travers les emprunts, avec par voie de conséquence que plus elles peuvent investir et plus elles peuvent se développer Par conséquent le PER contiendra des titres financiers et des grilles de gestion qui serviront à alimenter cette économie réelle </a:t>
            </a:r>
          </a:p>
          <a:p>
            <a:r>
              <a:rPr lang="fr-FR" b="1" dirty="0"/>
              <a:t>Exemple d’animation : </a:t>
            </a:r>
            <a:r>
              <a:rPr lang="fr-FR" dirty="0"/>
              <a:t>« d’après vous, quel est le lien entre économie réelle et épargne retraite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a:t>
            </a:fld>
            <a:endParaRPr lang="fr-FR" dirty="0"/>
          </a:p>
        </p:txBody>
      </p:sp>
    </p:spTree>
    <p:extLst>
      <p:ext uri="{BB962C8B-B14F-4D97-AF65-F5344CB8AC3E}">
        <p14:creationId xmlns:p14="http://schemas.microsoft.com/office/powerpoint/2010/main" val="3172246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PS = prélèvements sociaux au tx de 17,20 %</a:t>
            </a:r>
          </a:p>
          <a:p>
            <a:r>
              <a:rPr lang="fr-FR" dirty="0"/>
              <a:t>PFO = prélèvement forfaitaire obligatoire au taux de 12,80 % </a:t>
            </a:r>
          </a:p>
          <a:p>
            <a:r>
              <a:rPr lang="fr-FR" dirty="0"/>
              <a:t>5 cas de disponibilités de l’épargne pour accident de la vie + 1 cas pour achat de la résidence principale </a:t>
            </a:r>
          </a:p>
          <a:p>
            <a:r>
              <a:rPr lang="fr-FR" dirty="0"/>
              <a:t>Disponibilité pour accident de la vie : 5 cas</a:t>
            </a:r>
          </a:p>
          <a:p>
            <a:pPr marL="171450" indent="-171450">
              <a:buFont typeface="Arial" panose="020B0604020202020204" pitchFamily="34" charset="0"/>
              <a:buChar char="•"/>
            </a:pPr>
            <a:r>
              <a:rPr lang="fr-FR" dirty="0"/>
              <a:t>Décès du conjoint du titulaire ou de son partenaire de PACS</a:t>
            </a:r>
          </a:p>
          <a:p>
            <a:pPr marL="171450" indent="-171450">
              <a:buFont typeface="Arial" panose="020B0604020202020204" pitchFamily="34" charset="0"/>
              <a:buChar char="•"/>
            </a:pPr>
            <a:r>
              <a:rPr lang="fr-FR" dirty="0"/>
              <a:t>Invalidité du titulaire, de ses enfants, de son conjoint ou de son partenaire de PACS </a:t>
            </a:r>
          </a:p>
          <a:p>
            <a:pPr marL="171450" indent="-171450">
              <a:buFont typeface="Arial" panose="020B0604020202020204" pitchFamily="34" charset="0"/>
              <a:buChar char="•"/>
            </a:pPr>
            <a:r>
              <a:rPr lang="fr-FR" dirty="0"/>
              <a:t>Surendettement du titulaire </a:t>
            </a:r>
          </a:p>
          <a:p>
            <a:pPr marL="171450" indent="-171450">
              <a:buFont typeface="Arial" panose="020B0604020202020204" pitchFamily="34" charset="0"/>
              <a:buChar char="•"/>
            </a:pPr>
            <a:r>
              <a:rPr lang="fr-FR" dirty="0"/>
              <a:t>Expiration des droits à l’assurance chômage du titulaire </a:t>
            </a:r>
          </a:p>
          <a:p>
            <a:pPr marL="171450" indent="-171450">
              <a:buFont typeface="Arial" panose="020B0604020202020204" pitchFamily="34" charset="0"/>
              <a:buChar char="•"/>
            </a:pPr>
            <a:r>
              <a:rPr lang="fr-FR" dirty="0"/>
              <a:t>Cessation d’activité non salariée du titulaire à la suite d’un jugement de liquidation judiciaire</a:t>
            </a:r>
          </a:p>
          <a:p>
            <a:endParaRPr lang="fr-FR" dirty="0"/>
          </a:p>
          <a:p>
            <a:r>
              <a:rPr lang="fr-FR" dirty="0"/>
              <a:t>Le rachat anticipé des droits intervient sous la forme d’un versement unique (art D224-4 CMF) qui porte au choix du titulaire sur tout ou partie des droits susceptibles d’être rachetés</a:t>
            </a:r>
          </a:p>
          <a:p>
            <a:r>
              <a:rPr lang="fr-FR" dirty="0"/>
              <a:t>Les rachats pour accidents de la vie sont exonérés d’IR mais soumis à PS sur les produits </a:t>
            </a:r>
          </a:p>
          <a:p>
            <a:r>
              <a:rPr lang="fr-FR" dirty="0"/>
              <a:t>Remarque : sur l’ancienne offre non PACTE , les rachat sociaux sont exonérés d’IR et de PS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32</a:t>
            </a:fld>
            <a:endParaRPr lang="fr-FR" dirty="0"/>
          </a:p>
        </p:txBody>
      </p:sp>
    </p:spTree>
    <p:extLst>
      <p:ext uri="{BB962C8B-B14F-4D97-AF65-F5344CB8AC3E}">
        <p14:creationId xmlns:p14="http://schemas.microsoft.com/office/powerpoint/2010/main" val="3234723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L’art L 224-18 CMF prévoit qu’en cas de transfert de droits individuel d’un PERECO vers un autre PER avant le départ de l’entreprise n’est possible que dans la limite d’un transfert tous les 3 ans </a:t>
            </a:r>
          </a:p>
          <a:p>
            <a:pPr eaLnBrk="1" hangingPunct="1"/>
            <a:r>
              <a:rPr lang="fr-FR" altLang="fr-FR" sz="1200" dirty="0">
                <a:solidFill>
                  <a:srgbClr val="000000"/>
                </a:solidFill>
              </a:rPr>
              <a:t>Pour faciliter la portabilité le législateur a prévu d'encadrer les frais de transferts.</a:t>
            </a:r>
          </a:p>
          <a:p>
            <a:pPr eaLnBrk="1" hangingPunct="1"/>
            <a:r>
              <a:rPr lang="fr-FR" altLang="fr-FR" sz="1200" dirty="0">
                <a:solidFill>
                  <a:srgbClr val="000000"/>
                </a:solidFill>
              </a:rPr>
              <a:t>Ceux-ci ne pourront pas excéder 1 % des droits acquis. </a:t>
            </a:r>
          </a:p>
          <a:p>
            <a:pPr eaLnBrk="1" hangingPunct="1"/>
            <a:r>
              <a:rPr lang="fr-FR" altLang="fr-FR" sz="1200" dirty="0">
                <a:solidFill>
                  <a:srgbClr val="000000"/>
                </a:solidFill>
              </a:rPr>
              <a:t>Les frais seront nuls à l'issue d'une période de cinq ans à compter du premier versement dans le plan..</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33</a:t>
            </a:fld>
            <a:endParaRPr lang="fr-FR" dirty="0"/>
          </a:p>
        </p:txBody>
      </p:sp>
    </p:spTree>
    <p:extLst>
      <p:ext uri="{BB962C8B-B14F-4D97-AF65-F5344CB8AC3E}">
        <p14:creationId xmlns:p14="http://schemas.microsoft.com/office/powerpoint/2010/main" val="226999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transférabilité anciens produits vers PER sans limitation de durée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34</a:t>
            </a:fld>
            <a:endParaRPr lang="fr-FR" dirty="0"/>
          </a:p>
        </p:txBody>
      </p:sp>
    </p:spTree>
    <p:extLst>
      <p:ext uri="{BB962C8B-B14F-4D97-AF65-F5344CB8AC3E}">
        <p14:creationId xmlns:p14="http://schemas.microsoft.com/office/powerpoint/2010/main" val="224800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36</a:t>
            </a:fld>
            <a:endParaRPr lang="fr-FR" dirty="0"/>
          </a:p>
        </p:txBody>
      </p:sp>
    </p:spTree>
    <p:extLst>
      <p:ext uri="{BB962C8B-B14F-4D97-AF65-F5344CB8AC3E}">
        <p14:creationId xmlns:p14="http://schemas.microsoft.com/office/powerpoint/2010/main" val="1101771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d’animation : </a:t>
            </a:r>
            <a:r>
              <a:rPr lang="fr-FR" dirty="0"/>
              <a:t>« Le PER à travers l’art L 224-7 du CMF crée une obligation d’accompagnement du client sur sa stratégie de retraite et sur la construction de son revenu futur : pourquoi ou en quoi cette nouvelle obligation renforcée peut-elle être source d’opportunités pour le cabinet ?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37</a:t>
            </a:fld>
            <a:endParaRPr lang="fr-FR" dirty="0"/>
          </a:p>
        </p:txBody>
      </p:sp>
    </p:spTree>
    <p:extLst>
      <p:ext uri="{BB962C8B-B14F-4D97-AF65-F5344CB8AC3E}">
        <p14:creationId xmlns:p14="http://schemas.microsoft.com/office/powerpoint/2010/main" val="1046541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d’animation : </a:t>
            </a:r>
            <a:r>
              <a:rPr lang="fr-FR" dirty="0"/>
              <a:t>« en quoi ces temps de passage obligés peuvent être utiles pour structurer la mise en place d’une mission retraite pour le cabinet ? Comment s’organiser pour  répondre à cette nouvelle obligation ? Avec qui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38</a:t>
            </a:fld>
            <a:endParaRPr lang="fr-FR" dirty="0"/>
          </a:p>
        </p:txBody>
      </p:sp>
    </p:spTree>
    <p:extLst>
      <p:ext uri="{BB962C8B-B14F-4D97-AF65-F5344CB8AC3E}">
        <p14:creationId xmlns:p14="http://schemas.microsoft.com/office/powerpoint/2010/main" val="42161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39</a:t>
            </a:fld>
            <a:endParaRPr lang="fr-FR" dirty="0"/>
          </a:p>
        </p:txBody>
      </p:sp>
    </p:spTree>
    <p:extLst>
      <p:ext uri="{BB962C8B-B14F-4D97-AF65-F5344CB8AC3E}">
        <p14:creationId xmlns:p14="http://schemas.microsoft.com/office/powerpoint/2010/main" val="975749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obligation vient renforcer la nécessité pour le client de s’entourer d’un acteur compètent et spécialiste dans le domaine de la retraite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Sachant que le </a:t>
            </a:r>
            <a:r>
              <a:rPr lang="fr-FR" b="1" dirty="0"/>
              <a:t>gestionnaire du plan devra</a:t>
            </a:r>
            <a:r>
              <a:rPr lang="fr-FR" dirty="0"/>
              <a:t> </a:t>
            </a:r>
            <a:r>
              <a:rPr lang="fr-FR" b="1" dirty="0"/>
              <a:t>six mois avant </a:t>
            </a:r>
            <a:r>
              <a:rPr lang="fr-FR" dirty="0"/>
              <a:t>le début de la période permettant au titulaire de l’interroger, </a:t>
            </a:r>
            <a:r>
              <a:rPr lang="fr-FR" b="1" dirty="0"/>
              <a:t>soit à ses 56,5 ans,</a:t>
            </a:r>
            <a:r>
              <a:rPr lang="fr-FR" dirty="0"/>
              <a:t> </a:t>
            </a:r>
            <a:r>
              <a:rPr lang="fr-FR" b="1" dirty="0"/>
              <a:t>soit 5 ans et 6 mois avant la liquidation de sa pension de retraite légalement obligatoire </a:t>
            </a:r>
            <a:r>
              <a:rPr lang="fr-FR" dirty="0"/>
              <a:t>, lui fournir l’ensemble de ces informations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Cette nouvelle obligation d’informations et de conseils introduite dans le CMF crée de fait un entretien avec le client sur sa stratégie de fin de carrière   </a:t>
            </a:r>
            <a:endParaRPr lang="fr-FR" b="1" dirty="0">
              <a:solidFill>
                <a:schemeClr val="accent6"/>
              </a:solidFill>
            </a:endParaRP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40</a:t>
            </a:fld>
            <a:endParaRPr lang="fr-FR" dirty="0"/>
          </a:p>
        </p:txBody>
      </p:sp>
    </p:spTree>
    <p:extLst>
      <p:ext uri="{BB962C8B-B14F-4D97-AF65-F5344CB8AC3E}">
        <p14:creationId xmlns:p14="http://schemas.microsoft.com/office/powerpoint/2010/main" val="869071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41</a:t>
            </a:fld>
            <a:endParaRPr lang="fr-FR" dirty="0"/>
          </a:p>
        </p:txBody>
      </p:sp>
    </p:spTree>
    <p:extLst>
      <p:ext uri="{BB962C8B-B14F-4D97-AF65-F5344CB8AC3E}">
        <p14:creationId xmlns:p14="http://schemas.microsoft.com/office/powerpoint/2010/main" val="728121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obligation d’information spécifique pour le PERI qui vient protéger le titulaire du plan à travers un renforcement de l’approche conseils qui correspond bien au réseau ALM ( à la différence d’une approche produit de certains acteurs du marché) ceci afin de lui permettre de prendre une décision en toute connaissance de cause et ce indépendamment des autres obligations d’informations et de conseils auquel il a droit pour le PER dans son ensemble  </a:t>
            </a:r>
            <a:endParaRPr lang="fr-FR" dirty="0">
              <a:solidFill>
                <a:schemeClr val="accent6"/>
              </a:solidFill>
            </a:endParaRPr>
          </a:p>
          <a:p>
            <a:r>
              <a:rPr lang="fr-FR" b="1" dirty="0"/>
              <a:t>Exemple d’animation : </a:t>
            </a:r>
            <a:r>
              <a:rPr lang="fr-FR" dirty="0"/>
              <a:t>« d’après-vous comment définir si le plan de retraite est approprié ou pas ? Que veut dire le législateur à travers ce terme ? Comment définir si le plan est approprié ou pas au client ? à ses besoins de préparation de revenus à la retraite ?Qu'est-ce que cela implique  ? » la réponse tient certainement dans la mise en place et  le suivi régulier et rigoureux d’un audit de retraite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42</a:t>
            </a:fld>
            <a:endParaRPr lang="fr-FR" dirty="0"/>
          </a:p>
        </p:txBody>
      </p:sp>
    </p:spTree>
    <p:extLst>
      <p:ext uri="{BB962C8B-B14F-4D97-AF65-F5344CB8AC3E}">
        <p14:creationId xmlns:p14="http://schemas.microsoft.com/office/powerpoint/2010/main" val="212484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L’arrêté du 07.08.2019 a défini 3 profils d’investissement différents répondant à l‘objectif de sécurisation de l’épargne du titulaire du plan :</a:t>
            </a:r>
          </a:p>
          <a:p>
            <a:pPr marL="171450" indent="-171450">
              <a:buFont typeface="Arial" panose="020B0604020202020204" pitchFamily="34" charset="0"/>
              <a:buChar char="•"/>
            </a:pPr>
            <a:r>
              <a:rPr lang="fr-FR" dirty="0"/>
              <a:t>« prudent horizon retraite »</a:t>
            </a:r>
          </a:p>
          <a:p>
            <a:pPr marL="171450" indent="-171450">
              <a:buFont typeface="Arial" panose="020B0604020202020204" pitchFamily="34" charset="0"/>
              <a:buChar char="•"/>
            </a:pPr>
            <a:r>
              <a:rPr lang="fr-FR" dirty="0"/>
              <a:t>« équilibre horizon retraite »</a:t>
            </a:r>
          </a:p>
          <a:p>
            <a:pPr marL="171450" indent="-171450">
              <a:buFont typeface="Arial" panose="020B0604020202020204" pitchFamily="34" charset="0"/>
              <a:buChar char="•"/>
            </a:pPr>
            <a:r>
              <a:rPr lang="fr-FR" dirty="0"/>
              <a:t>« dynamique horizon retraite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accent6"/>
                </a:solidFill>
              </a:rPr>
              <a:t>Avec pour objectif final , même si cela n’est pas inscrit dans le texte, de mieux protéger les français face à la dégradation de leurs revenus en phase de retraite notamment face à la future réforme des retraites : en clair, anticiper et ne pas subir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a:t>
            </a:fld>
            <a:endParaRPr lang="fr-FR" dirty="0"/>
          </a:p>
        </p:txBody>
      </p:sp>
    </p:spTree>
    <p:extLst>
      <p:ext uri="{BB962C8B-B14F-4D97-AF65-F5344CB8AC3E}">
        <p14:creationId xmlns:p14="http://schemas.microsoft.com/office/powerpoint/2010/main" val="2625223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Bref, toujours une démarche conseils à l’inverse d’une démarche produit qui légitimise votre rôle dans la concrétisation de ces nouvelles obligations au bénéfice du client </a:t>
            </a:r>
            <a:endParaRPr lang="fr-FR" dirty="0">
              <a:solidFill>
                <a:schemeClr val="accent6"/>
              </a:solidFill>
            </a:endParaRP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43</a:t>
            </a:fld>
            <a:endParaRPr lang="fr-FR" dirty="0"/>
          </a:p>
        </p:txBody>
      </p:sp>
    </p:spTree>
    <p:extLst>
      <p:ext uri="{BB962C8B-B14F-4D97-AF65-F5344CB8AC3E}">
        <p14:creationId xmlns:p14="http://schemas.microsoft.com/office/powerpoint/2010/main" val="3834073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44</a:t>
            </a:fld>
            <a:endParaRPr lang="fr-FR" dirty="0"/>
          </a:p>
        </p:txBody>
      </p:sp>
    </p:spTree>
    <p:extLst>
      <p:ext uri="{BB962C8B-B14F-4D97-AF65-F5344CB8AC3E}">
        <p14:creationId xmlns:p14="http://schemas.microsoft.com/office/powerpoint/2010/main" val="2547422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Les PER assurantiels devront disposer au 01/01/2023 au plus tard d’une comptabilité auxiliaire d’affectation ( cantonnement )= l’art 6 de l’ordonnance du 24 juillet 2019 fixe pour les PER assurantiels une obligation de cantonnement de l’épargne retraite au sein d’une comptabilité auxiliaire de l’assureur afin de renforcer la protection des épargnants et d’assurer une répartition plus équitable des rendements</a:t>
            </a:r>
          </a:p>
          <a:p>
            <a:pPr marL="0" indent="0">
              <a:buFont typeface="Arial" panose="020B0604020202020204" pitchFamily="34" charset="0"/>
              <a:buNone/>
            </a:pPr>
            <a:r>
              <a:rPr lang="fr-FR" dirty="0"/>
              <a:t>Cette obligation de cantonnement de l’épargne retraite est justifiée par la protection des droits des épargnants s’agissant de l’affectation de la participation aux bénéfices techniques et financiers ou en cas de défaillance de l’entreprise d’assurance; aucun créancier de l’entreprise d’assurance autre que les souscripteurs, adhérents , assurés ou bénéficiaires du PER ne peut se prévaloir d’un quelconque droit sur les biens et droits résultant de cette comptabilité, cette comptabilité leurs octroyant un super privilège  </a:t>
            </a:r>
          </a:p>
          <a:p>
            <a:pPr marL="171450" indent="-171450">
              <a:buFont typeface="Arial" panose="020B0604020202020204" pitchFamily="34" charset="0"/>
              <a:buChar char="•"/>
            </a:pPr>
            <a:r>
              <a:rPr lang="fr-FR" dirty="0"/>
              <a:t>Les PER assurantiels pourront proposer des garanties complémentaires de prévoyance en cas de décès, d’invalidité , de perte d’autonomie et spécifiquement pour les non-salariés des garanties pouvant prendre en charge les cotisations en cas d’incapacité ou d’invalidité ainsi que des garanties en cas de perte d’emploi   </a:t>
            </a:r>
          </a:p>
          <a:p>
            <a:pPr marL="171450" indent="-171450">
              <a:buFont typeface="Arial" panose="020B0604020202020204" pitchFamily="34" charset="0"/>
              <a:buChar char="•"/>
            </a:pPr>
            <a:r>
              <a:rPr lang="fr-FR" dirty="0"/>
              <a:t>Le PERI assurantiel nécessite la souscription du plan auprès d’une association :  l’association assure la représentation des intérêts des titulaires dans la mise en place et la surveillance de la gestion d’un ou plusieurs plan d’épargne retraite individuels; il est institué au sein de l’association et pour chaque PERI, un comité de surveillance chargé de la veiller à la bonne exécution du plan, à la représentation des intérêts des titulaires et examine si besoin l’opportunité de reconduire à son échéance le plan auprès de l’organisme assureur ou de le mettre en concurrence </a:t>
            </a:r>
          </a:p>
          <a:p>
            <a:pPr marL="171450" indent="-171450">
              <a:buFont typeface="Arial" panose="020B0604020202020204" pitchFamily="34" charset="0"/>
              <a:buChar char="•"/>
            </a:pPr>
            <a:r>
              <a:rPr lang="fr-FR" dirty="0"/>
              <a:t>PER assurantiel : seul un assureur peut créer un fond en € et assurer la garantie en capital  </a:t>
            </a:r>
          </a:p>
          <a:p>
            <a:pPr marL="171450" indent="-171450">
              <a:buFont typeface="Arial" panose="020B0604020202020204" pitchFamily="34" charset="0"/>
              <a:buChar char="•"/>
            </a:pPr>
            <a:r>
              <a:rPr lang="fr-FR" dirty="0"/>
              <a:t>PER assurantiel : seul un assureur est habilité à gérer la sortie en rente à la liquidation du plan; si PER en compte-titres, un changement de gestionnaire doit être opéré à l’échéance du plan pour la gestion en phase de rente, générant une rupture dans la gestion du compte du titulaire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45</a:t>
            </a:fld>
            <a:endParaRPr lang="fr-FR" dirty="0"/>
          </a:p>
        </p:txBody>
      </p:sp>
    </p:spTree>
    <p:extLst>
      <p:ext uri="{BB962C8B-B14F-4D97-AF65-F5344CB8AC3E}">
        <p14:creationId xmlns:p14="http://schemas.microsoft.com/office/powerpoint/2010/main" val="25269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Distribuer le quiz prévu dans le kit.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Laisser 5 mn pour le remplir et passer à la correction.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mn-lt"/>
                <a:ea typeface="+mn-ea"/>
                <a:cs typeface="+mn-cs"/>
              </a:rPr>
              <a:t>Animation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L'objectif du quiz est de revoir les prérequis ou connaissances préalables indispensables sur ce sujet.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Les questions étant simples et les réponses étant majoritairement connues ,l'animation doit être rapide.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Timing animation du quiz : 15 mn maxi soit 1mn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mn-lt"/>
                <a:ea typeface="+mn-ea"/>
                <a:cs typeface="+mn-cs"/>
              </a:rPr>
              <a:t>Mode opératoire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 Je vous distribue ce quiz dont le but n’est pas de réaliser une évaluation de vos connaissances mais au contraire d’enrichir ou conforter vos connaissances sur ce thème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je vous distribuerai une correction en fin de réunion ; je vous demande d’aller jusqu’au bout du quiz même si vous butez sur une ou plusieurs questions , nous réaliserons la correction ensemble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 Ce quiz est le résultat de questions posées par les clients; par conséquent, à travers ce quiz, vous allez très certainement reconnaître des situations qui concernent certains de vos clients; cela pourra vous permettre d’ identifier les clients concernés en priorité par cette mission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46</a:t>
            </a:fld>
            <a:endParaRPr lang="fr-FR" dirty="0"/>
          </a:p>
        </p:txBody>
      </p:sp>
    </p:spTree>
    <p:extLst>
      <p:ext uri="{BB962C8B-B14F-4D97-AF65-F5344CB8AC3E}">
        <p14:creationId xmlns:p14="http://schemas.microsoft.com/office/powerpoint/2010/main" val="1101768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PER = un tableau à 2 x 3 entrées qui combine les types de versements possibles ( volontaires / épargne salariale / obligatoires ) selon les types de plan ( PERI/PERO/PERECO)</a:t>
            </a:r>
          </a:p>
          <a:p>
            <a:r>
              <a:rPr lang="fr-FR" dirty="0"/>
              <a:t>Pour les versements volontaires , sur les 3 types de plan, l’art L 224-20 permet d’opter avant chaque versement pour la non-déductibilité du versement ( option qui devient irrévocable ensuite pour chaque versement concerné par la non-déductibilité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47</a:t>
            </a:fld>
            <a:endParaRPr lang="fr-FR" dirty="0"/>
          </a:p>
        </p:txBody>
      </p:sp>
    </p:spTree>
    <p:extLst>
      <p:ext uri="{BB962C8B-B14F-4D97-AF65-F5344CB8AC3E}">
        <p14:creationId xmlns:p14="http://schemas.microsoft.com/office/powerpoint/2010/main" val="2845342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mn-lt"/>
                <a:ea typeface="+mn-ea"/>
                <a:cs typeface="+mn-cs"/>
              </a:rPr>
              <a:t>Un quiz qui intégrera un peu d’humour sur ce sujet complexe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mn-lt"/>
                <a:ea typeface="+mn-ea"/>
                <a:cs typeface="+mn-cs"/>
              </a:rPr>
              <a:t>Mode opératoire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 le but du quiz n’est pas de réaliser une évaluation de vos connaissances mais au contraire d’enrichir ou conforter vos connaissances sur ce thème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 une partie de ce quiz est le résultat de questions posées par les clients; par conséquent, à travers ce quiz, vous allez très certainement reconnaître des situations qui concernent certains de vos clients; cela pourra vous permettre d’identifier les clients concernés en priorité par cette mission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48</a:t>
            </a:fld>
            <a:endParaRPr lang="fr-FR" dirty="0"/>
          </a:p>
        </p:txBody>
      </p:sp>
    </p:spTree>
    <p:extLst>
      <p:ext uri="{BB962C8B-B14F-4D97-AF65-F5344CB8AC3E}">
        <p14:creationId xmlns:p14="http://schemas.microsoft.com/office/powerpoint/2010/main" val="4283501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La 3° réponse «  protéger les français face à la dégradation des régimes obligatoires » n’est pas un objectif énoncé par les pouvoirs publics mais la mise en place du PER  garde pour objectif de mieux protéger les français à la préparation et à la protection de leurs revenus futurs à la retraite face au niveau des taux de remplacement au moment ou ils liquident leurs régimes obligatoires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49</a:t>
            </a:fld>
            <a:endParaRPr lang="fr-FR" dirty="0"/>
          </a:p>
        </p:txBody>
      </p:sp>
    </p:spTree>
    <p:extLst>
      <p:ext uri="{BB962C8B-B14F-4D97-AF65-F5344CB8AC3E}">
        <p14:creationId xmlns:p14="http://schemas.microsoft.com/office/powerpoint/2010/main" val="3837988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offre unique = un véhicule unique le PER = un texte unique le CMF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50</a:t>
            </a:fld>
            <a:endParaRPr lang="fr-FR" dirty="0"/>
          </a:p>
        </p:txBody>
      </p:sp>
    </p:spTree>
    <p:extLst>
      <p:ext uri="{BB962C8B-B14F-4D97-AF65-F5344CB8AC3E}">
        <p14:creationId xmlns:p14="http://schemas.microsoft.com/office/powerpoint/2010/main" val="649130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Avec les différences que l’on a vu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51</a:t>
            </a:fld>
            <a:endParaRPr lang="fr-FR" dirty="0"/>
          </a:p>
        </p:txBody>
      </p:sp>
    </p:spTree>
    <p:extLst>
      <p:ext uri="{BB962C8B-B14F-4D97-AF65-F5344CB8AC3E}">
        <p14:creationId xmlns:p14="http://schemas.microsoft.com/office/powerpoint/2010/main" val="3865437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PER est bien décomposé entre un PER d’Entreprise et un PER individuel, le PER d’Entreprise pouvant être décomposé en PERObligtaoire (PERO) et/ou PER Collectif (PERECO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52</a:t>
            </a:fld>
            <a:endParaRPr lang="fr-FR" dirty="0"/>
          </a:p>
        </p:txBody>
      </p:sp>
    </p:spTree>
    <p:extLst>
      <p:ext uri="{BB962C8B-B14F-4D97-AF65-F5344CB8AC3E}">
        <p14:creationId xmlns:p14="http://schemas.microsoft.com/office/powerpoint/2010/main" val="13666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accent6"/>
                </a:solidFill>
              </a:rPr>
              <a:t>Avec pour objectif final de permettre à l’assuré de mieux piloter et mieux organiser son revenu futur face à la dégradation des régimes obligatoires : en clair, anticiper et ne pas subir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a:t>
            </a:fld>
            <a:endParaRPr lang="fr-FR" dirty="0"/>
          </a:p>
        </p:txBody>
      </p:sp>
    </p:spTree>
    <p:extLst>
      <p:ext uri="{BB962C8B-B14F-4D97-AF65-F5344CB8AC3E}">
        <p14:creationId xmlns:p14="http://schemas.microsoft.com/office/powerpoint/2010/main" val="4243014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un des changements majeur entre gamme non PACTE et gamme PACTE </a:t>
            </a:r>
          </a:p>
          <a:p>
            <a:r>
              <a:rPr lang="fr-FR" dirty="0"/>
              <a:t>Gamme non PACTE : le traitement fiscal et social des cotisations et des prestations dépend du régime ( PERP, Madelin, PÈRE 83 , PERCO…)</a:t>
            </a:r>
          </a:p>
          <a:p>
            <a:r>
              <a:rPr lang="fr-FR" dirty="0"/>
              <a:t>Gamme PACTE : le traitement fiscal et social des cotisations et des prestations dépend du type de versements ( volontaires, épargne salariale, obligatoires)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53</a:t>
            </a:fld>
            <a:endParaRPr lang="fr-FR" dirty="0"/>
          </a:p>
        </p:txBody>
      </p:sp>
    </p:spTree>
    <p:extLst>
      <p:ext uri="{BB962C8B-B14F-4D97-AF65-F5344CB8AC3E}">
        <p14:creationId xmlns:p14="http://schemas.microsoft.com/office/powerpoint/2010/main" val="2376373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aussi, le PER inverse ce que nous connaissons car les options à la liquidation du plan (PER) sont directement liées aux types de versements qui ont alimenté l’épargne disponible</a:t>
            </a:r>
          </a:p>
          <a:p>
            <a:r>
              <a:rPr lang="fr-FR" dirty="0"/>
              <a:t>Ceci se vérifiera sur les transferts possibles des différents compartiments durant la phase de constitution du PER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54</a:t>
            </a:fld>
            <a:endParaRPr lang="fr-FR" dirty="0"/>
          </a:p>
        </p:txBody>
      </p:sp>
    </p:spTree>
    <p:extLst>
      <p:ext uri="{BB962C8B-B14F-4D97-AF65-F5344CB8AC3E}">
        <p14:creationId xmlns:p14="http://schemas.microsoft.com/office/powerpoint/2010/main" val="3449781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de nouvelles misions de conseil pour le cabinet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55</a:t>
            </a:fld>
            <a:endParaRPr lang="fr-FR" dirty="0"/>
          </a:p>
        </p:txBody>
      </p:sp>
    </p:spTree>
    <p:extLst>
      <p:ext uri="{BB962C8B-B14F-4D97-AF65-F5344CB8AC3E}">
        <p14:creationId xmlns:p14="http://schemas.microsoft.com/office/powerpoint/2010/main" val="295343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de nouvelles missions de conseil pour le cabinet spécifiquement pour sa clientèle puisque constituée à 100 % par des chefs d’entreprises avec un accompagnement individuel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56</a:t>
            </a:fld>
            <a:endParaRPr lang="fr-FR" dirty="0"/>
          </a:p>
        </p:txBody>
      </p:sp>
    </p:spTree>
    <p:extLst>
      <p:ext uri="{BB962C8B-B14F-4D97-AF65-F5344CB8AC3E}">
        <p14:creationId xmlns:p14="http://schemas.microsoft.com/office/powerpoint/2010/main" val="3043819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57</a:t>
            </a:fld>
            <a:endParaRPr lang="fr-FR" dirty="0"/>
          </a:p>
        </p:txBody>
      </p:sp>
    </p:spTree>
    <p:extLst>
      <p:ext uri="{BB962C8B-B14F-4D97-AF65-F5344CB8AC3E}">
        <p14:creationId xmlns:p14="http://schemas.microsoft.com/office/powerpoint/2010/main" val="3988187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a:t>Obi Wan </a:t>
            </a:r>
            <a:r>
              <a:rPr lang="fr-FR" u="sng" dirty="0" err="1"/>
              <a:t>Kenobi</a:t>
            </a:r>
            <a:r>
              <a:rPr lang="fr-FR" u="sng" dirty="0"/>
              <a:t> : u</a:t>
            </a:r>
            <a:r>
              <a:rPr lang="fr-FR" sz="1200" b="0" i="0" u="sng" kern="1200" dirty="0">
                <a:solidFill>
                  <a:schemeClr val="tx1"/>
                </a:solidFill>
                <a:effectLst/>
                <a:latin typeface="+mn-lt"/>
                <a:ea typeface="+mn-ea"/>
                <a:cs typeface="+mn-cs"/>
              </a:rPr>
              <a:t>n chevalier et maître </a:t>
            </a:r>
            <a:r>
              <a:rPr lang="fr-FR" sz="1200" b="0" i="0" u="sng" strike="noStrike" kern="1200" dirty="0">
                <a:solidFill>
                  <a:schemeClr val="bg1"/>
                </a:solidFill>
                <a:effectLst/>
                <a:latin typeface="+mn-lt"/>
                <a:ea typeface="+mn-ea"/>
                <a:cs typeface="+mn-cs"/>
                <a:hlinkClick r:id="rId3" tooltip="Jedi">
                  <a:extLst>
                    <a:ext uri="{A12FA001-AC4F-418D-AE19-62706E023703}">
                      <ahyp:hlinkClr xmlns:ahyp="http://schemas.microsoft.com/office/drawing/2018/hyperlinkcolor" val="tx"/>
                    </a:ext>
                  </a:extLst>
                </a:hlinkClick>
              </a:rPr>
              <a:t>Jedi</a:t>
            </a:r>
            <a:r>
              <a:rPr lang="fr-FR" sz="1200" b="0" i="0" u="sng" kern="1200" dirty="0">
                <a:solidFill>
                  <a:schemeClr val="tx1"/>
                </a:solidFill>
                <a:effectLst/>
                <a:latin typeface="+mn-lt"/>
                <a:ea typeface="+mn-ea"/>
                <a:cs typeface="+mn-cs"/>
              </a:rPr>
              <a:t>, personnage emblématique de la saga</a:t>
            </a:r>
            <a:r>
              <a:rPr lang="fr-FR" u="sng" dirty="0"/>
              <a:t> Star Wars</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58</a:t>
            </a:fld>
            <a:endParaRPr lang="fr-FR" dirty="0"/>
          </a:p>
        </p:txBody>
      </p:sp>
    </p:spTree>
    <p:extLst>
      <p:ext uri="{BB962C8B-B14F-4D97-AF65-F5344CB8AC3E}">
        <p14:creationId xmlns:p14="http://schemas.microsoft.com/office/powerpoint/2010/main" val="19318941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L’option exo des cotisations en cas d’ITT/IPT est possible sur le 83 ancienne offre alors que sur le PER, cette option ne sera possible que si TNS</a:t>
            </a:r>
          </a:p>
          <a:p>
            <a:r>
              <a:rPr lang="fr-FR" dirty="0"/>
              <a:t>Les rachats sociaux sont appelés « rachat pour accident de la vie » dans le PER , ils restent exonérés d’IR mais sont soumis à PS sur les produits </a:t>
            </a:r>
          </a:p>
          <a:p>
            <a:r>
              <a:rPr lang="fr-FR" dirty="0"/>
              <a:t>L’option au PFL à 7,50 % disparait purement et simplement dans le PER </a:t>
            </a:r>
          </a:p>
          <a:p>
            <a:r>
              <a:rPr lang="fr-FR" dirty="0"/>
              <a:t>L’option d’une réversion possible à 150 ou 200 % ne sera pas possible dans le PER hors cette caractéristique produit avait été introduite dans l’ancienne offre pour palier au « déficit » de réversion en cas d’écart d'âge important ou de remariage avec règle du prorata en faisant un outil de transmission du patrimoine efficace dans ce type de situation matrimoniale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point crucial reste celui-ci :   « </a:t>
            </a:r>
            <a:r>
              <a:rPr lang="fr-FR" sz="1200" dirty="0">
                <a:solidFill>
                  <a:schemeClr val="tx1"/>
                </a:solidFill>
              </a:rPr>
              <a:t>Et qu’il sera toujours possible de transférer une ancienne offre vers l’offre PACTE… l’inverse étant impossible… » dis autrement, pour constituer ma retraite, je peux très bien avoir un véhicule ancienne gamme et un véhicule PACTE, l’idéal étant d’avoir les 2 , par contre si je monte dans le véhicule PACTE je ne pourrai jamais passer dans le véhicule ancienne gamme alors que l’inverse sera toujours possible si cela est nécessaire; en clair, vous préférez souscrire </a:t>
            </a:r>
            <a:r>
              <a:rPr lang="fr-FR" sz="1200" b="1" dirty="0">
                <a:solidFill>
                  <a:schemeClr val="tx1"/>
                </a:solidFill>
              </a:rPr>
              <a:t>en priorité </a:t>
            </a:r>
            <a:r>
              <a:rPr lang="fr-FR" sz="1200" dirty="0">
                <a:solidFill>
                  <a:schemeClr val="tx1"/>
                </a:solidFill>
              </a:rPr>
              <a:t>quelque chose qui vous laisse le choix de changer si besoin en cours de route ou quelque chose qui ne vous laissera pas cette possibilité  ? Dans lequel de ces 2 véhicules je monte en priorité, dans celui qui va s’arrêter bientôt ou dans celui j’aurai toujours l’occasion de monter ? » </a:t>
            </a:r>
          </a:p>
          <a:p>
            <a:r>
              <a:rPr lang="fr-FR" dirty="0"/>
              <a:t>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59</a:t>
            </a:fld>
            <a:endParaRPr lang="fr-FR" dirty="0"/>
          </a:p>
        </p:txBody>
      </p:sp>
    </p:spTree>
    <p:extLst>
      <p:ext uri="{BB962C8B-B14F-4D97-AF65-F5344CB8AC3E}">
        <p14:creationId xmlns:p14="http://schemas.microsoft.com/office/powerpoint/2010/main" val="3961645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identification concerne des critères à utiliser jusqu’au 31/12/2019. Ces critères évolueront au gré de la sortie de notre gamme PACTE.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clients BIC/BNC avec rémunération  &gt; PASS car possibilité de déductibilité supérieure (+ 15%)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clients avec changement de statut dans les 5 dernières années car les clients peuvent disposer de contrats libérés.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Mini atelier d’identification à partir du fichier de segmentation joint: </a:t>
            </a:r>
          </a:p>
          <a:p>
            <a:pPr lvl="0"/>
            <a:r>
              <a:rPr lang="fr-FR" sz="1300" b="0" i="1" dirty="0">
                <a:latin typeface="Verdana" panose="020B0604030504040204" pitchFamily="34" charset="0"/>
                <a:ea typeface="Verdana" panose="020B0604030504040204" pitchFamily="34" charset="0"/>
                <a:cs typeface="Verdana" panose="020B0604030504040204" pitchFamily="34" charset="0"/>
              </a:rPr>
              <a:t> </a:t>
            </a:r>
            <a:r>
              <a:rPr lang="fr-FR" sz="1400" b="0" i="1" dirty="0">
                <a:latin typeface="Verdana" panose="020B0604030504040204" pitchFamily="34" charset="0"/>
                <a:ea typeface="Verdana" panose="020B0604030504040204" pitchFamily="34" charset="0"/>
                <a:cs typeface="Verdana" panose="020B0604030504040204" pitchFamily="34" charset="0"/>
              </a:rPr>
              <a:t>    »L’identification des clients concernés</a:t>
            </a:r>
            <a:r>
              <a:rPr lang="fr-FR" sz="1400" b="0" i="1" baseline="0" dirty="0">
                <a:latin typeface="Verdana" panose="020B0604030504040204" pitchFamily="34" charset="0"/>
                <a:ea typeface="Verdana" panose="020B0604030504040204" pitchFamily="34" charset="0"/>
                <a:cs typeface="Verdana" panose="020B0604030504040204" pitchFamily="34" charset="0"/>
              </a:rPr>
              <a:t> va se passer en 2 temps:</a:t>
            </a:r>
          </a:p>
          <a:p>
            <a:pPr lvl="1"/>
            <a:r>
              <a:rPr lang="fr-FR" sz="1400" b="0" i="1" baseline="0" dirty="0">
                <a:latin typeface="Verdana" panose="020B0604030504040204" pitchFamily="34" charset="0"/>
                <a:ea typeface="Verdana" panose="020B0604030504040204" pitchFamily="34" charset="0"/>
                <a:cs typeface="Verdana" panose="020B0604030504040204" pitchFamily="34" charset="0"/>
              </a:rPr>
              <a:t>	Tout d’abord , maintenant, lors de l’atelier, il va consister à faire ce travail d’identification sur un échantillon restreint de vos clients (2 clients = notion de mini test). Ces 2 clients auxquels vous avez déjà pensé pendant la réunion. Nous allons déterminer par des critères d’identification plus précis en quoi ces clients sont particulièrement concernés (fiche d’identification spécifique par thème). Donc il va s’agir de bien comprendre cette mécanique d’identification des clients . Ensuite, il est prévu que le conseiller ALM revoit chaque responsable de portefeuille . Cette rencontre individualisée (d’1heure environ) a pour but de faire l’identification des clients concernés sur l’ensemble de votre portefeuille.</a:t>
            </a:r>
          </a:p>
          <a:p>
            <a:pPr lvl="1"/>
            <a:r>
              <a:rPr lang="fr-FR" sz="1400" b="0" i="1" baseline="0" dirty="0">
                <a:latin typeface="Verdana" panose="020B0604030504040204" pitchFamily="34" charset="0"/>
                <a:ea typeface="Verdana" panose="020B0604030504040204" pitchFamily="34" charset="0"/>
                <a:cs typeface="Verdana" panose="020B0604030504040204" pitchFamily="34" charset="0"/>
              </a:rPr>
              <a:t>Elle associe la connaissance client du collaborateur et l’expertise métier du conseiller pour une meilleure identification.</a:t>
            </a:r>
          </a:p>
          <a:p>
            <a:pPr lvl="0" rtl="0"/>
            <a:r>
              <a:rPr lang="fr-FR" sz="1400" b="0" i="1" baseline="0" dirty="0">
                <a:latin typeface="Verdana" panose="020B0604030504040204" pitchFamily="34" charset="0"/>
                <a:ea typeface="Verdana" panose="020B0604030504040204" pitchFamily="34" charset="0"/>
                <a:cs typeface="Verdana" panose="020B0604030504040204" pitchFamily="34" charset="0"/>
              </a:rPr>
              <a:t>Cette rencontre se matérialisera par la mise en œuvre du tableau de suivi du cabinet avec un onglet pour chaque collaborateur.</a:t>
            </a:r>
          </a:p>
          <a:p>
            <a:pPr lvl="0" rtl="0"/>
            <a:r>
              <a:rPr lang="fr-FR" sz="1400" b="0" i="1" baseline="0" dirty="0">
                <a:latin typeface="Verdana" panose="020B0604030504040204" pitchFamily="34" charset="0"/>
                <a:ea typeface="Verdana" panose="020B0604030504040204" pitchFamily="34" charset="0"/>
                <a:cs typeface="Verdana" panose="020B0604030504040204" pitchFamily="34" charset="0"/>
              </a:rPr>
              <a:t>A l’issu de ces entretiens et à partir de ce tableau, lors d’un rendez vous prévu avec l’expert comptable, nous serons en mesure de déterminer les clients prioritaires et d’engager l’action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60</a:t>
            </a:fld>
            <a:endParaRPr lang="fr-FR" dirty="0"/>
          </a:p>
        </p:txBody>
      </p:sp>
    </p:spTree>
    <p:extLst>
      <p:ext uri="{BB962C8B-B14F-4D97-AF65-F5344CB8AC3E}">
        <p14:creationId xmlns:p14="http://schemas.microsoft.com/office/powerpoint/2010/main" val="2726608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61</a:t>
            </a:fld>
            <a:endParaRPr lang="fr-FR" dirty="0"/>
          </a:p>
        </p:txBody>
      </p:sp>
    </p:spTree>
    <p:extLst>
      <p:ext uri="{BB962C8B-B14F-4D97-AF65-F5344CB8AC3E}">
        <p14:creationId xmlns:p14="http://schemas.microsoft.com/office/powerpoint/2010/main" val="16172505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a:extLst>
              <a:ext uri="{FF2B5EF4-FFF2-40B4-BE49-F238E27FC236}">
                <a16:creationId xmlns:a16="http://schemas.microsoft.com/office/drawing/2014/main" id="{5234EEE0-CF77-413B-99C3-CD667C748DA5}"/>
              </a:ext>
            </a:extLst>
          </p:cNvPr>
          <p:cNvSpPr>
            <a:spLocks noGrp="1" noRot="1" noChangeAspect="1" noChangeArrowheads="1" noTextEdit="1"/>
          </p:cNvSpPr>
          <p:nvPr>
            <p:ph type="sldImg"/>
          </p:nvPr>
        </p:nvSpPr>
        <p:spPr>
          <a:ln/>
        </p:spPr>
      </p:sp>
      <p:sp>
        <p:nvSpPr>
          <p:cNvPr id="81923" name="Espace réservé des commentaires 2">
            <a:extLst>
              <a:ext uri="{FF2B5EF4-FFF2-40B4-BE49-F238E27FC236}">
                <a16:creationId xmlns:a16="http://schemas.microsoft.com/office/drawing/2014/main" id="{C7701DFD-53FF-4D52-9E46-2A33094FFA47}"/>
              </a:ext>
            </a:extLst>
          </p:cNvPr>
          <p:cNvSpPr>
            <a:spLocks noGrp="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Arial" panose="020B0604020202020204" pitchFamily="34" charset="0"/>
            </a:endParaRPr>
          </a:p>
        </p:txBody>
      </p:sp>
      <p:sp>
        <p:nvSpPr>
          <p:cNvPr id="81924" name="Espace réservé du numéro de diapositive 3">
            <a:extLst>
              <a:ext uri="{FF2B5EF4-FFF2-40B4-BE49-F238E27FC236}">
                <a16:creationId xmlns:a16="http://schemas.microsoft.com/office/drawing/2014/main" id="{21181B51-7454-4211-83E3-994C997F574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lnSpc>
                <a:spcPct val="110000"/>
              </a:lnSpc>
              <a:spcBef>
                <a:spcPct val="30000"/>
              </a:spcBef>
              <a:defRPr sz="1000">
                <a:solidFill>
                  <a:srgbClr val="391909"/>
                </a:solidFill>
                <a:latin typeface="Arial" panose="020B0604020202020204" pitchFamily="34" charset="0"/>
              </a:defRPr>
            </a:lvl1pPr>
            <a:lvl2pPr marL="741363" indent="-284163" defTabSz="965200">
              <a:lnSpc>
                <a:spcPct val="110000"/>
              </a:lnSpc>
              <a:spcBef>
                <a:spcPct val="30000"/>
              </a:spcBef>
              <a:defRPr sz="1000">
                <a:solidFill>
                  <a:srgbClr val="391909"/>
                </a:solidFill>
                <a:latin typeface="Arial" panose="020B0604020202020204" pitchFamily="34" charset="0"/>
              </a:defRPr>
            </a:lvl2pPr>
            <a:lvl3pPr marL="1141413" indent="-227013" defTabSz="965200">
              <a:lnSpc>
                <a:spcPct val="110000"/>
              </a:lnSpc>
              <a:spcBef>
                <a:spcPct val="30000"/>
              </a:spcBef>
              <a:defRPr sz="1000">
                <a:solidFill>
                  <a:srgbClr val="391909"/>
                </a:solidFill>
                <a:latin typeface="Arial" panose="020B0604020202020204" pitchFamily="34" charset="0"/>
              </a:defRPr>
            </a:lvl3pPr>
            <a:lvl4pPr marL="1598613" indent="-227013" defTabSz="965200">
              <a:lnSpc>
                <a:spcPct val="110000"/>
              </a:lnSpc>
              <a:spcBef>
                <a:spcPct val="30000"/>
              </a:spcBef>
              <a:defRPr sz="1000">
                <a:solidFill>
                  <a:srgbClr val="391909"/>
                </a:solidFill>
                <a:latin typeface="Arial" panose="020B0604020202020204" pitchFamily="34" charset="0"/>
              </a:defRPr>
            </a:lvl4pPr>
            <a:lvl5pPr marL="2055813" indent="-227013" defTabSz="965200">
              <a:lnSpc>
                <a:spcPct val="110000"/>
              </a:lnSpc>
              <a:spcBef>
                <a:spcPct val="30000"/>
              </a:spcBef>
              <a:defRPr sz="1000">
                <a:solidFill>
                  <a:srgbClr val="391909"/>
                </a:solidFill>
                <a:latin typeface="Arial" panose="020B0604020202020204" pitchFamily="34" charset="0"/>
              </a:defRPr>
            </a:lvl5pPr>
            <a:lvl6pPr marL="2513013" indent="-227013" defTabSz="965200" eaLnBrk="0" fontAlgn="base" hangingPunct="0">
              <a:lnSpc>
                <a:spcPct val="110000"/>
              </a:lnSpc>
              <a:spcBef>
                <a:spcPct val="30000"/>
              </a:spcBef>
              <a:spcAft>
                <a:spcPct val="0"/>
              </a:spcAft>
              <a:defRPr sz="1000">
                <a:solidFill>
                  <a:srgbClr val="391909"/>
                </a:solidFill>
                <a:latin typeface="Arial" panose="020B0604020202020204" pitchFamily="34" charset="0"/>
              </a:defRPr>
            </a:lvl6pPr>
            <a:lvl7pPr marL="2970213" indent="-227013" defTabSz="965200" eaLnBrk="0" fontAlgn="base" hangingPunct="0">
              <a:lnSpc>
                <a:spcPct val="110000"/>
              </a:lnSpc>
              <a:spcBef>
                <a:spcPct val="30000"/>
              </a:spcBef>
              <a:spcAft>
                <a:spcPct val="0"/>
              </a:spcAft>
              <a:defRPr sz="1000">
                <a:solidFill>
                  <a:srgbClr val="391909"/>
                </a:solidFill>
                <a:latin typeface="Arial" panose="020B0604020202020204" pitchFamily="34" charset="0"/>
              </a:defRPr>
            </a:lvl7pPr>
            <a:lvl8pPr marL="3427413" indent="-227013" defTabSz="965200" eaLnBrk="0" fontAlgn="base" hangingPunct="0">
              <a:lnSpc>
                <a:spcPct val="110000"/>
              </a:lnSpc>
              <a:spcBef>
                <a:spcPct val="30000"/>
              </a:spcBef>
              <a:spcAft>
                <a:spcPct val="0"/>
              </a:spcAft>
              <a:defRPr sz="1000">
                <a:solidFill>
                  <a:srgbClr val="391909"/>
                </a:solidFill>
                <a:latin typeface="Arial" panose="020B0604020202020204" pitchFamily="34" charset="0"/>
              </a:defRPr>
            </a:lvl8pPr>
            <a:lvl9pPr marL="3884613" indent="-227013" defTabSz="965200" eaLnBrk="0" fontAlgn="base" hangingPunct="0">
              <a:lnSpc>
                <a:spcPct val="110000"/>
              </a:lnSpc>
              <a:spcBef>
                <a:spcPct val="30000"/>
              </a:spcBef>
              <a:spcAft>
                <a:spcPct val="0"/>
              </a:spcAft>
              <a:defRPr sz="1000">
                <a:solidFill>
                  <a:srgbClr val="391909"/>
                </a:solidFill>
                <a:latin typeface="Arial" panose="020B0604020202020204" pitchFamily="34" charset="0"/>
              </a:defRPr>
            </a:lvl9pPr>
          </a:lstStyle>
          <a:p>
            <a:pPr>
              <a:lnSpc>
                <a:spcPct val="100000"/>
              </a:lnSpc>
              <a:spcBef>
                <a:spcPct val="0"/>
              </a:spcBef>
            </a:pPr>
            <a:fld id="{FED34E39-D99F-49A6-84B3-1B6173D90446}" type="slidenum">
              <a:rPr lang="fr-FR" altLang="fr-FR" sz="1200" smtClean="0">
                <a:solidFill>
                  <a:srgbClr val="000000"/>
                </a:solidFill>
                <a:latin typeface="Verdana" panose="020B0604030504040204" pitchFamily="34" charset="0"/>
              </a:rPr>
              <a:pPr>
                <a:lnSpc>
                  <a:spcPct val="100000"/>
                </a:lnSpc>
                <a:spcBef>
                  <a:spcPct val="0"/>
                </a:spcBef>
              </a:pPr>
              <a:t>62</a:t>
            </a:fld>
            <a:endParaRPr lang="fr-FR" altLang="fr-FR" sz="1200">
              <a:solidFill>
                <a:srgbClr val="000000"/>
              </a:solidFill>
              <a:latin typeface="Verdana" panose="020B0604030504040204" pitchFamily="34" charset="0"/>
            </a:endParaRPr>
          </a:p>
        </p:txBody>
      </p:sp>
    </p:spTree>
    <p:extLst>
      <p:ext uri="{BB962C8B-B14F-4D97-AF65-F5344CB8AC3E}">
        <p14:creationId xmlns:p14="http://schemas.microsoft.com/office/powerpoint/2010/main" val="102724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L’art 197 de la loi PACTE du 22.05.2019 réforme les régimes dits à prestations définies ( ordonnance du 03/07/2019) qui deviennent à compter du 01/01/2020 des régimes avec acquisitions de droits certains ( sous conditions et avec un plafonnement à 3% / an pendant 10 ans soit une prestation maximale de 30 % du dernier salaire) en lieu et place des « anciens régimes » à droits aléatoires ( nécessité d’être présent dans l’entreprise au moment de la liquidation des droits pour pouvoir en bénéficier)</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7</a:t>
            </a:fld>
            <a:endParaRPr lang="fr-FR" dirty="0"/>
          </a:p>
        </p:txBody>
      </p:sp>
    </p:spTree>
    <p:extLst>
      <p:ext uri="{BB962C8B-B14F-4D97-AF65-F5344CB8AC3E}">
        <p14:creationId xmlns:p14="http://schemas.microsoft.com/office/powerpoint/2010/main" val="42861809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a:extLst>
              <a:ext uri="{FF2B5EF4-FFF2-40B4-BE49-F238E27FC236}">
                <a16:creationId xmlns:a16="http://schemas.microsoft.com/office/drawing/2014/main" id="{30D76B3A-C1BB-4DD1-BF38-E8EDAC52543C}"/>
              </a:ext>
            </a:extLst>
          </p:cNvPr>
          <p:cNvSpPr>
            <a:spLocks noGrp="1" noRot="1" noChangeAspect="1" noChangeArrowheads="1" noTextEdit="1"/>
          </p:cNvSpPr>
          <p:nvPr>
            <p:ph type="sldImg"/>
          </p:nvPr>
        </p:nvSpPr>
        <p:spPr>
          <a:ln/>
        </p:spPr>
      </p:sp>
      <p:sp>
        <p:nvSpPr>
          <p:cNvPr id="83971" name="Espace réservé des commentaires 2">
            <a:extLst>
              <a:ext uri="{FF2B5EF4-FFF2-40B4-BE49-F238E27FC236}">
                <a16:creationId xmlns:a16="http://schemas.microsoft.com/office/drawing/2014/main" id="{B0EEC46C-A3D7-414C-B7F9-3E37C5C2FBA3}"/>
              </a:ext>
            </a:extLst>
          </p:cNvPr>
          <p:cNvSpPr>
            <a:spLocks noGrp="1"/>
          </p:cNvSpPr>
          <p:nvPr>
            <p:ph type="body"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dirty="0">
                <a:latin typeface="Arial" panose="020B0604020202020204" pitchFamily="34" charset="0"/>
              </a:rPr>
              <a:t>Il n’y a pas de mauvais positionnement mais il y a des positionnement choisis ou subis pour accompagner ses clients sur le domaine de la protection sociale. Prenons le domaine de la retraite.</a:t>
            </a:r>
          </a:p>
          <a:p>
            <a:pPr eaLnBrk="1" hangingPunct="1">
              <a:spcBef>
                <a:spcPct val="0"/>
              </a:spcBef>
            </a:pPr>
            <a:endParaRPr lang="fr-FR" altLang="fr-FR" dirty="0">
              <a:latin typeface="Arial" panose="020B0604020202020204" pitchFamily="34" charset="0"/>
            </a:endParaRPr>
          </a:p>
          <a:p>
            <a:pPr eaLnBrk="1" hangingPunct="1">
              <a:spcBef>
                <a:spcPct val="0"/>
              </a:spcBef>
            </a:pPr>
            <a:r>
              <a:rPr lang="fr-FR" dirty="0"/>
              <a:t>Sécuriser les dossiers : </a:t>
            </a:r>
            <a:r>
              <a:rPr lang="fr-FR" altLang="fr-FR" dirty="0">
                <a:solidFill>
                  <a:srgbClr val="391909"/>
                </a:solidFill>
                <a:cs typeface="Arial" charset="0"/>
              </a:rPr>
              <a:t>Un expert comptable répond aux attentes (questions exprimées des clients). Il a la volonté d’accompagner ses clients dans une situation de risque mue par une contrainte externe. Il agit plus sur la volonté d’éviter de perdre que sur l’objectif de faire gagner </a:t>
            </a:r>
            <a:r>
              <a:rPr lang="fr-FR" altLang="fr-FR" dirty="0">
                <a:latin typeface="Arial" panose="020B0604020202020204" pitchFamily="34" charset="0"/>
              </a:rPr>
              <a:t>Si je choisis la sécurisation, j’ai besoin d’avoir sélectionné un expert en retraite externe pour répondre à la question du client, expert fiable et respectant l’indépendance du cabinet comptable. Je dois aussi exiger d’être en copie de l’étude réalisée.</a:t>
            </a:r>
          </a:p>
          <a:p>
            <a:pPr eaLnBrk="1" hangingPunct="1">
              <a:spcBef>
                <a:spcPct val="0"/>
              </a:spcBef>
            </a:pPr>
            <a:endParaRPr lang="fr-FR" altLang="fr-FR" dirty="0">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dirty="0"/>
              <a:t>Fidéliser les clients : </a:t>
            </a:r>
            <a:r>
              <a:rPr lang="fr-FR" altLang="fr-FR" dirty="0">
                <a:solidFill>
                  <a:srgbClr val="391909"/>
                </a:solidFill>
              </a:rPr>
              <a:t>Un expert comptable prend conscience que le client a</a:t>
            </a:r>
            <a:r>
              <a:rPr lang="fr-FR" altLang="" dirty="0">
                <a:solidFill>
                  <a:srgbClr val="391909"/>
                </a:solidFill>
              </a:rPr>
              <a:t> </a:t>
            </a:r>
            <a:r>
              <a:rPr lang="fr-FR" altLang="fr-FR" dirty="0">
                <a:solidFill>
                  <a:srgbClr val="391909"/>
                </a:solidFill>
              </a:rPr>
              <a:t>des besoins pas forcément exprimés . Il veut accompagner ses clients sur le besoin non exprimé par le client d’optimiser sa retraite. Il va segmenter, proposer et surveiller la réalisation du bilan retraite  sans en maîtriser la globalité avec le nécessaire appui d’un partenaire « expert de ce domaine ». </a:t>
            </a:r>
            <a:r>
              <a:rPr lang="fr-FR" altLang="fr-FR" dirty="0">
                <a:latin typeface="Arial" panose="020B0604020202020204" pitchFamily="34" charset="0"/>
              </a:rPr>
              <a:t>Si je choisis la fidélisation sans facturation supplémentaire, je dois veiller à la fois à valoriser le cabinet sans y consacrer trop de temps..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altLang="fr-FR" dirty="0">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altLang="fr-FR" dirty="0">
                <a:solidFill>
                  <a:srgbClr val="391909"/>
                </a:solidFill>
              </a:rPr>
              <a:t>Développer les missions : Un expert comptable a intégré le développement de mission retraite dans son offre de cabinet. Cela fait partie de son organisation. Il est capable de mettre en œuvre la globalité des phases du développement de missions. Il peut le faire en autonomie ou en cotraitance avec un expert du domaine.</a:t>
            </a:r>
            <a:endParaRPr lang="fr-FR" altLang="fr-FR" dirty="0">
              <a:latin typeface="Arial" panose="020B0604020202020204" pitchFamily="34" charset="0"/>
            </a:endParaRPr>
          </a:p>
          <a:p>
            <a:pPr eaLnBrk="1" hangingPunct="1">
              <a:spcBef>
                <a:spcPct val="0"/>
              </a:spcBef>
            </a:pPr>
            <a:endParaRPr lang="fr-FR" altLang="fr-FR" dirty="0">
              <a:latin typeface="Arial" panose="020B0604020202020204" pitchFamily="34" charset="0"/>
            </a:endParaRPr>
          </a:p>
        </p:txBody>
      </p:sp>
      <p:sp>
        <p:nvSpPr>
          <p:cNvPr id="83972" name="Espace réservé du numéro de diapositive 3">
            <a:extLst>
              <a:ext uri="{FF2B5EF4-FFF2-40B4-BE49-F238E27FC236}">
                <a16:creationId xmlns:a16="http://schemas.microsoft.com/office/drawing/2014/main" id="{568D2D39-3B54-42DF-8A27-950F29AA9BA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lnSpc>
                <a:spcPct val="110000"/>
              </a:lnSpc>
              <a:spcBef>
                <a:spcPct val="30000"/>
              </a:spcBef>
              <a:defRPr sz="1000">
                <a:solidFill>
                  <a:srgbClr val="391909"/>
                </a:solidFill>
                <a:latin typeface="Arial" panose="020B0604020202020204" pitchFamily="34" charset="0"/>
              </a:defRPr>
            </a:lvl1pPr>
            <a:lvl2pPr marL="741363" indent="-284163" defTabSz="946150">
              <a:lnSpc>
                <a:spcPct val="110000"/>
              </a:lnSpc>
              <a:spcBef>
                <a:spcPct val="30000"/>
              </a:spcBef>
              <a:defRPr sz="1000">
                <a:solidFill>
                  <a:srgbClr val="391909"/>
                </a:solidFill>
                <a:latin typeface="Arial" panose="020B0604020202020204" pitchFamily="34" charset="0"/>
              </a:defRPr>
            </a:lvl2pPr>
            <a:lvl3pPr marL="1141413" indent="-227013" defTabSz="946150">
              <a:lnSpc>
                <a:spcPct val="110000"/>
              </a:lnSpc>
              <a:spcBef>
                <a:spcPct val="30000"/>
              </a:spcBef>
              <a:defRPr sz="1000">
                <a:solidFill>
                  <a:srgbClr val="391909"/>
                </a:solidFill>
                <a:latin typeface="Arial" panose="020B0604020202020204" pitchFamily="34" charset="0"/>
              </a:defRPr>
            </a:lvl3pPr>
            <a:lvl4pPr marL="1598613" indent="-227013" defTabSz="946150">
              <a:lnSpc>
                <a:spcPct val="110000"/>
              </a:lnSpc>
              <a:spcBef>
                <a:spcPct val="30000"/>
              </a:spcBef>
              <a:defRPr sz="1000">
                <a:solidFill>
                  <a:srgbClr val="391909"/>
                </a:solidFill>
                <a:latin typeface="Arial" panose="020B0604020202020204" pitchFamily="34" charset="0"/>
              </a:defRPr>
            </a:lvl4pPr>
            <a:lvl5pPr marL="2055813" indent="-227013" defTabSz="946150">
              <a:lnSpc>
                <a:spcPct val="110000"/>
              </a:lnSpc>
              <a:spcBef>
                <a:spcPct val="30000"/>
              </a:spcBef>
              <a:defRPr sz="1000">
                <a:solidFill>
                  <a:srgbClr val="391909"/>
                </a:solidFill>
                <a:latin typeface="Arial" panose="020B0604020202020204" pitchFamily="34" charset="0"/>
              </a:defRPr>
            </a:lvl5pPr>
            <a:lvl6pPr marL="2513013" indent="-227013" defTabSz="946150" eaLnBrk="0" fontAlgn="base" hangingPunct="0">
              <a:lnSpc>
                <a:spcPct val="110000"/>
              </a:lnSpc>
              <a:spcBef>
                <a:spcPct val="30000"/>
              </a:spcBef>
              <a:spcAft>
                <a:spcPct val="0"/>
              </a:spcAft>
              <a:defRPr sz="1000">
                <a:solidFill>
                  <a:srgbClr val="391909"/>
                </a:solidFill>
                <a:latin typeface="Arial" panose="020B0604020202020204" pitchFamily="34" charset="0"/>
              </a:defRPr>
            </a:lvl6pPr>
            <a:lvl7pPr marL="2970213" indent="-227013" defTabSz="946150" eaLnBrk="0" fontAlgn="base" hangingPunct="0">
              <a:lnSpc>
                <a:spcPct val="110000"/>
              </a:lnSpc>
              <a:spcBef>
                <a:spcPct val="30000"/>
              </a:spcBef>
              <a:spcAft>
                <a:spcPct val="0"/>
              </a:spcAft>
              <a:defRPr sz="1000">
                <a:solidFill>
                  <a:srgbClr val="391909"/>
                </a:solidFill>
                <a:latin typeface="Arial" panose="020B0604020202020204" pitchFamily="34" charset="0"/>
              </a:defRPr>
            </a:lvl7pPr>
            <a:lvl8pPr marL="3427413" indent="-227013" defTabSz="946150" eaLnBrk="0" fontAlgn="base" hangingPunct="0">
              <a:lnSpc>
                <a:spcPct val="110000"/>
              </a:lnSpc>
              <a:spcBef>
                <a:spcPct val="30000"/>
              </a:spcBef>
              <a:spcAft>
                <a:spcPct val="0"/>
              </a:spcAft>
              <a:defRPr sz="1000">
                <a:solidFill>
                  <a:srgbClr val="391909"/>
                </a:solidFill>
                <a:latin typeface="Arial" panose="020B0604020202020204" pitchFamily="34" charset="0"/>
              </a:defRPr>
            </a:lvl8pPr>
            <a:lvl9pPr marL="3884613" indent="-227013" defTabSz="946150" eaLnBrk="0" fontAlgn="base" hangingPunct="0">
              <a:lnSpc>
                <a:spcPct val="110000"/>
              </a:lnSpc>
              <a:spcBef>
                <a:spcPct val="30000"/>
              </a:spcBef>
              <a:spcAft>
                <a:spcPct val="0"/>
              </a:spcAft>
              <a:defRPr sz="1000">
                <a:solidFill>
                  <a:srgbClr val="391909"/>
                </a:solidFill>
                <a:latin typeface="Arial" panose="020B0604020202020204" pitchFamily="34" charset="0"/>
              </a:defRPr>
            </a:lvl9pPr>
          </a:lstStyle>
          <a:p>
            <a:pPr>
              <a:lnSpc>
                <a:spcPct val="100000"/>
              </a:lnSpc>
              <a:spcBef>
                <a:spcPct val="0"/>
              </a:spcBef>
            </a:pPr>
            <a:fld id="{6DC75319-AD90-4888-93DF-9AB8D62AFCBB}" type="slidenum">
              <a:rPr lang="fr-FR" altLang="fr-FR" sz="1200" smtClean="0">
                <a:solidFill>
                  <a:srgbClr val="000000"/>
                </a:solidFill>
                <a:latin typeface="Calibri" panose="020F0502020204030204" pitchFamily="34" charset="0"/>
              </a:rPr>
              <a:pPr>
                <a:lnSpc>
                  <a:spcPct val="100000"/>
                </a:lnSpc>
                <a:spcBef>
                  <a:spcPct val="0"/>
                </a:spcBef>
              </a:pPr>
              <a:t>63</a:t>
            </a:fld>
            <a:endParaRPr lang="fr-FR" altLang="fr-F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258245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d’animation : « D’après ce que vous en avez lu ou entendu, pourquoi cette réforme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64</a:t>
            </a:fld>
            <a:endParaRPr lang="fr-FR" dirty="0"/>
          </a:p>
        </p:txBody>
      </p:sp>
    </p:spTree>
    <p:extLst>
      <p:ext uri="{BB962C8B-B14F-4D97-AF65-F5344CB8AC3E}">
        <p14:creationId xmlns:p14="http://schemas.microsoft.com/office/powerpoint/2010/main" val="4240497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Poser le principe de notre légitimité à traiter ce sujet au bénéfice de leurs clients eu égard à notre positionnement et à notre expertise en terme de régimes supplémentaires de retraite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Et bien reposer le principe de base selon lequel chaque cas est diffèrent et mérite une étude précise et appropriée ( APS) et que cette étude viendra en réponse aux nouvelles obligations d’informations et de conseils inscrites dans la réforme de l’épargne retraite et dans le CMF  </a:t>
            </a:r>
            <a:endParaRPr lang="fr-FR" dirty="0"/>
          </a:p>
          <a:p>
            <a:r>
              <a:rPr lang="fr-FR" dirty="0"/>
              <a:t>Extrait de la plaquette marketing Loi PACTE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65</a:t>
            </a:fld>
            <a:endParaRPr lang="fr-FR" dirty="0"/>
          </a:p>
        </p:txBody>
      </p:sp>
    </p:spTree>
    <p:extLst>
      <p:ext uri="{BB962C8B-B14F-4D97-AF65-F5344CB8AC3E}">
        <p14:creationId xmlns:p14="http://schemas.microsoft.com/office/powerpoint/2010/main" val="4197457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Poser le principe de notre légitimité à traiter ce sujet au bénéfice de leurs clients eu égard à notre positionnement et à notre expertise en terme de régimes supplémentaires de retraite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 bien reposer le principe de base selon lequel chaque cas est diffèrent et mérite une étude précise et appropriée ( APS) et que cette étude viendra en réponse aux nouvelles obligations d’informations et de conseils inscrites dans la réforme de l’épargne retraite et dans le CMF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Extrait de la plaquette marketing Loi PACTE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66</a:t>
            </a:fld>
            <a:endParaRPr lang="fr-FR" dirty="0"/>
          </a:p>
        </p:txBody>
      </p:sp>
    </p:spTree>
    <p:extLst>
      <p:ext uri="{BB962C8B-B14F-4D97-AF65-F5344CB8AC3E}">
        <p14:creationId xmlns:p14="http://schemas.microsoft.com/office/powerpoint/2010/main" val="401977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Remercier les participants pour leur collaboration.</a:t>
            </a:r>
          </a:p>
          <a:p>
            <a:r>
              <a:rPr lang="fr-FR" dirty="0"/>
              <a:t>Distribuer supports : exemple : corrigé du quiz, exemple de rapport d'audit…</a:t>
            </a:r>
          </a:p>
          <a:p>
            <a:r>
              <a:rPr lang="fr-FR" dirty="0"/>
              <a:t>Conclure sur le mode opératoire (dossiers tests ou réunion clients) qui a été décidé avec le responsable du cabinet pour la suite à donner à cette réunion.</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67</a:t>
            </a:fld>
            <a:endParaRPr lang="fr-FR" dirty="0"/>
          </a:p>
        </p:txBody>
      </p:sp>
    </p:spTree>
    <p:extLst>
      <p:ext uri="{BB962C8B-B14F-4D97-AF65-F5344CB8AC3E}">
        <p14:creationId xmlns:p14="http://schemas.microsoft.com/office/powerpoint/2010/main" val="16427939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différence devra être étudiée dans le cas ou le client souhaiterait racheter son contrat assurance-vie pour le réinvestir dans un PER avant le 01.01.2023</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68</a:t>
            </a:fld>
            <a:endParaRPr lang="fr-FR" dirty="0"/>
          </a:p>
        </p:txBody>
      </p:sp>
    </p:spTree>
    <p:extLst>
      <p:ext uri="{BB962C8B-B14F-4D97-AF65-F5344CB8AC3E}">
        <p14:creationId xmlns:p14="http://schemas.microsoft.com/office/powerpoint/2010/main" val="1029494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kern="1200" dirty="0">
                <a:solidFill>
                  <a:schemeClr val="tx1"/>
                </a:solidFill>
                <a:effectLst/>
                <a:latin typeface="+mn-lt"/>
                <a:ea typeface="+mn-ea"/>
                <a:cs typeface="+mn-cs"/>
              </a:rPr>
              <a:t>Coté 757 B du CGI  le 757 B du CGI du PER avec adhésion à un contrat d’assurance de groupe a été réécrit dans le cadre du PER et ne correspond pas au 757 B du CGI de l’assurance-vie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Dans le cadre du PER, seul  importe l’âge auquel décède le titulaire du plan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-toutes les sommes, rentes ou valeurs quelconques dues par l’assureur, à raison du décès du titulaire du PER avant l’âge de 70 ans, se voient appliquer l’abattement de 152 500 euros (article 990 I du CGI, dans sa rédaction en vigueur à compter du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octobre 2019).</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-toutes les sommes, rentes ou valeurs quelconques dues par l’assureur, à raison du décès du titulaire du PER après l’âge de 70 ans, font l’objet de l’abattement de 30 500 euros (article 757 B du CGI, dans sa rédaction en vigueur à compter du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octobre 2019).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retenant l'âge de l'assuré au moment de son décès et en taxant les sommes pour leur montant total (après abattement), l'ordonnance du 24 juillet 2019 introduit une dérogation aux règles générales de taxation des contrats d'assurance-vie et assimilés, selon lesquelles les sommes versées par un assureur ne sont soumises aux droits de succession qu'à concurrence de la fraction des primes versées après l'âge de 70 ans (après abattement).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ce qui concerne le 757 B applicable aux PER assurantiels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sommes ouvrant droit aux droits de successions sont toutes les sommes dues par l’assureur en raison du décès après 70 ans ;</a:t>
            </a:r>
          </a:p>
          <a:p>
            <a:r>
              <a:rPr lang="fr-FR" sz="1200" kern="1200" dirty="0">
                <a:solidFill>
                  <a:schemeClr val="tx1"/>
                </a:solidFill>
                <a:effectLst/>
                <a:latin typeface="+mn-lt"/>
                <a:ea typeface="+mn-ea"/>
                <a:cs typeface="+mn-cs"/>
              </a:rPr>
              <a:t>-l’abattement de 30500€  s’applique à toutes les sommes versées par l’assureur au titre du PER en raison du décès après 70 ans </a:t>
            </a:r>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69</a:t>
            </a:fld>
            <a:endParaRPr lang="fr-FR" dirty="0"/>
          </a:p>
        </p:txBody>
      </p:sp>
    </p:spTree>
    <p:extLst>
      <p:ext uri="{BB962C8B-B14F-4D97-AF65-F5344CB8AC3E}">
        <p14:creationId xmlns:p14="http://schemas.microsoft.com/office/powerpoint/2010/main" val="421428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contrat doit avoir plus de 8 ans </a:t>
            </a:r>
          </a:p>
          <a:p>
            <a:r>
              <a:rPr lang="fr-FR" dirty="0"/>
              <a:t>Le titulaire du contrat doit être à plus de 5 ans de l'âge légal de départ à la retraite</a:t>
            </a:r>
          </a:p>
          <a:p>
            <a:r>
              <a:rPr lang="fr-FR" dirty="0"/>
              <a:t>Le rachat doit être effectué avant le 31 décembre de l’année dudit rachat sur le PER  </a:t>
            </a:r>
          </a:p>
          <a:p>
            <a:r>
              <a:rPr lang="fr-FR" dirty="0"/>
              <a:t>ATTENTION : L’art 757 B du CGI a été réécrit dans le cadre du PER avec notamment un assujetissement aux droits de succession portant sur les sommes transmises après 70 ans et non sur les versements passés 70 ans tel que cela est le cas en fiscalité assurance-vie et sans exonérer les produits réalisés passés également 70 ans  cf. note juridique DJA du 23.08.2019</a:t>
            </a:r>
          </a:p>
          <a:p>
            <a:r>
              <a:rPr lang="fr-FR" b="1" dirty="0"/>
              <a:t>Exemple d’animation </a:t>
            </a:r>
            <a:r>
              <a:rPr lang="fr-FR" dirty="0"/>
              <a:t>: «  faudra-t-il le faire ? »    </a:t>
            </a:r>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8</a:t>
            </a:fld>
            <a:endParaRPr lang="fr-FR" dirty="0"/>
          </a:p>
        </p:txBody>
      </p:sp>
    </p:spTree>
    <p:extLst>
      <p:ext uri="{BB962C8B-B14F-4D97-AF65-F5344CB8AC3E}">
        <p14:creationId xmlns:p14="http://schemas.microsoft.com/office/powerpoint/2010/main" val="248549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281A9EB-EC66-4476-98B0-8649E260FF7A}" type="slidenum">
              <a:rPr lang="fr-FR" smtClean="0"/>
              <a:t>9</a:t>
            </a:fld>
            <a:endParaRPr lang="fr-FR" dirty="0"/>
          </a:p>
        </p:txBody>
      </p:sp>
    </p:spTree>
    <p:extLst>
      <p:ext uri="{BB962C8B-B14F-4D97-AF65-F5344CB8AC3E}">
        <p14:creationId xmlns:p14="http://schemas.microsoft.com/office/powerpoint/2010/main" val="246411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dirty="0">
                <a:solidFill>
                  <a:schemeClr val="accent6"/>
                </a:solidFill>
              </a:rPr>
              <a:t>Les régimes facultatifs sont réformés dans une loi dédiée (exemple : Loi PACTE)</a:t>
            </a:r>
          </a:p>
          <a:p>
            <a:pPr marL="285750" indent="-285750">
              <a:buFont typeface="Arial" panose="020B0604020202020204" pitchFamily="34" charset="0"/>
              <a:buChar char="•"/>
            </a:pPr>
            <a:r>
              <a:rPr lang="fr-FR" dirty="0">
                <a:solidFill>
                  <a:schemeClr val="accent6"/>
                </a:solidFill>
              </a:rPr>
              <a:t>Les régimes obligatoires seront réformés dans un texte unique portant réforme du futur régime universel (puis à travers les LF/LFSS)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accent6"/>
                </a:solidFill>
              </a:rPr>
              <a:t>En clair, </a:t>
            </a:r>
            <a:r>
              <a:rPr lang="fr-FR" b="1" dirty="0">
                <a:solidFill>
                  <a:schemeClr val="accent6"/>
                </a:solidFill>
              </a:rPr>
              <a:t>régimes de répartition et de capitalisation </a:t>
            </a:r>
            <a:r>
              <a:rPr lang="fr-FR" dirty="0">
                <a:solidFill>
                  <a:schemeClr val="accent6"/>
                </a:solidFill>
              </a:rPr>
              <a:t>seront reformés au sein de lois distinctes et non plus au sein d’une même loi pour donner plus de forces et de latitude aux pilotages de ces 2 grands régimes organisant les </a:t>
            </a:r>
            <a:r>
              <a:rPr lang="fr-FR" b="1" dirty="0">
                <a:solidFill>
                  <a:schemeClr val="accent6"/>
                </a:solidFill>
              </a:rPr>
              <a:t>revenus futurs des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accent6"/>
                </a:solidFill>
              </a:rPr>
              <a:t>Ce principe entérine l’art 107 de la réforme des retraites de 2010 : les seuls régimes obligatoires étant insuffisants pour assurer le risque vieillesse , la définition d’une pension de retraite doit être constituée d’une part de régimes obligatoires et d’autre part de régimes facultatifs  </a:t>
            </a: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5281A9EB-EC66-4476-98B0-8649E260FF7A}" type="slidenum">
              <a:rPr lang="fr-FR" smtClean="0"/>
              <a:t>10</a:t>
            </a:fld>
            <a:endParaRPr lang="fr-FR" dirty="0"/>
          </a:p>
        </p:txBody>
      </p:sp>
    </p:spTree>
    <p:extLst>
      <p:ext uri="{BB962C8B-B14F-4D97-AF65-F5344CB8AC3E}">
        <p14:creationId xmlns:p14="http://schemas.microsoft.com/office/powerpoint/2010/main" val="962239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15" name="Titre 14"/>
          <p:cNvSpPr>
            <a:spLocks noGrp="1"/>
          </p:cNvSpPr>
          <p:nvPr>
            <p:ph type="title"/>
          </p:nvPr>
        </p:nvSpPr>
        <p:spPr>
          <a:xfrm>
            <a:off x="4499992" y="228552"/>
            <a:ext cx="4248472" cy="903038"/>
          </a:xfrm>
        </p:spPr>
        <p:txBody>
          <a:bodyPr anchor="t">
            <a:noAutofit/>
          </a:bodyPr>
          <a:lstStyle>
            <a:lvl1pPr algn="l">
              <a:defRPr sz="2800">
                <a:solidFill>
                  <a:srgbClr val="391909"/>
                </a:solidFill>
              </a:defRPr>
            </a:lvl1pPr>
          </a:lstStyle>
          <a:p>
            <a:r>
              <a:rPr lang="fr-FR" dirty="0"/>
              <a:t>Modifiez le style du titre</a:t>
            </a:r>
          </a:p>
        </p:txBody>
      </p:sp>
      <p:sp>
        <p:nvSpPr>
          <p:cNvPr id="17" name="Espace réservé du texte 16"/>
          <p:cNvSpPr>
            <a:spLocks noGrp="1"/>
          </p:cNvSpPr>
          <p:nvPr>
            <p:ph type="body" sz="quarter" idx="10" hasCustomPrompt="1"/>
          </p:nvPr>
        </p:nvSpPr>
        <p:spPr>
          <a:xfrm>
            <a:off x="4499992" y="4156621"/>
            <a:ext cx="3384550" cy="647377"/>
          </a:xfrm>
        </p:spPr>
        <p:txBody>
          <a:bodyPr anchor="b">
            <a:normAutofit/>
          </a:bodyPr>
          <a:lstStyle>
            <a:lvl1pPr marL="0" indent="0">
              <a:buNone/>
              <a:defRPr sz="1100" baseline="0"/>
            </a:lvl1pPr>
            <a:lvl5pPr>
              <a:defRPr/>
            </a:lvl5pPr>
          </a:lstStyle>
          <a:p>
            <a:pPr lvl="0"/>
            <a:r>
              <a:rPr lang="fr-FR" dirty="0"/>
              <a:t>Si besoin : Intervenants et Destinataires</a:t>
            </a:r>
          </a:p>
        </p:txBody>
      </p:sp>
      <p:sp>
        <p:nvSpPr>
          <p:cNvPr id="6" name="ZoneTexte 5"/>
          <p:cNvSpPr txBox="1"/>
          <p:nvPr userDrawn="1"/>
        </p:nvSpPr>
        <p:spPr>
          <a:xfrm>
            <a:off x="107504" y="4676532"/>
            <a:ext cx="1872208" cy="415498"/>
          </a:xfrm>
          <a:prstGeom prst="rect">
            <a:avLst/>
          </a:prstGeom>
          <a:noFill/>
        </p:spPr>
        <p:txBody>
          <a:bodyPr wrap="square" rtlCol="0">
            <a:spAutoFit/>
          </a:bodyPr>
          <a:lstStyle/>
          <a:p>
            <a:r>
              <a:rPr lang="fr-FR" sz="700" dirty="0">
                <a:solidFill>
                  <a:srgbClr val="391909"/>
                </a:solidFill>
              </a:rPr>
              <a:t>Ceci est un document exclusivement réservé à l’interne</a:t>
            </a:r>
            <a:r>
              <a:rPr lang="fr-FR" sz="700" baseline="0" dirty="0">
                <a:solidFill>
                  <a:srgbClr val="391909"/>
                </a:solidFill>
              </a:rPr>
              <a:t> qui ne peut engager la responsabilité d’AG2R LA MONDIALE</a:t>
            </a:r>
            <a:endParaRPr lang="fr-FR" sz="700" dirty="0">
              <a:solidFill>
                <a:srgbClr val="391909"/>
              </a:solidFill>
            </a:endParaRPr>
          </a:p>
        </p:txBody>
      </p:sp>
    </p:spTree>
    <p:extLst>
      <p:ext uri="{BB962C8B-B14F-4D97-AF65-F5344CB8AC3E}">
        <p14:creationId xmlns:p14="http://schemas.microsoft.com/office/powerpoint/2010/main" val="30459911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9" name="Titre 14"/>
          <p:cNvSpPr>
            <a:spLocks noGrp="1"/>
          </p:cNvSpPr>
          <p:nvPr>
            <p:ph type="title"/>
          </p:nvPr>
        </p:nvSpPr>
        <p:spPr>
          <a:xfrm>
            <a:off x="4499992" y="228552"/>
            <a:ext cx="4248472" cy="903038"/>
          </a:xfrm>
        </p:spPr>
        <p:txBody>
          <a:bodyPr anchor="t">
            <a:noAutofit/>
          </a:bodyPr>
          <a:lstStyle>
            <a:lvl1pPr algn="l">
              <a:defRPr sz="2800">
                <a:solidFill>
                  <a:srgbClr val="391909"/>
                </a:solidFill>
              </a:defRPr>
            </a:lvl1pPr>
          </a:lstStyle>
          <a:p>
            <a:r>
              <a:rPr lang="fr-FR" dirty="0"/>
              <a:t>Modifiez le style du titre</a:t>
            </a:r>
          </a:p>
        </p:txBody>
      </p:sp>
      <p:sp>
        <p:nvSpPr>
          <p:cNvPr id="4" name="Espace réservé du texte 16"/>
          <p:cNvSpPr>
            <a:spLocks noGrp="1"/>
          </p:cNvSpPr>
          <p:nvPr>
            <p:ph type="body" sz="quarter" idx="10" hasCustomPrompt="1"/>
          </p:nvPr>
        </p:nvSpPr>
        <p:spPr>
          <a:xfrm>
            <a:off x="4499992" y="4156621"/>
            <a:ext cx="3384550" cy="647377"/>
          </a:xfrm>
        </p:spPr>
        <p:txBody>
          <a:bodyPr anchor="b">
            <a:normAutofit/>
          </a:bodyPr>
          <a:lstStyle>
            <a:lvl1pPr marL="0" indent="0">
              <a:buNone/>
              <a:defRPr sz="1100" baseline="0"/>
            </a:lvl1pPr>
            <a:lvl5pPr>
              <a:defRPr/>
            </a:lvl5pPr>
          </a:lstStyle>
          <a:p>
            <a:pPr lvl="0"/>
            <a:r>
              <a:rPr lang="fr-FR" dirty="0"/>
              <a:t>Si besoin : Intervenants et Destinataires</a:t>
            </a:r>
          </a:p>
        </p:txBody>
      </p:sp>
      <p:sp>
        <p:nvSpPr>
          <p:cNvPr id="12" name="ZoneTexte 11"/>
          <p:cNvSpPr txBox="1"/>
          <p:nvPr userDrawn="1"/>
        </p:nvSpPr>
        <p:spPr>
          <a:xfrm>
            <a:off x="107504" y="4676532"/>
            <a:ext cx="1872208" cy="415498"/>
          </a:xfrm>
          <a:prstGeom prst="rect">
            <a:avLst/>
          </a:prstGeom>
          <a:noFill/>
        </p:spPr>
        <p:txBody>
          <a:bodyPr wrap="square" rtlCol="0">
            <a:spAutoFit/>
          </a:bodyPr>
          <a:lstStyle/>
          <a:p>
            <a:r>
              <a:rPr lang="fr-FR" sz="700" dirty="0">
                <a:solidFill>
                  <a:srgbClr val="391909"/>
                </a:solidFill>
              </a:rPr>
              <a:t>Ceci est un document exclusivement réservé à l’interne</a:t>
            </a:r>
            <a:r>
              <a:rPr lang="fr-FR" sz="700" baseline="0" dirty="0">
                <a:solidFill>
                  <a:srgbClr val="391909"/>
                </a:solidFill>
              </a:rPr>
              <a:t> qui ne peut engager la responsabilité d’AG2R LA MONDIALE</a:t>
            </a:r>
            <a:endParaRPr lang="fr-FR" sz="700" dirty="0">
              <a:solidFill>
                <a:srgbClr val="391909"/>
              </a:solidFill>
            </a:endParaRPr>
          </a:p>
        </p:txBody>
      </p:sp>
    </p:spTree>
    <p:extLst>
      <p:ext uri="{BB962C8B-B14F-4D97-AF65-F5344CB8AC3E}">
        <p14:creationId xmlns:p14="http://schemas.microsoft.com/office/powerpoint/2010/main" val="30749793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8" name="Titre 14"/>
          <p:cNvSpPr>
            <a:spLocks noGrp="1"/>
          </p:cNvSpPr>
          <p:nvPr>
            <p:ph type="title"/>
          </p:nvPr>
        </p:nvSpPr>
        <p:spPr>
          <a:xfrm>
            <a:off x="323528" y="228552"/>
            <a:ext cx="4248472" cy="903038"/>
          </a:xfrm>
        </p:spPr>
        <p:txBody>
          <a:bodyPr anchor="t">
            <a:noAutofit/>
          </a:bodyPr>
          <a:lstStyle>
            <a:lvl1pPr algn="l">
              <a:defRPr sz="2800">
                <a:solidFill>
                  <a:srgbClr val="391909"/>
                </a:solidFill>
              </a:defRPr>
            </a:lvl1pPr>
          </a:lstStyle>
          <a:p>
            <a:r>
              <a:rPr lang="fr-FR" dirty="0"/>
              <a:t>Modifiez le style du titre</a:t>
            </a:r>
          </a:p>
        </p:txBody>
      </p:sp>
    </p:spTree>
    <p:extLst>
      <p:ext uri="{BB962C8B-B14F-4D97-AF65-F5344CB8AC3E}">
        <p14:creationId xmlns:p14="http://schemas.microsoft.com/office/powerpoint/2010/main" val="28755909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7" name="Titre 14"/>
          <p:cNvSpPr>
            <a:spLocks noGrp="1"/>
          </p:cNvSpPr>
          <p:nvPr userDrawn="1"/>
        </p:nvSpPr>
        <p:spPr>
          <a:xfrm>
            <a:off x="323528" y="228552"/>
            <a:ext cx="4248472" cy="90303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solidFill>
              </a:rPr>
              <a:t>Merci</a:t>
            </a:r>
          </a:p>
        </p:txBody>
      </p:sp>
    </p:spTree>
    <p:extLst>
      <p:ext uri="{BB962C8B-B14F-4D97-AF65-F5344CB8AC3E}">
        <p14:creationId xmlns:p14="http://schemas.microsoft.com/office/powerpoint/2010/main" val="17597736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33" name="Titre 14"/>
          <p:cNvSpPr>
            <a:spLocks noGrp="1"/>
          </p:cNvSpPr>
          <p:nvPr>
            <p:ph type="title"/>
          </p:nvPr>
        </p:nvSpPr>
        <p:spPr>
          <a:xfrm>
            <a:off x="4499992" y="228552"/>
            <a:ext cx="4248472" cy="903038"/>
          </a:xfrm>
        </p:spPr>
        <p:txBody>
          <a:bodyPr anchor="t">
            <a:noAutofit/>
          </a:bodyPr>
          <a:lstStyle>
            <a:lvl1pPr algn="l">
              <a:defRPr sz="2800">
                <a:solidFill>
                  <a:srgbClr val="391909"/>
                </a:solidFill>
              </a:defRPr>
            </a:lvl1pPr>
          </a:lstStyle>
          <a:p>
            <a:r>
              <a:rPr lang="fr-FR" dirty="0"/>
              <a:t>Modifiez le style du titre</a:t>
            </a:r>
          </a:p>
        </p:txBody>
      </p:sp>
      <p:sp>
        <p:nvSpPr>
          <p:cNvPr id="11" name="Espace réservé du texte 16"/>
          <p:cNvSpPr>
            <a:spLocks noGrp="1"/>
          </p:cNvSpPr>
          <p:nvPr>
            <p:ph type="body" sz="quarter" idx="10" hasCustomPrompt="1"/>
          </p:nvPr>
        </p:nvSpPr>
        <p:spPr>
          <a:xfrm>
            <a:off x="4499992" y="4156621"/>
            <a:ext cx="3384550" cy="647377"/>
          </a:xfrm>
        </p:spPr>
        <p:txBody>
          <a:bodyPr anchor="b">
            <a:normAutofit/>
          </a:bodyPr>
          <a:lstStyle>
            <a:lvl1pPr marL="0" indent="0">
              <a:buNone/>
              <a:defRPr sz="1100" baseline="0"/>
            </a:lvl1pPr>
            <a:lvl5pPr>
              <a:defRPr/>
            </a:lvl5pPr>
          </a:lstStyle>
          <a:p>
            <a:pPr lvl="0"/>
            <a:r>
              <a:rPr lang="fr-FR" dirty="0"/>
              <a:t>Si besoin : Intervenants et Destinataires</a:t>
            </a:r>
          </a:p>
        </p:txBody>
      </p:sp>
      <p:sp>
        <p:nvSpPr>
          <p:cNvPr id="7" name="ZoneTexte 6"/>
          <p:cNvSpPr txBox="1"/>
          <p:nvPr userDrawn="1"/>
        </p:nvSpPr>
        <p:spPr>
          <a:xfrm>
            <a:off x="107504" y="4676532"/>
            <a:ext cx="1872208" cy="415498"/>
          </a:xfrm>
          <a:prstGeom prst="rect">
            <a:avLst/>
          </a:prstGeom>
          <a:noFill/>
        </p:spPr>
        <p:txBody>
          <a:bodyPr wrap="square" rtlCol="0">
            <a:spAutoFit/>
          </a:bodyPr>
          <a:lstStyle/>
          <a:p>
            <a:r>
              <a:rPr lang="fr-FR" sz="700" dirty="0">
                <a:solidFill>
                  <a:srgbClr val="391909"/>
                </a:solidFill>
              </a:rPr>
              <a:t>Ceci est un document exclusivement réservé à l’interne</a:t>
            </a:r>
            <a:r>
              <a:rPr lang="fr-FR" sz="700" baseline="0" dirty="0">
                <a:solidFill>
                  <a:srgbClr val="391909"/>
                </a:solidFill>
              </a:rPr>
              <a:t> qui ne peut engager la responsabilité d’AG2R LA MONDIALE</a:t>
            </a:r>
            <a:endParaRPr lang="fr-FR" sz="700" dirty="0">
              <a:solidFill>
                <a:srgbClr val="391909"/>
              </a:solidFill>
            </a:endParaRPr>
          </a:p>
        </p:txBody>
      </p:sp>
    </p:spTree>
    <p:extLst>
      <p:ext uri="{BB962C8B-B14F-4D97-AF65-F5344CB8AC3E}">
        <p14:creationId xmlns:p14="http://schemas.microsoft.com/office/powerpoint/2010/main" val="30749793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7" name="Titre 1"/>
          <p:cNvSpPr>
            <a:spLocks noGrp="1"/>
          </p:cNvSpPr>
          <p:nvPr>
            <p:ph type="title"/>
          </p:nvPr>
        </p:nvSpPr>
        <p:spPr>
          <a:xfrm>
            <a:off x="323528" y="230400"/>
            <a:ext cx="4248000" cy="903600"/>
          </a:xfrm>
        </p:spPr>
        <p:txBody>
          <a:bodyPr anchor="t">
            <a:noAutofit/>
          </a:bodyPr>
          <a:lstStyle>
            <a:lvl1pPr algn="l">
              <a:defRPr sz="2800" b="0" cap="none"/>
            </a:lvl1pPr>
          </a:lstStyle>
          <a:p>
            <a:r>
              <a:rPr lang="fr-FR" dirty="0"/>
              <a:t>Modifiez le style du titre</a:t>
            </a:r>
          </a:p>
        </p:txBody>
      </p:sp>
    </p:spTree>
    <p:extLst>
      <p:ext uri="{BB962C8B-B14F-4D97-AF65-F5344CB8AC3E}">
        <p14:creationId xmlns:p14="http://schemas.microsoft.com/office/powerpoint/2010/main" val="28755909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8" name="Titre 14"/>
          <p:cNvSpPr>
            <a:spLocks noGrp="1"/>
          </p:cNvSpPr>
          <p:nvPr userDrawn="1"/>
        </p:nvSpPr>
        <p:spPr>
          <a:xfrm>
            <a:off x="323528" y="228552"/>
            <a:ext cx="4248472" cy="90303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solidFill>
              </a:rPr>
              <a:t>Merci</a:t>
            </a:r>
          </a:p>
        </p:txBody>
      </p:sp>
    </p:spTree>
    <p:extLst>
      <p:ext uri="{BB962C8B-B14F-4D97-AF65-F5344CB8AC3E}">
        <p14:creationId xmlns:p14="http://schemas.microsoft.com/office/powerpoint/2010/main" val="17597736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11" name="Titre 14"/>
          <p:cNvSpPr>
            <a:spLocks noGrp="1"/>
          </p:cNvSpPr>
          <p:nvPr>
            <p:ph type="title"/>
          </p:nvPr>
        </p:nvSpPr>
        <p:spPr>
          <a:xfrm>
            <a:off x="4499992" y="228552"/>
            <a:ext cx="4248472" cy="903038"/>
          </a:xfrm>
        </p:spPr>
        <p:txBody>
          <a:bodyPr anchor="t">
            <a:noAutofit/>
          </a:bodyPr>
          <a:lstStyle>
            <a:lvl1pPr algn="l">
              <a:defRPr sz="2800">
                <a:solidFill>
                  <a:schemeClr val="bg1"/>
                </a:solidFill>
              </a:defRPr>
            </a:lvl1pPr>
          </a:lstStyle>
          <a:p>
            <a:r>
              <a:rPr lang="fr-FR" dirty="0"/>
              <a:t>Modifiez le style du titre</a:t>
            </a:r>
          </a:p>
        </p:txBody>
      </p:sp>
      <p:sp>
        <p:nvSpPr>
          <p:cNvPr id="9" name="Espace réservé du texte 16"/>
          <p:cNvSpPr>
            <a:spLocks noGrp="1"/>
          </p:cNvSpPr>
          <p:nvPr>
            <p:ph type="body" sz="quarter" idx="10" hasCustomPrompt="1"/>
          </p:nvPr>
        </p:nvSpPr>
        <p:spPr>
          <a:xfrm>
            <a:off x="4499992" y="4156621"/>
            <a:ext cx="3384550" cy="647377"/>
          </a:xfrm>
        </p:spPr>
        <p:txBody>
          <a:bodyPr anchor="b">
            <a:normAutofit/>
          </a:bodyPr>
          <a:lstStyle>
            <a:lvl1pPr marL="0" indent="0">
              <a:buNone/>
              <a:defRPr sz="1100" baseline="0">
                <a:solidFill>
                  <a:schemeClr val="bg1"/>
                </a:solidFill>
              </a:defRPr>
            </a:lvl1pPr>
            <a:lvl5pPr>
              <a:defRPr/>
            </a:lvl5pPr>
          </a:lstStyle>
          <a:p>
            <a:pPr lvl="0"/>
            <a:r>
              <a:rPr lang="fr-FR" dirty="0"/>
              <a:t>Si besoin : Intervenants et Destinataires</a:t>
            </a:r>
          </a:p>
        </p:txBody>
      </p:sp>
      <p:sp>
        <p:nvSpPr>
          <p:cNvPr id="6" name="ZoneTexte 5"/>
          <p:cNvSpPr txBox="1"/>
          <p:nvPr userDrawn="1"/>
        </p:nvSpPr>
        <p:spPr>
          <a:xfrm>
            <a:off x="107504" y="4676532"/>
            <a:ext cx="1872208" cy="415498"/>
          </a:xfrm>
          <a:prstGeom prst="rect">
            <a:avLst/>
          </a:prstGeom>
          <a:noFill/>
        </p:spPr>
        <p:txBody>
          <a:bodyPr wrap="square" rtlCol="0">
            <a:spAutoFit/>
          </a:bodyPr>
          <a:lstStyle/>
          <a:p>
            <a:r>
              <a:rPr lang="fr-FR" sz="700" dirty="0">
                <a:solidFill>
                  <a:srgbClr val="391909"/>
                </a:solidFill>
              </a:rPr>
              <a:t>Ceci est un document exclusivement réservé à l’interne</a:t>
            </a:r>
            <a:r>
              <a:rPr lang="fr-FR" sz="700" baseline="0" dirty="0">
                <a:solidFill>
                  <a:srgbClr val="391909"/>
                </a:solidFill>
              </a:rPr>
              <a:t> qui ne peut engager la responsabilité d’AG2R LA MONDIALE</a:t>
            </a:r>
            <a:endParaRPr lang="fr-FR" sz="700" dirty="0">
              <a:solidFill>
                <a:srgbClr val="391909"/>
              </a:solidFill>
            </a:endParaRPr>
          </a:p>
        </p:txBody>
      </p:sp>
    </p:spTree>
    <p:extLst>
      <p:ext uri="{BB962C8B-B14F-4D97-AF65-F5344CB8AC3E}">
        <p14:creationId xmlns:p14="http://schemas.microsoft.com/office/powerpoint/2010/main" val="307497934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11" name="Titre 14"/>
          <p:cNvSpPr>
            <a:spLocks noGrp="1"/>
          </p:cNvSpPr>
          <p:nvPr>
            <p:ph type="title"/>
          </p:nvPr>
        </p:nvSpPr>
        <p:spPr>
          <a:xfrm>
            <a:off x="323528" y="228552"/>
            <a:ext cx="4248472" cy="903038"/>
          </a:xfrm>
        </p:spPr>
        <p:txBody>
          <a:bodyPr anchor="t">
            <a:noAutofit/>
          </a:bodyPr>
          <a:lstStyle>
            <a:lvl1pPr algn="l">
              <a:defRPr sz="2800">
                <a:solidFill>
                  <a:schemeClr val="bg1"/>
                </a:solidFill>
              </a:defRPr>
            </a:lvl1pPr>
          </a:lstStyle>
          <a:p>
            <a:r>
              <a:rPr lang="fr-FR" dirty="0"/>
              <a:t>Modifiez le style du titre</a:t>
            </a:r>
          </a:p>
        </p:txBody>
      </p:sp>
    </p:spTree>
    <p:extLst>
      <p:ext uri="{BB962C8B-B14F-4D97-AF65-F5344CB8AC3E}">
        <p14:creationId xmlns:p14="http://schemas.microsoft.com/office/powerpoint/2010/main" val="287559093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9" name="Titre 14"/>
          <p:cNvSpPr>
            <a:spLocks noGrp="1"/>
          </p:cNvSpPr>
          <p:nvPr userDrawn="1"/>
        </p:nvSpPr>
        <p:spPr>
          <a:xfrm>
            <a:off x="323528" y="228552"/>
            <a:ext cx="4248472" cy="90303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solidFill>
              </a:rPr>
              <a:t>Merci</a:t>
            </a:r>
          </a:p>
        </p:txBody>
      </p:sp>
    </p:spTree>
    <p:extLst>
      <p:ext uri="{BB962C8B-B14F-4D97-AF65-F5344CB8AC3E}">
        <p14:creationId xmlns:p14="http://schemas.microsoft.com/office/powerpoint/2010/main" val="17597736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179512" y="280824"/>
            <a:ext cx="8496944" cy="418718"/>
          </a:xfrm>
        </p:spPr>
        <p:txBody>
          <a:bodyPr anchor="t">
            <a:noAutofit/>
          </a:bodyPr>
          <a:lstStyle>
            <a:lvl1pPr algn="l">
              <a:defRPr sz="1800">
                <a:solidFill>
                  <a:srgbClr val="391909"/>
                </a:solidFill>
              </a:defRPr>
            </a:lvl1pPr>
          </a:lstStyle>
          <a:p>
            <a:r>
              <a:rPr lang="fr-FR"/>
              <a:t>Modifiez le style du titre</a:t>
            </a:r>
            <a:endParaRPr lang="fr-FR" dirty="0"/>
          </a:p>
        </p:txBody>
      </p:sp>
      <p:sp>
        <p:nvSpPr>
          <p:cNvPr id="3" name="Espace réservé du contenu 2"/>
          <p:cNvSpPr>
            <a:spLocks noGrp="1"/>
          </p:cNvSpPr>
          <p:nvPr>
            <p:ph idx="1"/>
          </p:nvPr>
        </p:nvSpPr>
        <p:spPr>
          <a:xfrm>
            <a:off x="179512" y="918000"/>
            <a:ext cx="8496944" cy="3669974"/>
          </a:xfrm>
        </p:spPr>
        <p:txBody>
          <a:bodyPr wrap="square">
            <a:noAutofit/>
          </a:bodyPr>
          <a:lstStyle>
            <a:lvl1pPr marL="0" indent="0">
              <a:buNone/>
              <a:defRPr sz="1800" b="0">
                <a:solidFill>
                  <a:srgbClr val="391909"/>
                </a:solidFill>
              </a:defRPr>
            </a:lvl1pPr>
            <a:lvl2pPr marL="0" indent="0">
              <a:buNone/>
              <a:defRPr sz="1800">
                <a:solidFill>
                  <a:srgbClr val="391909"/>
                </a:solidFill>
              </a:defRPr>
            </a:lvl2pPr>
            <a:lvl3pPr marL="0" indent="-360000">
              <a:defRPr sz="1800">
                <a:solidFill>
                  <a:srgbClr val="391909"/>
                </a:solidFill>
              </a:defRPr>
            </a:lvl3pPr>
            <a:lvl4pPr marL="720000" indent="-360000">
              <a:buFont typeface="Arial" panose="020B0604020202020204" pitchFamily="34" charset="0"/>
              <a:buChar char="—"/>
              <a:defRPr sz="1800">
                <a:solidFill>
                  <a:srgbClr val="391909"/>
                </a:solidFill>
              </a:defRPr>
            </a:lvl4pPr>
            <a:lvl5pPr marL="1828800" indent="0">
              <a:buNone/>
              <a:defRPr sz="1800">
                <a:solidFill>
                  <a:srgbClr val="391909"/>
                </a:solidFill>
              </a:defRPr>
            </a:lvl5pPr>
          </a:lstStyle>
          <a:p>
            <a:pPr lvl="0"/>
            <a:r>
              <a:rPr lang="fr-FR" dirty="0"/>
              <a:t>Modifiez les styles du texte du masque</a:t>
            </a:r>
          </a:p>
          <a:p>
            <a:pPr lvl="2"/>
            <a:r>
              <a:rPr lang="fr-FR" dirty="0"/>
              <a:t>Deuxième niveau</a:t>
            </a:r>
          </a:p>
          <a:p>
            <a:pPr lvl="3"/>
            <a:r>
              <a:rPr lang="fr-FR" dirty="0"/>
              <a:t>Troisième niveau</a:t>
            </a:r>
          </a:p>
        </p:txBody>
      </p:sp>
      <p:sp>
        <p:nvSpPr>
          <p:cNvPr id="7" name="Espace réservé de la date 3"/>
          <p:cNvSpPr>
            <a:spLocks noGrp="1"/>
          </p:cNvSpPr>
          <p:nvPr>
            <p:ph type="dt" sz="half" idx="10"/>
          </p:nvPr>
        </p:nvSpPr>
        <p:spPr>
          <a:xfrm>
            <a:off x="7732060" y="4869656"/>
            <a:ext cx="648472" cy="273844"/>
          </a:xfrm>
          <a:prstGeom prst="rect">
            <a:avLst/>
          </a:prstGeom>
        </p:spPr>
        <p:txBody>
          <a:bodyPr/>
          <a:lstStyle>
            <a:lvl1pPr algn="r">
              <a:defRPr sz="700">
                <a:solidFill>
                  <a:srgbClr val="391909"/>
                </a:solidFill>
              </a:defRPr>
            </a:lvl1pPr>
          </a:lstStyle>
          <a:p>
            <a:fld id="{88FFF71C-5FD2-4003-9E5C-B16C42FB1B07}" type="datetime1">
              <a:rPr lang="fr-FR" smtClean="0"/>
              <a:pPr/>
              <a:t>03/02/2020</a:t>
            </a:fld>
            <a:endParaRPr lang="fr-FR" dirty="0"/>
          </a:p>
        </p:txBody>
      </p:sp>
      <p:sp>
        <p:nvSpPr>
          <p:cNvPr id="8" name="Espace réservé du numéro de diapositive 5"/>
          <p:cNvSpPr>
            <a:spLocks noGrp="1"/>
          </p:cNvSpPr>
          <p:nvPr>
            <p:ph type="sldNum" sz="quarter" idx="12"/>
          </p:nvPr>
        </p:nvSpPr>
        <p:spPr>
          <a:xfrm>
            <a:off x="8440065" y="4869656"/>
            <a:ext cx="380407" cy="273844"/>
          </a:xfrm>
          <a:prstGeom prst="rect">
            <a:avLst/>
          </a:prstGeom>
        </p:spPr>
        <p:txBody>
          <a:bodyPr/>
          <a:lstStyle>
            <a:lvl1pPr algn="r">
              <a:defRPr sz="700">
                <a:solidFill>
                  <a:srgbClr val="391909"/>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399825107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95" name="Titre 14"/>
          <p:cNvSpPr>
            <a:spLocks noGrp="1"/>
          </p:cNvSpPr>
          <p:nvPr>
            <p:ph type="title"/>
          </p:nvPr>
        </p:nvSpPr>
        <p:spPr>
          <a:xfrm>
            <a:off x="323528" y="228552"/>
            <a:ext cx="4248472" cy="903038"/>
          </a:xfrm>
        </p:spPr>
        <p:txBody>
          <a:bodyPr anchor="t">
            <a:noAutofit/>
          </a:bodyPr>
          <a:lstStyle>
            <a:lvl1pPr algn="l">
              <a:defRPr sz="2800">
                <a:solidFill>
                  <a:srgbClr val="391909"/>
                </a:solidFill>
              </a:defRPr>
            </a:lvl1pPr>
          </a:lstStyle>
          <a:p>
            <a:r>
              <a:rPr lang="fr-FR" dirty="0"/>
              <a:t>Modifiez le style du titre</a:t>
            </a:r>
          </a:p>
        </p:txBody>
      </p:sp>
    </p:spTree>
    <p:extLst>
      <p:ext uri="{BB962C8B-B14F-4D97-AF65-F5344CB8AC3E}">
        <p14:creationId xmlns:p14="http://schemas.microsoft.com/office/powerpoint/2010/main" val="287559093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e 2">
    <p:spTree>
      <p:nvGrpSpPr>
        <p:cNvPr id="1" name=""/>
        <p:cNvGrpSpPr/>
        <p:nvPr/>
      </p:nvGrpSpPr>
      <p:grpSpPr>
        <a:xfrm>
          <a:off x="0" y="0"/>
          <a:ext cx="0" cy="0"/>
          <a:chOff x="0" y="0"/>
          <a:chExt cx="0" cy="0"/>
        </a:xfrm>
      </p:grpSpPr>
      <p:sp>
        <p:nvSpPr>
          <p:cNvPr id="2" name="Titre 1"/>
          <p:cNvSpPr>
            <a:spLocks noGrp="1"/>
          </p:cNvSpPr>
          <p:nvPr>
            <p:ph type="title"/>
          </p:nvPr>
        </p:nvSpPr>
        <p:spPr>
          <a:xfrm>
            <a:off x="179512" y="280824"/>
            <a:ext cx="8496944" cy="418718"/>
          </a:xfrm>
        </p:spPr>
        <p:txBody>
          <a:bodyPr anchor="t">
            <a:noAutofit/>
          </a:bodyPr>
          <a:lstStyle>
            <a:lvl1pPr algn="l">
              <a:defRPr sz="1800">
                <a:solidFill>
                  <a:srgbClr val="391909"/>
                </a:solidFill>
              </a:defRPr>
            </a:lvl1pPr>
          </a:lstStyle>
          <a:p>
            <a:r>
              <a:rPr lang="fr-FR"/>
              <a:t>Modifiez le style du titre</a:t>
            </a:r>
            <a:endParaRPr lang="fr-FR" dirty="0"/>
          </a:p>
        </p:txBody>
      </p:sp>
      <p:sp>
        <p:nvSpPr>
          <p:cNvPr id="3" name="Espace réservé du contenu 2"/>
          <p:cNvSpPr>
            <a:spLocks noGrp="1"/>
          </p:cNvSpPr>
          <p:nvPr>
            <p:ph idx="1"/>
          </p:nvPr>
        </p:nvSpPr>
        <p:spPr>
          <a:xfrm>
            <a:off x="179512" y="918000"/>
            <a:ext cx="4129712" cy="3669974"/>
          </a:xfrm>
        </p:spPr>
        <p:txBody>
          <a:bodyPr vert="horz" wrap="square" lIns="91440" tIns="45720" rIns="91440" bIns="45720" rtlCol="0">
            <a:noAutofit/>
          </a:bodyPr>
          <a:lstStyle>
            <a:lvl1pPr>
              <a:defRPr lang="fr-FR" sz="1800" b="0" dirty="0" smtClean="0">
                <a:solidFill>
                  <a:srgbClr val="391909"/>
                </a:solidFill>
              </a:defRPr>
            </a:lvl1pPr>
            <a:lvl2pPr>
              <a:defRPr lang="fr-FR" sz="1800" baseline="0" dirty="0" smtClean="0">
                <a:solidFill>
                  <a:srgbClr val="391909"/>
                </a:solidFill>
              </a:defRPr>
            </a:lvl2pPr>
            <a:lvl3pPr>
              <a:defRPr lang="fr-FR" sz="1800" dirty="0" smtClean="0">
                <a:solidFill>
                  <a:srgbClr val="391909"/>
                </a:solidFill>
              </a:defRPr>
            </a:lvl3pPr>
            <a:lvl4pPr>
              <a:defRPr lang="fr-FR" sz="1800" dirty="0" smtClean="0">
                <a:solidFill>
                  <a:srgbClr val="391909"/>
                </a:solidFill>
              </a:defRPr>
            </a:lvl4pPr>
          </a:lstStyle>
          <a:p>
            <a:pPr marL="0" lvl="0" indent="0">
              <a:buNone/>
            </a:pPr>
            <a:r>
              <a:rPr lang="fr-FR" dirty="0"/>
              <a:t>Modifiez les styles du texte du masque</a:t>
            </a:r>
          </a:p>
          <a:p>
            <a:pPr marL="0" lvl="2" indent="-360000"/>
            <a:r>
              <a:rPr lang="fr-FR" dirty="0"/>
              <a:t>Deuxième niveau</a:t>
            </a:r>
          </a:p>
          <a:p>
            <a:pPr marL="720000" lvl="3" indent="-360000">
              <a:buChar char="—"/>
            </a:pPr>
            <a:r>
              <a:rPr lang="fr-FR" dirty="0"/>
              <a:t>Troisième niveau</a:t>
            </a:r>
          </a:p>
        </p:txBody>
      </p:sp>
      <p:sp>
        <p:nvSpPr>
          <p:cNvPr id="7" name="Espace réservé de la date 3"/>
          <p:cNvSpPr>
            <a:spLocks noGrp="1"/>
          </p:cNvSpPr>
          <p:nvPr>
            <p:ph type="dt" sz="half" idx="10"/>
          </p:nvPr>
        </p:nvSpPr>
        <p:spPr>
          <a:xfrm>
            <a:off x="7732060" y="4869656"/>
            <a:ext cx="648472" cy="273844"/>
          </a:xfrm>
          <a:prstGeom prst="rect">
            <a:avLst/>
          </a:prstGeom>
        </p:spPr>
        <p:txBody>
          <a:bodyPr/>
          <a:lstStyle>
            <a:lvl1pPr algn="r">
              <a:defRPr sz="700">
                <a:solidFill>
                  <a:srgbClr val="391909"/>
                </a:solidFill>
              </a:defRPr>
            </a:lvl1pPr>
          </a:lstStyle>
          <a:p>
            <a:fld id="{DB118D72-7E55-4852-B518-7B0F8D518C48}" type="datetime1">
              <a:rPr lang="fr-FR" smtClean="0"/>
              <a:pPr/>
              <a:t>03/02/2020</a:t>
            </a:fld>
            <a:endParaRPr lang="fr-FR" dirty="0"/>
          </a:p>
        </p:txBody>
      </p:sp>
      <p:sp>
        <p:nvSpPr>
          <p:cNvPr id="9" name="Espace réservé du numéro de diapositive 5"/>
          <p:cNvSpPr>
            <a:spLocks noGrp="1"/>
          </p:cNvSpPr>
          <p:nvPr>
            <p:ph type="sldNum" sz="quarter" idx="12"/>
          </p:nvPr>
        </p:nvSpPr>
        <p:spPr>
          <a:xfrm>
            <a:off x="8440065" y="4869656"/>
            <a:ext cx="380407" cy="273844"/>
          </a:xfrm>
          <a:prstGeom prst="rect">
            <a:avLst/>
          </a:prstGeom>
        </p:spPr>
        <p:txBody>
          <a:bodyPr/>
          <a:lstStyle>
            <a:lvl1pPr algn="r">
              <a:defRPr sz="700">
                <a:solidFill>
                  <a:srgbClr val="391909"/>
                </a:solidFill>
              </a:defRPr>
            </a:lvl1pPr>
          </a:lstStyle>
          <a:p>
            <a:fld id="{234C85C7-78DF-4E58-B008-70A75810ACC7}" type="slidenum">
              <a:rPr lang="fr-FR" smtClean="0"/>
              <a:pPr/>
              <a:t>‹N°›</a:t>
            </a:fld>
            <a:endParaRPr lang="fr-FR" dirty="0"/>
          </a:p>
        </p:txBody>
      </p:sp>
      <p:sp>
        <p:nvSpPr>
          <p:cNvPr id="10" name="Espace réservé du contenu 2"/>
          <p:cNvSpPr>
            <a:spLocks noGrp="1"/>
          </p:cNvSpPr>
          <p:nvPr>
            <p:ph idx="13"/>
          </p:nvPr>
        </p:nvSpPr>
        <p:spPr>
          <a:xfrm>
            <a:off x="4546298" y="918000"/>
            <a:ext cx="4130158" cy="3669974"/>
          </a:xfrm>
        </p:spPr>
        <p:txBody>
          <a:bodyPr vert="horz" wrap="square" lIns="91440" tIns="45720" rIns="91440" bIns="45720" rtlCol="0">
            <a:noAutofit/>
          </a:bodyPr>
          <a:lstStyle>
            <a:lvl1pPr marL="0" indent="0">
              <a:buNone/>
              <a:defRPr lang="fr-FR" sz="1800" b="0" dirty="0" smtClean="0">
                <a:solidFill>
                  <a:srgbClr val="391909"/>
                </a:solidFill>
              </a:defRPr>
            </a:lvl1pPr>
            <a:lvl2pPr marL="742950" indent="-285750">
              <a:buFont typeface="Arial" panose="020B0604020202020204" pitchFamily="34" charset="0"/>
              <a:buChar char="•"/>
              <a:defRPr lang="fr-FR" sz="1800" dirty="0" smtClean="0">
                <a:solidFill>
                  <a:srgbClr val="391909"/>
                </a:solidFill>
              </a:defRPr>
            </a:lvl2pPr>
            <a:lvl3pPr>
              <a:defRPr lang="fr-FR" sz="1800" dirty="0" smtClean="0">
                <a:solidFill>
                  <a:srgbClr val="391909"/>
                </a:solidFill>
              </a:defRPr>
            </a:lvl3pPr>
            <a:lvl4pPr>
              <a:defRPr lang="fr-FR" sz="1800" dirty="0" smtClean="0">
                <a:solidFill>
                  <a:srgbClr val="391909"/>
                </a:solidFill>
              </a:defRPr>
            </a:lvl4pPr>
          </a:lstStyle>
          <a:p>
            <a:pPr lvl="0"/>
            <a:r>
              <a:rPr lang="fr-FR" dirty="0"/>
              <a:t>Modifiez les styles du texte du masque</a:t>
            </a:r>
          </a:p>
          <a:p>
            <a:pPr marL="0" lvl="2" indent="-360000"/>
            <a:r>
              <a:rPr lang="fr-FR" dirty="0"/>
              <a:t>Deuxième niveau</a:t>
            </a:r>
          </a:p>
          <a:p>
            <a:pPr marL="720000" lvl="3" indent="-360000">
              <a:buChar char="—"/>
            </a:pPr>
            <a:r>
              <a:rPr lang="fr-FR" dirty="0"/>
              <a:t>Troisième niveau</a:t>
            </a:r>
          </a:p>
          <a:p>
            <a:pPr lvl="2"/>
            <a:endParaRPr lang="fr-FR" dirty="0"/>
          </a:p>
        </p:txBody>
      </p:sp>
    </p:spTree>
    <p:extLst>
      <p:ext uri="{BB962C8B-B14F-4D97-AF65-F5344CB8AC3E}">
        <p14:creationId xmlns:p14="http://schemas.microsoft.com/office/powerpoint/2010/main" val="147163814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e 3">
    <p:spTree>
      <p:nvGrpSpPr>
        <p:cNvPr id="1" name=""/>
        <p:cNvGrpSpPr/>
        <p:nvPr/>
      </p:nvGrpSpPr>
      <p:grpSpPr>
        <a:xfrm>
          <a:off x="0" y="0"/>
          <a:ext cx="0" cy="0"/>
          <a:chOff x="0" y="0"/>
          <a:chExt cx="0" cy="0"/>
        </a:xfrm>
      </p:grpSpPr>
      <p:sp>
        <p:nvSpPr>
          <p:cNvPr id="2" name="Titre 1"/>
          <p:cNvSpPr>
            <a:spLocks noGrp="1"/>
          </p:cNvSpPr>
          <p:nvPr>
            <p:ph type="title"/>
          </p:nvPr>
        </p:nvSpPr>
        <p:spPr>
          <a:xfrm>
            <a:off x="179512" y="280824"/>
            <a:ext cx="8496944" cy="418718"/>
          </a:xfrm>
        </p:spPr>
        <p:txBody>
          <a:bodyPr anchor="t">
            <a:noAutofit/>
          </a:bodyPr>
          <a:lstStyle>
            <a:lvl1pPr algn="l">
              <a:defRPr sz="1800">
                <a:solidFill>
                  <a:srgbClr val="391909"/>
                </a:solidFill>
              </a:defRPr>
            </a:lvl1pPr>
          </a:lstStyle>
          <a:p>
            <a:r>
              <a:rPr lang="fr-FR"/>
              <a:t>Modifiez le style du titre</a:t>
            </a:r>
            <a:endParaRPr lang="fr-FR" dirty="0"/>
          </a:p>
        </p:txBody>
      </p:sp>
      <p:sp>
        <p:nvSpPr>
          <p:cNvPr id="3" name="Espace réservé du contenu 2"/>
          <p:cNvSpPr>
            <a:spLocks noGrp="1"/>
          </p:cNvSpPr>
          <p:nvPr>
            <p:ph idx="1"/>
          </p:nvPr>
        </p:nvSpPr>
        <p:spPr>
          <a:xfrm>
            <a:off x="179512" y="918000"/>
            <a:ext cx="2808312" cy="3669974"/>
          </a:xfrm>
        </p:spPr>
        <p:txBody>
          <a:bodyPr wrap="square">
            <a:noAutofit/>
          </a:bodyPr>
          <a:lstStyle>
            <a:lvl1pPr marL="0" indent="0">
              <a:buNone/>
              <a:defRPr sz="1800" b="0">
                <a:solidFill>
                  <a:srgbClr val="391909"/>
                </a:solidFill>
              </a:defRPr>
            </a:lvl1pPr>
            <a:lvl2pPr marL="0" indent="0">
              <a:buNone/>
              <a:defRPr sz="1800" b="0">
                <a:solidFill>
                  <a:srgbClr val="391909"/>
                </a:solidFill>
              </a:defRPr>
            </a:lvl2pPr>
            <a:lvl3pPr marL="0" indent="-360000">
              <a:defRPr sz="1800" b="0">
                <a:solidFill>
                  <a:srgbClr val="391909"/>
                </a:solidFill>
              </a:defRPr>
            </a:lvl3pPr>
            <a:lvl4pPr marL="720000" indent="-360000">
              <a:buFont typeface="Arial" panose="020B0604020202020204" pitchFamily="34" charset="0"/>
              <a:buChar char="—"/>
              <a:defRPr sz="1800" b="0">
                <a:solidFill>
                  <a:srgbClr val="391909"/>
                </a:solidFill>
              </a:defRPr>
            </a:lvl4pPr>
            <a:lvl5pPr>
              <a:defRPr sz="1800">
                <a:solidFill>
                  <a:srgbClr val="391909"/>
                </a:solidFill>
              </a:defRPr>
            </a:lvl5pPr>
          </a:lstStyle>
          <a:p>
            <a:pPr lvl="0"/>
            <a:r>
              <a:rPr lang="fr-FR" dirty="0"/>
              <a:t>Modifiez les styles du texte du masque</a:t>
            </a:r>
          </a:p>
          <a:p>
            <a:pPr lvl="2"/>
            <a:r>
              <a:rPr lang="fr-FR" dirty="0"/>
              <a:t>Deuxième niveau</a:t>
            </a:r>
          </a:p>
          <a:p>
            <a:pPr lvl="3"/>
            <a:r>
              <a:rPr lang="fr-FR" dirty="0"/>
              <a:t>Troisième niveau</a:t>
            </a:r>
          </a:p>
        </p:txBody>
      </p:sp>
      <p:sp>
        <p:nvSpPr>
          <p:cNvPr id="7" name="Espace réservé de la date 3"/>
          <p:cNvSpPr>
            <a:spLocks noGrp="1"/>
          </p:cNvSpPr>
          <p:nvPr>
            <p:ph type="dt" sz="half" idx="10"/>
          </p:nvPr>
        </p:nvSpPr>
        <p:spPr>
          <a:xfrm>
            <a:off x="7732060" y="4869656"/>
            <a:ext cx="648472" cy="273844"/>
          </a:xfrm>
          <a:prstGeom prst="rect">
            <a:avLst/>
          </a:prstGeom>
        </p:spPr>
        <p:txBody>
          <a:bodyPr/>
          <a:lstStyle>
            <a:lvl1pPr algn="r">
              <a:defRPr sz="700">
                <a:solidFill>
                  <a:srgbClr val="391909"/>
                </a:solidFill>
              </a:defRPr>
            </a:lvl1pPr>
          </a:lstStyle>
          <a:p>
            <a:fld id="{0DD4E4F9-039D-4D87-BDBE-F8937D150D47}" type="datetime1">
              <a:rPr lang="fr-FR" smtClean="0"/>
              <a:pPr/>
              <a:t>03/02/2020</a:t>
            </a:fld>
            <a:endParaRPr lang="fr-FR" dirty="0"/>
          </a:p>
        </p:txBody>
      </p:sp>
      <p:sp>
        <p:nvSpPr>
          <p:cNvPr id="9" name="Espace réservé du numéro de diapositive 5"/>
          <p:cNvSpPr>
            <a:spLocks noGrp="1"/>
          </p:cNvSpPr>
          <p:nvPr>
            <p:ph type="sldNum" sz="quarter" idx="12"/>
          </p:nvPr>
        </p:nvSpPr>
        <p:spPr>
          <a:xfrm>
            <a:off x="8440065" y="4869656"/>
            <a:ext cx="380407" cy="273844"/>
          </a:xfrm>
          <a:prstGeom prst="rect">
            <a:avLst/>
          </a:prstGeom>
        </p:spPr>
        <p:txBody>
          <a:bodyPr/>
          <a:lstStyle>
            <a:lvl1pPr algn="r">
              <a:defRPr sz="700">
                <a:solidFill>
                  <a:srgbClr val="391909"/>
                </a:solidFill>
              </a:defRPr>
            </a:lvl1pPr>
          </a:lstStyle>
          <a:p>
            <a:fld id="{234C85C7-78DF-4E58-B008-70A75810ACC7}" type="slidenum">
              <a:rPr lang="fr-FR" smtClean="0"/>
              <a:pPr/>
              <a:t>‹N°›</a:t>
            </a:fld>
            <a:endParaRPr lang="fr-FR" dirty="0"/>
          </a:p>
        </p:txBody>
      </p:sp>
      <p:sp>
        <p:nvSpPr>
          <p:cNvPr id="10" name="Espace réservé du contenu 2"/>
          <p:cNvSpPr>
            <a:spLocks noGrp="1"/>
          </p:cNvSpPr>
          <p:nvPr>
            <p:ph idx="13"/>
          </p:nvPr>
        </p:nvSpPr>
        <p:spPr>
          <a:xfrm>
            <a:off x="3059832" y="915566"/>
            <a:ext cx="2808312" cy="3669974"/>
          </a:xfrm>
        </p:spPr>
        <p:txBody>
          <a:bodyPr wrap="square">
            <a:noAutofit/>
          </a:bodyPr>
          <a:lstStyle>
            <a:lvl1pPr marL="0" indent="0">
              <a:buNone/>
              <a:defRPr sz="1800" b="0">
                <a:solidFill>
                  <a:srgbClr val="391909"/>
                </a:solidFill>
              </a:defRPr>
            </a:lvl1pPr>
            <a:lvl2pPr marL="0" indent="0">
              <a:buNone/>
              <a:defRPr sz="1800" b="0">
                <a:solidFill>
                  <a:srgbClr val="391909"/>
                </a:solidFill>
              </a:defRPr>
            </a:lvl2pPr>
            <a:lvl3pPr marL="0" indent="-360000">
              <a:defRPr sz="1800" b="0">
                <a:solidFill>
                  <a:srgbClr val="391909"/>
                </a:solidFill>
              </a:defRPr>
            </a:lvl3pPr>
            <a:lvl4pPr marL="720000" indent="-360000">
              <a:buFont typeface="Arial" panose="020B0604020202020204" pitchFamily="34" charset="0"/>
              <a:buChar char="—"/>
              <a:defRPr sz="1800" b="0">
                <a:solidFill>
                  <a:srgbClr val="391909"/>
                </a:solidFill>
              </a:defRPr>
            </a:lvl4pPr>
            <a:lvl5pPr>
              <a:defRPr sz="1800">
                <a:solidFill>
                  <a:srgbClr val="391909"/>
                </a:solidFill>
              </a:defRPr>
            </a:lvl5pPr>
          </a:lstStyle>
          <a:p>
            <a:pPr lvl="0"/>
            <a:r>
              <a:rPr lang="fr-FR" dirty="0"/>
              <a:t>Modifiez les styles du texte du masque</a:t>
            </a:r>
          </a:p>
          <a:p>
            <a:pPr lvl="2"/>
            <a:r>
              <a:rPr lang="fr-FR" dirty="0"/>
              <a:t>Deuxième niveau</a:t>
            </a:r>
          </a:p>
          <a:p>
            <a:pPr lvl="3"/>
            <a:r>
              <a:rPr lang="fr-FR" dirty="0"/>
              <a:t>Troisième niveau</a:t>
            </a:r>
          </a:p>
        </p:txBody>
      </p:sp>
      <p:sp>
        <p:nvSpPr>
          <p:cNvPr id="11" name="Espace réservé du contenu 2"/>
          <p:cNvSpPr>
            <a:spLocks noGrp="1"/>
          </p:cNvSpPr>
          <p:nvPr>
            <p:ph idx="14"/>
          </p:nvPr>
        </p:nvSpPr>
        <p:spPr>
          <a:xfrm>
            <a:off x="5922360" y="918000"/>
            <a:ext cx="2754095" cy="3669974"/>
          </a:xfrm>
        </p:spPr>
        <p:txBody>
          <a:bodyPr wrap="square">
            <a:noAutofit/>
          </a:bodyPr>
          <a:lstStyle>
            <a:lvl1pPr marL="0" indent="0">
              <a:buNone/>
              <a:defRPr sz="1800" b="0">
                <a:solidFill>
                  <a:srgbClr val="391909"/>
                </a:solidFill>
              </a:defRPr>
            </a:lvl1pPr>
            <a:lvl2pPr marL="0" indent="0">
              <a:buNone/>
              <a:defRPr sz="1800" b="0">
                <a:solidFill>
                  <a:srgbClr val="391909"/>
                </a:solidFill>
              </a:defRPr>
            </a:lvl2pPr>
            <a:lvl3pPr marL="0" indent="-360000">
              <a:defRPr sz="1800" b="0">
                <a:solidFill>
                  <a:srgbClr val="391909"/>
                </a:solidFill>
              </a:defRPr>
            </a:lvl3pPr>
            <a:lvl4pPr marL="720000" indent="-360000">
              <a:buFont typeface="Arial" panose="020B0604020202020204" pitchFamily="34" charset="0"/>
              <a:buChar char="—"/>
              <a:defRPr sz="1800" b="0">
                <a:solidFill>
                  <a:srgbClr val="391909"/>
                </a:solidFill>
              </a:defRPr>
            </a:lvl4pPr>
            <a:lvl5pPr>
              <a:defRPr sz="1800">
                <a:solidFill>
                  <a:srgbClr val="391909"/>
                </a:solidFill>
              </a:defRPr>
            </a:lvl5pPr>
          </a:lstStyle>
          <a:p>
            <a:pPr lvl="0"/>
            <a:r>
              <a:rPr lang="fr-FR" dirty="0"/>
              <a:t>Modifiez les styles du texte du masque</a:t>
            </a:r>
          </a:p>
          <a:p>
            <a:pPr lvl="2"/>
            <a:r>
              <a:rPr lang="fr-FR" dirty="0"/>
              <a:t>Deuxième niveau</a:t>
            </a:r>
          </a:p>
          <a:p>
            <a:pPr lvl="3"/>
            <a:r>
              <a:rPr lang="fr-FR" dirty="0"/>
              <a:t>Troisième niveau</a:t>
            </a:r>
          </a:p>
        </p:txBody>
      </p:sp>
    </p:spTree>
    <p:extLst>
      <p:ext uri="{BB962C8B-B14F-4D97-AF65-F5344CB8AC3E}">
        <p14:creationId xmlns:p14="http://schemas.microsoft.com/office/powerpoint/2010/main" val="230623649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e et Image 1">
    <p:spTree>
      <p:nvGrpSpPr>
        <p:cNvPr id="1" name=""/>
        <p:cNvGrpSpPr/>
        <p:nvPr/>
      </p:nvGrpSpPr>
      <p:grpSpPr>
        <a:xfrm>
          <a:off x="0" y="0"/>
          <a:ext cx="0" cy="0"/>
          <a:chOff x="0" y="0"/>
          <a:chExt cx="0" cy="0"/>
        </a:xfrm>
      </p:grpSpPr>
      <p:sp>
        <p:nvSpPr>
          <p:cNvPr id="2" name="Titre 1"/>
          <p:cNvSpPr>
            <a:spLocks noGrp="1"/>
          </p:cNvSpPr>
          <p:nvPr>
            <p:ph type="title"/>
          </p:nvPr>
        </p:nvSpPr>
        <p:spPr>
          <a:xfrm>
            <a:off x="179512" y="280824"/>
            <a:ext cx="8496944" cy="418718"/>
          </a:xfrm>
        </p:spPr>
        <p:txBody>
          <a:bodyPr anchor="t">
            <a:noAutofit/>
          </a:bodyPr>
          <a:lstStyle>
            <a:lvl1pPr algn="l">
              <a:defRPr sz="1800" b="0">
                <a:solidFill>
                  <a:srgbClr val="391909"/>
                </a:solidFill>
              </a:defRPr>
            </a:lvl1pPr>
          </a:lstStyle>
          <a:p>
            <a:r>
              <a:rPr lang="fr-FR"/>
              <a:t>Modifiez le style du titre</a:t>
            </a:r>
            <a:endParaRPr lang="fr-FR" dirty="0"/>
          </a:p>
        </p:txBody>
      </p:sp>
      <p:sp>
        <p:nvSpPr>
          <p:cNvPr id="3" name="Espace réservé du contenu 2"/>
          <p:cNvSpPr>
            <a:spLocks noGrp="1"/>
          </p:cNvSpPr>
          <p:nvPr>
            <p:ph idx="1" hasCustomPrompt="1"/>
          </p:nvPr>
        </p:nvSpPr>
        <p:spPr>
          <a:xfrm>
            <a:off x="4441464" y="918000"/>
            <a:ext cx="4234992" cy="3669974"/>
          </a:xfrm>
        </p:spPr>
        <p:txBody>
          <a:bodyPr>
            <a:normAutofit/>
          </a:bodyPr>
          <a:lstStyle>
            <a:lvl1pPr>
              <a:defRPr sz="1800">
                <a:solidFill>
                  <a:srgbClr val="391909"/>
                </a:solidFill>
              </a:defRPr>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Image</a:t>
            </a:r>
          </a:p>
        </p:txBody>
      </p:sp>
      <p:sp>
        <p:nvSpPr>
          <p:cNvPr id="4" name="Espace réservé du texte 3"/>
          <p:cNvSpPr>
            <a:spLocks noGrp="1"/>
          </p:cNvSpPr>
          <p:nvPr>
            <p:ph type="body" sz="half" idx="2"/>
          </p:nvPr>
        </p:nvSpPr>
        <p:spPr>
          <a:xfrm>
            <a:off x="179512" y="918000"/>
            <a:ext cx="4104456" cy="3669974"/>
          </a:xfrm>
        </p:spPr>
        <p:txBody>
          <a:bodyPr vert="horz" wrap="square" lIns="91440" tIns="45720" rIns="91440" bIns="45720" rtlCol="0">
            <a:noAutofit/>
          </a:bodyPr>
          <a:lstStyle>
            <a:lvl1pPr>
              <a:defRPr lang="fr-FR" sz="1400" b="0" dirty="0" smtClean="0">
                <a:solidFill>
                  <a:srgbClr val="391909"/>
                </a:solidFill>
              </a:defRPr>
            </a:lvl1pPr>
            <a:lvl2pPr>
              <a:defRPr lang="fr-FR" sz="1400" b="0" dirty="0" smtClean="0">
                <a:solidFill>
                  <a:srgbClr val="391909"/>
                </a:solidFill>
              </a:defRPr>
            </a:lvl2pPr>
            <a:lvl3pPr marL="360000">
              <a:defRPr lang="fr-FR" sz="1400" b="0" dirty="0" smtClean="0">
                <a:solidFill>
                  <a:srgbClr val="391909"/>
                </a:solidFill>
              </a:defRPr>
            </a:lvl3pPr>
            <a:lvl4pPr>
              <a:defRPr lang="fr-FR" sz="1400" b="0" dirty="0" smtClean="0">
                <a:solidFill>
                  <a:srgbClr val="391909"/>
                </a:solidFill>
              </a:defRPr>
            </a:lvl4pPr>
          </a:lstStyle>
          <a:p>
            <a:pPr marL="0" lvl="0" indent="0">
              <a:buNone/>
            </a:pPr>
            <a:r>
              <a:rPr lang="fr-FR" dirty="0"/>
              <a:t>Modifiez les styles du texte du masque</a:t>
            </a:r>
          </a:p>
          <a:p>
            <a:pPr marL="0" lvl="2" indent="-360000"/>
            <a:r>
              <a:rPr lang="fr-FR" dirty="0"/>
              <a:t>Deuxième niveau</a:t>
            </a:r>
          </a:p>
          <a:p>
            <a:pPr marL="720000" lvl="3" indent="-360000">
              <a:buChar char="—"/>
            </a:pPr>
            <a:r>
              <a:rPr lang="fr-FR" dirty="0"/>
              <a:t>Troisième niveau</a:t>
            </a:r>
          </a:p>
        </p:txBody>
      </p:sp>
      <p:sp>
        <p:nvSpPr>
          <p:cNvPr id="8" name="Espace réservé de la date 3"/>
          <p:cNvSpPr>
            <a:spLocks noGrp="1"/>
          </p:cNvSpPr>
          <p:nvPr>
            <p:ph type="dt" sz="half" idx="10"/>
          </p:nvPr>
        </p:nvSpPr>
        <p:spPr>
          <a:xfrm>
            <a:off x="7732060" y="4869656"/>
            <a:ext cx="648472" cy="273844"/>
          </a:xfrm>
          <a:prstGeom prst="rect">
            <a:avLst/>
          </a:prstGeom>
        </p:spPr>
        <p:txBody>
          <a:bodyPr/>
          <a:lstStyle>
            <a:lvl1pPr algn="r">
              <a:defRPr sz="700">
                <a:solidFill>
                  <a:srgbClr val="391909"/>
                </a:solidFill>
              </a:defRPr>
            </a:lvl1pPr>
          </a:lstStyle>
          <a:p>
            <a:fld id="{11E505F9-DAAC-49CB-B630-8EF981CE3AD9}" type="datetime1">
              <a:rPr lang="fr-FR" smtClean="0"/>
              <a:pPr/>
              <a:t>03/02/2020</a:t>
            </a:fld>
            <a:endParaRPr lang="fr-FR" dirty="0"/>
          </a:p>
        </p:txBody>
      </p:sp>
      <p:sp>
        <p:nvSpPr>
          <p:cNvPr id="10" name="Espace réservé du numéro de diapositive 5"/>
          <p:cNvSpPr>
            <a:spLocks noGrp="1"/>
          </p:cNvSpPr>
          <p:nvPr>
            <p:ph type="sldNum" sz="quarter" idx="12"/>
          </p:nvPr>
        </p:nvSpPr>
        <p:spPr>
          <a:xfrm>
            <a:off x="8440065" y="4869656"/>
            <a:ext cx="380407" cy="273844"/>
          </a:xfrm>
          <a:prstGeom prst="rect">
            <a:avLst/>
          </a:prstGeom>
        </p:spPr>
        <p:txBody>
          <a:bodyPr/>
          <a:lstStyle>
            <a:lvl1pPr algn="r">
              <a:defRPr sz="700">
                <a:solidFill>
                  <a:srgbClr val="391909"/>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337241289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e et 2 Images">
    <p:spTree>
      <p:nvGrpSpPr>
        <p:cNvPr id="1" name=""/>
        <p:cNvGrpSpPr/>
        <p:nvPr/>
      </p:nvGrpSpPr>
      <p:grpSpPr>
        <a:xfrm>
          <a:off x="0" y="0"/>
          <a:ext cx="0" cy="0"/>
          <a:chOff x="0" y="0"/>
          <a:chExt cx="0" cy="0"/>
        </a:xfrm>
      </p:grpSpPr>
      <p:sp>
        <p:nvSpPr>
          <p:cNvPr id="4" name="Espace réservé du contenu 3"/>
          <p:cNvSpPr>
            <a:spLocks noGrp="1"/>
          </p:cNvSpPr>
          <p:nvPr>
            <p:ph sz="half" idx="2" hasCustomPrompt="1"/>
          </p:nvPr>
        </p:nvSpPr>
        <p:spPr>
          <a:xfrm>
            <a:off x="6083848" y="918000"/>
            <a:ext cx="2592288" cy="3672408"/>
          </a:xfrm>
        </p:spPr>
        <p:txBody>
          <a:bodyPr vert="horz" lIns="91440" tIns="45720" rIns="91440" bIns="45720" rtlCol="0">
            <a:normAutofit/>
          </a:bodyPr>
          <a:lstStyle>
            <a:lvl1pPr>
              <a:defRPr lang="fr-FR" sz="1800" dirty="0" smtClean="0">
                <a:solidFill>
                  <a:srgbClr val="391909"/>
                </a:solidFill>
              </a:defRPr>
            </a:lvl1pPr>
          </a:lstStyle>
          <a:p>
            <a:pPr lvl="0"/>
            <a:r>
              <a:rPr lang="fr-FR" dirty="0"/>
              <a:t>Image</a:t>
            </a:r>
          </a:p>
        </p:txBody>
      </p:sp>
      <p:sp>
        <p:nvSpPr>
          <p:cNvPr id="28" name="Titre 1"/>
          <p:cNvSpPr>
            <a:spLocks noGrp="1"/>
          </p:cNvSpPr>
          <p:nvPr>
            <p:ph type="title"/>
          </p:nvPr>
        </p:nvSpPr>
        <p:spPr>
          <a:xfrm>
            <a:off x="179512" y="280824"/>
            <a:ext cx="8496944" cy="418718"/>
          </a:xfrm>
        </p:spPr>
        <p:txBody>
          <a:bodyPr anchor="t">
            <a:noAutofit/>
          </a:bodyPr>
          <a:lstStyle>
            <a:lvl1pPr algn="l">
              <a:defRPr sz="1800" b="0">
                <a:solidFill>
                  <a:srgbClr val="391909"/>
                </a:solidFill>
              </a:defRPr>
            </a:lvl1pPr>
          </a:lstStyle>
          <a:p>
            <a:r>
              <a:rPr lang="fr-FR"/>
              <a:t>Modifiez le style du titre</a:t>
            </a:r>
            <a:endParaRPr lang="fr-FR" dirty="0"/>
          </a:p>
        </p:txBody>
      </p:sp>
      <p:sp>
        <p:nvSpPr>
          <p:cNvPr id="29" name="Espace réservé du contenu 2"/>
          <p:cNvSpPr>
            <a:spLocks noGrp="1"/>
          </p:cNvSpPr>
          <p:nvPr>
            <p:ph idx="1" hasCustomPrompt="1"/>
          </p:nvPr>
        </p:nvSpPr>
        <p:spPr>
          <a:xfrm>
            <a:off x="3203848" y="915566"/>
            <a:ext cx="2592288" cy="3672408"/>
          </a:xfrm>
        </p:spPr>
        <p:txBody>
          <a:bodyPr>
            <a:normAutofit/>
          </a:bodyPr>
          <a:lstStyle>
            <a:lvl1pPr>
              <a:defRPr sz="18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Image</a:t>
            </a:r>
          </a:p>
        </p:txBody>
      </p:sp>
      <p:sp>
        <p:nvSpPr>
          <p:cNvPr id="30" name="Espace réservé du texte 3"/>
          <p:cNvSpPr>
            <a:spLocks noGrp="1"/>
          </p:cNvSpPr>
          <p:nvPr>
            <p:ph type="body" sz="half" idx="10"/>
          </p:nvPr>
        </p:nvSpPr>
        <p:spPr>
          <a:xfrm>
            <a:off x="179512" y="918000"/>
            <a:ext cx="2718800" cy="3670474"/>
          </a:xfrm>
        </p:spPr>
        <p:txBody>
          <a:bodyPr vert="horz" wrap="square" lIns="91440" tIns="45720" rIns="91440" bIns="45720" rtlCol="0">
            <a:noAutofit/>
          </a:bodyPr>
          <a:lstStyle>
            <a:lvl1pPr>
              <a:defRPr lang="fr-FR" sz="1400" b="0" dirty="0" smtClean="0">
                <a:solidFill>
                  <a:srgbClr val="391909"/>
                </a:solidFill>
              </a:defRPr>
            </a:lvl1pPr>
            <a:lvl2pPr>
              <a:defRPr lang="fr-FR" sz="1200" b="0" dirty="0" smtClean="0">
                <a:solidFill>
                  <a:srgbClr val="391909"/>
                </a:solidFill>
              </a:defRPr>
            </a:lvl2pPr>
            <a:lvl3pPr marL="360000">
              <a:defRPr lang="fr-FR" sz="1400" b="0" dirty="0" smtClean="0">
                <a:solidFill>
                  <a:srgbClr val="391909"/>
                </a:solidFill>
              </a:defRPr>
            </a:lvl3pPr>
            <a:lvl4pPr>
              <a:defRPr lang="fr-FR" sz="1400" b="0" dirty="0" smtClean="0">
                <a:solidFill>
                  <a:srgbClr val="391909"/>
                </a:solidFill>
              </a:defRPr>
            </a:lvl4pPr>
          </a:lstStyle>
          <a:p>
            <a:pPr marL="0" lvl="0" indent="0">
              <a:buNone/>
            </a:pPr>
            <a:r>
              <a:rPr lang="fr-FR" dirty="0"/>
              <a:t>Modifiez les styles du texte du masque</a:t>
            </a:r>
          </a:p>
          <a:p>
            <a:pPr marL="0" lvl="2" indent="-360000"/>
            <a:r>
              <a:rPr lang="fr-FR" dirty="0"/>
              <a:t>Deuxième niveau</a:t>
            </a:r>
          </a:p>
          <a:p>
            <a:pPr marL="720000" lvl="3" indent="-360000">
              <a:buChar char="—"/>
            </a:pPr>
            <a:r>
              <a:rPr lang="fr-FR" dirty="0"/>
              <a:t>Troisième niveau</a:t>
            </a:r>
          </a:p>
        </p:txBody>
      </p:sp>
      <p:sp>
        <p:nvSpPr>
          <p:cNvPr id="31" name="Espace réservé de la date 3"/>
          <p:cNvSpPr>
            <a:spLocks noGrp="1"/>
          </p:cNvSpPr>
          <p:nvPr>
            <p:ph type="dt" sz="half" idx="11"/>
          </p:nvPr>
        </p:nvSpPr>
        <p:spPr>
          <a:xfrm>
            <a:off x="7732060" y="4869656"/>
            <a:ext cx="648472" cy="273844"/>
          </a:xfrm>
          <a:prstGeom prst="rect">
            <a:avLst/>
          </a:prstGeom>
        </p:spPr>
        <p:txBody>
          <a:bodyPr/>
          <a:lstStyle>
            <a:lvl1pPr>
              <a:defRPr sz="700">
                <a:solidFill>
                  <a:srgbClr val="391909"/>
                </a:solidFill>
              </a:defRPr>
            </a:lvl1pPr>
          </a:lstStyle>
          <a:p>
            <a:fld id="{1A6A926C-23F6-49A5-8B17-50323BE2DDC8}" type="datetime1">
              <a:rPr lang="fr-FR" smtClean="0"/>
              <a:pPr/>
              <a:t>03/02/2020</a:t>
            </a:fld>
            <a:endParaRPr lang="fr-FR" dirty="0"/>
          </a:p>
        </p:txBody>
      </p:sp>
      <p:sp>
        <p:nvSpPr>
          <p:cNvPr id="33" name="Espace réservé du numéro de diapositive 5"/>
          <p:cNvSpPr>
            <a:spLocks noGrp="1"/>
          </p:cNvSpPr>
          <p:nvPr>
            <p:ph type="sldNum" sz="quarter" idx="13"/>
          </p:nvPr>
        </p:nvSpPr>
        <p:spPr>
          <a:xfrm>
            <a:off x="8440065" y="4869656"/>
            <a:ext cx="380407" cy="273844"/>
          </a:xfrm>
          <a:prstGeom prst="rect">
            <a:avLst/>
          </a:prstGeom>
        </p:spPr>
        <p:txBody>
          <a:bodyPr/>
          <a:lstStyle>
            <a:lvl1pPr>
              <a:defRPr sz="700">
                <a:solidFill>
                  <a:srgbClr val="391909"/>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20181718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e et 3 Images">
    <p:spTree>
      <p:nvGrpSpPr>
        <p:cNvPr id="1" name=""/>
        <p:cNvGrpSpPr/>
        <p:nvPr/>
      </p:nvGrpSpPr>
      <p:grpSpPr>
        <a:xfrm>
          <a:off x="0" y="0"/>
          <a:ext cx="0" cy="0"/>
          <a:chOff x="0" y="0"/>
          <a:chExt cx="0" cy="0"/>
        </a:xfrm>
      </p:grpSpPr>
      <p:sp>
        <p:nvSpPr>
          <p:cNvPr id="4" name="Espace réservé du contenu 3"/>
          <p:cNvSpPr>
            <a:spLocks noGrp="1"/>
          </p:cNvSpPr>
          <p:nvPr>
            <p:ph sz="half" idx="2" hasCustomPrompt="1"/>
          </p:nvPr>
        </p:nvSpPr>
        <p:spPr>
          <a:xfrm>
            <a:off x="5974234" y="2787774"/>
            <a:ext cx="2702222" cy="1800201"/>
          </a:xfrm>
        </p:spPr>
        <p:txBody>
          <a:bodyPr vert="horz" lIns="91440" tIns="45720" rIns="91440" bIns="45720" rtlCol="0">
            <a:normAutofit/>
          </a:bodyPr>
          <a:lstStyle>
            <a:lvl1pPr>
              <a:defRPr lang="fr-FR" sz="1800" smtClean="0">
                <a:solidFill>
                  <a:srgbClr val="391909"/>
                </a:solidFill>
              </a:defRPr>
            </a:lvl1pPr>
          </a:lstStyle>
          <a:p>
            <a:pPr lvl="0"/>
            <a:r>
              <a:rPr lang="fr-FR" dirty="0"/>
              <a:t>Image</a:t>
            </a:r>
          </a:p>
        </p:txBody>
      </p:sp>
      <p:sp>
        <p:nvSpPr>
          <p:cNvPr id="28" name="Titre 1"/>
          <p:cNvSpPr>
            <a:spLocks noGrp="1"/>
          </p:cNvSpPr>
          <p:nvPr>
            <p:ph type="title"/>
          </p:nvPr>
        </p:nvSpPr>
        <p:spPr>
          <a:xfrm>
            <a:off x="179512" y="280824"/>
            <a:ext cx="8496944" cy="418718"/>
          </a:xfrm>
        </p:spPr>
        <p:txBody>
          <a:bodyPr anchor="t">
            <a:noAutofit/>
          </a:bodyPr>
          <a:lstStyle>
            <a:lvl1pPr algn="l">
              <a:defRPr sz="1800" b="0">
                <a:solidFill>
                  <a:srgbClr val="391909"/>
                </a:solidFill>
              </a:defRPr>
            </a:lvl1pPr>
          </a:lstStyle>
          <a:p>
            <a:r>
              <a:rPr lang="fr-FR" dirty="0"/>
              <a:t>Modifiez le style du titre</a:t>
            </a:r>
          </a:p>
        </p:txBody>
      </p:sp>
      <p:sp>
        <p:nvSpPr>
          <p:cNvPr id="29" name="Espace réservé du contenu 2"/>
          <p:cNvSpPr>
            <a:spLocks noGrp="1"/>
          </p:cNvSpPr>
          <p:nvPr>
            <p:ph idx="1" hasCustomPrompt="1"/>
          </p:nvPr>
        </p:nvSpPr>
        <p:spPr>
          <a:xfrm>
            <a:off x="3204168" y="2787774"/>
            <a:ext cx="2702222" cy="1800201"/>
          </a:xfrm>
        </p:spPr>
        <p:txBody>
          <a:bodyPr vert="horz" lIns="91440" tIns="45720" rIns="91440" bIns="45720" rtlCol="0">
            <a:normAutofit/>
          </a:bodyPr>
          <a:lstStyle>
            <a:lvl1pPr>
              <a:defRPr lang="fr-FR" sz="1800" dirty="0" smtClean="0">
                <a:solidFill>
                  <a:srgbClr val="391909"/>
                </a:solidFill>
              </a:defRPr>
            </a:lvl1pPr>
          </a:lstStyle>
          <a:p>
            <a:pPr lvl="0"/>
            <a:r>
              <a:rPr lang="fr-FR" dirty="0"/>
              <a:t>Image</a:t>
            </a:r>
          </a:p>
        </p:txBody>
      </p:sp>
      <p:sp>
        <p:nvSpPr>
          <p:cNvPr id="30" name="Espace réservé du texte 3"/>
          <p:cNvSpPr>
            <a:spLocks noGrp="1"/>
          </p:cNvSpPr>
          <p:nvPr>
            <p:ph type="body" sz="half" idx="10"/>
          </p:nvPr>
        </p:nvSpPr>
        <p:spPr>
          <a:xfrm>
            <a:off x="179512" y="918000"/>
            <a:ext cx="2880320" cy="3669974"/>
          </a:xfrm>
        </p:spPr>
        <p:txBody>
          <a:bodyPr vert="horz" wrap="square" lIns="91440" tIns="45720" rIns="91440" bIns="45720" rtlCol="0">
            <a:noAutofit/>
          </a:bodyPr>
          <a:lstStyle>
            <a:lvl1pPr>
              <a:defRPr lang="fr-FR" sz="1400" b="0" dirty="0" smtClean="0">
                <a:solidFill>
                  <a:srgbClr val="391909"/>
                </a:solidFill>
              </a:defRPr>
            </a:lvl1pPr>
            <a:lvl2pPr>
              <a:defRPr lang="fr-FR" sz="1200" b="0" dirty="0" smtClean="0">
                <a:solidFill>
                  <a:srgbClr val="391909"/>
                </a:solidFill>
              </a:defRPr>
            </a:lvl2pPr>
            <a:lvl3pPr marL="360000">
              <a:defRPr lang="fr-FR" sz="1400" b="0" dirty="0" smtClean="0">
                <a:solidFill>
                  <a:srgbClr val="391909"/>
                </a:solidFill>
              </a:defRPr>
            </a:lvl3pPr>
            <a:lvl4pPr>
              <a:defRPr lang="fr-FR" sz="1400" b="0" dirty="0" smtClean="0">
                <a:solidFill>
                  <a:srgbClr val="391909"/>
                </a:solidFill>
              </a:defRPr>
            </a:lvl4pPr>
          </a:lstStyle>
          <a:p>
            <a:pPr marL="0" lvl="0" indent="0">
              <a:buNone/>
            </a:pPr>
            <a:r>
              <a:rPr lang="fr-FR" dirty="0"/>
              <a:t>Modifiez les styles du texte du masque</a:t>
            </a:r>
          </a:p>
          <a:p>
            <a:pPr marL="0" lvl="2" indent="-360000"/>
            <a:r>
              <a:rPr lang="fr-FR" dirty="0"/>
              <a:t>Deuxième niveau</a:t>
            </a:r>
          </a:p>
          <a:p>
            <a:pPr marL="720000" lvl="3" indent="-360000">
              <a:buChar char="—"/>
            </a:pPr>
            <a:r>
              <a:rPr lang="fr-FR" dirty="0"/>
              <a:t>Troisième niveau</a:t>
            </a:r>
          </a:p>
        </p:txBody>
      </p:sp>
      <p:sp>
        <p:nvSpPr>
          <p:cNvPr id="31" name="Espace réservé de la date 3"/>
          <p:cNvSpPr>
            <a:spLocks noGrp="1"/>
          </p:cNvSpPr>
          <p:nvPr>
            <p:ph type="dt" sz="half" idx="11"/>
          </p:nvPr>
        </p:nvSpPr>
        <p:spPr>
          <a:xfrm>
            <a:off x="7732060" y="4869656"/>
            <a:ext cx="648472" cy="273844"/>
          </a:xfrm>
          <a:prstGeom prst="rect">
            <a:avLst/>
          </a:prstGeom>
        </p:spPr>
        <p:txBody>
          <a:bodyPr/>
          <a:lstStyle>
            <a:lvl1pPr>
              <a:defRPr sz="700">
                <a:solidFill>
                  <a:srgbClr val="391909"/>
                </a:solidFill>
              </a:defRPr>
            </a:lvl1pPr>
          </a:lstStyle>
          <a:p>
            <a:fld id="{F83FFE1E-4040-46BB-90C3-0CE1344923E7}" type="datetime1">
              <a:rPr lang="fr-FR" smtClean="0"/>
              <a:pPr/>
              <a:t>03/02/2020</a:t>
            </a:fld>
            <a:endParaRPr lang="fr-FR" dirty="0"/>
          </a:p>
        </p:txBody>
      </p:sp>
      <p:sp>
        <p:nvSpPr>
          <p:cNvPr id="33" name="Espace réservé du numéro de diapositive 5"/>
          <p:cNvSpPr>
            <a:spLocks noGrp="1"/>
          </p:cNvSpPr>
          <p:nvPr>
            <p:ph type="sldNum" sz="quarter" idx="13"/>
          </p:nvPr>
        </p:nvSpPr>
        <p:spPr>
          <a:xfrm>
            <a:off x="8440065" y="4869656"/>
            <a:ext cx="380407" cy="273844"/>
          </a:xfrm>
          <a:prstGeom prst="rect">
            <a:avLst/>
          </a:prstGeom>
        </p:spPr>
        <p:txBody>
          <a:bodyPr/>
          <a:lstStyle>
            <a:lvl1pPr>
              <a:defRPr sz="700">
                <a:solidFill>
                  <a:srgbClr val="391909"/>
                </a:solidFill>
              </a:defRPr>
            </a:lvl1pPr>
          </a:lstStyle>
          <a:p>
            <a:fld id="{234C85C7-78DF-4E58-B008-70A75810ACC7}" type="slidenum">
              <a:rPr lang="fr-FR" smtClean="0"/>
              <a:pPr/>
              <a:t>‹N°›</a:t>
            </a:fld>
            <a:endParaRPr lang="fr-FR" dirty="0"/>
          </a:p>
        </p:txBody>
      </p:sp>
      <p:sp>
        <p:nvSpPr>
          <p:cNvPr id="11" name="Espace réservé du contenu 2"/>
          <p:cNvSpPr>
            <a:spLocks noGrp="1"/>
          </p:cNvSpPr>
          <p:nvPr>
            <p:ph idx="15" hasCustomPrompt="1"/>
          </p:nvPr>
        </p:nvSpPr>
        <p:spPr>
          <a:xfrm>
            <a:off x="3203848" y="915567"/>
            <a:ext cx="5472608" cy="1800200"/>
          </a:xfrm>
        </p:spPr>
        <p:txBody>
          <a:bodyPr vert="horz" lIns="91440" tIns="45720" rIns="91440" bIns="45720" rtlCol="0">
            <a:normAutofit/>
          </a:bodyPr>
          <a:lstStyle>
            <a:lvl1pPr>
              <a:defRPr lang="fr-FR" sz="1800" dirty="0" smtClean="0">
                <a:solidFill>
                  <a:srgbClr val="391909"/>
                </a:solidFill>
              </a:defRPr>
            </a:lvl1pPr>
          </a:lstStyle>
          <a:p>
            <a:pPr lvl="0"/>
            <a:r>
              <a:rPr lang="fr-FR" dirty="0"/>
              <a:t>Image</a:t>
            </a:r>
          </a:p>
        </p:txBody>
      </p:sp>
    </p:spTree>
    <p:extLst>
      <p:ext uri="{BB962C8B-B14F-4D97-AF65-F5344CB8AC3E}">
        <p14:creationId xmlns:p14="http://schemas.microsoft.com/office/powerpoint/2010/main" val="139367672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10" name="Titre 14"/>
          <p:cNvSpPr>
            <a:spLocks noGrp="1"/>
          </p:cNvSpPr>
          <p:nvPr>
            <p:ph type="title"/>
          </p:nvPr>
        </p:nvSpPr>
        <p:spPr>
          <a:xfrm>
            <a:off x="323528" y="228552"/>
            <a:ext cx="4248472" cy="903038"/>
          </a:xfrm>
        </p:spPr>
        <p:txBody>
          <a:bodyPr anchor="t">
            <a:noAutofit/>
          </a:bodyPr>
          <a:lstStyle>
            <a:lvl1pPr algn="l">
              <a:defRPr sz="2800">
                <a:solidFill>
                  <a:schemeClr val="bg1"/>
                </a:solidFill>
              </a:defRPr>
            </a:lvl1pPr>
          </a:lstStyle>
          <a:p>
            <a:r>
              <a:rPr lang="fr-FR" dirty="0"/>
              <a:t>Modifiez le style du titre</a:t>
            </a:r>
          </a:p>
        </p:txBody>
      </p:sp>
    </p:spTree>
    <p:extLst>
      <p:ext uri="{BB962C8B-B14F-4D97-AF65-F5344CB8AC3E}">
        <p14:creationId xmlns:p14="http://schemas.microsoft.com/office/powerpoint/2010/main" val="143320859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1491" y="1002820"/>
            <a:ext cx="8146749" cy="3684671"/>
          </a:xfrm>
        </p:spPr>
        <p:txBody>
          <a:bodyPr/>
          <a:lstStyle>
            <a:lvl2pPr>
              <a:spcBef>
                <a:spcPts val="300"/>
              </a:spcBef>
              <a:spcAft>
                <a:spcPts val="150"/>
              </a:spcAft>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7"/>
          <p:cNvSpPr>
            <a:spLocks noGrp="1"/>
          </p:cNvSpPr>
          <p:nvPr>
            <p:ph type="title" hasCustomPrompt="1"/>
          </p:nvPr>
        </p:nvSpPr>
        <p:spPr/>
        <p:txBody>
          <a:bodyPr/>
          <a:lstStyle>
            <a:lvl1pPr>
              <a:defRPr/>
            </a:lvl1pPr>
          </a:lstStyle>
          <a:p>
            <a:r>
              <a:rPr lang="fr-FR" dirty="0"/>
              <a:t>Sommaire</a:t>
            </a:r>
          </a:p>
        </p:txBody>
      </p:sp>
      <p:sp>
        <p:nvSpPr>
          <p:cNvPr id="2" name="Espace réservé de la date 1"/>
          <p:cNvSpPr>
            <a:spLocks noGrp="1"/>
          </p:cNvSpPr>
          <p:nvPr>
            <p:ph type="dt" sz="half" idx="10"/>
          </p:nvPr>
        </p:nvSpPr>
        <p:spPr/>
        <p:txBody>
          <a:bodyPr/>
          <a:lstStyle/>
          <a:p>
            <a:r>
              <a:rPr lang="fr-FR"/>
              <a:t>13/12/2018</a:t>
            </a:r>
            <a:endParaRPr lang="fr-FR" dirty="0"/>
          </a:p>
        </p:txBody>
      </p:sp>
      <p:sp>
        <p:nvSpPr>
          <p:cNvPr id="4" name="Espace réservé du pied de page 3"/>
          <p:cNvSpPr>
            <a:spLocks noGrp="1"/>
          </p:cNvSpPr>
          <p:nvPr>
            <p:ph type="ftr" sz="quarter" idx="11"/>
          </p:nvPr>
        </p:nvSpPr>
        <p:spPr/>
        <p:txBody>
          <a:bodyPr/>
          <a:lstStyle/>
          <a:p>
            <a:r>
              <a:rPr lang="fr-FR"/>
              <a:t>Titre de la présentation</a:t>
            </a:r>
            <a:endParaRPr lang="fr-FR" dirty="0"/>
          </a:p>
        </p:txBody>
      </p:sp>
      <p:sp>
        <p:nvSpPr>
          <p:cNvPr id="6" name="Espace réservé du numéro de diapositive 3"/>
          <p:cNvSpPr>
            <a:spLocks noGrp="1"/>
          </p:cNvSpPr>
          <p:nvPr>
            <p:ph type="sldNum" sz="quarter" idx="12"/>
          </p:nvPr>
        </p:nvSpPr>
        <p:spPr>
          <a:xfrm>
            <a:off x="8229600" y="4696272"/>
            <a:ext cx="414842" cy="273844"/>
          </a:xfrm>
        </p:spPr>
        <p:txBody>
          <a:bodyPr/>
          <a:lstStyle/>
          <a:p>
            <a:fld id="{728DB56B-FF6B-4102-96BD-C1FFAFE72676}" type="slidenum">
              <a:rPr lang="fr-FR" smtClean="0"/>
              <a:t>‹N°›</a:t>
            </a:fld>
            <a:endParaRPr lang="fr-FR"/>
          </a:p>
        </p:txBody>
      </p:sp>
    </p:spTree>
    <p:extLst>
      <p:ext uri="{BB962C8B-B14F-4D97-AF65-F5344CB8AC3E}">
        <p14:creationId xmlns:p14="http://schemas.microsoft.com/office/powerpoint/2010/main" val="352324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5" name="Titre 14"/>
          <p:cNvSpPr>
            <a:spLocks noGrp="1"/>
          </p:cNvSpPr>
          <p:nvPr userDrawn="1"/>
        </p:nvSpPr>
        <p:spPr>
          <a:xfrm>
            <a:off x="323528" y="228552"/>
            <a:ext cx="4248472" cy="90303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solidFill>
              </a:rPr>
              <a:t>Merci</a:t>
            </a:r>
          </a:p>
        </p:txBody>
      </p:sp>
    </p:spTree>
    <p:extLst>
      <p:ext uri="{BB962C8B-B14F-4D97-AF65-F5344CB8AC3E}">
        <p14:creationId xmlns:p14="http://schemas.microsoft.com/office/powerpoint/2010/main" val="17597736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10" name="Titre 14"/>
          <p:cNvSpPr>
            <a:spLocks noGrp="1"/>
          </p:cNvSpPr>
          <p:nvPr>
            <p:ph type="title"/>
          </p:nvPr>
        </p:nvSpPr>
        <p:spPr>
          <a:xfrm>
            <a:off x="4499992" y="228552"/>
            <a:ext cx="4248472" cy="903038"/>
          </a:xfrm>
        </p:spPr>
        <p:txBody>
          <a:bodyPr anchor="t">
            <a:noAutofit/>
          </a:bodyPr>
          <a:lstStyle>
            <a:lvl1pPr algn="l">
              <a:defRPr sz="2800">
                <a:solidFill>
                  <a:srgbClr val="391909"/>
                </a:solidFill>
              </a:defRPr>
            </a:lvl1pPr>
          </a:lstStyle>
          <a:p>
            <a:r>
              <a:rPr lang="fr-FR" dirty="0"/>
              <a:t>Modifiez le style du titre</a:t>
            </a:r>
          </a:p>
        </p:txBody>
      </p:sp>
      <p:sp>
        <p:nvSpPr>
          <p:cNvPr id="6" name="Espace réservé du texte 16"/>
          <p:cNvSpPr>
            <a:spLocks noGrp="1"/>
          </p:cNvSpPr>
          <p:nvPr>
            <p:ph type="body" sz="quarter" idx="10" hasCustomPrompt="1"/>
          </p:nvPr>
        </p:nvSpPr>
        <p:spPr>
          <a:xfrm>
            <a:off x="4499992" y="4156621"/>
            <a:ext cx="3384550" cy="647377"/>
          </a:xfrm>
        </p:spPr>
        <p:txBody>
          <a:bodyPr anchor="b">
            <a:normAutofit/>
          </a:bodyPr>
          <a:lstStyle>
            <a:lvl1pPr marL="0" indent="0">
              <a:buNone/>
              <a:defRPr sz="1100" baseline="0"/>
            </a:lvl1pPr>
            <a:lvl5pPr>
              <a:defRPr/>
            </a:lvl5pPr>
          </a:lstStyle>
          <a:p>
            <a:pPr lvl="0"/>
            <a:r>
              <a:rPr lang="fr-FR" dirty="0"/>
              <a:t>Si besoin : Intervenants et Destinataires</a:t>
            </a:r>
          </a:p>
        </p:txBody>
      </p:sp>
      <p:sp>
        <p:nvSpPr>
          <p:cNvPr id="8" name="ZoneTexte 7"/>
          <p:cNvSpPr txBox="1"/>
          <p:nvPr userDrawn="1"/>
        </p:nvSpPr>
        <p:spPr>
          <a:xfrm>
            <a:off x="107504" y="4676532"/>
            <a:ext cx="1872208" cy="415498"/>
          </a:xfrm>
          <a:prstGeom prst="rect">
            <a:avLst/>
          </a:prstGeom>
          <a:noFill/>
        </p:spPr>
        <p:txBody>
          <a:bodyPr wrap="square" rtlCol="0">
            <a:spAutoFit/>
          </a:bodyPr>
          <a:lstStyle/>
          <a:p>
            <a:r>
              <a:rPr lang="fr-FR" sz="700" dirty="0">
                <a:solidFill>
                  <a:srgbClr val="391909"/>
                </a:solidFill>
              </a:rPr>
              <a:t>Ceci est un document exclusivement réservé à l’interne</a:t>
            </a:r>
            <a:r>
              <a:rPr lang="fr-FR" sz="700" baseline="0" dirty="0">
                <a:solidFill>
                  <a:srgbClr val="391909"/>
                </a:solidFill>
              </a:rPr>
              <a:t> qui ne peut engager la responsabilité d’AG2R LA MONDIALE</a:t>
            </a:r>
            <a:endParaRPr lang="fr-FR" sz="700" dirty="0">
              <a:solidFill>
                <a:srgbClr val="391909"/>
              </a:solidFill>
            </a:endParaRPr>
          </a:p>
        </p:txBody>
      </p:sp>
    </p:spTree>
    <p:extLst>
      <p:ext uri="{BB962C8B-B14F-4D97-AF65-F5344CB8AC3E}">
        <p14:creationId xmlns:p14="http://schemas.microsoft.com/office/powerpoint/2010/main" val="38761320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7" name="Titre 14"/>
          <p:cNvSpPr>
            <a:spLocks noGrp="1"/>
          </p:cNvSpPr>
          <p:nvPr>
            <p:ph type="title"/>
          </p:nvPr>
        </p:nvSpPr>
        <p:spPr>
          <a:xfrm>
            <a:off x="323528" y="228552"/>
            <a:ext cx="4248472" cy="903038"/>
          </a:xfrm>
        </p:spPr>
        <p:txBody>
          <a:bodyPr anchor="t">
            <a:noAutofit/>
          </a:bodyPr>
          <a:lstStyle>
            <a:lvl1pPr algn="l">
              <a:defRPr sz="2800">
                <a:solidFill>
                  <a:srgbClr val="391909"/>
                </a:solidFill>
              </a:defRPr>
            </a:lvl1pPr>
          </a:lstStyle>
          <a:p>
            <a:r>
              <a:rPr lang="fr-FR" dirty="0"/>
              <a:t>Modifiez le style du titre</a:t>
            </a:r>
          </a:p>
        </p:txBody>
      </p:sp>
    </p:spTree>
    <p:extLst>
      <p:ext uri="{BB962C8B-B14F-4D97-AF65-F5344CB8AC3E}">
        <p14:creationId xmlns:p14="http://schemas.microsoft.com/office/powerpoint/2010/main" val="41893753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7" name="Titre 14"/>
          <p:cNvSpPr>
            <a:spLocks noGrp="1"/>
          </p:cNvSpPr>
          <p:nvPr userDrawn="1"/>
        </p:nvSpPr>
        <p:spPr>
          <a:xfrm>
            <a:off x="323528" y="228552"/>
            <a:ext cx="4248472" cy="90303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solidFill>
              </a:rPr>
              <a:t>Merci</a:t>
            </a:r>
          </a:p>
        </p:txBody>
      </p:sp>
    </p:spTree>
    <p:extLst>
      <p:ext uri="{BB962C8B-B14F-4D97-AF65-F5344CB8AC3E}">
        <p14:creationId xmlns:p14="http://schemas.microsoft.com/office/powerpoint/2010/main" val="38745495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9" name="Titre 14"/>
          <p:cNvSpPr>
            <a:spLocks noGrp="1"/>
          </p:cNvSpPr>
          <p:nvPr>
            <p:ph type="title"/>
          </p:nvPr>
        </p:nvSpPr>
        <p:spPr>
          <a:xfrm>
            <a:off x="4499992" y="228552"/>
            <a:ext cx="4248472" cy="903038"/>
          </a:xfrm>
        </p:spPr>
        <p:txBody>
          <a:bodyPr anchor="t">
            <a:noAutofit/>
          </a:bodyPr>
          <a:lstStyle>
            <a:lvl1pPr algn="l">
              <a:defRPr sz="2800">
                <a:solidFill>
                  <a:schemeClr val="bg1"/>
                </a:solidFill>
              </a:defRPr>
            </a:lvl1pPr>
          </a:lstStyle>
          <a:p>
            <a:r>
              <a:rPr lang="fr-FR" dirty="0"/>
              <a:t>Modifiez le style du titre</a:t>
            </a:r>
          </a:p>
        </p:txBody>
      </p:sp>
      <p:sp>
        <p:nvSpPr>
          <p:cNvPr id="5" name="Espace réservé du texte 16"/>
          <p:cNvSpPr>
            <a:spLocks noGrp="1"/>
          </p:cNvSpPr>
          <p:nvPr>
            <p:ph type="body" sz="quarter" idx="10" hasCustomPrompt="1"/>
          </p:nvPr>
        </p:nvSpPr>
        <p:spPr>
          <a:xfrm>
            <a:off x="4499992" y="4156621"/>
            <a:ext cx="3384550" cy="647377"/>
          </a:xfrm>
        </p:spPr>
        <p:txBody>
          <a:bodyPr anchor="b">
            <a:normAutofit/>
          </a:bodyPr>
          <a:lstStyle>
            <a:lvl1pPr marL="0" indent="0">
              <a:buNone/>
              <a:defRPr sz="1100" baseline="0">
                <a:solidFill>
                  <a:schemeClr val="bg1"/>
                </a:solidFill>
              </a:defRPr>
            </a:lvl1pPr>
            <a:lvl5pPr>
              <a:defRPr/>
            </a:lvl5pPr>
          </a:lstStyle>
          <a:p>
            <a:pPr lvl="0"/>
            <a:r>
              <a:rPr lang="fr-FR" dirty="0"/>
              <a:t>Si besoin : Intervenants et Destinataires</a:t>
            </a:r>
          </a:p>
        </p:txBody>
      </p:sp>
      <p:sp>
        <p:nvSpPr>
          <p:cNvPr id="13" name="ZoneTexte 12"/>
          <p:cNvSpPr txBox="1"/>
          <p:nvPr userDrawn="1"/>
        </p:nvSpPr>
        <p:spPr>
          <a:xfrm>
            <a:off x="107504" y="4676532"/>
            <a:ext cx="1872208" cy="415498"/>
          </a:xfrm>
          <a:prstGeom prst="rect">
            <a:avLst/>
          </a:prstGeom>
          <a:noFill/>
        </p:spPr>
        <p:txBody>
          <a:bodyPr wrap="square" rtlCol="0">
            <a:spAutoFit/>
          </a:bodyPr>
          <a:lstStyle/>
          <a:p>
            <a:r>
              <a:rPr lang="fr-FR" sz="700" dirty="0">
                <a:solidFill>
                  <a:srgbClr val="391909"/>
                </a:solidFill>
              </a:rPr>
              <a:t>Ceci est un document exclusivement réservé à l’interne</a:t>
            </a:r>
            <a:r>
              <a:rPr lang="fr-FR" sz="700" baseline="0" dirty="0">
                <a:solidFill>
                  <a:srgbClr val="391909"/>
                </a:solidFill>
              </a:rPr>
              <a:t> qui ne peut engager la responsabilité d’AG2R LA MONDIALE</a:t>
            </a:r>
            <a:endParaRPr lang="fr-FR" sz="700" dirty="0">
              <a:solidFill>
                <a:srgbClr val="391909"/>
              </a:solidFill>
            </a:endParaRPr>
          </a:p>
        </p:txBody>
      </p:sp>
    </p:spTree>
    <p:extLst>
      <p:ext uri="{BB962C8B-B14F-4D97-AF65-F5344CB8AC3E}">
        <p14:creationId xmlns:p14="http://schemas.microsoft.com/office/powerpoint/2010/main" val="30749793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10" name="Titre 14"/>
          <p:cNvSpPr>
            <a:spLocks noGrp="1"/>
          </p:cNvSpPr>
          <p:nvPr>
            <p:ph type="title"/>
          </p:nvPr>
        </p:nvSpPr>
        <p:spPr>
          <a:xfrm>
            <a:off x="323528" y="228552"/>
            <a:ext cx="4248472" cy="903038"/>
          </a:xfrm>
        </p:spPr>
        <p:txBody>
          <a:bodyPr anchor="t">
            <a:noAutofit/>
          </a:bodyPr>
          <a:lstStyle>
            <a:lvl1pPr algn="l">
              <a:defRPr sz="2800">
                <a:solidFill>
                  <a:schemeClr val="bg1"/>
                </a:solidFill>
              </a:defRPr>
            </a:lvl1pPr>
          </a:lstStyle>
          <a:p>
            <a:r>
              <a:rPr lang="fr-FR" dirty="0"/>
              <a:t>Modifiez le style du titre</a:t>
            </a:r>
          </a:p>
        </p:txBody>
      </p:sp>
    </p:spTree>
    <p:extLst>
      <p:ext uri="{BB962C8B-B14F-4D97-AF65-F5344CB8AC3E}">
        <p14:creationId xmlns:p14="http://schemas.microsoft.com/office/powerpoint/2010/main" val="42594013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5" name="Titre 14"/>
          <p:cNvSpPr>
            <a:spLocks noGrp="1"/>
          </p:cNvSpPr>
          <p:nvPr userDrawn="1"/>
        </p:nvSpPr>
        <p:spPr>
          <a:xfrm>
            <a:off x="323528" y="228552"/>
            <a:ext cx="4248472" cy="90303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tx1"/>
                </a:solidFill>
              </a:rPr>
              <a:t>Merci</a:t>
            </a:r>
          </a:p>
        </p:txBody>
      </p:sp>
    </p:spTree>
    <p:extLst>
      <p:ext uri="{BB962C8B-B14F-4D97-AF65-F5344CB8AC3E}">
        <p14:creationId xmlns:p14="http://schemas.microsoft.com/office/powerpoint/2010/main" val="14716381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9.jpeg"/><Relationship Id="rId4" Type="http://schemas.openxmlformats.org/officeDocument/2006/relationships/slideLayout" Target="../slideLayouts/slideLayout22.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Bleu</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700">
                <a:solidFill>
                  <a:schemeClr val="tx1">
                    <a:tint val="75000"/>
                  </a:schemeClr>
                </a:solidFill>
              </a:defRPr>
            </a:lvl1pPr>
          </a:lstStyle>
          <a:p>
            <a:fld id="{B550F2E7-BD62-4EE1-8C5A-ACA74050E3E0}" type="datetime1">
              <a:rPr lang="fr-FR" smtClean="0"/>
              <a:pPr/>
              <a:t>03/02/2020</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fr-FR" dirty="0"/>
              <a:t>Ce document est exclusivement réservé à un usage interne et ne peut engager la responsabilité d'AG2R LA MONDIALE</a:t>
            </a: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700">
                <a:solidFill>
                  <a:schemeClr val="tx1">
                    <a:tint val="75000"/>
                  </a:schemeClr>
                </a:solidFill>
              </a:defRPr>
            </a:lvl1pPr>
          </a:lstStyle>
          <a:p>
            <a:fld id="{234C85C7-78DF-4E58-B008-70A75810ACC7}" type="slidenum">
              <a:rPr lang="fr-FR" smtClean="0"/>
              <a:pPr/>
              <a:t>‹N°›</a:t>
            </a:fld>
            <a:r>
              <a:rPr lang="fr-FR" dirty="0"/>
              <a:t> </a:t>
            </a:r>
          </a:p>
        </p:txBody>
      </p:sp>
    </p:spTree>
    <p:extLst>
      <p:ext uri="{BB962C8B-B14F-4D97-AF65-F5344CB8AC3E}">
        <p14:creationId xmlns:p14="http://schemas.microsoft.com/office/powerpoint/2010/main" val="252227444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8"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Jaune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700">
                <a:solidFill>
                  <a:schemeClr val="tx1">
                    <a:tint val="75000"/>
                  </a:schemeClr>
                </a:solidFill>
              </a:defRPr>
            </a:lvl1pPr>
          </a:lstStyle>
          <a:p>
            <a:fld id="{E8F5CE43-9C89-47D3-BE54-D7BF3D8601ED}" type="datetime1">
              <a:rPr lang="fr-FR" smtClean="0"/>
              <a:pPr/>
              <a:t>03/02/2020</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fr-FR" dirty="0"/>
              <a:t>Ce document est exclusivement réservé à un usage interne et ne peut engager la responsabilité d'AG2R LA MONDIALE</a:t>
            </a: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700">
                <a:solidFill>
                  <a:schemeClr val="tx1">
                    <a:tint val="75000"/>
                  </a:schemeClr>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192723353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Bleu Foncé</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500">
                <a:solidFill>
                  <a:schemeClr val="tx1">
                    <a:tint val="75000"/>
                  </a:schemeClr>
                </a:solidFill>
              </a:defRPr>
            </a:lvl1pPr>
          </a:lstStyle>
          <a:p>
            <a:fld id="{2681B979-D232-4802-86A6-C12DC0C1504B}" type="datetime1">
              <a:rPr lang="fr-FR" smtClean="0"/>
              <a:t>03/02/2020</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500">
                <a:solidFill>
                  <a:schemeClr val="tx1">
                    <a:tint val="75000"/>
                  </a:schemeClr>
                </a:solidFill>
              </a:defRPr>
            </a:lvl1pPr>
          </a:lstStyle>
          <a:p>
            <a:r>
              <a:rPr lang="fr-FR" dirty="0"/>
              <a:t>Ce document est exclusivement réservé à un usage interne et ne peut engager la responsabilité d'AG2R LA MONDIALE</a:t>
            </a: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500">
                <a:solidFill>
                  <a:schemeClr val="tx1">
                    <a:tint val="75000"/>
                  </a:schemeClr>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252227444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900" r:id="rId3"/>
  </p:sldLayoutIdLst>
  <p:hf hdr="0"/>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Rose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500">
                <a:solidFill>
                  <a:schemeClr val="tx1">
                    <a:tint val="75000"/>
                  </a:schemeClr>
                </a:solidFill>
              </a:defRPr>
            </a:lvl1pPr>
          </a:lstStyle>
          <a:p>
            <a:fld id="{80BA3DF0-88A7-480A-AC85-F019BBEBDBF2}" type="datetime1">
              <a:rPr lang="fr-FR" smtClean="0"/>
              <a:t>03/02/2020</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500">
                <a:solidFill>
                  <a:schemeClr val="tx1">
                    <a:tint val="75000"/>
                  </a:schemeClr>
                </a:solidFill>
              </a:defRPr>
            </a:lvl1pPr>
          </a:lstStyle>
          <a:p>
            <a:r>
              <a:rPr lang="fr-FR" dirty="0"/>
              <a:t>Ce document est exclusivement réservé à un usage interne et ne peut engager la responsabilité d'AG2R LA MONDIALE</a:t>
            </a: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500">
                <a:solidFill>
                  <a:schemeClr val="tx1">
                    <a:tint val="75000"/>
                  </a:schemeClr>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252227444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52"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Vert</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500">
                <a:solidFill>
                  <a:schemeClr val="tx1">
                    <a:tint val="75000"/>
                  </a:schemeClr>
                </a:solidFill>
              </a:defRPr>
            </a:lvl1pPr>
          </a:lstStyle>
          <a:p>
            <a:fld id="{F5EBB8F1-BD6C-4661-932E-4BC05BB3D0F1}" type="datetime1">
              <a:rPr lang="fr-FR" smtClean="0"/>
              <a:t>03/02/2020</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500">
                <a:solidFill>
                  <a:schemeClr val="tx1">
                    <a:tint val="75000"/>
                  </a:schemeClr>
                </a:solidFill>
              </a:defRPr>
            </a:lvl1pPr>
          </a:lstStyle>
          <a:p>
            <a:r>
              <a:rPr lang="fr-FR" dirty="0"/>
              <a:t>Ce document est exclusivement réservé à un usage interne et ne peut engager la responsabilité d'AG2R LA MONDIALE</a:t>
            </a: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500">
                <a:solidFill>
                  <a:schemeClr val="tx1">
                    <a:tint val="75000"/>
                  </a:schemeClr>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252227444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64"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Rouge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500">
                <a:solidFill>
                  <a:schemeClr val="tx1">
                    <a:tint val="75000"/>
                  </a:schemeClr>
                </a:solidFill>
              </a:defRPr>
            </a:lvl1pPr>
          </a:lstStyle>
          <a:p>
            <a:fld id="{22907DD6-E9AE-4340-B680-5E71D0770792}" type="datetime1">
              <a:rPr lang="fr-FR" smtClean="0"/>
              <a:t>03/02/2020</a:t>
            </a:fld>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500">
                <a:solidFill>
                  <a:schemeClr val="tx1">
                    <a:tint val="75000"/>
                  </a:schemeClr>
                </a:solidFill>
              </a:defRPr>
            </a:lvl1pPr>
          </a:lstStyle>
          <a:p>
            <a:r>
              <a:rPr lang="fr-FR" dirty="0"/>
              <a:t>Ce document est exclusivement réservé à un usage interne et ne peut engager la responsabilité d'AG2R LA MONDIALE</a:t>
            </a: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500">
                <a:solidFill>
                  <a:schemeClr val="tx1">
                    <a:tint val="75000"/>
                  </a:schemeClr>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252227444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6"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46"/>
            <a:ext cx="9144000" cy="5143208"/>
          </a:xfrm>
          <a:prstGeom prst="rect">
            <a:avLst/>
          </a:prstGeom>
        </p:spPr>
      </p:pic>
      <p:sp>
        <p:nvSpPr>
          <p:cNvPr id="2" name="Espace réservé du titre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fr-FR" dirty="0"/>
              <a:t>Textes et Contenus</a:t>
            </a:r>
          </a:p>
        </p:txBody>
      </p:sp>
      <p:sp>
        <p:nvSpPr>
          <p:cNvPr id="3" name="Espace réservé du texte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7732060" y="4869656"/>
            <a:ext cx="648472" cy="273844"/>
          </a:xfrm>
          <a:prstGeom prst="rect">
            <a:avLst/>
          </a:prstGeom>
        </p:spPr>
        <p:txBody>
          <a:bodyPr/>
          <a:lstStyle>
            <a:lvl1pPr algn="r">
              <a:defRPr sz="700">
                <a:solidFill>
                  <a:srgbClr val="391909"/>
                </a:solidFill>
              </a:defRPr>
            </a:lvl1pPr>
          </a:lstStyle>
          <a:p>
            <a:fld id="{88FFF71C-5FD2-4003-9E5C-B16C42FB1B07}" type="datetime1">
              <a:rPr lang="fr-FR" smtClean="0"/>
              <a:pPr/>
              <a:t>03/02/2020</a:t>
            </a:fld>
            <a:endParaRPr lang="fr-FR" dirty="0"/>
          </a:p>
        </p:txBody>
      </p:sp>
      <p:sp>
        <p:nvSpPr>
          <p:cNvPr id="9" name="Espace réservé du numéro de diapositive 5"/>
          <p:cNvSpPr>
            <a:spLocks noGrp="1"/>
          </p:cNvSpPr>
          <p:nvPr>
            <p:ph type="sldNum" sz="quarter" idx="12"/>
          </p:nvPr>
        </p:nvSpPr>
        <p:spPr>
          <a:xfrm>
            <a:off x="8440065" y="4869656"/>
            <a:ext cx="380407" cy="273844"/>
          </a:xfrm>
          <a:prstGeom prst="rect">
            <a:avLst/>
          </a:prstGeom>
        </p:spPr>
        <p:txBody>
          <a:bodyPr/>
          <a:lstStyle>
            <a:lvl1pPr algn="r">
              <a:defRPr sz="700">
                <a:solidFill>
                  <a:srgbClr val="391909"/>
                </a:solidFill>
              </a:defRPr>
            </a:lvl1pPr>
          </a:lstStyle>
          <a:p>
            <a:fld id="{234C85C7-78DF-4E58-B008-70A75810ACC7}" type="slidenum">
              <a:rPr lang="fr-FR" smtClean="0"/>
              <a:pPr/>
              <a:t>‹N°›</a:t>
            </a:fld>
            <a:endParaRPr lang="fr-FR" dirty="0"/>
          </a:p>
        </p:txBody>
      </p:sp>
    </p:spTree>
    <p:extLst>
      <p:ext uri="{BB962C8B-B14F-4D97-AF65-F5344CB8AC3E}">
        <p14:creationId xmlns:p14="http://schemas.microsoft.com/office/powerpoint/2010/main" val="356865001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906" r:id="rId7"/>
    <p:sldLayoutId id="2147483907" r:id="rId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mailto:stephane.marie@ag2rlamondiale..fr"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4.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1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2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28.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29.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9.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34.xml"/><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9.xml"/><Relationship Id="rId1" Type="http://schemas.openxmlformats.org/officeDocument/2006/relationships/tags" Target="../tags/tag35.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9.xml"/><Relationship Id="rId1" Type="http://schemas.openxmlformats.org/officeDocument/2006/relationships/tags" Target="../tags/tag36.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9.xml"/><Relationship Id="rId1" Type="http://schemas.openxmlformats.org/officeDocument/2006/relationships/tags" Target="../tags/tag37.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9.xml"/><Relationship Id="rId1" Type="http://schemas.openxmlformats.org/officeDocument/2006/relationships/tags" Target="../tags/tag38.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9.xml"/><Relationship Id="rId1" Type="http://schemas.openxmlformats.org/officeDocument/2006/relationships/tags" Target="../tags/tag39.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9.xml"/><Relationship Id="rId1" Type="http://schemas.openxmlformats.org/officeDocument/2006/relationships/tags" Target="../tags/tag40.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41.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9.xml"/><Relationship Id="rId1" Type="http://schemas.openxmlformats.org/officeDocument/2006/relationships/tags" Target="../tags/tag4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9.xml"/><Relationship Id="rId1" Type="http://schemas.openxmlformats.org/officeDocument/2006/relationships/tags" Target="../tags/tag43.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9.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tags" Target="../tags/tag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google.fr/url?url=http://gtopic.net/blog/?p%3D372&amp;rct=j&amp;frm=1&amp;q=&amp;esrc=s&amp;sa=U&amp;ved=0ahUKEwix9qiD4-XMAhWMExoKHe0SCooQwW4INDAP&amp;usg=AFQjCNEF1Nz-tVPlagb_f9xfYn6qz3KzwA" TargetMode="External"/><Relationship Id="rId7" Type="http://schemas.openxmlformats.org/officeDocument/2006/relationships/hyperlink" Target="http://www.google.fr/url?url=http://www.facilivente.fr/developper-consolider-le-c-a/&amp;rct=j&amp;frm=1&amp;q=&amp;esrc=s&amp;sa=U&amp;ved=0ahUKEwiCj9nz4-XMAhXIrRoKHThVB1EQwW4IGjAC&amp;usg=AFQjCNHThhBwlvrm3XYeCrUnuetyEPlq7w" TargetMode="External"/><Relationship Id="rId2" Type="http://schemas.openxmlformats.org/officeDocument/2006/relationships/notesSlide" Target="../notesSlides/notesSlide60.xml"/><Relationship Id="rId1" Type="http://schemas.openxmlformats.org/officeDocument/2006/relationships/slideLayout" Target="../slideLayouts/slideLayout26.xml"/><Relationship Id="rId6" Type="http://schemas.openxmlformats.org/officeDocument/2006/relationships/image" Target="../media/image37.jpeg"/><Relationship Id="rId5" Type="http://schemas.openxmlformats.org/officeDocument/2006/relationships/hyperlink" Target="http://www.google.fr/url?url=http://blog.cibleweb.com/2006/06/23/articles-marketing-internet-etude-comportementale-20060623-la-fidelisation-du-client-consommateur-php-10282547&amp;rct=j&amp;frm=1&amp;q=&amp;esrc=s&amp;sa=U&amp;ved=0ahUKEwjYxYPC4-XMAhXI2BoKHUcHAo4QwW4IHDAD&amp;usg=AFQjCNG43eycr7Pwu1qtTH-U5e577aVUDQ" TargetMode="Externa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5.xml"/><Relationship Id="rId1" Type="http://schemas.openxmlformats.org/officeDocument/2006/relationships/tags" Target="../tags/tag4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9.xml"/><Relationship Id="rId1" Type="http://schemas.openxmlformats.org/officeDocument/2006/relationships/tags" Target="../tags/tag48.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9.xml"/><Relationship Id="rId1" Type="http://schemas.openxmlformats.org/officeDocument/2006/relationships/tags" Target="../tags/tag49.xml"/><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9.xml"/><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81A7C-B5C5-469A-AE83-7D4518BB48DF}"/>
              </a:ext>
            </a:extLst>
          </p:cNvPr>
          <p:cNvSpPr>
            <a:spLocks noGrp="1"/>
          </p:cNvSpPr>
          <p:nvPr>
            <p:ph type="title"/>
          </p:nvPr>
        </p:nvSpPr>
        <p:spPr>
          <a:xfrm>
            <a:off x="3086986" y="1487942"/>
            <a:ext cx="5904656" cy="1951846"/>
          </a:xfrm>
        </p:spPr>
        <p:txBody>
          <a:bodyPr/>
          <a:lstStyle/>
          <a:p>
            <a:r>
              <a:rPr lang="fr-FR" b="1" dirty="0"/>
              <a:t>Réforme de l’épargne retraite </a:t>
            </a:r>
            <a:br>
              <a:rPr lang="fr-FR" b="1" dirty="0"/>
            </a:br>
            <a:r>
              <a:rPr lang="fr-FR" b="1" dirty="0"/>
              <a:t>Loi PACTE : quels enjeux et quel accompagnement pour votre adhérent ?</a:t>
            </a:r>
            <a:br>
              <a:rPr lang="fr-FR" dirty="0"/>
            </a:br>
            <a:endParaRPr lang="fr-FR" dirty="0"/>
          </a:p>
        </p:txBody>
      </p:sp>
      <p:pic>
        <p:nvPicPr>
          <p:cNvPr id="7" name="Picture 2">
            <a:extLst>
              <a:ext uri="{FF2B5EF4-FFF2-40B4-BE49-F238E27FC236}">
                <a16:creationId xmlns:a16="http://schemas.microsoft.com/office/drawing/2014/main" id="{086C449C-C77C-433A-AFFF-383691E8DF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57033" y="6222"/>
            <a:ext cx="1207430" cy="13045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2">
            <a:extLst>
              <a:ext uri="{FF2B5EF4-FFF2-40B4-BE49-F238E27FC236}">
                <a16:creationId xmlns:a16="http://schemas.microsoft.com/office/drawing/2014/main" id="{1877F012-9419-47FE-8ABB-AB935BFAB6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7427" y="3723877"/>
            <a:ext cx="1174573" cy="9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a:extLst>
              <a:ext uri="{FF2B5EF4-FFF2-40B4-BE49-F238E27FC236}">
                <a16:creationId xmlns:a16="http://schemas.microsoft.com/office/drawing/2014/main" id="{027CE158-0FA8-4355-A6FC-E33F523D5AE7}"/>
              </a:ext>
            </a:extLst>
          </p:cNvPr>
          <p:cNvSpPr txBox="1">
            <a:spLocks/>
          </p:cNvSpPr>
          <p:nvPr/>
        </p:nvSpPr>
        <p:spPr>
          <a:xfrm>
            <a:off x="4724400" y="3592188"/>
            <a:ext cx="4248472" cy="1266421"/>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spcBef>
                <a:spcPct val="20000"/>
              </a:spcBef>
              <a:buFont typeface="Arial" panose="020B0604020202020204" pitchFamily="34" charset="0"/>
              <a:buNone/>
              <a:defRPr sz="11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effectLst/>
                <a:uLnTx/>
                <a:uFillTx/>
                <a:latin typeface="Calibri" panose="020F0502020204030204"/>
                <a:ea typeface="+mn-ea"/>
                <a:cs typeface="+mn-cs"/>
              </a:rPr>
              <a:t>Stéphane MARIE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effectLst/>
                <a:uLnTx/>
                <a:uFillTx/>
                <a:latin typeface="Calibri" panose="020F0502020204030204"/>
                <a:ea typeface="+mn-ea"/>
                <a:cs typeface="+mn-cs"/>
              </a:rPr>
              <a:t>Responsable Régional auprès des Professions de Conseil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effectLst/>
                <a:uLnTx/>
                <a:uFillTx/>
                <a:latin typeface="Calibri" panose="020F0502020204030204"/>
                <a:ea typeface="+mn-ea"/>
                <a:cs typeface="+mn-cs"/>
              </a:rPr>
              <a:t>Chargé de Mission auprès du Conseil Supérieur de l’OEC – Club Social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stephane.marie@ag2rlamondiale..fr</a:t>
            </a:r>
            <a:endParaRPr kumimoji="0" lang="fr-FR" sz="13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fr-FR" sz="1300" dirty="0">
              <a:latin typeface="Calibri" panose="020F0502020204030204"/>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effectLst/>
                <a:uLnTx/>
                <a:uFillTx/>
                <a:latin typeface="Calibri" panose="020F0502020204030204"/>
                <a:ea typeface="+mn-ea"/>
                <a:cs typeface="+mn-cs"/>
              </a:rPr>
              <a:t>Paris, le 4 février 2020</a:t>
            </a:r>
          </a:p>
        </p:txBody>
      </p:sp>
      <p:sp>
        <p:nvSpPr>
          <p:cNvPr id="3" name="AutoShape 2" descr="UNASA - Union Nationale des Associations Agréées">
            <a:extLst>
              <a:ext uri="{FF2B5EF4-FFF2-40B4-BE49-F238E27FC236}">
                <a16:creationId xmlns:a16="http://schemas.microsoft.com/office/drawing/2014/main" id="{F0157330-512B-4E24-B960-E2646D5ED8E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UNASA - Union Nationale des Associations Agréées">
            <a:extLst>
              <a:ext uri="{FF2B5EF4-FFF2-40B4-BE49-F238E27FC236}">
                <a16:creationId xmlns:a16="http://schemas.microsoft.com/office/drawing/2014/main" id="{CC567E25-4C0B-43ED-B9E5-70BE6BEC2D3F}"/>
              </a:ext>
            </a:extLst>
          </p:cNvPr>
          <p:cNvSpPr>
            <a:spLocks noChangeAspect="1" noChangeArrowheads="1"/>
          </p:cNvSpPr>
          <p:nvPr/>
        </p:nvSpPr>
        <p:spPr bwMode="auto">
          <a:xfrm flipV="1">
            <a:off x="1907704" y="-397346"/>
            <a:ext cx="2969096" cy="2969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6F8493C9-DA06-4157-864A-CD1069422CE2}"/>
              </a:ext>
            </a:extLst>
          </p:cNvPr>
          <p:cNvPicPr>
            <a:picLocks noChangeAspect="1"/>
          </p:cNvPicPr>
          <p:nvPr/>
        </p:nvPicPr>
        <p:blipFill>
          <a:blip r:embed="rId7"/>
          <a:stretch>
            <a:fillRect/>
          </a:stretch>
        </p:blipFill>
        <p:spPr>
          <a:xfrm>
            <a:off x="185239" y="690548"/>
            <a:ext cx="1002386" cy="730553"/>
          </a:xfrm>
          <a:prstGeom prst="rect">
            <a:avLst/>
          </a:prstGeom>
        </p:spPr>
      </p:pic>
    </p:spTree>
    <p:custDataLst>
      <p:tags r:id="rId1"/>
    </p:custDataLst>
    <p:extLst>
      <p:ext uri="{BB962C8B-B14F-4D97-AF65-F5344CB8AC3E}">
        <p14:creationId xmlns:p14="http://schemas.microsoft.com/office/powerpoint/2010/main" val="48236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418718"/>
          </a:xfrm>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72008" y="627534"/>
            <a:ext cx="8460432" cy="2880320"/>
          </a:xfrm>
        </p:spPr>
        <p:txBody>
          <a:bodyPr/>
          <a:lstStyle/>
          <a:p>
            <a:r>
              <a:rPr lang="fr-FR" dirty="0"/>
              <a:t>Avec une remarque  : </a:t>
            </a:r>
            <a:r>
              <a:rPr lang="fr-FR" dirty="0">
                <a:solidFill>
                  <a:schemeClr val="accent6"/>
                </a:solidFill>
              </a:rPr>
              <a:t>jusqu'alors les dispositifs facultatifs de retraite étaient modifiés dans les lois réformant les régimes obligatoires (réformes de 1993 /2003 /2010 /2014…) : exemple : art 107 réforme des retraites de 2010 </a:t>
            </a:r>
          </a:p>
          <a:p>
            <a:endParaRPr lang="fr-FR" dirty="0">
              <a:solidFill>
                <a:schemeClr val="accent6"/>
              </a:solidFill>
            </a:endParaRPr>
          </a:p>
          <a:p>
            <a:r>
              <a:rPr lang="fr-FR" b="1" dirty="0">
                <a:solidFill>
                  <a:schemeClr val="tx1"/>
                </a:solidFill>
              </a:rPr>
              <a:t>Ce schéma habituel est révolu :</a:t>
            </a:r>
          </a:p>
          <a:p>
            <a:pPr marL="285750" indent="-285750">
              <a:buFont typeface="Arial" panose="020B0604020202020204" pitchFamily="34" charset="0"/>
              <a:buChar char="•"/>
            </a:pPr>
            <a:r>
              <a:rPr lang="fr-FR" b="1" dirty="0">
                <a:solidFill>
                  <a:schemeClr val="accent6"/>
                </a:solidFill>
              </a:rPr>
              <a:t>régimes de répartition et de capitalisation </a:t>
            </a:r>
            <a:r>
              <a:rPr lang="fr-FR" dirty="0">
                <a:solidFill>
                  <a:schemeClr val="accent6"/>
                </a:solidFill>
              </a:rPr>
              <a:t>seront reformés au sein de lois distinctes et non plus au sein d’une même loi pour donner plus de force et de latitude aux pilotages de ces 2 grands régimes organisant les </a:t>
            </a:r>
            <a:r>
              <a:rPr lang="fr-FR" b="1" dirty="0">
                <a:solidFill>
                  <a:schemeClr val="accent6"/>
                </a:solidFill>
              </a:rPr>
              <a:t>revenus futurs des français </a:t>
            </a:r>
            <a:endParaRPr lang="fr-FR" b="1" dirty="0"/>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10</a:t>
            </a:fld>
            <a:endParaRPr lang="fr-FR" dirty="0"/>
          </a:p>
        </p:txBody>
      </p:sp>
    </p:spTree>
    <p:custDataLst>
      <p:tags r:id="rId1"/>
    </p:custDataLst>
    <p:extLst>
      <p:ext uri="{BB962C8B-B14F-4D97-AF65-F5344CB8AC3E}">
        <p14:creationId xmlns:p14="http://schemas.microsoft.com/office/powerpoint/2010/main" val="139857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07504" y="771550"/>
            <a:ext cx="8928992" cy="3168352"/>
          </a:xfrm>
        </p:spPr>
        <p:txBody>
          <a:bodyPr/>
          <a:lstStyle/>
          <a:p>
            <a:r>
              <a:rPr lang="fr-FR" dirty="0"/>
              <a:t>Par conséquent, les régimes obligatoires seront de leurs côtés réformés dans une loi dédiée qui </a:t>
            </a:r>
            <a:r>
              <a:rPr lang="fr-FR" dirty="0">
                <a:solidFill>
                  <a:schemeClr val="accent6"/>
                </a:solidFill>
              </a:rPr>
              <a:t>regroupera l’ensemble des 42 régimes obligatoires existants en un seul régime unique dit universel à compter de 2025 </a:t>
            </a:r>
            <a:r>
              <a:rPr lang="fr-FR" dirty="0"/>
              <a:t>(rapport du HCRR du18/07 dernier )</a:t>
            </a:r>
            <a:endParaRPr lang="fr-FR" dirty="0">
              <a:solidFill>
                <a:schemeClr val="accent6"/>
              </a:solidFill>
            </a:endParaRPr>
          </a:p>
          <a:p>
            <a:endParaRPr lang="fr-FR" dirty="0">
              <a:solidFill>
                <a:schemeClr val="accent6"/>
              </a:solidFill>
            </a:endParaRPr>
          </a:p>
          <a:p>
            <a:r>
              <a:rPr lang="fr-FR" dirty="0">
                <a:solidFill>
                  <a:schemeClr val="tx1"/>
                </a:solidFill>
              </a:rPr>
              <a:t>Avec pour ligne conductrice  : </a:t>
            </a:r>
          </a:p>
          <a:p>
            <a:pPr marL="285750" indent="-285750">
              <a:buFont typeface="Arial" panose="020B0604020202020204" pitchFamily="34" charset="0"/>
              <a:buChar char="•"/>
            </a:pPr>
            <a:r>
              <a:rPr lang="fr-FR" dirty="0">
                <a:solidFill>
                  <a:schemeClr val="accent6"/>
                </a:solidFill>
              </a:rPr>
              <a:t>un raisonnement à enveloppe budgétaire constante (13,8 % du PIB) </a:t>
            </a:r>
          </a:p>
          <a:p>
            <a:pPr marL="285750" indent="-285750">
              <a:buFont typeface="Arial" panose="020B0604020202020204" pitchFamily="34" charset="0"/>
              <a:buChar char="•"/>
            </a:pPr>
            <a:r>
              <a:rPr lang="fr-FR" dirty="0">
                <a:solidFill>
                  <a:schemeClr val="accent6"/>
                </a:solidFill>
              </a:rPr>
              <a:t>qu’1 € cotisé donnera les mêmes droits pour tous  </a:t>
            </a:r>
          </a:p>
          <a:p>
            <a:pPr marL="285750" indent="-285750">
              <a:buFont typeface="Arial" panose="020B0604020202020204" pitchFamily="34" charset="0"/>
              <a:buChar char="•"/>
            </a:pPr>
            <a:r>
              <a:rPr lang="fr-FR" dirty="0">
                <a:solidFill>
                  <a:schemeClr val="accent6"/>
                </a:solidFill>
              </a:rPr>
              <a:t>et un </a:t>
            </a:r>
            <a:r>
              <a:rPr lang="fr-FR" b="1" dirty="0">
                <a:solidFill>
                  <a:schemeClr val="accent6"/>
                </a:solidFill>
              </a:rPr>
              <a:t>rendement du régime </a:t>
            </a:r>
            <a:r>
              <a:rPr lang="fr-FR" dirty="0">
                <a:solidFill>
                  <a:schemeClr val="accent6"/>
                </a:solidFill>
              </a:rPr>
              <a:t>affiché à </a:t>
            </a:r>
            <a:r>
              <a:rPr lang="fr-FR" b="1" dirty="0">
                <a:solidFill>
                  <a:schemeClr val="accent6"/>
                </a:solidFill>
              </a:rPr>
              <a:t>5,5 %</a:t>
            </a:r>
            <a:r>
              <a:rPr lang="fr-FR" dirty="0">
                <a:solidFill>
                  <a:schemeClr val="accent6"/>
                </a:solidFill>
              </a:rPr>
              <a:t> lors de sa mise en place en 2025 sous réserve que les déficits actuels soient annulés à la même date </a:t>
            </a:r>
            <a:endParaRPr lang="fr-FR" dirty="0"/>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11</a:t>
            </a:fld>
            <a:endParaRPr lang="fr-FR" dirty="0"/>
          </a:p>
        </p:txBody>
      </p:sp>
    </p:spTree>
    <p:custDataLst>
      <p:tags r:id="rId1"/>
    </p:custDataLst>
    <p:extLst>
      <p:ext uri="{BB962C8B-B14F-4D97-AF65-F5344CB8AC3E}">
        <p14:creationId xmlns:p14="http://schemas.microsoft.com/office/powerpoint/2010/main" val="326612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771550"/>
            <a:ext cx="8640960" cy="3744416"/>
          </a:xfrm>
        </p:spPr>
        <p:txBody>
          <a:bodyPr/>
          <a:lstStyle/>
          <a:p>
            <a:r>
              <a:rPr lang="fr-FR" dirty="0"/>
              <a:t>Hors les régimes actuels affichent des rendements bien supérieurs à 5,5 %  : exemples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12</a:t>
            </a:fld>
            <a:endParaRPr lang="fr-FR" dirty="0"/>
          </a:p>
        </p:txBody>
      </p:sp>
      <p:pic>
        <p:nvPicPr>
          <p:cNvPr id="6" name="Image 5">
            <a:extLst>
              <a:ext uri="{FF2B5EF4-FFF2-40B4-BE49-F238E27FC236}">
                <a16:creationId xmlns:a16="http://schemas.microsoft.com/office/drawing/2014/main" id="{76655BB1-4C79-41FA-9641-9CC22F24AD3F}"/>
              </a:ext>
            </a:extLst>
          </p:cNvPr>
          <p:cNvPicPr>
            <a:picLocks noChangeAspect="1"/>
          </p:cNvPicPr>
          <p:nvPr/>
        </p:nvPicPr>
        <p:blipFill>
          <a:blip r:embed="rId4"/>
          <a:stretch>
            <a:fillRect/>
          </a:stretch>
        </p:blipFill>
        <p:spPr>
          <a:xfrm>
            <a:off x="323528" y="1491630"/>
            <a:ext cx="8352927" cy="677416"/>
          </a:xfrm>
          <a:prstGeom prst="rect">
            <a:avLst/>
          </a:prstGeom>
        </p:spPr>
      </p:pic>
      <p:sp>
        <p:nvSpPr>
          <p:cNvPr id="7" name="Titre 1">
            <a:extLst>
              <a:ext uri="{FF2B5EF4-FFF2-40B4-BE49-F238E27FC236}">
                <a16:creationId xmlns:a16="http://schemas.microsoft.com/office/drawing/2014/main" id="{C274A6CC-8637-4DAA-B2C9-49C4909C7FB3}"/>
              </a:ext>
            </a:extLst>
          </p:cNvPr>
          <p:cNvSpPr txBox="1">
            <a:spLocks/>
          </p:cNvSpPr>
          <p:nvPr/>
        </p:nvSpPr>
        <p:spPr>
          <a:xfrm>
            <a:off x="179512" y="2355726"/>
            <a:ext cx="8496944" cy="637176"/>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kern="1200">
                <a:solidFill>
                  <a:srgbClr val="391909"/>
                </a:solidFill>
                <a:latin typeface="+mj-lt"/>
                <a:ea typeface="+mj-ea"/>
                <a:cs typeface="+mj-cs"/>
              </a:defRPr>
            </a:lvl1pPr>
          </a:lstStyle>
          <a:p>
            <a:r>
              <a:rPr lang="fr-FR" dirty="0">
                <a:solidFill>
                  <a:schemeClr val="accent6"/>
                </a:solidFill>
              </a:rPr>
              <a:t>Même si certains régimes se sont déjà fortement réformés tel que le régime agirc.arrco  </a:t>
            </a:r>
          </a:p>
        </p:txBody>
      </p:sp>
      <p:pic>
        <p:nvPicPr>
          <p:cNvPr id="8" name="Image 7">
            <a:extLst>
              <a:ext uri="{FF2B5EF4-FFF2-40B4-BE49-F238E27FC236}">
                <a16:creationId xmlns:a16="http://schemas.microsoft.com/office/drawing/2014/main" id="{7CD17BFF-8F33-41F0-95A7-5547ACF923F4}"/>
              </a:ext>
            </a:extLst>
          </p:cNvPr>
          <p:cNvPicPr>
            <a:picLocks noChangeAspect="1"/>
          </p:cNvPicPr>
          <p:nvPr/>
        </p:nvPicPr>
        <p:blipFill>
          <a:blip r:embed="rId5"/>
          <a:stretch>
            <a:fillRect/>
          </a:stretch>
        </p:blipFill>
        <p:spPr>
          <a:xfrm>
            <a:off x="1814512" y="3003798"/>
            <a:ext cx="5514975" cy="1781175"/>
          </a:xfrm>
          <a:prstGeom prst="rect">
            <a:avLst/>
          </a:prstGeom>
        </p:spPr>
      </p:pic>
    </p:spTree>
    <p:custDataLst>
      <p:tags r:id="rId1"/>
    </p:custDataLst>
    <p:extLst>
      <p:ext uri="{BB962C8B-B14F-4D97-AF65-F5344CB8AC3E}">
        <p14:creationId xmlns:p14="http://schemas.microsoft.com/office/powerpoint/2010/main" val="332751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323528" y="1347614"/>
            <a:ext cx="8352928" cy="2160240"/>
          </a:xfrm>
          <a:solidFill>
            <a:schemeClr val="accent6"/>
          </a:solidFill>
        </p:spPr>
        <p:txBody>
          <a:bodyPr/>
          <a:lstStyle/>
          <a:p>
            <a:pPr algn="ctr"/>
            <a:r>
              <a:rPr lang="fr-FR" dirty="0">
                <a:solidFill>
                  <a:schemeClr val="bg1"/>
                </a:solidFill>
              </a:rPr>
              <a:t>Sachant que quoi qu’il en soit, </a:t>
            </a:r>
          </a:p>
          <a:p>
            <a:pPr algn="ctr"/>
            <a:r>
              <a:rPr lang="fr-FR" dirty="0">
                <a:solidFill>
                  <a:schemeClr val="bg1"/>
                </a:solidFill>
              </a:rPr>
              <a:t>l’équilibre budgétaire du futur </a:t>
            </a:r>
          </a:p>
          <a:p>
            <a:pPr algn="ctr"/>
            <a:r>
              <a:rPr lang="fr-FR" dirty="0">
                <a:solidFill>
                  <a:schemeClr val="bg1"/>
                </a:solidFill>
              </a:rPr>
              <a:t>régime universel sera difficile à tenir </a:t>
            </a:r>
          </a:p>
          <a:p>
            <a:pPr algn="ctr"/>
            <a:r>
              <a:rPr lang="fr-FR" dirty="0">
                <a:solidFill>
                  <a:schemeClr val="bg1"/>
                </a:solidFill>
              </a:rPr>
              <a:t>sans impacter ce rendement à 5,5 % à la baisse </a:t>
            </a:r>
          </a:p>
          <a:p>
            <a:pPr algn="ctr"/>
            <a:r>
              <a:rPr lang="fr-FR" dirty="0">
                <a:solidFill>
                  <a:schemeClr val="bg1"/>
                </a:solidFill>
              </a:rPr>
              <a:t>ou sous-indexer les pensions car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13</a:t>
            </a:fld>
            <a:endParaRPr lang="fr-FR" dirty="0"/>
          </a:p>
        </p:txBody>
      </p:sp>
    </p:spTree>
    <p:custDataLst>
      <p:tags r:id="rId1"/>
    </p:custDataLst>
    <p:extLst>
      <p:ext uri="{BB962C8B-B14F-4D97-AF65-F5344CB8AC3E}">
        <p14:creationId xmlns:p14="http://schemas.microsoft.com/office/powerpoint/2010/main" val="352149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3AE68-2350-4574-ACF6-198AC52A3C4B}"/>
              </a:ext>
            </a:extLst>
          </p:cNvPr>
          <p:cNvSpPr>
            <a:spLocks noGrp="1"/>
          </p:cNvSpPr>
          <p:nvPr>
            <p:ph type="title"/>
          </p:nvPr>
        </p:nvSpPr>
        <p:spPr>
          <a:xfrm>
            <a:off x="179512" y="123478"/>
            <a:ext cx="8856984" cy="637176"/>
          </a:xfrm>
        </p:spPr>
        <p:txBody>
          <a:bodyPr/>
          <a:lstStyle/>
          <a:p>
            <a:r>
              <a:rPr lang="fr-FR" dirty="0"/>
              <a:t>…l’espérance de vie à la naissance et à soixante ans de la population française ne cesse d’augmenter… </a:t>
            </a:r>
          </a:p>
        </p:txBody>
      </p:sp>
      <p:sp>
        <p:nvSpPr>
          <p:cNvPr id="9218" name="Espace réservé du numéro de diapositive 2">
            <a:extLst>
              <a:ext uri="{FF2B5EF4-FFF2-40B4-BE49-F238E27FC236}">
                <a16:creationId xmlns:a16="http://schemas.microsoft.com/office/drawing/2014/main" id="{180810D8-C641-468F-8A3D-20543639339C}"/>
              </a:ext>
            </a:extLst>
          </p:cNvPr>
          <p:cNvSpPr>
            <a:spLocks noGrp="1"/>
          </p:cNvSpPr>
          <p:nvPr>
            <p:ph type="sldNum" sz="quarter" idx="12"/>
          </p:nvPr>
        </p:nvSpPr>
        <p:spPr>
          <a:noFill/>
        </p:spPr>
        <p:txBody>
          <a:bodyPr/>
          <a:lstStyle>
            <a:lvl1pPr eaLnBrk="0" hangingPunct="0">
              <a:spcBef>
                <a:spcPct val="20000"/>
              </a:spcBef>
              <a:buChar char="•"/>
              <a:defRPr sz="2400">
                <a:solidFill>
                  <a:schemeClr val="tx1"/>
                </a:solidFill>
                <a:latin typeface="Times New Roman" panose="02020603050405020304" pitchFamily="18" charset="0"/>
              </a:defRPr>
            </a:lvl1pPr>
            <a:lvl2pPr marL="557213" indent="-214313" eaLnBrk="0" hangingPunct="0">
              <a:spcBef>
                <a:spcPct val="20000"/>
              </a:spcBef>
              <a:buChar char="–"/>
              <a:defRPr sz="2100">
                <a:solidFill>
                  <a:schemeClr val="tx1"/>
                </a:solidFill>
                <a:latin typeface="Times New Roman" panose="02020603050405020304" pitchFamily="18" charset="0"/>
              </a:defRPr>
            </a:lvl2pPr>
            <a:lvl3pPr marL="857250" indent="-171450" eaLnBrk="0" hangingPunct="0">
              <a:spcBef>
                <a:spcPct val="20000"/>
              </a:spcBef>
              <a:buChar char="•"/>
              <a:defRPr sz="1800">
                <a:solidFill>
                  <a:schemeClr val="tx1"/>
                </a:solidFill>
                <a:latin typeface="Times New Roman" panose="02020603050405020304" pitchFamily="18" charset="0"/>
              </a:defRPr>
            </a:lvl3pPr>
            <a:lvl4pPr marL="1200150" indent="-171450" eaLnBrk="0" hangingPunct="0">
              <a:spcBef>
                <a:spcPct val="20000"/>
              </a:spcBef>
              <a:buChar char="–"/>
              <a:defRPr sz="1500">
                <a:solidFill>
                  <a:schemeClr val="tx1"/>
                </a:solidFill>
                <a:latin typeface="Times New Roman" panose="02020603050405020304" pitchFamily="18" charset="0"/>
              </a:defRPr>
            </a:lvl4pPr>
            <a:lvl5pPr marL="1543050" indent="-171450" eaLnBrk="0" hangingPunct="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eaLnBrk="1" hangingPunct="1">
              <a:spcBef>
                <a:spcPct val="0"/>
              </a:spcBef>
              <a:buFontTx/>
              <a:buNone/>
            </a:pPr>
            <a:fld id="{2E6D7501-190E-4CB7-812F-FE70CD3C41AA}" type="slidenum">
              <a:rPr lang="fr-FR" altLang="fr-FR" sz="675">
                <a:solidFill>
                  <a:srgbClr val="391909"/>
                </a:solidFill>
                <a:latin typeface="Arial" panose="020B0604020202020204" pitchFamily="34" charset="0"/>
              </a:rPr>
              <a:pPr eaLnBrk="1" hangingPunct="1">
                <a:spcBef>
                  <a:spcPct val="0"/>
                </a:spcBef>
                <a:buFontTx/>
                <a:buNone/>
              </a:pPr>
              <a:t>14</a:t>
            </a:fld>
            <a:endParaRPr lang="fr-FR" altLang="fr-FR" sz="675">
              <a:solidFill>
                <a:srgbClr val="391909"/>
              </a:solidFill>
              <a:latin typeface="Arial" panose="020B0604020202020204" pitchFamily="34" charset="0"/>
            </a:endParaRPr>
          </a:p>
        </p:txBody>
      </p:sp>
      <p:graphicFrame>
        <p:nvGraphicFramePr>
          <p:cNvPr id="4" name="Tableau 3">
            <a:extLst>
              <a:ext uri="{FF2B5EF4-FFF2-40B4-BE49-F238E27FC236}">
                <a16:creationId xmlns:a16="http://schemas.microsoft.com/office/drawing/2014/main" id="{7C337D9E-B229-44B7-853A-33A74EB0334F}"/>
              </a:ext>
            </a:extLst>
          </p:cNvPr>
          <p:cNvGraphicFramePr>
            <a:graphicFrameLocks noGrp="1"/>
          </p:cNvGraphicFramePr>
          <p:nvPr/>
        </p:nvGraphicFramePr>
        <p:xfrm>
          <a:off x="1359097" y="918000"/>
          <a:ext cx="6425805" cy="3269464"/>
        </p:xfrm>
        <a:graphic>
          <a:graphicData uri="http://schemas.openxmlformats.org/drawingml/2006/table">
            <a:tbl>
              <a:tblPr firstRow="1" bandRow="1">
                <a:tableStyleId>{93296810-A885-4BE3-A3E7-6D5BEEA58F35}</a:tableStyleId>
              </a:tblPr>
              <a:tblGrid>
                <a:gridCol w="1285161">
                  <a:extLst>
                    <a:ext uri="{9D8B030D-6E8A-4147-A177-3AD203B41FA5}">
                      <a16:colId xmlns:a16="http://schemas.microsoft.com/office/drawing/2014/main" val="20000"/>
                    </a:ext>
                  </a:extLst>
                </a:gridCol>
                <a:gridCol w="1285161">
                  <a:extLst>
                    <a:ext uri="{9D8B030D-6E8A-4147-A177-3AD203B41FA5}">
                      <a16:colId xmlns:a16="http://schemas.microsoft.com/office/drawing/2014/main" val="20001"/>
                    </a:ext>
                  </a:extLst>
                </a:gridCol>
                <a:gridCol w="1285161">
                  <a:extLst>
                    <a:ext uri="{9D8B030D-6E8A-4147-A177-3AD203B41FA5}">
                      <a16:colId xmlns:a16="http://schemas.microsoft.com/office/drawing/2014/main" val="20002"/>
                    </a:ext>
                  </a:extLst>
                </a:gridCol>
                <a:gridCol w="1285161">
                  <a:extLst>
                    <a:ext uri="{9D8B030D-6E8A-4147-A177-3AD203B41FA5}">
                      <a16:colId xmlns:a16="http://schemas.microsoft.com/office/drawing/2014/main" val="20003"/>
                    </a:ext>
                  </a:extLst>
                </a:gridCol>
                <a:gridCol w="1285161">
                  <a:extLst>
                    <a:ext uri="{9D8B030D-6E8A-4147-A177-3AD203B41FA5}">
                      <a16:colId xmlns:a16="http://schemas.microsoft.com/office/drawing/2014/main" val="20004"/>
                    </a:ext>
                  </a:extLst>
                </a:gridCol>
              </a:tblGrid>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      A la naissance</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hMerge="1">
                  <a:txBody>
                    <a:bodyPr/>
                    <a:lstStyle/>
                    <a:p>
                      <a:endParaRPr lang="fr-FR"/>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     A soixante ans</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hMerge="1">
                  <a:txBody>
                    <a:bodyPr/>
                    <a:lstStyle/>
                    <a:p>
                      <a:endParaRPr lang="fr-FR"/>
                    </a:p>
                  </a:txBody>
                  <a:tcPr/>
                </a:tc>
                <a:extLst>
                  <a:ext uri="{0D108BD9-81ED-4DB2-BD59-A6C34878D82A}">
                    <a16:rowId xmlns:a16="http://schemas.microsoft.com/office/drawing/2014/main" val="10000"/>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Années</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Femmes</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Hommes</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Femmes</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Hommes</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1"/>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1900</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47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43,4</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13,9</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12,7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2"/>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1930</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59,3</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54.3</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16,4</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14,1</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3"/>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u="none" strike="noStrike" cap="none" normalizeH="0" baseline="0" dirty="0">
                          <a:ln>
                            <a:noFill/>
                          </a:ln>
                          <a:effectLst/>
                        </a:rPr>
                        <a:t>En 1960</a:t>
                      </a:r>
                      <a:endParaRPr kumimoji="0" lang="fr-FR" sz="1400" b="1"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73,5</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67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u="none" strike="noStrike" cap="none" normalizeH="0" baseline="0" dirty="0">
                          <a:ln>
                            <a:noFill/>
                          </a:ln>
                          <a:effectLst/>
                        </a:rPr>
                        <a:t>19,4</a:t>
                      </a:r>
                      <a:endParaRPr kumimoji="0" lang="fr-FR" sz="1400" b="1"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u="none" strike="noStrike" cap="none" normalizeH="0" baseline="0" dirty="0">
                          <a:ln>
                            <a:noFill/>
                          </a:ln>
                          <a:effectLst/>
                        </a:rPr>
                        <a:t>15,7</a:t>
                      </a:r>
                      <a:endParaRPr kumimoji="0" lang="fr-FR" sz="1400" b="1"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4"/>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1990</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81</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72,7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24,2</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19</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5"/>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1996</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82</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74,1</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25</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19,7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6"/>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2000</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82,8</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75,3</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25,6</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20,4</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7"/>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2006</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84,1</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77,2</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26,7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21,8</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8"/>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effectLst/>
                        </a:rPr>
                        <a:t>En 2013</a:t>
                      </a:r>
                      <a:endParaRPr kumimoji="0" lang="fr-FR" sz="1400" b="1"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85</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78,7</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u="none" strike="noStrike" cap="none" normalizeH="0" baseline="0" dirty="0">
                          <a:ln>
                            <a:noFill/>
                          </a:ln>
                          <a:effectLst/>
                        </a:rPr>
                        <a:t>27,3</a:t>
                      </a:r>
                      <a:endParaRPr kumimoji="0" lang="fr-FR" sz="1400" b="1"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u="none" strike="noStrike" cap="none" normalizeH="0" baseline="0" dirty="0">
                          <a:ln>
                            <a:noFill/>
                          </a:ln>
                          <a:effectLst/>
                        </a:rPr>
                        <a:t>22,7</a:t>
                      </a:r>
                      <a:endParaRPr kumimoji="0" lang="fr-FR" sz="1400" b="1"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09"/>
                  </a:ext>
                </a:extLst>
              </a:tr>
              <a:tr h="297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En 2050**</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89</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83,8</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 </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u="none" strike="noStrike" cap="none" normalizeH="0" baseline="0" dirty="0">
                          <a:ln>
                            <a:noFill/>
                          </a:ln>
                          <a:effectLst/>
                        </a:rPr>
                        <a:t> </a:t>
                      </a:r>
                      <a:endParaRPr kumimoji="0" lang="fr-FR" sz="1400" b="0" i="0" u="none" strike="noStrike" cap="none" normalizeH="0" baseline="0" dirty="0">
                        <a:ln>
                          <a:noFill/>
                        </a:ln>
                        <a:solidFill>
                          <a:schemeClr val="tx1"/>
                        </a:solidFill>
                        <a:effectLst/>
                        <a:latin typeface="Times New Roman" pitchFamily="18" charset="0"/>
                      </a:endParaRPr>
                    </a:p>
                  </a:txBody>
                  <a:tcPr marL="68585" marR="68585" marT="34295" marB="34295" anchor="ctr" horzOverflow="overflow"/>
                </a:tc>
                <a:extLst>
                  <a:ext uri="{0D108BD9-81ED-4DB2-BD59-A6C34878D82A}">
                    <a16:rowId xmlns:a16="http://schemas.microsoft.com/office/drawing/2014/main" val="10010"/>
                  </a:ext>
                </a:extLst>
              </a:tr>
            </a:tbl>
          </a:graphicData>
        </a:graphic>
      </p:graphicFrame>
      <p:sp>
        <p:nvSpPr>
          <p:cNvPr id="9292" name="Text Box 272">
            <a:extLst>
              <a:ext uri="{FF2B5EF4-FFF2-40B4-BE49-F238E27FC236}">
                <a16:creationId xmlns:a16="http://schemas.microsoft.com/office/drawing/2014/main" id="{8F3F007F-46F3-48B8-A800-1952C8B75541}"/>
              </a:ext>
            </a:extLst>
          </p:cNvPr>
          <p:cNvSpPr txBox="1">
            <a:spLocks noChangeArrowheads="1"/>
          </p:cNvSpPr>
          <p:nvPr/>
        </p:nvSpPr>
        <p:spPr bwMode="auto">
          <a:xfrm>
            <a:off x="1553169" y="4806839"/>
            <a:ext cx="603766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fr-FR" altLang="fr-FR" sz="1050" dirty="0">
                <a:solidFill>
                  <a:srgbClr val="000000"/>
                </a:solidFill>
                <a:latin typeface="Arial" panose="020B0604020202020204" pitchFamily="34" charset="0"/>
              </a:rPr>
              <a:t>Sources : simulation COR dans son 8ème RAPPORT du 14/04/2010 et INSEE Tableau Avril 2014</a:t>
            </a:r>
          </a:p>
        </p:txBody>
      </p:sp>
      <p:sp>
        <p:nvSpPr>
          <p:cNvPr id="9293" name="Text Box 372">
            <a:extLst>
              <a:ext uri="{FF2B5EF4-FFF2-40B4-BE49-F238E27FC236}">
                <a16:creationId xmlns:a16="http://schemas.microsoft.com/office/drawing/2014/main" id="{C488AB58-2BA3-4088-9C86-1B6479E16FD8}"/>
              </a:ext>
            </a:extLst>
          </p:cNvPr>
          <p:cNvSpPr txBox="1">
            <a:spLocks noChangeArrowheads="1"/>
          </p:cNvSpPr>
          <p:nvPr/>
        </p:nvSpPr>
        <p:spPr bwMode="auto">
          <a:xfrm>
            <a:off x="1359097" y="4342333"/>
            <a:ext cx="6425805" cy="461665"/>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fr-FR" altLang="fr-FR" sz="1200" b="1" dirty="0">
                <a:latin typeface="+mj-lt"/>
                <a:ea typeface="Verdana" panose="020B0604030504040204" pitchFamily="34" charset="0"/>
                <a:cs typeface="Verdana" panose="020B0604030504040204" pitchFamily="34" charset="0"/>
              </a:rPr>
              <a:t>Entre 1960 et 2013, l'espérance de vie à 60 ans a augmenté de 7 ans pour les hommes et de 8 ans pour les femmes </a:t>
            </a:r>
          </a:p>
        </p:txBody>
      </p:sp>
      <p:pic>
        <p:nvPicPr>
          <p:cNvPr id="5" name="Graphique 4" descr="Homme avec canne">
            <a:extLst>
              <a:ext uri="{FF2B5EF4-FFF2-40B4-BE49-F238E27FC236}">
                <a16:creationId xmlns:a16="http://schemas.microsoft.com/office/drawing/2014/main" id="{F5A5A94B-6B1F-4C52-88B7-8368657E9C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95991" y="3422717"/>
            <a:ext cx="914400" cy="914400"/>
          </a:xfrm>
          <a:prstGeom prst="rect">
            <a:avLst/>
          </a:prstGeom>
        </p:spPr>
      </p:pic>
    </p:spTree>
    <p:custDataLst>
      <p:tags r:id="rId1"/>
    </p:custDataLst>
    <p:extLst>
      <p:ext uri="{BB962C8B-B14F-4D97-AF65-F5344CB8AC3E}">
        <p14:creationId xmlns:p14="http://schemas.microsoft.com/office/powerpoint/2010/main" val="155542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a:extLst>
              <a:ext uri="{FF2B5EF4-FFF2-40B4-BE49-F238E27FC236}">
                <a16:creationId xmlns:a16="http://schemas.microsoft.com/office/drawing/2014/main" id="{9F0E1831-9993-4224-995E-BA182F17A668}"/>
              </a:ext>
            </a:extLst>
          </p:cNvPr>
          <p:cNvSpPr txBox="1">
            <a:spLocks noGrp="1"/>
          </p:cNvSpPr>
          <p:nvPr/>
        </p:nvSpPr>
        <p:spPr bwMode="auto">
          <a:xfrm>
            <a:off x="6542485" y="4780360"/>
            <a:ext cx="97512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100000"/>
              </a:spcBef>
              <a:defRPr sz="20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ü"/>
              <a:defRPr sz="1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88E9E03-BFEC-4EEC-89F6-E86F2FB790EE}" type="slidenum">
              <a:rPr lang="fr-FR" altLang="fr-FR" sz="600">
                <a:solidFill>
                  <a:schemeClr val="tx1"/>
                </a:solidFill>
                <a:latin typeface="Verdana" panose="020B0604030504040204" pitchFamily="34" charset="0"/>
              </a:rPr>
              <a:pPr algn="r" eaLnBrk="1" hangingPunct="1">
                <a:spcBef>
                  <a:spcPct val="0"/>
                </a:spcBef>
              </a:pPr>
              <a:t>15</a:t>
            </a:fld>
            <a:endParaRPr lang="fr-FR" altLang="fr-FR" sz="600">
              <a:solidFill>
                <a:schemeClr val="tx1"/>
              </a:solidFill>
              <a:latin typeface="Verdana" panose="020B0604030504040204" pitchFamily="34" charset="0"/>
            </a:endParaRPr>
          </a:p>
        </p:txBody>
      </p:sp>
      <p:graphicFrame>
        <p:nvGraphicFramePr>
          <p:cNvPr id="6" name="Chart 6">
            <a:extLst>
              <a:ext uri="{FF2B5EF4-FFF2-40B4-BE49-F238E27FC236}">
                <a16:creationId xmlns:a16="http://schemas.microsoft.com/office/drawing/2014/main" id="{DA1B64C1-88EC-4EC2-BD8E-A919758F3453}"/>
              </a:ext>
            </a:extLst>
          </p:cNvPr>
          <p:cNvGraphicFramePr>
            <a:graphicFrameLocks/>
          </p:cNvGraphicFramePr>
          <p:nvPr/>
        </p:nvGraphicFramePr>
        <p:xfrm>
          <a:off x="1602582" y="934279"/>
          <a:ext cx="5915024" cy="354481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re 3">
            <a:extLst>
              <a:ext uri="{FF2B5EF4-FFF2-40B4-BE49-F238E27FC236}">
                <a16:creationId xmlns:a16="http://schemas.microsoft.com/office/drawing/2014/main" id="{C97607CE-B6B2-42D1-B9F4-4B9F4164066C}"/>
              </a:ext>
            </a:extLst>
          </p:cNvPr>
          <p:cNvSpPr>
            <a:spLocks noGrp="1"/>
          </p:cNvSpPr>
          <p:nvPr>
            <p:ph type="title"/>
          </p:nvPr>
        </p:nvSpPr>
        <p:spPr/>
        <p:txBody>
          <a:bodyPr/>
          <a:lstStyle/>
          <a:p>
            <a:r>
              <a:rPr lang="fr-FR" dirty="0"/>
              <a:t> …que la France est championne de l’espérance de vie… </a:t>
            </a:r>
          </a:p>
        </p:txBody>
      </p:sp>
    </p:spTree>
    <p:custDataLst>
      <p:tags r:id="rId1"/>
    </p:custDataLst>
    <p:extLst>
      <p:ext uri="{BB962C8B-B14F-4D97-AF65-F5344CB8AC3E}">
        <p14:creationId xmlns:p14="http://schemas.microsoft.com/office/powerpoint/2010/main" val="44432183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F3321-1BB8-44A3-8D05-426218832FF5}"/>
              </a:ext>
            </a:extLst>
          </p:cNvPr>
          <p:cNvSpPr>
            <a:spLocks noGrp="1"/>
          </p:cNvSpPr>
          <p:nvPr>
            <p:ph type="title"/>
          </p:nvPr>
        </p:nvSpPr>
        <p:spPr/>
        <p:txBody>
          <a:bodyPr/>
          <a:lstStyle/>
          <a:p>
            <a:r>
              <a:rPr lang="fr-FR" dirty="0"/>
              <a:t>…avec pour résultat que le rapport cotisants / retraités ne cesse de se dégrader</a:t>
            </a:r>
          </a:p>
        </p:txBody>
      </p:sp>
      <p:sp>
        <p:nvSpPr>
          <p:cNvPr id="19458" name="Espace réservé du numéro de diapositive 1">
            <a:extLst>
              <a:ext uri="{FF2B5EF4-FFF2-40B4-BE49-F238E27FC236}">
                <a16:creationId xmlns:a16="http://schemas.microsoft.com/office/drawing/2014/main" id="{BEA9A011-A734-4043-A1D0-99951D4383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lstStyle>
            <a:lvl1pPr eaLnBrk="0" hangingPunct="0">
              <a:spcBef>
                <a:spcPct val="100000"/>
              </a:spcBef>
              <a:defRPr sz="1500">
                <a:solidFill>
                  <a:schemeClr val="tx2"/>
                </a:solidFill>
                <a:latin typeface="Arial" panose="020B0604020202020204" pitchFamily="34" charset="0"/>
                <a:cs typeface="Arial" panose="020B0604020202020204" pitchFamily="34" charset="0"/>
              </a:defRPr>
            </a:lvl1pPr>
            <a:lvl2pPr marL="557213" indent="-214313"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857250" indent="-171450" eaLnBrk="0" hangingPunct="0">
              <a:spcBef>
                <a:spcPct val="20000"/>
              </a:spcBef>
              <a:buChar char="–"/>
              <a:defRPr sz="1200">
                <a:solidFill>
                  <a:schemeClr val="tx1"/>
                </a:solidFill>
                <a:latin typeface="Arial" panose="020B0604020202020204" pitchFamily="34" charset="0"/>
                <a:cs typeface="Arial" panose="020B0604020202020204" pitchFamily="34" charset="0"/>
              </a:defRPr>
            </a:lvl3pPr>
            <a:lvl4pPr marL="1200150" indent="-171450" eaLnBrk="0" hangingPunct="0">
              <a:spcBef>
                <a:spcPct val="20000"/>
              </a:spcBef>
              <a:buFont typeface="Wingdings" panose="05000000000000000000" pitchFamily="2" charset="2"/>
              <a:buChar char="ü"/>
              <a:defRPr sz="1050">
                <a:solidFill>
                  <a:schemeClr val="tx1"/>
                </a:solidFill>
                <a:latin typeface="Arial" panose="020B0604020202020204" pitchFamily="34" charset="0"/>
                <a:cs typeface="Arial" panose="020B0604020202020204" pitchFamily="34" charset="0"/>
              </a:defRPr>
            </a:lvl4pPr>
            <a:lvl5pPr marL="1543050" indent="-171450" eaLnBrk="0" hangingPunct="0">
              <a:spcBef>
                <a:spcPct val="20000"/>
              </a:spcBef>
              <a:buChar char="»"/>
              <a:defRPr sz="90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fld id="{1D6F0AEA-FDBD-4373-8D82-94F76549B99A}" type="slidenum">
              <a:rPr lang="fr-FR" altLang="fr-FR" sz="675">
                <a:solidFill>
                  <a:srgbClr val="391909"/>
                </a:solidFill>
              </a:rPr>
              <a:pPr algn="ctr" eaLnBrk="1" hangingPunct="1">
                <a:spcBef>
                  <a:spcPct val="0"/>
                </a:spcBef>
              </a:pPr>
              <a:t>16</a:t>
            </a:fld>
            <a:endParaRPr lang="fr-FR" altLang="fr-FR" sz="675" dirty="0">
              <a:solidFill>
                <a:srgbClr val="391909"/>
              </a:solidFill>
            </a:endParaRPr>
          </a:p>
        </p:txBody>
      </p:sp>
      <p:sp>
        <p:nvSpPr>
          <p:cNvPr id="19459" name="Text Box 7">
            <a:extLst>
              <a:ext uri="{FF2B5EF4-FFF2-40B4-BE49-F238E27FC236}">
                <a16:creationId xmlns:a16="http://schemas.microsoft.com/office/drawing/2014/main" id="{70CB19EA-F4FD-4A9E-BFC0-71978F589FCB}"/>
              </a:ext>
            </a:extLst>
          </p:cNvPr>
          <p:cNvSpPr txBox="1">
            <a:spLocks noChangeArrowheads="1"/>
          </p:cNvSpPr>
          <p:nvPr/>
        </p:nvSpPr>
        <p:spPr bwMode="auto">
          <a:xfrm>
            <a:off x="998984" y="4236130"/>
            <a:ext cx="6858000"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100000"/>
              </a:spcBef>
              <a:defRPr sz="20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ü"/>
              <a:defRPr sz="1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1200" dirty="0">
                <a:solidFill>
                  <a:schemeClr val="accent6"/>
                </a:solidFill>
              </a:rPr>
              <a:t>Entre 1945 et 2015 le rapport cotisants / retraités est passé de 4 cotisants pour 1 retraité à 1,7 cotisants pour 1 retraité </a:t>
            </a:r>
          </a:p>
        </p:txBody>
      </p:sp>
      <p:pic>
        <p:nvPicPr>
          <p:cNvPr id="19460" name="Image 5" descr="image012">
            <a:extLst>
              <a:ext uri="{FF2B5EF4-FFF2-40B4-BE49-F238E27FC236}">
                <a16:creationId xmlns:a16="http://schemas.microsoft.com/office/drawing/2014/main" id="{011FE044-98FC-4C8F-AB60-7A4A3A3DB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030" y="907370"/>
            <a:ext cx="5877834" cy="3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a:extLst>
              <a:ext uri="{FF2B5EF4-FFF2-40B4-BE49-F238E27FC236}">
                <a16:creationId xmlns:a16="http://schemas.microsoft.com/office/drawing/2014/main" id="{FC37EB75-60CD-43C0-80B7-A282F28CB095}"/>
              </a:ext>
            </a:extLst>
          </p:cNvPr>
          <p:cNvSpPr txBox="1">
            <a:spLocks noChangeArrowheads="1"/>
          </p:cNvSpPr>
          <p:nvPr/>
        </p:nvSpPr>
        <p:spPr bwMode="auto">
          <a:xfrm>
            <a:off x="1109501" y="1119256"/>
            <a:ext cx="1446276" cy="207749"/>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100000"/>
              </a:spcBef>
              <a:defRPr sz="20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ü"/>
              <a:defRPr sz="1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750" b="1" dirty="0">
                <a:solidFill>
                  <a:schemeClr val="accent6"/>
                </a:solidFill>
              </a:rPr>
              <a:t>2,2 cotisants pour 1 retraité</a:t>
            </a:r>
          </a:p>
        </p:txBody>
      </p:sp>
      <p:sp>
        <p:nvSpPr>
          <p:cNvPr id="19462" name="Text Box 5">
            <a:extLst>
              <a:ext uri="{FF2B5EF4-FFF2-40B4-BE49-F238E27FC236}">
                <a16:creationId xmlns:a16="http://schemas.microsoft.com/office/drawing/2014/main" id="{9BE9472C-7BA1-4A25-9CCC-62F7D7A48504}"/>
              </a:ext>
            </a:extLst>
          </p:cNvPr>
          <p:cNvSpPr txBox="1">
            <a:spLocks noChangeArrowheads="1"/>
          </p:cNvSpPr>
          <p:nvPr/>
        </p:nvSpPr>
        <p:spPr bwMode="auto">
          <a:xfrm>
            <a:off x="2650281" y="2636112"/>
            <a:ext cx="1489671" cy="207749"/>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100000"/>
              </a:spcBef>
              <a:defRPr sz="20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ü"/>
              <a:defRPr sz="1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750" b="1" dirty="0">
                <a:solidFill>
                  <a:schemeClr val="accent6"/>
                </a:solidFill>
              </a:rPr>
              <a:t>1,7 cotisants pour 1 retraité</a:t>
            </a:r>
          </a:p>
        </p:txBody>
      </p:sp>
      <p:sp>
        <p:nvSpPr>
          <p:cNvPr id="19463" name="Text Box 6">
            <a:extLst>
              <a:ext uri="{FF2B5EF4-FFF2-40B4-BE49-F238E27FC236}">
                <a16:creationId xmlns:a16="http://schemas.microsoft.com/office/drawing/2014/main" id="{7D04689D-39E7-4CE2-B93E-B60DA4DAD9E2}"/>
              </a:ext>
            </a:extLst>
          </p:cNvPr>
          <p:cNvSpPr txBox="1">
            <a:spLocks noChangeArrowheads="1"/>
          </p:cNvSpPr>
          <p:nvPr/>
        </p:nvSpPr>
        <p:spPr bwMode="auto">
          <a:xfrm>
            <a:off x="5718187" y="3143750"/>
            <a:ext cx="1446102" cy="207749"/>
          </a:xfrm>
          <a:prstGeom prst="rect">
            <a:avLst/>
          </a:prstGeom>
          <a:noFill/>
          <a:ln w="12700">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100000"/>
              </a:spcBef>
              <a:defRPr sz="2000">
                <a:solidFill>
                  <a:schemeClr val="tx2"/>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Wingdings" panose="05000000000000000000" pitchFamily="2" charset="2"/>
              <a:buChar char="ü"/>
              <a:defRPr sz="1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r-FR" altLang="fr-FR" sz="750" b="1" dirty="0">
                <a:solidFill>
                  <a:schemeClr val="accent6"/>
                </a:solidFill>
              </a:rPr>
              <a:t>1,4 cotisants pour 1 retraité</a:t>
            </a:r>
          </a:p>
        </p:txBody>
      </p:sp>
    </p:spTree>
    <p:custDataLst>
      <p:tags r:id="rId1"/>
    </p:custDataLst>
    <p:extLst>
      <p:ext uri="{BB962C8B-B14F-4D97-AF65-F5344CB8AC3E}">
        <p14:creationId xmlns:p14="http://schemas.microsoft.com/office/powerpoint/2010/main" val="153239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12954-5E37-4810-A964-F18022050CA9}"/>
              </a:ext>
            </a:extLst>
          </p:cNvPr>
          <p:cNvSpPr>
            <a:spLocks noGrp="1"/>
          </p:cNvSpPr>
          <p:nvPr>
            <p:ph type="title"/>
          </p:nvPr>
        </p:nvSpPr>
        <p:spPr>
          <a:xfrm>
            <a:off x="755576" y="588592"/>
            <a:ext cx="7272808" cy="3063278"/>
          </a:xfrm>
        </p:spPr>
        <p:txBody>
          <a:bodyPr/>
          <a:lstStyle/>
          <a:p>
            <a:pPr algn="ctr"/>
            <a:br>
              <a:rPr lang="fr-FR" dirty="0"/>
            </a:br>
            <a:r>
              <a:rPr lang="fr-FR" b="1" dirty="0"/>
              <a:t>En attendant 2025, un retour à l’équilibre des régimes obligatoires et un régime unique pour tous, </a:t>
            </a:r>
            <a:br>
              <a:rPr lang="fr-FR" b="1" dirty="0"/>
            </a:br>
            <a:r>
              <a:rPr lang="fr-FR" b="1" dirty="0"/>
              <a:t>une réforme de l’épargne retraite à partir de quand ?</a:t>
            </a:r>
            <a:br>
              <a:rPr lang="fr-FR" dirty="0"/>
            </a:br>
            <a:endParaRPr lang="fr-FR" dirty="0"/>
          </a:p>
        </p:txBody>
      </p:sp>
    </p:spTree>
    <p:custDataLst>
      <p:tags r:id="rId1"/>
    </p:custDataLst>
    <p:extLst>
      <p:ext uri="{BB962C8B-B14F-4D97-AF65-F5344CB8AC3E}">
        <p14:creationId xmlns:p14="http://schemas.microsoft.com/office/powerpoint/2010/main" val="204965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DD613-0D87-4AC4-982F-934D764B59B2}"/>
              </a:ext>
            </a:extLst>
          </p:cNvPr>
          <p:cNvSpPr>
            <a:spLocks noGrp="1"/>
          </p:cNvSpPr>
          <p:nvPr>
            <p:ph type="title"/>
          </p:nvPr>
        </p:nvSpPr>
        <p:spPr/>
        <p:txBody>
          <a:bodyPr/>
          <a:lstStyle/>
          <a:p>
            <a:pPr algn="ctr"/>
            <a:r>
              <a:rPr lang="fr-FR" b="1" u="sng" dirty="0">
                <a:solidFill>
                  <a:schemeClr val="accent6"/>
                </a:solidFill>
              </a:rPr>
              <a:t>Une réforme de l’épargne retraite à partir de quand</a:t>
            </a:r>
            <a:br>
              <a:rPr lang="fr-FR" dirty="0"/>
            </a:br>
            <a:endParaRPr lang="fr-FR" dirty="0"/>
          </a:p>
        </p:txBody>
      </p:sp>
      <p:sp>
        <p:nvSpPr>
          <p:cNvPr id="3" name="Espace réservé du contenu 2">
            <a:extLst>
              <a:ext uri="{FF2B5EF4-FFF2-40B4-BE49-F238E27FC236}">
                <a16:creationId xmlns:a16="http://schemas.microsoft.com/office/drawing/2014/main" id="{CD41D943-A19D-4E12-BE88-D98F30664552}"/>
              </a:ext>
            </a:extLst>
          </p:cNvPr>
          <p:cNvSpPr>
            <a:spLocks noGrp="1"/>
          </p:cNvSpPr>
          <p:nvPr>
            <p:ph idx="1"/>
          </p:nvPr>
        </p:nvSpPr>
        <p:spPr/>
        <p:txBody>
          <a:bodyPr/>
          <a:lstStyle/>
          <a:p>
            <a:r>
              <a:rPr lang="fr-FR" dirty="0">
                <a:solidFill>
                  <a:schemeClr val="tx1"/>
                </a:solidFill>
              </a:rPr>
              <a:t>Un calendrier à plusieurs tiroirs qui combine  :</a:t>
            </a:r>
          </a:p>
          <a:p>
            <a:pPr marL="285750" indent="-285750">
              <a:buFont typeface="Arial" panose="020B0604020202020204" pitchFamily="34" charset="0"/>
              <a:buChar char="•"/>
            </a:pPr>
            <a:r>
              <a:rPr lang="fr-FR" dirty="0">
                <a:solidFill>
                  <a:schemeClr val="accent6"/>
                </a:solidFill>
              </a:rPr>
              <a:t>La date de départ de la nouvelle offre épargne retraite PACTE </a:t>
            </a:r>
          </a:p>
          <a:p>
            <a:pPr marL="285750" indent="-285750">
              <a:buFont typeface="Arial" panose="020B0604020202020204" pitchFamily="34" charset="0"/>
              <a:buChar char="•"/>
            </a:pPr>
            <a:r>
              <a:rPr lang="fr-FR" dirty="0">
                <a:solidFill>
                  <a:schemeClr val="accent6"/>
                </a:solidFill>
              </a:rPr>
              <a:t>La date de fin des « anciennes » offres d’épargne retraite  </a:t>
            </a:r>
          </a:p>
          <a:p>
            <a:pPr marL="285750" indent="-285750">
              <a:buFont typeface="Arial" panose="020B0604020202020204" pitchFamily="34" charset="0"/>
              <a:buChar char="•"/>
            </a:pPr>
            <a:r>
              <a:rPr lang="fr-FR" dirty="0">
                <a:solidFill>
                  <a:schemeClr val="accent6"/>
                </a:solidFill>
              </a:rPr>
              <a:t>La date de fin des transferts intra « anciennes offres » </a:t>
            </a:r>
          </a:p>
          <a:p>
            <a:pPr marL="285750" indent="-285750">
              <a:buFont typeface="Arial" panose="020B0604020202020204" pitchFamily="34" charset="0"/>
              <a:buChar char="•"/>
            </a:pPr>
            <a:r>
              <a:rPr lang="fr-FR" dirty="0">
                <a:solidFill>
                  <a:schemeClr val="accent6"/>
                </a:solidFill>
              </a:rPr>
              <a:t>La date de transferts anciennes offres vers la nouvelle offre </a:t>
            </a:r>
          </a:p>
          <a:p>
            <a:pPr marL="285750" indent="-285750">
              <a:buFont typeface="Arial" panose="020B0604020202020204" pitchFamily="34" charset="0"/>
              <a:buChar char="•"/>
            </a:pPr>
            <a:r>
              <a:rPr lang="fr-FR" dirty="0">
                <a:solidFill>
                  <a:schemeClr val="accent6"/>
                </a:solidFill>
              </a:rPr>
              <a:t>La date de l’obligation pour les assureurs d’avoir établi une comptabilité auxiliaire d’affectation pour la nouvelle offre </a:t>
            </a:r>
          </a:p>
          <a:p>
            <a:pPr marL="285750" indent="-285750">
              <a:buFont typeface="Arial" panose="020B0604020202020204" pitchFamily="34" charset="0"/>
              <a:buChar char="•"/>
            </a:pPr>
            <a:r>
              <a:rPr lang="fr-FR" dirty="0">
                <a:solidFill>
                  <a:schemeClr val="accent6"/>
                </a:solidFill>
              </a:rPr>
              <a:t>La date de fin pour l’assureur de pouvoir transférer (sous conditions) l’ancienne offre vers la comptabilité auxiliaire de la nouvelle offre </a:t>
            </a:r>
          </a:p>
          <a:p>
            <a:pPr marL="285750" indent="-285750">
              <a:buFont typeface="Arial" panose="020B0604020202020204" pitchFamily="34" charset="0"/>
              <a:buChar char="•"/>
            </a:pPr>
            <a:r>
              <a:rPr lang="fr-FR" dirty="0">
                <a:solidFill>
                  <a:schemeClr val="accent6"/>
                </a:solidFill>
              </a:rPr>
              <a:t>La date de fin des transferts d’épargne assurance-vie vers la nouvelle offre  </a:t>
            </a: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286237BC-105A-4AC0-A8C4-9960187D34A4}"/>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69F824A9-6628-41C6-AF2E-F2AC7A1C6DFB}"/>
              </a:ext>
            </a:extLst>
          </p:cNvPr>
          <p:cNvSpPr>
            <a:spLocks noGrp="1"/>
          </p:cNvSpPr>
          <p:nvPr>
            <p:ph type="sldNum" sz="quarter" idx="12"/>
          </p:nvPr>
        </p:nvSpPr>
        <p:spPr/>
        <p:txBody>
          <a:bodyPr/>
          <a:lstStyle/>
          <a:p>
            <a:fld id="{234C85C7-78DF-4E58-B008-70A75810ACC7}" type="slidenum">
              <a:rPr lang="fr-FR" smtClean="0"/>
              <a:pPr/>
              <a:t>18</a:t>
            </a:fld>
            <a:endParaRPr lang="fr-FR" dirty="0"/>
          </a:p>
        </p:txBody>
      </p:sp>
    </p:spTree>
    <p:custDataLst>
      <p:tags r:id="rId1"/>
    </p:custDataLst>
    <p:extLst>
      <p:ext uri="{BB962C8B-B14F-4D97-AF65-F5344CB8AC3E}">
        <p14:creationId xmlns:p14="http://schemas.microsoft.com/office/powerpoint/2010/main" val="109968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DD613-0D87-4AC4-982F-934D764B59B2}"/>
              </a:ext>
            </a:extLst>
          </p:cNvPr>
          <p:cNvSpPr>
            <a:spLocks noGrp="1"/>
          </p:cNvSpPr>
          <p:nvPr>
            <p:ph type="title"/>
          </p:nvPr>
        </p:nvSpPr>
        <p:spPr>
          <a:xfrm>
            <a:off x="179512" y="-7208"/>
            <a:ext cx="8496944" cy="418718"/>
          </a:xfrm>
        </p:spPr>
        <p:txBody>
          <a:bodyPr/>
          <a:lstStyle/>
          <a:p>
            <a:pPr algn="ctr"/>
            <a:r>
              <a:rPr lang="fr-FR" b="1" u="sng" dirty="0">
                <a:solidFill>
                  <a:schemeClr val="accent6"/>
                </a:solidFill>
              </a:rPr>
              <a:t>Une réforme de l’épargne retraite à partir de quand</a:t>
            </a:r>
            <a:br>
              <a:rPr lang="fr-FR" dirty="0"/>
            </a:br>
            <a:endParaRPr lang="fr-FR" dirty="0"/>
          </a:p>
        </p:txBody>
      </p:sp>
      <p:sp>
        <p:nvSpPr>
          <p:cNvPr id="3" name="Espace réservé du contenu 2">
            <a:extLst>
              <a:ext uri="{FF2B5EF4-FFF2-40B4-BE49-F238E27FC236}">
                <a16:creationId xmlns:a16="http://schemas.microsoft.com/office/drawing/2014/main" id="{CD41D943-A19D-4E12-BE88-D98F30664552}"/>
              </a:ext>
            </a:extLst>
          </p:cNvPr>
          <p:cNvSpPr>
            <a:spLocks noGrp="1"/>
          </p:cNvSpPr>
          <p:nvPr>
            <p:ph idx="1"/>
          </p:nvPr>
        </p:nvSpPr>
        <p:spPr>
          <a:xfrm>
            <a:off x="179512" y="699541"/>
            <a:ext cx="8856984" cy="4201437"/>
          </a:xfrm>
        </p:spPr>
        <p:txBody>
          <a:bodyPr/>
          <a:lstStyle/>
          <a:p>
            <a:r>
              <a:rPr lang="fr-FR" dirty="0">
                <a:solidFill>
                  <a:schemeClr val="accent6"/>
                </a:solidFill>
              </a:rPr>
              <a:t>En synthèse </a:t>
            </a:r>
            <a:r>
              <a:rPr lang="fr-FR" dirty="0"/>
              <a:t>: </a:t>
            </a:r>
            <a:r>
              <a:rPr lang="fr-FR" b="1" dirty="0"/>
              <a:t>3 dates à retenir</a:t>
            </a: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286237BC-105A-4AC0-A8C4-9960187D34A4}"/>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69F824A9-6628-41C6-AF2E-F2AC7A1C6DFB}"/>
              </a:ext>
            </a:extLst>
          </p:cNvPr>
          <p:cNvSpPr>
            <a:spLocks noGrp="1"/>
          </p:cNvSpPr>
          <p:nvPr>
            <p:ph type="sldNum" sz="quarter" idx="12"/>
          </p:nvPr>
        </p:nvSpPr>
        <p:spPr/>
        <p:txBody>
          <a:bodyPr/>
          <a:lstStyle/>
          <a:p>
            <a:fld id="{234C85C7-78DF-4E58-B008-70A75810ACC7}" type="slidenum">
              <a:rPr lang="fr-FR" smtClean="0"/>
              <a:pPr/>
              <a:t>19</a:t>
            </a:fld>
            <a:endParaRPr lang="fr-FR" dirty="0"/>
          </a:p>
        </p:txBody>
      </p:sp>
      <p:cxnSp>
        <p:nvCxnSpPr>
          <p:cNvPr id="7" name="Connecteur droit avec flèche 6">
            <a:extLst>
              <a:ext uri="{FF2B5EF4-FFF2-40B4-BE49-F238E27FC236}">
                <a16:creationId xmlns:a16="http://schemas.microsoft.com/office/drawing/2014/main" id="{774D7645-17F3-4AD7-9AAD-93BD903CABE5}"/>
              </a:ext>
            </a:extLst>
          </p:cNvPr>
          <p:cNvCxnSpPr>
            <a:cxnSpLocks/>
          </p:cNvCxnSpPr>
          <p:nvPr/>
        </p:nvCxnSpPr>
        <p:spPr>
          <a:xfrm>
            <a:off x="107504" y="3311574"/>
            <a:ext cx="8977881"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grpSp>
        <p:nvGrpSpPr>
          <p:cNvPr id="16" name="Groupe 15">
            <a:extLst>
              <a:ext uri="{FF2B5EF4-FFF2-40B4-BE49-F238E27FC236}">
                <a16:creationId xmlns:a16="http://schemas.microsoft.com/office/drawing/2014/main" id="{1DD1515E-F6BC-4A1C-9711-DD25B2761BB3}"/>
              </a:ext>
            </a:extLst>
          </p:cNvPr>
          <p:cNvGrpSpPr/>
          <p:nvPr/>
        </p:nvGrpSpPr>
        <p:grpSpPr>
          <a:xfrm>
            <a:off x="0" y="2028204"/>
            <a:ext cx="2339752" cy="2084750"/>
            <a:chOff x="0" y="2028204"/>
            <a:chExt cx="2339752" cy="2084750"/>
          </a:xfrm>
        </p:grpSpPr>
        <p:cxnSp>
          <p:nvCxnSpPr>
            <p:cNvPr id="8" name="Connecteur droit 7">
              <a:extLst>
                <a:ext uri="{FF2B5EF4-FFF2-40B4-BE49-F238E27FC236}">
                  <a16:creationId xmlns:a16="http://schemas.microsoft.com/office/drawing/2014/main" id="{29E98689-97A7-4633-868E-2AC7770EAA17}"/>
                </a:ext>
              </a:extLst>
            </p:cNvPr>
            <p:cNvCxnSpPr>
              <a:cxnSpLocks/>
            </p:cNvCxnSpPr>
            <p:nvPr/>
          </p:nvCxnSpPr>
          <p:spPr>
            <a:xfrm>
              <a:off x="827584" y="2859201"/>
              <a:ext cx="0" cy="884421"/>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ZoneTexte 10">
              <a:extLst>
                <a:ext uri="{FF2B5EF4-FFF2-40B4-BE49-F238E27FC236}">
                  <a16:creationId xmlns:a16="http://schemas.microsoft.com/office/drawing/2014/main" id="{6BB7E3CE-9499-4337-BD42-CFB908186C03}"/>
                </a:ext>
              </a:extLst>
            </p:cNvPr>
            <p:cNvSpPr txBox="1"/>
            <p:nvPr/>
          </p:nvSpPr>
          <p:spPr>
            <a:xfrm>
              <a:off x="0" y="2028204"/>
              <a:ext cx="2339752" cy="830997"/>
            </a:xfrm>
            <a:prstGeom prst="rect">
              <a:avLst/>
            </a:prstGeom>
            <a:solidFill>
              <a:srgbClr val="D5E3FF"/>
            </a:solidFill>
            <a:ln>
              <a:noFill/>
            </a:ln>
          </p:spPr>
          <p:txBody>
            <a:bodyPr wrap="square" rtlCol="0">
              <a:spAutoFit/>
            </a:bodyPr>
            <a:lstStyle/>
            <a:p>
              <a:pPr marL="285750" indent="-285750">
                <a:buFont typeface="Arial" panose="020B0604020202020204" pitchFamily="34" charset="0"/>
                <a:buChar char="•"/>
              </a:pPr>
              <a:r>
                <a:rPr lang="fr-FR" sz="1600" dirty="0"/>
                <a:t>Début de commercialisation de la nouvelle offre </a:t>
              </a:r>
            </a:p>
          </p:txBody>
        </p:sp>
        <p:sp>
          <p:nvSpPr>
            <p:cNvPr id="12" name="ZoneTexte 11">
              <a:extLst>
                <a:ext uri="{FF2B5EF4-FFF2-40B4-BE49-F238E27FC236}">
                  <a16:creationId xmlns:a16="http://schemas.microsoft.com/office/drawing/2014/main" id="{37DB4B45-0A03-49C0-A4B4-1A38532965B2}"/>
                </a:ext>
              </a:extLst>
            </p:cNvPr>
            <p:cNvSpPr txBox="1"/>
            <p:nvPr/>
          </p:nvSpPr>
          <p:spPr>
            <a:xfrm>
              <a:off x="179512" y="3743622"/>
              <a:ext cx="1368152" cy="36933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a:t>01/10/2019</a:t>
              </a:r>
            </a:p>
          </p:txBody>
        </p:sp>
      </p:grpSp>
      <p:grpSp>
        <p:nvGrpSpPr>
          <p:cNvPr id="17" name="Groupe 16">
            <a:extLst>
              <a:ext uri="{FF2B5EF4-FFF2-40B4-BE49-F238E27FC236}">
                <a16:creationId xmlns:a16="http://schemas.microsoft.com/office/drawing/2014/main" id="{03513055-9DD8-4148-8ED1-5075BC620FDA}"/>
              </a:ext>
            </a:extLst>
          </p:cNvPr>
          <p:cNvGrpSpPr/>
          <p:nvPr/>
        </p:nvGrpSpPr>
        <p:grpSpPr>
          <a:xfrm>
            <a:off x="2627784" y="1362130"/>
            <a:ext cx="2520280" cy="2731080"/>
            <a:chOff x="2627784" y="1362130"/>
            <a:chExt cx="2520280" cy="2731080"/>
          </a:xfrm>
        </p:grpSpPr>
        <p:cxnSp>
          <p:nvCxnSpPr>
            <p:cNvPr id="13" name="Connecteur droit 12">
              <a:extLst>
                <a:ext uri="{FF2B5EF4-FFF2-40B4-BE49-F238E27FC236}">
                  <a16:creationId xmlns:a16="http://schemas.microsoft.com/office/drawing/2014/main" id="{B76BCD36-B9D5-4649-9A26-C24C183A7039}"/>
                </a:ext>
              </a:extLst>
            </p:cNvPr>
            <p:cNvCxnSpPr>
              <a:cxnSpLocks/>
            </p:cNvCxnSpPr>
            <p:nvPr/>
          </p:nvCxnSpPr>
          <p:spPr>
            <a:xfrm>
              <a:off x="3923928" y="2915530"/>
              <a:ext cx="0" cy="792088"/>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ZoneTexte 13">
              <a:extLst>
                <a:ext uri="{FF2B5EF4-FFF2-40B4-BE49-F238E27FC236}">
                  <a16:creationId xmlns:a16="http://schemas.microsoft.com/office/drawing/2014/main" id="{C5FF29F3-F75F-4E53-A231-1C21C2444B75}"/>
                </a:ext>
              </a:extLst>
            </p:cNvPr>
            <p:cNvSpPr txBox="1"/>
            <p:nvPr/>
          </p:nvSpPr>
          <p:spPr>
            <a:xfrm>
              <a:off x="2627784" y="1362130"/>
              <a:ext cx="2520280" cy="1569660"/>
            </a:xfrm>
            <a:prstGeom prst="rect">
              <a:avLst/>
            </a:prstGeom>
            <a:solidFill>
              <a:srgbClr val="D5E3FF"/>
            </a:solidFill>
            <a:ln>
              <a:noFill/>
            </a:ln>
          </p:spPr>
          <p:txBody>
            <a:bodyPr wrap="square" rtlCol="0">
              <a:spAutoFit/>
            </a:bodyPr>
            <a:lstStyle/>
            <a:p>
              <a:pPr marL="285750" indent="-285750">
                <a:buFont typeface="Arial" panose="020B0604020202020204" pitchFamily="34" charset="0"/>
                <a:buChar char="•"/>
              </a:pPr>
              <a:r>
                <a:rPr lang="fr-FR" sz="1600" dirty="0"/>
                <a:t>Fin de commercialisation de l’ancienne offre </a:t>
              </a:r>
            </a:p>
            <a:p>
              <a:pPr marL="285750" indent="-285750">
                <a:buFont typeface="Arial" panose="020B0604020202020204" pitchFamily="34" charset="0"/>
                <a:buChar char="•"/>
              </a:pPr>
              <a:r>
                <a:rPr lang="fr-FR" sz="1600" dirty="0"/>
                <a:t>Fin des transferts possibles entre anciennes offres</a:t>
              </a:r>
            </a:p>
          </p:txBody>
        </p:sp>
        <p:sp>
          <p:nvSpPr>
            <p:cNvPr id="15" name="ZoneTexte 14">
              <a:extLst>
                <a:ext uri="{FF2B5EF4-FFF2-40B4-BE49-F238E27FC236}">
                  <a16:creationId xmlns:a16="http://schemas.microsoft.com/office/drawing/2014/main" id="{361373D5-A690-48D9-96ED-2BFEBB58E299}"/>
                </a:ext>
              </a:extLst>
            </p:cNvPr>
            <p:cNvSpPr txBox="1"/>
            <p:nvPr/>
          </p:nvSpPr>
          <p:spPr>
            <a:xfrm>
              <a:off x="3203848" y="3723878"/>
              <a:ext cx="1368152" cy="36933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a:t>01/10/2020</a:t>
              </a:r>
            </a:p>
          </p:txBody>
        </p:sp>
      </p:grpSp>
      <p:grpSp>
        <p:nvGrpSpPr>
          <p:cNvPr id="18" name="Groupe 17">
            <a:extLst>
              <a:ext uri="{FF2B5EF4-FFF2-40B4-BE49-F238E27FC236}">
                <a16:creationId xmlns:a16="http://schemas.microsoft.com/office/drawing/2014/main" id="{CDE4230E-13E4-4341-8575-F16CEC160E84}"/>
              </a:ext>
            </a:extLst>
          </p:cNvPr>
          <p:cNvGrpSpPr/>
          <p:nvPr/>
        </p:nvGrpSpPr>
        <p:grpSpPr>
          <a:xfrm>
            <a:off x="5220072" y="419055"/>
            <a:ext cx="3851920" cy="3675901"/>
            <a:chOff x="5220072" y="419055"/>
            <a:chExt cx="3851920" cy="3675901"/>
          </a:xfrm>
        </p:grpSpPr>
        <p:cxnSp>
          <p:nvCxnSpPr>
            <p:cNvPr id="19" name="Connecteur droit 18">
              <a:extLst>
                <a:ext uri="{FF2B5EF4-FFF2-40B4-BE49-F238E27FC236}">
                  <a16:creationId xmlns:a16="http://schemas.microsoft.com/office/drawing/2014/main" id="{71CB5FBB-830E-4C17-81B4-84D786C71285}"/>
                </a:ext>
              </a:extLst>
            </p:cNvPr>
            <p:cNvCxnSpPr>
              <a:cxnSpLocks/>
            </p:cNvCxnSpPr>
            <p:nvPr/>
          </p:nvCxnSpPr>
          <p:spPr>
            <a:xfrm>
              <a:off x="6876256" y="3147814"/>
              <a:ext cx="0" cy="648072"/>
            </a:xfrm>
            <a:prstGeom prst="line">
              <a:avLst/>
            </a:prstGeom>
            <a:ln/>
          </p:spPr>
          <p:style>
            <a:lnRef idx="2">
              <a:schemeClr val="accent6"/>
            </a:lnRef>
            <a:fillRef idx="0">
              <a:schemeClr val="accent6"/>
            </a:fillRef>
            <a:effectRef idx="1">
              <a:schemeClr val="accent6"/>
            </a:effectRef>
            <a:fontRef idx="minor">
              <a:schemeClr val="tx1"/>
            </a:fontRef>
          </p:style>
        </p:cxnSp>
        <p:sp>
          <p:nvSpPr>
            <p:cNvPr id="20" name="ZoneTexte 19">
              <a:extLst>
                <a:ext uri="{FF2B5EF4-FFF2-40B4-BE49-F238E27FC236}">
                  <a16:creationId xmlns:a16="http://schemas.microsoft.com/office/drawing/2014/main" id="{98297A96-D339-41CD-A71E-072A122EC87C}"/>
                </a:ext>
              </a:extLst>
            </p:cNvPr>
            <p:cNvSpPr txBox="1"/>
            <p:nvPr/>
          </p:nvSpPr>
          <p:spPr>
            <a:xfrm>
              <a:off x="5220072" y="419055"/>
              <a:ext cx="3851920" cy="2800767"/>
            </a:xfrm>
            <a:prstGeom prst="rect">
              <a:avLst/>
            </a:prstGeom>
            <a:solidFill>
              <a:srgbClr val="D5E3FF"/>
            </a:solidFill>
            <a:ln>
              <a:noFill/>
            </a:ln>
          </p:spPr>
          <p:txBody>
            <a:bodyPr wrap="square" rtlCol="0">
              <a:spAutoFit/>
            </a:bodyPr>
            <a:lstStyle/>
            <a:p>
              <a:pPr marL="285750" indent="-285750">
                <a:buFont typeface="Arial" panose="020B0604020202020204" pitchFamily="34" charset="0"/>
                <a:buChar char="•"/>
              </a:pPr>
              <a:r>
                <a:rPr lang="fr-FR" sz="1600" dirty="0"/>
                <a:t>Obligation d’accepter les transferts vers la nouvelle offre  </a:t>
              </a:r>
            </a:p>
            <a:p>
              <a:pPr marL="285750" indent="-285750">
                <a:buFont typeface="Arial" panose="020B0604020202020204" pitchFamily="34" charset="0"/>
                <a:buChar char="•"/>
              </a:pPr>
              <a:r>
                <a:rPr lang="fr-FR" sz="1600" dirty="0"/>
                <a:t>Obligation pour l’assureur d’avoir établi une comptabilité auxiliaire pour la nouvelle offre</a:t>
              </a:r>
            </a:p>
            <a:p>
              <a:pPr marL="285750" indent="-285750">
                <a:buFont typeface="Arial" panose="020B0604020202020204" pitchFamily="34" charset="0"/>
                <a:buChar char="•"/>
              </a:pPr>
              <a:r>
                <a:rPr lang="fr-FR" sz="1600" dirty="0"/>
                <a:t>Fin de la possibilité pour l’assureur de transférer l’ancienne offre vers le « canton » de l’offre PER</a:t>
              </a:r>
            </a:p>
            <a:p>
              <a:pPr marL="285750" indent="-285750">
                <a:buFont typeface="Arial" panose="020B0604020202020204" pitchFamily="34" charset="0"/>
                <a:buChar char="•"/>
              </a:pPr>
              <a:r>
                <a:rPr lang="fr-FR" sz="1600" dirty="0"/>
                <a:t>Fin de la possibilité d’affecter le rachat d’un contrat assurance-vie sur un PER   </a:t>
              </a:r>
            </a:p>
          </p:txBody>
        </p:sp>
        <p:sp>
          <p:nvSpPr>
            <p:cNvPr id="21" name="ZoneTexte 20">
              <a:extLst>
                <a:ext uri="{FF2B5EF4-FFF2-40B4-BE49-F238E27FC236}">
                  <a16:creationId xmlns:a16="http://schemas.microsoft.com/office/drawing/2014/main" id="{CEB2E41A-5057-40EE-8036-0274C820092B}"/>
                </a:ext>
              </a:extLst>
            </p:cNvPr>
            <p:cNvSpPr txBox="1"/>
            <p:nvPr/>
          </p:nvSpPr>
          <p:spPr>
            <a:xfrm>
              <a:off x="6228184" y="3756402"/>
              <a:ext cx="1368152"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1600" b="1" dirty="0"/>
                <a:t>01/01/2023</a:t>
              </a:r>
            </a:p>
          </p:txBody>
        </p:sp>
      </p:grpSp>
      <p:sp>
        <p:nvSpPr>
          <p:cNvPr id="22" name="ZoneTexte 21">
            <a:extLst>
              <a:ext uri="{FF2B5EF4-FFF2-40B4-BE49-F238E27FC236}">
                <a16:creationId xmlns:a16="http://schemas.microsoft.com/office/drawing/2014/main" id="{AF60D375-4471-4AC6-AE29-4A50988A9E6D}"/>
              </a:ext>
            </a:extLst>
          </p:cNvPr>
          <p:cNvSpPr txBox="1"/>
          <p:nvPr/>
        </p:nvSpPr>
        <p:spPr>
          <a:xfrm>
            <a:off x="3171104" y="4443959"/>
            <a:ext cx="5220072" cy="584775"/>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600" dirty="0"/>
              <a:t>À cpter de cette date, l’ancienne offre n’est plus commercialisable mais reste « active » pour l’adhérent</a:t>
            </a:r>
          </a:p>
        </p:txBody>
      </p:sp>
      <p:sp>
        <p:nvSpPr>
          <p:cNvPr id="23" name="Triangle isocèle 22">
            <a:extLst>
              <a:ext uri="{FF2B5EF4-FFF2-40B4-BE49-F238E27FC236}">
                <a16:creationId xmlns:a16="http://schemas.microsoft.com/office/drawing/2014/main" id="{E95783F6-D2EF-43FA-883D-4ED381B0EE0C}"/>
              </a:ext>
            </a:extLst>
          </p:cNvPr>
          <p:cNvSpPr/>
          <p:nvPr/>
        </p:nvSpPr>
        <p:spPr>
          <a:xfrm flipV="1">
            <a:off x="3671900" y="4155926"/>
            <a:ext cx="504056" cy="252608"/>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2261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9D376-CED2-48DF-866B-9CDEA33AF4AD}"/>
              </a:ext>
            </a:extLst>
          </p:cNvPr>
          <p:cNvSpPr>
            <a:spLocks noGrp="1"/>
          </p:cNvSpPr>
          <p:nvPr>
            <p:ph type="title"/>
          </p:nvPr>
        </p:nvSpPr>
        <p:spPr/>
        <p:txBody>
          <a:bodyPr/>
          <a:lstStyle/>
          <a:p>
            <a:pPr algn="ctr"/>
            <a:r>
              <a:rPr lang="fr-FR" b="1" u="sng" dirty="0">
                <a:solidFill>
                  <a:schemeClr val="accent6"/>
                </a:solidFill>
              </a:rPr>
              <a:t>Plan de la réunion</a:t>
            </a:r>
          </a:p>
        </p:txBody>
      </p:sp>
      <p:sp>
        <p:nvSpPr>
          <p:cNvPr id="3" name="Espace réservé du contenu 2">
            <a:extLst>
              <a:ext uri="{FF2B5EF4-FFF2-40B4-BE49-F238E27FC236}">
                <a16:creationId xmlns:a16="http://schemas.microsoft.com/office/drawing/2014/main" id="{0918E96C-495A-4AC2-91C9-63C048BBE7E8}"/>
              </a:ext>
            </a:extLst>
          </p:cNvPr>
          <p:cNvSpPr>
            <a:spLocks noGrp="1"/>
          </p:cNvSpPr>
          <p:nvPr>
            <p:ph idx="1"/>
          </p:nvPr>
        </p:nvSpPr>
        <p:spPr>
          <a:xfrm>
            <a:off x="251520" y="827829"/>
            <a:ext cx="8640960" cy="3951656"/>
          </a:xfrm>
        </p:spPr>
        <p:txBody>
          <a:bodyPr/>
          <a:lstStyle/>
          <a:p>
            <a:pPr marL="285750" indent="-285750">
              <a:buFont typeface="Arial" panose="020B0604020202020204" pitchFamily="34" charset="0"/>
              <a:buChar char="•"/>
            </a:pPr>
            <a:r>
              <a:rPr lang="fr-FR" sz="1600" b="1" dirty="0"/>
              <a:t>Pourquoi une réforme de l’épargne retraite ?</a:t>
            </a:r>
          </a:p>
          <a:p>
            <a:endParaRPr lang="fr-FR" sz="1600" b="1" dirty="0"/>
          </a:p>
          <a:p>
            <a:pPr marL="285750" indent="-285750">
              <a:buFont typeface="Arial" panose="020B0604020202020204" pitchFamily="34" charset="0"/>
              <a:buChar char="•"/>
            </a:pPr>
            <a:r>
              <a:rPr lang="fr-FR" sz="1600" b="1" dirty="0"/>
              <a:t>Quel est son calendrier ?</a:t>
            </a:r>
          </a:p>
          <a:p>
            <a:endParaRPr lang="fr-FR" sz="1600" b="1" dirty="0"/>
          </a:p>
          <a:p>
            <a:pPr marL="285750" indent="-285750">
              <a:buFont typeface="Arial" panose="020B0604020202020204" pitchFamily="34" charset="0"/>
              <a:buChar char="•"/>
            </a:pPr>
            <a:r>
              <a:rPr lang="fr-FR" sz="1600" b="1" dirty="0"/>
              <a:t>Comment elle s’articule ?</a:t>
            </a:r>
          </a:p>
          <a:p>
            <a:endParaRPr lang="fr-FR" sz="1600" b="1" dirty="0"/>
          </a:p>
          <a:p>
            <a:pPr marL="285750" indent="-285750">
              <a:buFont typeface="Arial" panose="020B0604020202020204" pitchFamily="34" charset="0"/>
              <a:buChar char="•"/>
            </a:pPr>
            <a:r>
              <a:rPr lang="fr-FR" sz="1600" b="1" dirty="0"/>
              <a:t>Quelles nouvelles obligations d’informations et de conseils crée cette réforme au bénéfice de l’adhérent ?</a:t>
            </a:r>
          </a:p>
          <a:p>
            <a:endParaRPr lang="fr-FR" sz="1600" b="1" dirty="0"/>
          </a:p>
          <a:p>
            <a:pPr marL="285750" indent="-285750">
              <a:buFont typeface="Arial" panose="020B0604020202020204" pitchFamily="34" charset="0"/>
              <a:buChar char="•"/>
            </a:pPr>
            <a:r>
              <a:rPr lang="fr-FR" sz="1600" b="1" dirty="0"/>
              <a:t>Quiz de synthèse</a:t>
            </a:r>
          </a:p>
          <a:p>
            <a:endParaRPr lang="fr-FR" sz="1600" b="1" dirty="0"/>
          </a:p>
          <a:p>
            <a:pPr marL="285750" indent="-285750">
              <a:buFont typeface="Arial" panose="020B0604020202020204" pitchFamily="34" charset="0"/>
              <a:buChar char="•"/>
            </a:pPr>
            <a:r>
              <a:rPr lang="fr-FR" sz="1600" b="1" dirty="0"/>
              <a:t>Conclusion</a:t>
            </a:r>
          </a:p>
          <a:p>
            <a:endParaRPr lang="fr-FR" sz="1600" dirty="0"/>
          </a:p>
        </p:txBody>
      </p:sp>
      <p:sp>
        <p:nvSpPr>
          <p:cNvPr id="4" name="Espace réservé de la date 3">
            <a:extLst>
              <a:ext uri="{FF2B5EF4-FFF2-40B4-BE49-F238E27FC236}">
                <a16:creationId xmlns:a16="http://schemas.microsoft.com/office/drawing/2014/main" id="{C60F0CBF-412F-4292-8DA0-955871AF89C3}"/>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9AD854E-23BD-43D1-89FA-7E27FAF1C020}"/>
              </a:ext>
            </a:extLst>
          </p:cNvPr>
          <p:cNvSpPr>
            <a:spLocks noGrp="1"/>
          </p:cNvSpPr>
          <p:nvPr>
            <p:ph type="sldNum" sz="quarter" idx="12"/>
          </p:nvPr>
        </p:nvSpPr>
        <p:spPr/>
        <p:txBody>
          <a:bodyPr/>
          <a:lstStyle/>
          <a:p>
            <a:fld id="{234C85C7-78DF-4E58-B008-70A75810ACC7}" type="slidenum">
              <a:rPr lang="fr-FR" smtClean="0"/>
              <a:pPr/>
              <a:t>2</a:t>
            </a:fld>
            <a:endParaRPr lang="fr-FR" dirty="0"/>
          </a:p>
        </p:txBody>
      </p:sp>
    </p:spTree>
    <p:custDataLst>
      <p:tags r:id="rId1"/>
    </p:custDataLst>
    <p:extLst>
      <p:ext uri="{BB962C8B-B14F-4D97-AF65-F5344CB8AC3E}">
        <p14:creationId xmlns:p14="http://schemas.microsoft.com/office/powerpoint/2010/main" val="379087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70D6E-6F6F-4C5E-AA29-B7E693188C32}"/>
              </a:ext>
            </a:extLst>
          </p:cNvPr>
          <p:cNvSpPr>
            <a:spLocks noGrp="1"/>
          </p:cNvSpPr>
          <p:nvPr>
            <p:ph type="title"/>
          </p:nvPr>
        </p:nvSpPr>
        <p:spPr>
          <a:xfrm>
            <a:off x="899592" y="987574"/>
            <a:ext cx="7272808" cy="1839142"/>
          </a:xfrm>
        </p:spPr>
        <p:txBody>
          <a:bodyPr/>
          <a:lstStyle/>
          <a:p>
            <a:pPr algn="ctr"/>
            <a:br>
              <a:rPr lang="fr-FR" dirty="0"/>
            </a:br>
            <a:r>
              <a:rPr lang="fr-FR" b="1" dirty="0"/>
              <a:t>Une réforme de l’épargne retraite avec un véhicule unique (le PER) qui s’articule comment ? </a:t>
            </a:r>
          </a:p>
        </p:txBody>
      </p:sp>
    </p:spTree>
    <p:custDataLst>
      <p:tags r:id="rId1"/>
    </p:custDataLst>
    <p:extLst>
      <p:ext uri="{BB962C8B-B14F-4D97-AF65-F5344CB8AC3E}">
        <p14:creationId xmlns:p14="http://schemas.microsoft.com/office/powerpoint/2010/main" val="248651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418718"/>
          </a:xfrm>
        </p:spPr>
        <p:txBody>
          <a:bodyPr/>
          <a:lstStyle/>
          <a:p>
            <a:pPr algn="ctr"/>
            <a:r>
              <a:rPr lang="fr-FR" b="1" u="sng" dirty="0">
                <a:solidFill>
                  <a:schemeClr val="accent6"/>
                </a:solidFill>
              </a:rPr>
              <a:t>une réforme de l’épargne retraite qui s’articule comment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627534"/>
            <a:ext cx="8856984" cy="4098106"/>
          </a:xfrm>
        </p:spPr>
        <p:txBody>
          <a:bodyPr/>
          <a:lstStyle/>
          <a:p>
            <a:r>
              <a:rPr lang="fr-FR" dirty="0"/>
              <a:t>La loi PACTE du 22.05.2019 institue à travers son art 71 un seul dispositif d’épargne retraite : le</a:t>
            </a:r>
            <a:r>
              <a:rPr lang="fr-FR" b="1" dirty="0"/>
              <a:t> PER </a:t>
            </a:r>
            <a:r>
              <a:rPr lang="fr-FR" dirty="0"/>
              <a:t>(Plan d’Epargne Retraite) </a:t>
            </a:r>
          </a:p>
          <a:p>
            <a:r>
              <a:rPr lang="fr-FR" dirty="0"/>
              <a:t> </a:t>
            </a:r>
            <a:endParaRPr lang="fr-FR" dirty="0">
              <a:solidFill>
                <a:schemeClr val="accent6"/>
              </a:solidFill>
            </a:endParaRPr>
          </a:p>
          <a:p>
            <a:r>
              <a:rPr lang="fr-FR" dirty="0">
                <a:solidFill>
                  <a:schemeClr val="tx2"/>
                </a:solidFill>
              </a:rPr>
              <a:t>Ce </a:t>
            </a:r>
            <a:r>
              <a:rPr lang="fr-FR" b="1" dirty="0">
                <a:solidFill>
                  <a:schemeClr val="tx2"/>
                </a:solidFill>
              </a:rPr>
              <a:t>PER</a:t>
            </a:r>
            <a:r>
              <a:rPr lang="fr-FR" dirty="0">
                <a:solidFill>
                  <a:schemeClr val="tx2"/>
                </a:solidFill>
              </a:rPr>
              <a:t> pourra être souscrit   :</a:t>
            </a:r>
          </a:p>
          <a:p>
            <a:pPr marL="285750" indent="-285750">
              <a:buFont typeface="Arial" panose="020B0604020202020204" pitchFamily="34" charset="0"/>
              <a:buChar char="•"/>
            </a:pPr>
            <a:r>
              <a:rPr lang="fr-FR" dirty="0">
                <a:solidFill>
                  <a:schemeClr val="accent6"/>
                </a:solidFill>
              </a:rPr>
              <a:t>soit par adhésion à un </a:t>
            </a:r>
            <a:r>
              <a:rPr lang="fr-FR" b="1" dirty="0">
                <a:solidFill>
                  <a:schemeClr val="accent6"/>
                </a:solidFill>
              </a:rPr>
              <a:t>compte-titres</a:t>
            </a:r>
            <a:r>
              <a:rPr lang="fr-FR" dirty="0">
                <a:solidFill>
                  <a:schemeClr val="accent6"/>
                </a:solidFill>
              </a:rPr>
              <a:t> auprès d’un gestionnaire d’actif </a:t>
            </a:r>
          </a:p>
          <a:p>
            <a:pPr marL="285750" indent="-285750">
              <a:buFont typeface="Arial" panose="020B0604020202020204" pitchFamily="34" charset="0"/>
              <a:buChar char="•"/>
            </a:pPr>
            <a:r>
              <a:rPr lang="fr-FR" dirty="0">
                <a:solidFill>
                  <a:schemeClr val="accent6"/>
                </a:solidFill>
              </a:rPr>
              <a:t>soit par adhésion à un </a:t>
            </a:r>
            <a:r>
              <a:rPr lang="fr-FR" b="1" dirty="0">
                <a:solidFill>
                  <a:schemeClr val="accent6"/>
                </a:solidFill>
              </a:rPr>
              <a:t>contrat d’assurance de groupe </a:t>
            </a:r>
            <a:r>
              <a:rPr lang="fr-FR" dirty="0">
                <a:solidFill>
                  <a:schemeClr val="accent6"/>
                </a:solidFill>
              </a:rPr>
              <a:t>(entreprises d’assurance, mutuelles, institutions de prévoyance) </a:t>
            </a:r>
          </a:p>
          <a:p>
            <a:endParaRPr lang="fr-FR" dirty="0">
              <a:solidFill>
                <a:schemeClr val="accent6"/>
              </a:solidFill>
            </a:endParaRPr>
          </a:p>
          <a:p>
            <a:pPr marL="285750" indent="-285750">
              <a:buFont typeface="Wingdings" panose="05000000000000000000" pitchFamily="2" charset="2"/>
              <a:buChar char="Ø"/>
            </a:pPr>
            <a:r>
              <a:rPr lang="fr-FR" dirty="0">
                <a:solidFill>
                  <a:schemeClr val="accent6"/>
                </a:solidFill>
              </a:rPr>
              <a:t>l’adhésion auprès de l’un ou de l’autre de ces intermédiaires pourra avoir des </a:t>
            </a:r>
            <a:r>
              <a:rPr lang="fr-FR" b="1" dirty="0">
                <a:solidFill>
                  <a:schemeClr val="accent6"/>
                </a:solidFill>
              </a:rPr>
              <a:t>incidences en terme de fonctionnement et de garanties</a:t>
            </a:r>
          </a:p>
          <a:p>
            <a:pPr marL="285750" indent="-285750">
              <a:buFont typeface="Wingdings" panose="05000000000000000000" pitchFamily="2" charset="2"/>
              <a:buChar char="Ø"/>
            </a:pPr>
            <a:r>
              <a:rPr lang="fr-FR" dirty="0">
                <a:solidFill>
                  <a:schemeClr val="accent6"/>
                </a:solidFill>
              </a:rPr>
              <a:t>l’ensemble des dispositions du PER est regroupé au sein du nouveau </a:t>
            </a:r>
            <a:r>
              <a:rPr lang="fr-FR" b="1" dirty="0">
                <a:solidFill>
                  <a:schemeClr val="accent6"/>
                </a:solidFill>
              </a:rPr>
              <a:t>Code Monétaire et Financiers</a:t>
            </a:r>
            <a:r>
              <a:rPr lang="fr-FR" dirty="0">
                <a:solidFill>
                  <a:schemeClr val="accent6"/>
                </a:solidFill>
              </a:rPr>
              <a:t> (art L 224-1 à L 224-40 et R 224-1 à R 224-17 du CMF)  </a:t>
            </a:r>
            <a:endParaRPr lang="fr-FR" dirty="0"/>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21</a:t>
            </a:fld>
            <a:endParaRPr lang="fr-FR" dirty="0"/>
          </a:p>
        </p:txBody>
      </p:sp>
    </p:spTree>
    <p:custDataLst>
      <p:tags r:id="rId1"/>
    </p:custDataLst>
    <p:extLst>
      <p:ext uri="{BB962C8B-B14F-4D97-AF65-F5344CB8AC3E}">
        <p14:creationId xmlns:p14="http://schemas.microsoft.com/office/powerpoint/2010/main" val="135009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418718"/>
          </a:xfrm>
        </p:spPr>
        <p:txBody>
          <a:bodyPr/>
          <a:lstStyle/>
          <a:p>
            <a:pPr algn="ctr"/>
            <a:r>
              <a:rPr lang="fr-FR" b="1" u="sng" dirty="0">
                <a:solidFill>
                  <a:schemeClr val="accent6"/>
                </a:solidFill>
              </a:rPr>
              <a:t>Une réforme de l’épargne retraite qui s’articule comment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07504" y="627534"/>
            <a:ext cx="8928992" cy="864096"/>
          </a:xfrm>
        </p:spPr>
        <p:txBody>
          <a:bodyPr/>
          <a:lstStyle/>
          <a:p>
            <a:r>
              <a:rPr lang="fr-FR" dirty="0"/>
              <a:t>Un </a:t>
            </a:r>
            <a:r>
              <a:rPr lang="fr-FR" b="1" dirty="0"/>
              <a:t>PER</a:t>
            </a:r>
            <a:r>
              <a:rPr lang="fr-FR" dirty="0"/>
              <a:t> qui s’articule autour d’un </a:t>
            </a:r>
            <a:r>
              <a:rPr lang="fr-FR" b="1" dirty="0"/>
              <a:t>PER individuel </a:t>
            </a:r>
            <a:r>
              <a:rPr lang="fr-FR" dirty="0"/>
              <a:t>(PERI) et d’un </a:t>
            </a:r>
            <a:r>
              <a:rPr lang="fr-FR" b="1" dirty="0"/>
              <a:t>PER d’Entreprise </a:t>
            </a:r>
            <a:r>
              <a:rPr lang="fr-FR" dirty="0"/>
              <a:t>lui-même constitué d’un PER Obligatoire (PERO ) et d’un PER d’Entreprise Collectif (PERECO) :</a:t>
            </a:r>
          </a:p>
          <a:p>
            <a:r>
              <a:rPr lang="fr-FR" dirty="0"/>
              <a:t> </a:t>
            </a:r>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22</a:t>
            </a:fld>
            <a:endParaRPr lang="fr-FR" dirty="0"/>
          </a:p>
        </p:txBody>
      </p:sp>
      <p:sp>
        <p:nvSpPr>
          <p:cNvPr id="6" name="ZoneTexte 5">
            <a:extLst>
              <a:ext uri="{FF2B5EF4-FFF2-40B4-BE49-F238E27FC236}">
                <a16:creationId xmlns:a16="http://schemas.microsoft.com/office/drawing/2014/main" id="{C2B6720D-CAC2-4820-B825-25699B889643}"/>
              </a:ext>
            </a:extLst>
          </p:cNvPr>
          <p:cNvSpPr txBox="1"/>
          <p:nvPr/>
        </p:nvSpPr>
        <p:spPr>
          <a:xfrm>
            <a:off x="1763688" y="1563638"/>
            <a:ext cx="5328592"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solidFill>
                  <a:schemeClr val="tx2"/>
                </a:solidFill>
              </a:rPr>
              <a:t>Un véhicule unique </a:t>
            </a:r>
            <a:r>
              <a:rPr lang="fr-FR" dirty="0">
                <a:solidFill>
                  <a:schemeClr val="accent6"/>
                </a:solidFill>
              </a:rPr>
              <a:t>: le </a:t>
            </a:r>
            <a:r>
              <a:rPr lang="fr-FR" b="1" dirty="0">
                <a:solidFill>
                  <a:schemeClr val="accent6"/>
                </a:solidFill>
              </a:rPr>
              <a:t>PER</a:t>
            </a:r>
            <a:r>
              <a:rPr lang="fr-FR" dirty="0">
                <a:solidFill>
                  <a:schemeClr val="accent6"/>
                </a:solidFill>
              </a:rPr>
              <a:t> </a:t>
            </a:r>
            <a:r>
              <a:rPr lang="fr-FR" sz="1400" dirty="0"/>
              <a:t>(art L 224-1 à 8 du CMF) </a:t>
            </a:r>
          </a:p>
        </p:txBody>
      </p:sp>
      <p:grpSp>
        <p:nvGrpSpPr>
          <p:cNvPr id="7" name="Groupe 6">
            <a:extLst>
              <a:ext uri="{FF2B5EF4-FFF2-40B4-BE49-F238E27FC236}">
                <a16:creationId xmlns:a16="http://schemas.microsoft.com/office/drawing/2014/main" id="{C830F7AD-1661-435D-ACD3-CB59EFBB354B}"/>
              </a:ext>
            </a:extLst>
          </p:cNvPr>
          <p:cNvGrpSpPr/>
          <p:nvPr/>
        </p:nvGrpSpPr>
        <p:grpSpPr>
          <a:xfrm>
            <a:off x="323528" y="1944003"/>
            <a:ext cx="3456384" cy="1068506"/>
            <a:chOff x="323528" y="1944003"/>
            <a:chExt cx="3456384" cy="1068506"/>
          </a:xfrm>
        </p:grpSpPr>
        <p:cxnSp>
          <p:nvCxnSpPr>
            <p:cNvPr id="8" name="Connecteur droit avec flèche 7">
              <a:extLst>
                <a:ext uri="{FF2B5EF4-FFF2-40B4-BE49-F238E27FC236}">
                  <a16:creationId xmlns:a16="http://schemas.microsoft.com/office/drawing/2014/main" id="{FCC54094-A023-4D98-8E00-821C0C1C820D}"/>
                </a:ext>
              </a:extLst>
            </p:cNvPr>
            <p:cNvCxnSpPr>
              <a:cxnSpLocks/>
            </p:cNvCxnSpPr>
            <p:nvPr/>
          </p:nvCxnSpPr>
          <p:spPr>
            <a:xfrm flipH="1">
              <a:off x="2771800" y="1944003"/>
              <a:ext cx="792088" cy="48373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9" name="ZoneTexte 8">
              <a:extLst>
                <a:ext uri="{FF2B5EF4-FFF2-40B4-BE49-F238E27FC236}">
                  <a16:creationId xmlns:a16="http://schemas.microsoft.com/office/drawing/2014/main" id="{DF1917A6-B1D9-4BEE-A057-22D097F52C24}"/>
                </a:ext>
              </a:extLst>
            </p:cNvPr>
            <p:cNvSpPr txBox="1"/>
            <p:nvPr/>
          </p:nvSpPr>
          <p:spPr>
            <a:xfrm>
              <a:off x="323528" y="2427734"/>
              <a:ext cx="3456384"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solidFill>
                    <a:schemeClr val="tx2"/>
                  </a:solidFill>
                </a:rPr>
                <a:t>Un véhicule individuel : </a:t>
              </a:r>
              <a:r>
                <a:rPr lang="fr-FR" b="1" dirty="0">
                  <a:solidFill>
                    <a:schemeClr val="accent6"/>
                  </a:solidFill>
                </a:rPr>
                <a:t>le PERI</a:t>
              </a:r>
            </a:p>
            <a:p>
              <a:r>
                <a:rPr lang="fr-FR" sz="1400" dirty="0"/>
                <a:t>(art L 224-28 à 39 du CMF) </a:t>
              </a:r>
            </a:p>
          </p:txBody>
        </p:sp>
      </p:grpSp>
      <p:grpSp>
        <p:nvGrpSpPr>
          <p:cNvPr id="10" name="Groupe 9">
            <a:extLst>
              <a:ext uri="{FF2B5EF4-FFF2-40B4-BE49-F238E27FC236}">
                <a16:creationId xmlns:a16="http://schemas.microsoft.com/office/drawing/2014/main" id="{CCEB6073-E6F0-403D-9A1E-9813DCC39913}"/>
              </a:ext>
            </a:extLst>
          </p:cNvPr>
          <p:cNvGrpSpPr/>
          <p:nvPr/>
        </p:nvGrpSpPr>
        <p:grpSpPr>
          <a:xfrm>
            <a:off x="4644008" y="1944003"/>
            <a:ext cx="4392488" cy="1214844"/>
            <a:chOff x="4644008" y="1944003"/>
            <a:chExt cx="4392488" cy="1214844"/>
          </a:xfrm>
        </p:grpSpPr>
        <p:cxnSp>
          <p:nvCxnSpPr>
            <p:cNvPr id="11" name="Connecteur droit avec flèche 10">
              <a:extLst>
                <a:ext uri="{FF2B5EF4-FFF2-40B4-BE49-F238E27FC236}">
                  <a16:creationId xmlns:a16="http://schemas.microsoft.com/office/drawing/2014/main" id="{EB36A358-06F6-4926-8D79-245700D7ADED}"/>
                </a:ext>
              </a:extLst>
            </p:cNvPr>
            <p:cNvCxnSpPr>
              <a:cxnSpLocks/>
            </p:cNvCxnSpPr>
            <p:nvPr/>
          </p:nvCxnSpPr>
          <p:spPr>
            <a:xfrm>
              <a:off x="5220072" y="1944003"/>
              <a:ext cx="576064" cy="5464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2" name="ZoneTexte 11">
              <a:extLst>
                <a:ext uri="{FF2B5EF4-FFF2-40B4-BE49-F238E27FC236}">
                  <a16:creationId xmlns:a16="http://schemas.microsoft.com/office/drawing/2014/main" id="{8CA7E08E-26F2-4215-953D-5923D4ECD038}"/>
                </a:ext>
              </a:extLst>
            </p:cNvPr>
            <p:cNvSpPr txBox="1"/>
            <p:nvPr/>
          </p:nvSpPr>
          <p:spPr>
            <a:xfrm>
              <a:off x="4644008" y="2512516"/>
              <a:ext cx="4392488" cy="646331"/>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solidFill>
                    <a:schemeClr val="tx2"/>
                  </a:solidFill>
                </a:rPr>
                <a:t>Un véhicule d’Entreprise : </a:t>
              </a:r>
              <a:r>
                <a:rPr lang="fr-FR" b="1" dirty="0">
                  <a:solidFill>
                    <a:schemeClr val="accent6"/>
                  </a:solidFill>
                </a:rPr>
                <a:t>le PER d’Entreprise</a:t>
              </a:r>
              <a:r>
                <a:rPr lang="fr-FR" dirty="0"/>
                <a:t> </a:t>
              </a:r>
              <a:r>
                <a:rPr lang="fr-FR" sz="1400" dirty="0"/>
                <a:t>(art L 224-9 à 12 du CMF) </a:t>
              </a:r>
            </a:p>
          </p:txBody>
        </p:sp>
      </p:grpSp>
      <p:grpSp>
        <p:nvGrpSpPr>
          <p:cNvPr id="13" name="Groupe 12">
            <a:extLst>
              <a:ext uri="{FF2B5EF4-FFF2-40B4-BE49-F238E27FC236}">
                <a16:creationId xmlns:a16="http://schemas.microsoft.com/office/drawing/2014/main" id="{E86809ED-AA38-4D31-93D1-3CDC1E53417C}"/>
              </a:ext>
            </a:extLst>
          </p:cNvPr>
          <p:cNvGrpSpPr/>
          <p:nvPr/>
        </p:nvGrpSpPr>
        <p:grpSpPr>
          <a:xfrm>
            <a:off x="3779912" y="3147814"/>
            <a:ext cx="2592288" cy="1018564"/>
            <a:chOff x="3779912" y="3435846"/>
            <a:chExt cx="2592288" cy="1018564"/>
          </a:xfrm>
        </p:grpSpPr>
        <p:cxnSp>
          <p:nvCxnSpPr>
            <p:cNvPr id="14" name="Connecteur droit avec flèche 13">
              <a:extLst>
                <a:ext uri="{FF2B5EF4-FFF2-40B4-BE49-F238E27FC236}">
                  <a16:creationId xmlns:a16="http://schemas.microsoft.com/office/drawing/2014/main" id="{FFB5EEDA-4E45-4821-85D7-8D477CFED229}"/>
                </a:ext>
              </a:extLst>
            </p:cNvPr>
            <p:cNvCxnSpPr>
              <a:cxnSpLocks/>
            </p:cNvCxnSpPr>
            <p:nvPr/>
          </p:nvCxnSpPr>
          <p:spPr>
            <a:xfrm flipH="1">
              <a:off x="5940152" y="3435846"/>
              <a:ext cx="432048" cy="4320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7" name="ZoneTexte 16">
              <a:extLst>
                <a:ext uri="{FF2B5EF4-FFF2-40B4-BE49-F238E27FC236}">
                  <a16:creationId xmlns:a16="http://schemas.microsoft.com/office/drawing/2014/main" id="{EBA86230-46BF-43D0-BCC8-07A7B0EB0378}"/>
                </a:ext>
              </a:extLst>
            </p:cNvPr>
            <p:cNvSpPr txBox="1"/>
            <p:nvPr/>
          </p:nvSpPr>
          <p:spPr>
            <a:xfrm>
              <a:off x="3779912" y="3869635"/>
              <a:ext cx="2592288"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solidFill>
                    <a:schemeClr val="accent6"/>
                  </a:solidFill>
                </a:rPr>
                <a:t>Un </a:t>
              </a:r>
              <a:r>
                <a:rPr lang="fr-FR" b="1" dirty="0">
                  <a:solidFill>
                    <a:schemeClr val="accent6"/>
                  </a:solidFill>
                </a:rPr>
                <a:t>PER obligatoire</a:t>
              </a:r>
            </a:p>
            <a:p>
              <a:r>
                <a:rPr lang="fr-FR" sz="1400" dirty="0"/>
                <a:t>(art L 224-23 à 26 du CMF) </a:t>
              </a:r>
            </a:p>
          </p:txBody>
        </p:sp>
      </p:grpSp>
      <p:grpSp>
        <p:nvGrpSpPr>
          <p:cNvPr id="15" name="Groupe 14">
            <a:extLst>
              <a:ext uri="{FF2B5EF4-FFF2-40B4-BE49-F238E27FC236}">
                <a16:creationId xmlns:a16="http://schemas.microsoft.com/office/drawing/2014/main" id="{B42A8366-4A4E-475A-848E-198EA0F3615B}"/>
              </a:ext>
            </a:extLst>
          </p:cNvPr>
          <p:cNvGrpSpPr/>
          <p:nvPr/>
        </p:nvGrpSpPr>
        <p:grpSpPr>
          <a:xfrm>
            <a:off x="6732240" y="3147814"/>
            <a:ext cx="2376264" cy="1016823"/>
            <a:chOff x="6732240" y="3435846"/>
            <a:chExt cx="2376264" cy="1016823"/>
          </a:xfrm>
        </p:grpSpPr>
        <p:cxnSp>
          <p:nvCxnSpPr>
            <p:cNvPr id="16" name="Connecteur droit avec flèche 15">
              <a:extLst>
                <a:ext uri="{FF2B5EF4-FFF2-40B4-BE49-F238E27FC236}">
                  <a16:creationId xmlns:a16="http://schemas.microsoft.com/office/drawing/2014/main" id="{E1FE089A-4473-426A-8FDC-8C46CA915DF4}"/>
                </a:ext>
              </a:extLst>
            </p:cNvPr>
            <p:cNvCxnSpPr>
              <a:cxnSpLocks/>
            </p:cNvCxnSpPr>
            <p:nvPr/>
          </p:nvCxnSpPr>
          <p:spPr>
            <a:xfrm>
              <a:off x="7236296" y="3435846"/>
              <a:ext cx="495764" cy="40998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0" name="ZoneTexte 19">
              <a:extLst>
                <a:ext uri="{FF2B5EF4-FFF2-40B4-BE49-F238E27FC236}">
                  <a16:creationId xmlns:a16="http://schemas.microsoft.com/office/drawing/2014/main" id="{F220327B-CDC8-4858-AAC3-FFC4BB7820FA}"/>
                </a:ext>
              </a:extLst>
            </p:cNvPr>
            <p:cNvSpPr txBox="1"/>
            <p:nvPr/>
          </p:nvSpPr>
          <p:spPr>
            <a:xfrm>
              <a:off x="6732240" y="3867894"/>
              <a:ext cx="2376264"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a:solidFill>
                    <a:schemeClr val="accent6"/>
                  </a:solidFill>
                </a:rPr>
                <a:t>Un </a:t>
              </a:r>
              <a:r>
                <a:rPr lang="fr-FR" b="1" dirty="0">
                  <a:solidFill>
                    <a:schemeClr val="accent6"/>
                  </a:solidFill>
                </a:rPr>
                <a:t>PER collectif </a:t>
              </a:r>
            </a:p>
            <a:p>
              <a:r>
                <a:rPr lang="fr-FR" sz="1400" dirty="0"/>
                <a:t>(art L 224-13 à 22 du CMF) </a:t>
              </a:r>
            </a:p>
          </p:txBody>
        </p:sp>
      </p:grpSp>
      <p:sp>
        <p:nvSpPr>
          <p:cNvPr id="33" name="ZoneTexte 32">
            <a:extLst>
              <a:ext uri="{FF2B5EF4-FFF2-40B4-BE49-F238E27FC236}">
                <a16:creationId xmlns:a16="http://schemas.microsoft.com/office/drawing/2014/main" id="{42488F74-5492-4E3A-8261-76EA96032593}"/>
              </a:ext>
            </a:extLst>
          </p:cNvPr>
          <p:cNvSpPr txBox="1"/>
          <p:nvPr/>
        </p:nvSpPr>
        <p:spPr>
          <a:xfrm>
            <a:off x="3779912" y="4371950"/>
            <a:ext cx="5328592" cy="52322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400" dirty="0"/>
              <a:t>Avec </a:t>
            </a:r>
            <a:r>
              <a:rPr lang="fr-FR" sz="1400" b="1" dirty="0"/>
              <a:t>possibilité de regrouper PER collectif et obligatoire </a:t>
            </a:r>
            <a:r>
              <a:rPr lang="fr-FR" sz="1400" dirty="0"/>
              <a:t>en un seul produit (art L 224-27 du CMF ) </a:t>
            </a:r>
          </a:p>
        </p:txBody>
      </p:sp>
    </p:spTree>
    <p:custDataLst>
      <p:tags r:id="rId1"/>
    </p:custDataLst>
    <p:extLst>
      <p:ext uri="{BB962C8B-B14F-4D97-AF65-F5344CB8AC3E}">
        <p14:creationId xmlns:p14="http://schemas.microsoft.com/office/powerpoint/2010/main" val="704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lstStyle/>
          <a:p>
            <a:r>
              <a:rPr lang="fr-FR" b="1" dirty="0">
                <a:solidFill>
                  <a:schemeClr val="bg1"/>
                </a:solidFill>
              </a:rPr>
              <a:t>Les règles de la transférabilité</a:t>
            </a:r>
          </a:p>
        </p:txBody>
      </p:sp>
      <p:sp>
        <p:nvSpPr>
          <p:cNvPr id="3" name="Espace réservé du contenu 2"/>
          <p:cNvSpPr>
            <a:spLocks noGrp="1"/>
          </p:cNvSpPr>
          <p:nvPr>
            <p:ph idx="1"/>
          </p:nvPr>
        </p:nvSpPr>
        <p:spPr>
          <a:xfrm>
            <a:off x="1278000" y="681540"/>
            <a:ext cx="6534360" cy="3996444"/>
          </a:xfrm>
        </p:spPr>
        <p:txBody>
          <a:bodyPr/>
          <a:lstStyle/>
          <a:p>
            <a:pPr marL="214313" indent="-214313">
              <a:buFont typeface="Arial" panose="020B0604020202020204" pitchFamily="34" charset="0"/>
              <a:buChar char="•"/>
            </a:pPr>
            <a:r>
              <a:rPr lang="fr-FR" dirty="0">
                <a:solidFill>
                  <a:schemeClr val="tx1"/>
                </a:solidFill>
              </a:rPr>
              <a:t>Objectif de la transférabilité pour l’assuré: Un seul dispositif pour héberger l’ensemble des versements visant à préparer ses futurs revenus complémentaires à la retraite.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C85C7-78DF-4E58-B008-70A75810ACC7}" type="slidenum">
              <a:rPr kumimoji="0" lang="fr-FR" sz="700" b="0" i="0" u="none" strike="noStrike" kern="1200" cap="none" spc="0" normalizeH="0" baseline="0" noProof="0">
                <a:ln>
                  <a:noFill/>
                </a:ln>
                <a:solidFill>
                  <a:srgbClr val="39190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700" b="0" i="0" u="none" strike="noStrike" kern="1200" cap="none" spc="0" normalizeH="0" baseline="0" noProof="0" dirty="0">
              <a:ln>
                <a:noFill/>
              </a:ln>
              <a:solidFill>
                <a:srgbClr val="391909"/>
              </a:solidFill>
              <a:effectLst/>
              <a:uLnTx/>
              <a:uFillTx/>
              <a:latin typeface="Arial"/>
              <a:ea typeface="+mn-ea"/>
              <a:cs typeface="+mn-cs"/>
            </a:endParaRPr>
          </a:p>
        </p:txBody>
      </p:sp>
      <p:sp>
        <p:nvSpPr>
          <p:cNvPr id="5" name="ZoneTexte 4"/>
          <p:cNvSpPr txBox="1"/>
          <p:nvPr/>
        </p:nvSpPr>
        <p:spPr>
          <a:xfrm>
            <a:off x="1488889" y="1599643"/>
            <a:ext cx="1894979" cy="507831"/>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1F497D"/>
                </a:solidFill>
                <a:effectLst/>
                <a:uLnTx/>
                <a:uFillTx/>
                <a:latin typeface="Arial"/>
                <a:ea typeface="+mn-ea"/>
                <a:cs typeface="+mn-cs"/>
              </a:rPr>
              <a:t>L’épargne retraite avant Pacte</a:t>
            </a:r>
          </a:p>
        </p:txBody>
      </p:sp>
      <p:sp>
        <p:nvSpPr>
          <p:cNvPr id="8" name="ZoneTexte 7"/>
          <p:cNvSpPr txBox="1"/>
          <p:nvPr/>
        </p:nvSpPr>
        <p:spPr>
          <a:xfrm flipH="1">
            <a:off x="3707904" y="1615588"/>
            <a:ext cx="3726414" cy="507831"/>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srgbClr val="1F497D"/>
                </a:solidFill>
                <a:effectLst/>
                <a:uLnTx/>
                <a:uFillTx/>
                <a:latin typeface="Arial"/>
                <a:ea typeface="+mn-ea"/>
                <a:cs typeface="+mn-cs"/>
              </a:rPr>
              <a:t>L’épargne retraite après Pacte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ZoneTexte 6"/>
          <p:cNvSpPr txBox="1"/>
          <p:nvPr/>
        </p:nvSpPr>
        <p:spPr>
          <a:xfrm>
            <a:off x="1493658" y="2247714"/>
            <a:ext cx="1789739" cy="30008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PER Entreprises</a:t>
            </a:r>
          </a:p>
        </p:txBody>
      </p:sp>
      <p:sp>
        <p:nvSpPr>
          <p:cNvPr id="10" name="ZoneTexte 9"/>
          <p:cNvSpPr txBox="1"/>
          <p:nvPr/>
        </p:nvSpPr>
        <p:spPr>
          <a:xfrm>
            <a:off x="1488890" y="2620176"/>
            <a:ext cx="1794507" cy="30008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PERCO</a:t>
            </a:r>
          </a:p>
        </p:txBody>
      </p:sp>
      <p:sp>
        <p:nvSpPr>
          <p:cNvPr id="11" name="ZoneTexte 10"/>
          <p:cNvSpPr txBox="1"/>
          <p:nvPr/>
        </p:nvSpPr>
        <p:spPr>
          <a:xfrm>
            <a:off x="1501199" y="3027265"/>
            <a:ext cx="1782198" cy="30008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PERP</a:t>
            </a:r>
          </a:p>
        </p:txBody>
      </p:sp>
      <p:sp>
        <p:nvSpPr>
          <p:cNvPr id="12" name="ZoneTexte 11"/>
          <p:cNvSpPr txBox="1"/>
          <p:nvPr/>
        </p:nvSpPr>
        <p:spPr>
          <a:xfrm>
            <a:off x="1501199" y="3417490"/>
            <a:ext cx="1782198" cy="30008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Retraite Madelin</a:t>
            </a:r>
          </a:p>
        </p:txBody>
      </p:sp>
      <p:sp>
        <p:nvSpPr>
          <p:cNvPr id="14" name="ZoneTexte 13"/>
          <p:cNvSpPr txBox="1"/>
          <p:nvPr/>
        </p:nvSpPr>
        <p:spPr>
          <a:xfrm>
            <a:off x="1488891" y="3803507"/>
            <a:ext cx="1806817" cy="50783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Retraite Madelin Agricole</a:t>
            </a:r>
          </a:p>
        </p:txBody>
      </p:sp>
      <p:sp>
        <p:nvSpPr>
          <p:cNvPr id="15" name="ZoneTexte 14"/>
          <p:cNvSpPr txBox="1"/>
          <p:nvPr/>
        </p:nvSpPr>
        <p:spPr>
          <a:xfrm>
            <a:off x="3707904" y="2228509"/>
            <a:ext cx="3726414" cy="30008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PER</a:t>
            </a:r>
          </a:p>
        </p:txBody>
      </p:sp>
      <p:sp>
        <p:nvSpPr>
          <p:cNvPr id="9" name="ZoneTexte 8"/>
          <p:cNvSpPr txBox="1"/>
          <p:nvPr/>
        </p:nvSpPr>
        <p:spPr>
          <a:xfrm>
            <a:off x="3437874" y="2914115"/>
            <a:ext cx="12961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a:ea typeface="+mn-ea"/>
                <a:cs typeface="+mn-cs"/>
              </a:rPr>
              <a:t>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a:ea typeface="+mn-ea"/>
                <a:cs typeface="+mn-cs"/>
              </a:rPr>
              <a:t> Individuel</a:t>
            </a:r>
          </a:p>
        </p:txBody>
      </p:sp>
      <p:sp>
        <p:nvSpPr>
          <p:cNvPr id="17" name="ZoneTexte 16"/>
          <p:cNvSpPr txBox="1"/>
          <p:nvPr/>
        </p:nvSpPr>
        <p:spPr>
          <a:xfrm>
            <a:off x="4788025" y="2904874"/>
            <a:ext cx="12329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a:ea typeface="+mn-ea"/>
                <a:cs typeface="+mn-cs"/>
              </a:rPr>
              <a:t>PER Obligatoire (catégorie de personnel)</a:t>
            </a:r>
          </a:p>
        </p:txBody>
      </p:sp>
      <p:sp>
        <p:nvSpPr>
          <p:cNvPr id="18" name="ZoneTexte 17"/>
          <p:cNvSpPr txBox="1"/>
          <p:nvPr/>
        </p:nvSpPr>
        <p:spPr>
          <a:xfrm>
            <a:off x="6345034" y="2865574"/>
            <a:ext cx="14133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a:ea typeface="+mn-ea"/>
                <a:cs typeface="+mn-cs"/>
              </a:rPr>
              <a:t>PER d’Entreprise Collectif  (ensemble du personnel)</a:t>
            </a:r>
          </a:p>
        </p:txBody>
      </p:sp>
      <p:sp>
        <p:nvSpPr>
          <p:cNvPr id="19" name="ZoneTexte 18"/>
          <p:cNvSpPr txBox="1"/>
          <p:nvPr/>
        </p:nvSpPr>
        <p:spPr>
          <a:xfrm>
            <a:off x="4788024" y="2600605"/>
            <a:ext cx="2646294" cy="27699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381A0A"/>
                </a:solidFill>
                <a:effectLst/>
                <a:uLnTx/>
                <a:uFillTx/>
                <a:latin typeface="Arial"/>
                <a:ea typeface="+mn-ea"/>
                <a:cs typeface="+mn-cs"/>
              </a:rPr>
              <a:t>Collectif</a:t>
            </a:r>
          </a:p>
        </p:txBody>
      </p:sp>
      <p:sp>
        <p:nvSpPr>
          <p:cNvPr id="13" name="Double flèche horizontale 12"/>
          <p:cNvSpPr/>
          <p:nvPr/>
        </p:nvSpPr>
        <p:spPr>
          <a:xfrm>
            <a:off x="4503615" y="3015725"/>
            <a:ext cx="324036" cy="1269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38" name="Double flèche horizontale 37"/>
          <p:cNvSpPr/>
          <p:nvPr/>
        </p:nvSpPr>
        <p:spPr>
          <a:xfrm>
            <a:off x="6020998" y="3015725"/>
            <a:ext cx="324036" cy="1269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2055" name="ZoneTexte 2054"/>
          <p:cNvSpPr txBox="1"/>
          <p:nvPr/>
        </p:nvSpPr>
        <p:spPr>
          <a:xfrm>
            <a:off x="3595015" y="3822277"/>
            <a:ext cx="3942438"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1F497D"/>
              </a:solidFill>
              <a:effectLst/>
              <a:uLnTx/>
              <a:uFillTx/>
              <a:latin typeface="Arial"/>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1F497D"/>
              </a:solidFill>
              <a:effectLst/>
              <a:uLnTx/>
              <a:uFillTx/>
              <a:latin typeface="Arial"/>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F497D"/>
                </a:solidFill>
                <a:effectLst/>
                <a:uLnTx/>
                <a:uFillTx/>
                <a:latin typeface="Arial"/>
                <a:ea typeface="+mn-ea"/>
                <a:cs typeface="+mn-cs"/>
              </a:rPr>
              <a:t>Plus simple (1 seul dispositif chapeau)</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F497D"/>
                </a:solidFill>
                <a:effectLst/>
                <a:uLnTx/>
                <a:uFillTx/>
                <a:latin typeface="Arial"/>
                <a:ea typeface="+mn-ea"/>
                <a:cs typeface="+mn-cs"/>
              </a:rPr>
              <a:t>Plus lisible : ensemble des droits à retraite sur un même relevé, un seul espace client, un seul conseiller</a:t>
            </a:r>
            <a:r>
              <a:rPr kumimoji="0" lang="fr-FR" sz="1350" b="0" i="0" u="none" strike="noStrike" kern="1200" cap="none" spc="0" normalizeH="0" baseline="0" noProof="0" dirty="0">
                <a:ln>
                  <a:noFill/>
                </a:ln>
                <a:solidFill>
                  <a:srgbClr val="1F497D"/>
                </a:solidFill>
                <a:effectLst/>
                <a:uLnTx/>
                <a:uFillTx/>
                <a:latin typeface="Arial"/>
                <a:ea typeface="+mn-ea"/>
                <a:cs typeface="+mn-cs"/>
              </a:rPr>
              <a:t>.</a:t>
            </a:r>
          </a:p>
        </p:txBody>
      </p:sp>
      <p:sp>
        <p:nvSpPr>
          <p:cNvPr id="16" name="Flèche courbée vers le bas 15"/>
          <p:cNvSpPr/>
          <p:nvPr/>
        </p:nvSpPr>
        <p:spPr>
          <a:xfrm flipV="1">
            <a:off x="4089262" y="3641157"/>
            <a:ext cx="2781309" cy="2807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Arial"/>
              <a:ea typeface="+mn-ea"/>
              <a:cs typeface="+mn-cs"/>
            </a:endParaRPr>
          </a:p>
        </p:txBody>
      </p:sp>
      <p:sp>
        <p:nvSpPr>
          <p:cNvPr id="20" name="Triangle isocèle 19"/>
          <p:cNvSpPr/>
          <p:nvPr/>
        </p:nvSpPr>
        <p:spPr>
          <a:xfrm>
            <a:off x="4062165" y="3568686"/>
            <a:ext cx="159875" cy="831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Arial"/>
              <a:ea typeface="+mn-ea"/>
              <a:cs typeface="+mn-cs"/>
            </a:endParaRPr>
          </a:p>
        </p:txBody>
      </p:sp>
      <p:sp>
        <p:nvSpPr>
          <p:cNvPr id="22" name="ZoneTexte 21">
            <a:extLst>
              <a:ext uri="{FF2B5EF4-FFF2-40B4-BE49-F238E27FC236}">
                <a16:creationId xmlns:a16="http://schemas.microsoft.com/office/drawing/2014/main" id="{790A71EF-8F35-4ECE-ABE3-8DDA3A8BE156}"/>
              </a:ext>
            </a:extLst>
          </p:cNvPr>
          <p:cNvSpPr txBox="1"/>
          <p:nvPr/>
        </p:nvSpPr>
        <p:spPr>
          <a:xfrm>
            <a:off x="3736064" y="2611659"/>
            <a:ext cx="943949" cy="27699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381A0A"/>
                </a:solidFill>
                <a:effectLst/>
                <a:uLnTx/>
                <a:uFillTx/>
                <a:latin typeface="Arial"/>
                <a:ea typeface="+mn-ea"/>
                <a:cs typeface="+mn-cs"/>
              </a:rPr>
              <a:t>Individuel</a:t>
            </a:r>
          </a:p>
        </p:txBody>
      </p:sp>
      <p:sp>
        <p:nvSpPr>
          <p:cNvPr id="23" name="ZoneTexte 22"/>
          <p:cNvSpPr txBox="1"/>
          <p:nvPr/>
        </p:nvSpPr>
        <p:spPr>
          <a:xfrm>
            <a:off x="1501200" y="4393747"/>
            <a:ext cx="1806817" cy="30008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381A0A"/>
                </a:solidFill>
                <a:effectLst/>
                <a:uLnTx/>
                <a:uFillTx/>
                <a:latin typeface="Arial"/>
                <a:ea typeface="+mn-ea"/>
                <a:cs typeface="+mn-cs"/>
              </a:rPr>
              <a:t>PREFON…</a:t>
            </a:r>
          </a:p>
        </p:txBody>
      </p:sp>
    </p:spTree>
    <p:extLst>
      <p:ext uri="{BB962C8B-B14F-4D97-AF65-F5344CB8AC3E}">
        <p14:creationId xmlns:p14="http://schemas.microsoft.com/office/powerpoint/2010/main" val="126825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418718"/>
          </a:xfrm>
        </p:spPr>
        <p:txBody>
          <a:bodyPr/>
          <a:lstStyle/>
          <a:p>
            <a:pPr algn="ctr"/>
            <a:r>
              <a:rPr lang="fr-FR" b="1" u="sng" dirty="0">
                <a:solidFill>
                  <a:schemeClr val="accent6"/>
                </a:solidFill>
              </a:rPr>
              <a:t>une réforme de l’épargne retraite qui s’articule comment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627534"/>
            <a:ext cx="8856984" cy="4098106"/>
          </a:xfrm>
        </p:spPr>
        <p:txBody>
          <a:bodyPr/>
          <a:lstStyle/>
          <a:p>
            <a:r>
              <a:rPr lang="fr-FR" dirty="0"/>
              <a:t>et qui pourra être alimenté selon l’art L 224-2 du CMF par  :</a:t>
            </a:r>
            <a:endParaRPr lang="fr-FR" dirty="0">
              <a:solidFill>
                <a:schemeClr val="accent6"/>
              </a:solidFill>
            </a:endParaRPr>
          </a:p>
          <a:p>
            <a:pPr marL="285750" indent="-285750">
              <a:buFont typeface="Arial" panose="020B0604020202020204" pitchFamily="34" charset="0"/>
              <a:buChar char="•"/>
            </a:pPr>
            <a:r>
              <a:rPr lang="fr-FR" dirty="0">
                <a:solidFill>
                  <a:schemeClr val="accent6"/>
                </a:solidFill>
              </a:rPr>
              <a:t>des </a:t>
            </a:r>
            <a:r>
              <a:rPr lang="fr-FR" b="1" dirty="0">
                <a:solidFill>
                  <a:schemeClr val="accent6"/>
                </a:solidFill>
              </a:rPr>
              <a:t>versements volontaires </a:t>
            </a:r>
            <a:r>
              <a:rPr lang="fr-FR" dirty="0">
                <a:solidFill>
                  <a:schemeClr val="accent6"/>
                </a:solidFill>
              </a:rPr>
              <a:t>déductibles (avec option de non-déductibilité possible à chaque versement /art L 224-20 du CMF)</a:t>
            </a:r>
          </a:p>
          <a:p>
            <a:pPr marL="285750" indent="-285750">
              <a:buFont typeface="Arial" panose="020B0604020202020204" pitchFamily="34" charset="0"/>
              <a:buChar char="•"/>
            </a:pPr>
            <a:r>
              <a:rPr lang="fr-FR" dirty="0">
                <a:solidFill>
                  <a:schemeClr val="accent6"/>
                </a:solidFill>
              </a:rPr>
              <a:t>des </a:t>
            </a:r>
            <a:r>
              <a:rPr lang="fr-FR" b="1" dirty="0">
                <a:solidFill>
                  <a:schemeClr val="accent6"/>
                </a:solidFill>
              </a:rPr>
              <a:t>versements issus de l’épargne salariale </a:t>
            </a:r>
            <a:r>
              <a:rPr lang="fr-FR" dirty="0">
                <a:solidFill>
                  <a:schemeClr val="accent6"/>
                </a:solidFill>
              </a:rPr>
              <a:t>( intéressement, participation, abondements employeur, CET, jours de congés non-pris) </a:t>
            </a:r>
          </a:p>
          <a:p>
            <a:pPr marL="285750" indent="-285750">
              <a:buFont typeface="Arial" panose="020B0604020202020204" pitchFamily="34" charset="0"/>
              <a:buChar char="•"/>
            </a:pPr>
            <a:r>
              <a:rPr lang="fr-FR" dirty="0">
                <a:solidFill>
                  <a:schemeClr val="accent6"/>
                </a:solidFill>
              </a:rPr>
              <a:t>des </a:t>
            </a:r>
            <a:r>
              <a:rPr lang="fr-FR" b="1" dirty="0">
                <a:solidFill>
                  <a:schemeClr val="accent6"/>
                </a:solidFill>
              </a:rPr>
              <a:t>versements obligatoires </a:t>
            </a:r>
            <a:r>
              <a:rPr lang="fr-FR" dirty="0">
                <a:solidFill>
                  <a:schemeClr val="accent6"/>
                </a:solidFill>
              </a:rPr>
              <a:t>de l’employeur (avec part salariale obligatoire possible ) </a:t>
            </a:r>
          </a:p>
          <a:p>
            <a:endParaRPr lang="fr-FR" dirty="0">
              <a:solidFill>
                <a:schemeClr val="accent6"/>
              </a:solidFill>
            </a:endParaRPr>
          </a:p>
          <a:p>
            <a:pPr marL="285750" indent="-285750">
              <a:buFont typeface="Wingdings" panose="05000000000000000000" pitchFamily="2" charset="2"/>
              <a:buChar char="Ø"/>
            </a:pPr>
            <a:r>
              <a:rPr lang="fr-FR" dirty="0">
                <a:solidFill>
                  <a:schemeClr val="accent6"/>
                </a:solidFill>
              </a:rPr>
              <a:t>ces 3 catégories de versements généreront des options de sortie différentes et des fiscalités différentes </a:t>
            </a:r>
          </a:p>
          <a:p>
            <a:pPr marL="285750" indent="-285750">
              <a:buFont typeface="Wingdings" panose="05000000000000000000" pitchFamily="2" charset="2"/>
              <a:buChar char="Ø"/>
            </a:pPr>
            <a:r>
              <a:rPr lang="fr-FR" dirty="0">
                <a:solidFill>
                  <a:schemeClr val="accent6"/>
                </a:solidFill>
              </a:rPr>
              <a:t>il convient dès lors de </a:t>
            </a:r>
            <a:r>
              <a:rPr lang="fr-FR" b="1" dirty="0">
                <a:solidFill>
                  <a:schemeClr val="accent6"/>
                </a:solidFill>
              </a:rPr>
              <a:t>raisonner</a:t>
            </a:r>
            <a:r>
              <a:rPr lang="fr-FR" dirty="0">
                <a:solidFill>
                  <a:schemeClr val="accent6"/>
                </a:solidFill>
              </a:rPr>
              <a:t> non-plus par dispositifs mais </a:t>
            </a:r>
            <a:r>
              <a:rPr lang="fr-FR" b="1" dirty="0">
                <a:solidFill>
                  <a:schemeClr val="accent6"/>
                </a:solidFill>
              </a:rPr>
              <a:t>par catégories de versements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24</a:t>
            </a:fld>
            <a:endParaRPr lang="fr-FR" dirty="0"/>
          </a:p>
        </p:txBody>
      </p:sp>
    </p:spTree>
    <p:custDataLst>
      <p:tags r:id="rId1"/>
    </p:custDataLst>
    <p:extLst>
      <p:ext uri="{BB962C8B-B14F-4D97-AF65-F5344CB8AC3E}">
        <p14:creationId xmlns:p14="http://schemas.microsoft.com/office/powerpoint/2010/main" val="112715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70D6E-6F6F-4C5E-AA29-B7E693188C32}"/>
              </a:ext>
            </a:extLst>
          </p:cNvPr>
          <p:cNvSpPr>
            <a:spLocks noGrp="1"/>
          </p:cNvSpPr>
          <p:nvPr>
            <p:ph type="title"/>
          </p:nvPr>
        </p:nvSpPr>
        <p:spPr>
          <a:xfrm>
            <a:off x="539552" y="1236664"/>
            <a:ext cx="8136904" cy="1839142"/>
          </a:xfrm>
        </p:spPr>
        <p:txBody>
          <a:bodyPr/>
          <a:lstStyle/>
          <a:p>
            <a:pPr algn="ctr"/>
            <a:br>
              <a:rPr lang="fr-FR" dirty="0"/>
            </a:br>
            <a:r>
              <a:rPr lang="fr-FR" b="1" dirty="0"/>
              <a:t>le PER , un « véhicule » unique </a:t>
            </a:r>
            <a:br>
              <a:rPr lang="fr-FR" b="1" dirty="0"/>
            </a:br>
            <a:r>
              <a:rPr lang="fr-FR" b="1" dirty="0"/>
              <a:t>avec pour objectif de simplifier les choses ? </a:t>
            </a:r>
            <a:br>
              <a:rPr lang="fr-FR" b="1" dirty="0"/>
            </a:br>
            <a:r>
              <a:rPr lang="fr-FR" b="1" dirty="0"/>
              <a:t>En synthèse….</a:t>
            </a:r>
          </a:p>
        </p:txBody>
      </p:sp>
    </p:spTree>
    <p:custDataLst>
      <p:tags r:id="rId1"/>
    </p:custDataLst>
    <p:extLst>
      <p:ext uri="{BB962C8B-B14F-4D97-AF65-F5344CB8AC3E}">
        <p14:creationId xmlns:p14="http://schemas.microsoft.com/office/powerpoint/2010/main" val="200908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F6666C9C-E578-471A-951C-D9DA460B22C7}"/>
              </a:ext>
            </a:extLst>
          </p:cNvPr>
          <p:cNvGrpSpPr/>
          <p:nvPr/>
        </p:nvGrpSpPr>
        <p:grpSpPr>
          <a:xfrm>
            <a:off x="1602259" y="832657"/>
            <a:ext cx="2904139" cy="1207613"/>
            <a:chOff x="1098484" y="1327002"/>
            <a:chExt cx="3741921" cy="1392811"/>
          </a:xfrm>
        </p:grpSpPr>
        <p:sp>
          <p:nvSpPr>
            <p:cNvPr id="6" name="Rectangle 5">
              <a:extLst>
                <a:ext uri="{FF2B5EF4-FFF2-40B4-BE49-F238E27FC236}">
                  <a16:creationId xmlns:a16="http://schemas.microsoft.com/office/drawing/2014/main" id="{C6B965EF-6626-4B36-BC61-6105488786EA}"/>
                </a:ext>
              </a:extLst>
            </p:cNvPr>
            <p:cNvSpPr/>
            <p:nvPr/>
          </p:nvSpPr>
          <p:spPr>
            <a:xfrm>
              <a:off x="1401124" y="1327002"/>
              <a:ext cx="3439281" cy="1320664"/>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Arial"/>
              </a:endParaRPr>
            </a:p>
          </p:txBody>
        </p:sp>
        <p:sp>
          <p:nvSpPr>
            <p:cNvPr id="35" name="Titre 1">
              <a:extLst>
                <a:ext uri="{FF2B5EF4-FFF2-40B4-BE49-F238E27FC236}">
                  <a16:creationId xmlns:a16="http://schemas.microsoft.com/office/drawing/2014/main" id="{13198C4B-0DF3-4B22-9F83-5C112064DED5}"/>
                </a:ext>
              </a:extLst>
            </p:cNvPr>
            <p:cNvSpPr txBox="1">
              <a:spLocks/>
            </p:cNvSpPr>
            <p:nvPr/>
          </p:nvSpPr>
          <p:spPr bwMode="auto">
            <a:xfrm>
              <a:off x="1548249" y="1327002"/>
              <a:ext cx="3292156" cy="134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Arial" charset="0"/>
                  <a:ea typeface="ＭＳ Ｐゴシック" pitchFamily="34" charset="-128"/>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3200">
                  <a:solidFill>
                    <a:schemeClr val="tx2"/>
                  </a:solidFill>
                  <a:latin typeface="Verdana" pitchFamily="-111" charset="0"/>
                </a:defRPr>
              </a:lvl6pPr>
              <a:lvl7pPr marL="914400" algn="l" rtl="0" fontAlgn="base">
                <a:spcBef>
                  <a:spcPct val="0"/>
                </a:spcBef>
                <a:spcAft>
                  <a:spcPct val="0"/>
                </a:spcAft>
                <a:defRPr sz="3200">
                  <a:solidFill>
                    <a:schemeClr val="tx2"/>
                  </a:solidFill>
                  <a:latin typeface="Verdana" pitchFamily="-111" charset="0"/>
                </a:defRPr>
              </a:lvl7pPr>
              <a:lvl8pPr marL="1371600" algn="l" rtl="0" fontAlgn="base">
                <a:spcBef>
                  <a:spcPct val="0"/>
                </a:spcBef>
                <a:spcAft>
                  <a:spcPct val="0"/>
                </a:spcAft>
                <a:defRPr sz="3200">
                  <a:solidFill>
                    <a:schemeClr val="tx2"/>
                  </a:solidFill>
                  <a:latin typeface="Verdana" pitchFamily="-111" charset="0"/>
                </a:defRPr>
              </a:lvl8pPr>
              <a:lvl9pPr marL="1828800" algn="l" rtl="0" fontAlgn="base">
                <a:spcBef>
                  <a:spcPct val="0"/>
                </a:spcBef>
                <a:spcAft>
                  <a:spcPct val="0"/>
                </a:spcAft>
                <a:defRPr sz="3200">
                  <a:solidFill>
                    <a:schemeClr val="tx2"/>
                  </a:solidFill>
                  <a:latin typeface="Verdana" pitchFamily="-111" charset="0"/>
                </a:defRPr>
              </a:lvl9pPr>
            </a:lstStyle>
            <a:p>
              <a:pPr algn="ctr">
                <a:lnSpc>
                  <a:spcPct val="120000"/>
                </a:lnSpc>
              </a:pPr>
              <a:r>
                <a:rPr lang="fr-FR" sz="1050" dirty="0">
                  <a:solidFill>
                    <a:prstClr val="white"/>
                  </a:solidFill>
                </a:rPr>
                <a:t>Des nouveaux produits individuels et collectifs à </a:t>
              </a:r>
              <a:r>
                <a:rPr lang="fr-FR" sz="1050" b="1" dirty="0">
                  <a:solidFill>
                    <a:prstClr val="white"/>
                  </a:solidFill>
                </a:rPr>
                <a:t>3 compartiments</a:t>
              </a:r>
            </a:p>
            <a:p>
              <a:pPr algn="ctr">
                <a:lnSpc>
                  <a:spcPct val="120000"/>
                </a:lnSpc>
              </a:pPr>
              <a:r>
                <a:rPr lang="fr-FR" sz="1050" dirty="0">
                  <a:solidFill>
                    <a:prstClr val="white"/>
                  </a:solidFill>
                </a:rPr>
                <a:t>(regroupant les anciens produits épargne retraite et épargne retraite-salariale)</a:t>
              </a:r>
            </a:p>
            <a:p>
              <a:pPr algn="r">
                <a:lnSpc>
                  <a:spcPct val="120000"/>
                </a:lnSpc>
              </a:pPr>
              <a:endParaRPr lang="fr-FR" sz="1050" kern="0" dirty="0">
                <a:solidFill>
                  <a:prstClr val="white"/>
                </a:solidFill>
                <a:latin typeface="Arial"/>
              </a:endParaRPr>
            </a:p>
          </p:txBody>
        </p:sp>
        <p:sp>
          <p:nvSpPr>
            <p:cNvPr id="36" name="Ellipse 35">
              <a:extLst>
                <a:ext uri="{FF2B5EF4-FFF2-40B4-BE49-F238E27FC236}">
                  <a16:creationId xmlns:a16="http://schemas.microsoft.com/office/drawing/2014/main" id="{D3D58DAC-2E4C-412D-BD45-2F3A24E039D1}"/>
                </a:ext>
              </a:extLst>
            </p:cNvPr>
            <p:cNvSpPr/>
            <p:nvPr/>
          </p:nvSpPr>
          <p:spPr>
            <a:xfrm>
              <a:off x="1098484" y="2087121"/>
              <a:ext cx="605278" cy="632692"/>
            </a:xfrm>
            <a:prstGeom prst="ellipse">
              <a:avLst/>
            </a:prstGeom>
            <a:solidFill>
              <a:schemeClr val="bg1"/>
            </a:solidFill>
            <a:ln w="127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defRPr/>
              </a:pPr>
              <a:r>
                <a:rPr lang="fr-FR" sz="1500" b="1" dirty="0">
                  <a:solidFill>
                    <a:srgbClr val="1F497D"/>
                  </a:solidFill>
                  <a:latin typeface="Arial"/>
                  <a:ea typeface="ＭＳ Ｐゴシック"/>
                </a:rPr>
                <a:t>1</a:t>
              </a:r>
            </a:p>
          </p:txBody>
        </p:sp>
      </p:grpSp>
      <p:grpSp>
        <p:nvGrpSpPr>
          <p:cNvPr id="40" name="Groupe 39">
            <a:extLst>
              <a:ext uri="{FF2B5EF4-FFF2-40B4-BE49-F238E27FC236}">
                <a16:creationId xmlns:a16="http://schemas.microsoft.com/office/drawing/2014/main" id="{4AECA979-32E3-481B-B3C5-CE125097164B}"/>
              </a:ext>
            </a:extLst>
          </p:cNvPr>
          <p:cNvGrpSpPr/>
          <p:nvPr/>
        </p:nvGrpSpPr>
        <p:grpSpPr>
          <a:xfrm>
            <a:off x="4996424" y="832657"/>
            <a:ext cx="2145160" cy="1207613"/>
            <a:chOff x="1026788" y="1181447"/>
            <a:chExt cx="3813617" cy="1610150"/>
          </a:xfrm>
        </p:grpSpPr>
        <p:sp>
          <p:nvSpPr>
            <p:cNvPr id="41" name="Rectangle 40">
              <a:extLst>
                <a:ext uri="{FF2B5EF4-FFF2-40B4-BE49-F238E27FC236}">
                  <a16:creationId xmlns:a16="http://schemas.microsoft.com/office/drawing/2014/main" id="{EFF51C49-3D16-464A-B8C8-0B93B605F04D}"/>
                </a:ext>
              </a:extLst>
            </p:cNvPr>
            <p:cNvSpPr/>
            <p:nvPr/>
          </p:nvSpPr>
          <p:spPr>
            <a:xfrm>
              <a:off x="1401124" y="1181447"/>
              <a:ext cx="3439281" cy="1466219"/>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Arial"/>
              </a:endParaRPr>
            </a:p>
          </p:txBody>
        </p:sp>
        <p:sp>
          <p:nvSpPr>
            <p:cNvPr id="42" name="Titre 1">
              <a:extLst>
                <a:ext uri="{FF2B5EF4-FFF2-40B4-BE49-F238E27FC236}">
                  <a16:creationId xmlns:a16="http://schemas.microsoft.com/office/drawing/2014/main" id="{92DAADAB-C7A8-443C-8D49-2454A1606E37}"/>
                </a:ext>
              </a:extLst>
            </p:cNvPr>
            <p:cNvSpPr txBox="1">
              <a:spLocks/>
            </p:cNvSpPr>
            <p:nvPr/>
          </p:nvSpPr>
          <p:spPr bwMode="auto">
            <a:xfrm>
              <a:off x="1733880" y="1686730"/>
              <a:ext cx="2879957" cy="7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Arial" charset="0"/>
                  <a:ea typeface="ＭＳ Ｐゴシック" pitchFamily="34" charset="-128"/>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3200">
                  <a:solidFill>
                    <a:schemeClr val="tx2"/>
                  </a:solidFill>
                  <a:latin typeface="Verdana" pitchFamily="-111" charset="0"/>
                </a:defRPr>
              </a:lvl6pPr>
              <a:lvl7pPr marL="914400" algn="l" rtl="0" fontAlgn="base">
                <a:spcBef>
                  <a:spcPct val="0"/>
                </a:spcBef>
                <a:spcAft>
                  <a:spcPct val="0"/>
                </a:spcAft>
                <a:defRPr sz="3200">
                  <a:solidFill>
                    <a:schemeClr val="tx2"/>
                  </a:solidFill>
                  <a:latin typeface="Verdana" pitchFamily="-111" charset="0"/>
                </a:defRPr>
              </a:lvl7pPr>
              <a:lvl8pPr marL="1371600" algn="l" rtl="0" fontAlgn="base">
                <a:spcBef>
                  <a:spcPct val="0"/>
                </a:spcBef>
                <a:spcAft>
                  <a:spcPct val="0"/>
                </a:spcAft>
                <a:defRPr sz="3200">
                  <a:solidFill>
                    <a:schemeClr val="tx2"/>
                  </a:solidFill>
                  <a:latin typeface="Verdana" pitchFamily="-111" charset="0"/>
                </a:defRPr>
              </a:lvl8pPr>
              <a:lvl9pPr marL="1828800" algn="l" rtl="0" fontAlgn="base">
                <a:spcBef>
                  <a:spcPct val="0"/>
                </a:spcBef>
                <a:spcAft>
                  <a:spcPct val="0"/>
                </a:spcAft>
                <a:defRPr sz="3200">
                  <a:solidFill>
                    <a:schemeClr val="tx2"/>
                  </a:solidFill>
                  <a:latin typeface="Verdana" pitchFamily="-111" charset="0"/>
                </a:defRPr>
              </a:lvl9pPr>
            </a:lstStyle>
            <a:p>
              <a:pPr algn="ctr">
                <a:lnSpc>
                  <a:spcPct val="120000"/>
                </a:lnSpc>
              </a:pPr>
              <a:r>
                <a:rPr lang="fr-FR" sz="1050" dirty="0">
                  <a:solidFill>
                    <a:prstClr val="white"/>
                  </a:solidFill>
                </a:rPr>
                <a:t>Une </a:t>
              </a:r>
              <a:r>
                <a:rPr lang="fr-FR" sz="1050" b="1" dirty="0">
                  <a:solidFill>
                    <a:prstClr val="white"/>
                  </a:solidFill>
                </a:rPr>
                <a:t>transférabilité totale </a:t>
              </a:r>
              <a:r>
                <a:rPr lang="fr-FR" sz="1050" dirty="0">
                  <a:solidFill>
                    <a:prstClr val="white"/>
                  </a:solidFill>
                </a:rPr>
                <a:t>entre tous les contrats PER </a:t>
              </a:r>
            </a:p>
            <a:p>
              <a:pPr algn="ctr">
                <a:lnSpc>
                  <a:spcPct val="120000"/>
                </a:lnSpc>
              </a:pPr>
              <a:r>
                <a:rPr lang="fr-FR" sz="1050" dirty="0">
                  <a:solidFill>
                    <a:prstClr val="white"/>
                  </a:solidFill>
                </a:rPr>
                <a:t>Compartiment par compartiment</a:t>
              </a:r>
            </a:p>
            <a:p>
              <a:pPr algn="ctr">
                <a:lnSpc>
                  <a:spcPct val="120000"/>
                </a:lnSpc>
              </a:pPr>
              <a:endParaRPr lang="fr-FR" sz="1050" kern="0" dirty="0">
                <a:solidFill>
                  <a:prstClr val="white"/>
                </a:solidFill>
                <a:latin typeface="Arial"/>
              </a:endParaRPr>
            </a:p>
          </p:txBody>
        </p:sp>
        <p:sp>
          <p:nvSpPr>
            <p:cNvPr id="43" name="Ellipse 42">
              <a:extLst>
                <a:ext uri="{FF2B5EF4-FFF2-40B4-BE49-F238E27FC236}">
                  <a16:creationId xmlns:a16="http://schemas.microsoft.com/office/drawing/2014/main" id="{944882CF-71DF-491E-A0B8-935EBBB5EEA0}"/>
                </a:ext>
              </a:extLst>
            </p:cNvPr>
            <p:cNvSpPr/>
            <p:nvPr/>
          </p:nvSpPr>
          <p:spPr>
            <a:xfrm>
              <a:off x="1026788" y="2060826"/>
              <a:ext cx="748672" cy="730771"/>
            </a:xfrm>
            <a:prstGeom prst="ellipse">
              <a:avLst/>
            </a:prstGeom>
            <a:solidFill>
              <a:schemeClr val="bg1"/>
            </a:solidFill>
            <a:ln w="127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defRPr/>
              </a:pPr>
              <a:r>
                <a:rPr lang="fr-FR" sz="1500" b="1" dirty="0">
                  <a:solidFill>
                    <a:srgbClr val="1F497D"/>
                  </a:solidFill>
                  <a:latin typeface="Arial"/>
                  <a:ea typeface="ＭＳ Ｐゴシック"/>
                </a:rPr>
                <a:t>2</a:t>
              </a:r>
            </a:p>
          </p:txBody>
        </p:sp>
      </p:grpSp>
      <p:grpSp>
        <p:nvGrpSpPr>
          <p:cNvPr id="45" name="Groupe 44">
            <a:extLst>
              <a:ext uri="{FF2B5EF4-FFF2-40B4-BE49-F238E27FC236}">
                <a16:creationId xmlns:a16="http://schemas.microsoft.com/office/drawing/2014/main" id="{E07AB6C0-624D-48D7-9569-7E1C5CFF87CE}"/>
              </a:ext>
            </a:extLst>
          </p:cNvPr>
          <p:cNvGrpSpPr/>
          <p:nvPr/>
        </p:nvGrpSpPr>
        <p:grpSpPr>
          <a:xfrm>
            <a:off x="1780413" y="2299235"/>
            <a:ext cx="2467551" cy="1266400"/>
            <a:chOff x="1049659" y="1327002"/>
            <a:chExt cx="3991683" cy="1402437"/>
          </a:xfrm>
        </p:grpSpPr>
        <p:sp>
          <p:nvSpPr>
            <p:cNvPr id="46" name="Rectangle 45">
              <a:extLst>
                <a:ext uri="{FF2B5EF4-FFF2-40B4-BE49-F238E27FC236}">
                  <a16:creationId xmlns:a16="http://schemas.microsoft.com/office/drawing/2014/main" id="{65E7FAE5-CE52-4C3A-9CF4-26A2F4A69155}"/>
                </a:ext>
              </a:extLst>
            </p:cNvPr>
            <p:cNvSpPr/>
            <p:nvPr/>
          </p:nvSpPr>
          <p:spPr>
            <a:xfrm>
              <a:off x="1401124" y="1327002"/>
              <a:ext cx="3640218" cy="1320664"/>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Arial"/>
              </a:endParaRPr>
            </a:p>
          </p:txBody>
        </p:sp>
        <p:sp>
          <p:nvSpPr>
            <p:cNvPr id="48" name="Titre 1">
              <a:extLst>
                <a:ext uri="{FF2B5EF4-FFF2-40B4-BE49-F238E27FC236}">
                  <a16:creationId xmlns:a16="http://schemas.microsoft.com/office/drawing/2014/main" id="{7A4F7E94-1BC4-4A87-B68F-40A994A17997}"/>
                </a:ext>
              </a:extLst>
            </p:cNvPr>
            <p:cNvSpPr txBox="1">
              <a:spLocks/>
            </p:cNvSpPr>
            <p:nvPr/>
          </p:nvSpPr>
          <p:spPr bwMode="auto">
            <a:xfrm>
              <a:off x="1798331" y="1613237"/>
              <a:ext cx="3042074" cy="7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Arial" charset="0"/>
                  <a:ea typeface="ＭＳ Ｐゴシック" pitchFamily="34" charset="-128"/>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3200">
                  <a:solidFill>
                    <a:schemeClr val="tx2"/>
                  </a:solidFill>
                  <a:latin typeface="Verdana" pitchFamily="-111" charset="0"/>
                </a:defRPr>
              </a:lvl6pPr>
              <a:lvl7pPr marL="914400" algn="l" rtl="0" fontAlgn="base">
                <a:spcBef>
                  <a:spcPct val="0"/>
                </a:spcBef>
                <a:spcAft>
                  <a:spcPct val="0"/>
                </a:spcAft>
                <a:defRPr sz="3200">
                  <a:solidFill>
                    <a:schemeClr val="tx2"/>
                  </a:solidFill>
                  <a:latin typeface="Verdana" pitchFamily="-111" charset="0"/>
                </a:defRPr>
              </a:lvl7pPr>
              <a:lvl8pPr marL="1371600" algn="l" rtl="0" fontAlgn="base">
                <a:spcBef>
                  <a:spcPct val="0"/>
                </a:spcBef>
                <a:spcAft>
                  <a:spcPct val="0"/>
                </a:spcAft>
                <a:defRPr sz="3200">
                  <a:solidFill>
                    <a:schemeClr val="tx2"/>
                  </a:solidFill>
                  <a:latin typeface="Verdana" pitchFamily="-111" charset="0"/>
                </a:defRPr>
              </a:lvl8pPr>
              <a:lvl9pPr marL="1828800" algn="l" rtl="0" fontAlgn="base">
                <a:spcBef>
                  <a:spcPct val="0"/>
                </a:spcBef>
                <a:spcAft>
                  <a:spcPct val="0"/>
                </a:spcAft>
                <a:defRPr sz="3200">
                  <a:solidFill>
                    <a:schemeClr val="tx2"/>
                  </a:solidFill>
                  <a:latin typeface="Verdana" pitchFamily="-111" charset="0"/>
                </a:defRPr>
              </a:lvl9pPr>
            </a:lstStyle>
            <a:p>
              <a:pPr algn="ctr"/>
              <a:endParaRPr lang="fr-FR" sz="1050" b="1" dirty="0">
                <a:solidFill>
                  <a:prstClr val="white"/>
                </a:solidFill>
              </a:endParaRPr>
            </a:p>
            <a:p>
              <a:pPr algn="ctr"/>
              <a:r>
                <a:rPr lang="fr-FR" sz="1050" b="1" dirty="0">
                  <a:solidFill>
                    <a:prstClr val="white"/>
                  </a:solidFill>
                </a:rPr>
                <a:t>Une gestion financière modernisée </a:t>
              </a:r>
              <a:r>
                <a:rPr lang="fr-FR" sz="1050" dirty="0">
                  <a:solidFill>
                    <a:prstClr val="white"/>
                  </a:solidFill>
                </a:rPr>
                <a:t>: généralisation de la Gestion par Horizon, fonds PEA PME pour bénéficier de la baisse du forfait social, nouveaux fonds ISR etc. </a:t>
              </a:r>
            </a:p>
            <a:p>
              <a:pPr algn="ctr">
                <a:lnSpc>
                  <a:spcPct val="120000"/>
                </a:lnSpc>
              </a:pPr>
              <a:endParaRPr lang="fr-FR" sz="1050" kern="0" dirty="0">
                <a:solidFill>
                  <a:prstClr val="white"/>
                </a:solidFill>
                <a:latin typeface="Arial"/>
              </a:endParaRPr>
            </a:p>
          </p:txBody>
        </p:sp>
        <p:sp>
          <p:nvSpPr>
            <p:cNvPr id="51" name="Ellipse 50">
              <a:extLst>
                <a:ext uri="{FF2B5EF4-FFF2-40B4-BE49-F238E27FC236}">
                  <a16:creationId xmlns:a16="http://schemas.microsoft.com/office/drawing/2014/main" id="{F1B789CD-637F-4DFF-9B37-5C0D85DA59C5}"/>
                </a:ext>
              </a:extLst>
            </p:cNvPr>
            <p:cNvSpPr/>
            <p:nvPr/>
          </p:nvSpPr>
          <p:spPr>
            <a:xfrm>
              <a:off x="1049659" y="2114826"/>
              <a:ext cx="748672" cy="614613"/>
            </a:xfrm>
            <a:prstGeom prst="ellipse">
              <a:avLst/>
            </a:prstGeom>
            <a:solidFill>
              <a:schemeClr val="bg1"/>
            </a:solidFill>
            <a:ln w="127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defRPr/>
              </a:pPr>
              <a:r>
                <a:rPr lang="fr-FR" sz="1500" b="1" dirty="0">
                  <a:solidFill>
                    <a:srgbClr val="1F497D"/>
                  </a:solidFill>
                  <a:latin typeface="Arial"/>
                  <a:ea typeface="ＭＳ Ｐゴシック"/>
                </a:rPr>
                <a:t>3</a:t>
              </a:r>
            </a:p>
          </p:txBody>
        </p:sp>
      </p:grpSp>
      <p:grpSp>
        <p:nvGrpSpPr>
          <p:cNvPr id="53" name="Groupe 52">
            <a:extLst>
              <a:ext uri="{FF2B5EF4-FFF2-40B4-BE49-F238E27FC236}">
                <a16:creationId xmlns:a16="http://schemas.microsoft.com/office/drawing/2014/main" id="{5426DCBE-AFED-456B-A335-FFD94454F9FF}"/>
              </a:ext>
            </a:extLst>
          </p:cNvPr>
          <p:cNvGrpSpPr/>
          <p:nvPr/>
        </p:nvGrpSpPr>
        <p:grpSpPr>
          <a:xfrm>
            <a:off x="4937072" y="2470246"/>
            <a:ext cx="2145160" cy="1095389"/>
            <a:chOff x="1026787" y="1327002"/>
            <a:chExt cx="3813618" cy="1460518"/>
          </a:xfrm>
        </p:grpSpPr>
        <p:sp>
          <p:nvSpPr>
            <p:cNvPr id="56" name="Rectangle 55">
              <a:extLst>
                <a:ext uri="{FF2B5EF4-FFF2-40B4-BE49-F238E27FC236}">
                  <a16:creationId xmlns:a16="http://schemas.microsoft.com/office/drawing/2014/main" id="{35262E05-5D3F-4195-97E9-5BD727094AE8}"/>
                </a:ext>
              </a:extLst>
            </p:cNvPr>
            <p:cNvSpPr/>
            <p:nvPr/>
          </p:nvSpPr>
          <p:spPr>
            <a:xfrm>
              <a:off x="1401124" y="1327002"/>
              <a:ext cx="3439281" cy="1320664"/>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Arial"/>
              </a:endParaRPr>
            </a:p>
          </p:txBody>
        </p:sp>
        <p:sp>
          <p:nvSpPr>
            <p:cNvPr id="58" name="Titre 1">
              <a:extLst>
                <a:ext uri="{FF2B5EF4-FFF2-40B4-BE49-F238E27FC236}">
                  <a16:creationId xmlns:a16="http://schemas.microsoft.com/office/drawing/2014/main" id="{07DAF594-4517-4939-A376-2BCB9D361819}"/>
                </a:ext>
              </a:extLst>
            </p:cNvPr>
            <p:cNvSpPr txBox="1">
              <a:spLocks/>
            </p:cNvSpPr>
            <p:nvPr/>
          </p:nvSpPr>
          <p:spPr bwMode="auto">
            <a:xfrm>
              <a:off x="1733880" y="1614263"/>
              <a:ext cx="2879957" cy="7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Arial" charset="0"/>
                  <a:ea typeface="ＭＳ Ｐゴシック" pitchFamily="34" charset="-128"/>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3200">
                  <a:solidFill>
                    <a:schemeClr val="tx2"/>
                  </a:solidFill>
                  <a:latin typeface="Verdana" pitchFamily="-111" charset="0"/>
                </a:defRPr>
              </a:lvl6pPr>
              <a:lvl7pPr marL="914400" algn="l" rtl="0" fontAlgn="base">
                <a:spcBef>
                  <a:spcPct val="0"/>
                </a:spcBef>
                <a:spcAft>
                  <a:spcPct val="0"/>
                </a:spcAft>
                <a:defRPr sz="3200">
                  <a:solidFill>
                    <a:schemeClr val="tx2"/>
                  </a:solidFill>
                  <a:latin typeface="Verdana" pitchFamily="-111" charset="0"/>
                </a:defRPr>
              </a:lvl7pPr>
              <a:lvl8pPr marL="1371600" algn="l" rtl="0" fontAlgn="base">
                <a:spcBef>
                  <a:spcPct val="0"/>
                </a:spcBef>
                <a:spcAft>
                  <a:spcPct val="0"/>
                </a:spcAft>
                <a:defRPr sz="3200">
                  <a:solidFill>
                    <a:schemeClr val="tx2"/>
                  </a:solidFill>
                  <a:latin typeface="Verdana" pitchFamily="-111" charset="0"/>
                </a:defRPr>
              </a:lvl8pPr>
              <a:lvl9pPr marL="1828800" algn="l" rtl="0" fontAlgn="base">
                <a:spcBef>
                  <a:spcPct val="0"/>
                </a:spcBef>
                <a:spcAft>
                  <a:spcPct val="0"/>
                </a:spcAft>
                <a:defRPr sz="3200">
                  <a:solidFill>
                    <a:schemeClr val="tx2"/>
                  </a:solidFill>
                  <a:latin typeface="Verdana" pitchFamily="-111" charset="0"/>
                </a:defRPr>
              </a:lvl9pPr>
            </a:lstStyle>
            <a:p>
              <a:pPr algn="ctr"/>
              <a:endParaRPr lang="fr-FR" sz="1050" b="1" dirty="0">
                <a:solidFill>
                  <a:prstClr val="white"/>
                </a:solidFill>
              </a:endParaRPr>
            </a:p>
            <a:p>
              <a:pPr algn="ctr"/>
              <a:r>
                <a:rPr lang="fr-FR" sz="1050" b="1" dirty="0">
                  <a:solidFill>
                    <a:prstClr val="white"/>
                  </a:solidFill>
                </a:rPr>
                <a:t>Une plus grande liberté </a:t>
              </a:r>
              <a:r>
                <a:rPr lang="fr-FR" sz="1050" dirty="0">
                  <a:solidFill>
                    <a:prstClr val="white"/>
                  </a:solidFill>
                </a:rPr>
                <a:t>d’usage de l’Epargne : sortie en capital et rachat pour acquisition de la résidence principale</a:t>
              </a:r>
            </a:p>
            <a:p>
              <a:pPr algn="ctr">
                <a:lnSpc>
                  <a:spcPct val="120000"/>
                </a:lnSpc>
              </a:pPr>
              <a:endParaRPr lang="fr-FR" sz="1050" kern="0" dirty="0">
                <a:solidFill>
                  <a:prstClr val="white"/>
                </a:solidFill>
                <a:latin typeface="Arial"/>
              </a:endParaRPr>
            </a:p>
          </p:txBody>
        </p:sp>
        <p:sp>
          <p:nvSpPr>
            <p:cNvPr id="61" name="Ellipse 60">
              <a:extLst>
                <a:ext uri="{FF2B5EF4-FFF2-40B4-BE49-F238E27FC236}">
                  <a16:creationId xmlns:a16="http://schemas.microsoft.com/office/drawing/2014/main" id="{E582B10A-AF47-4D55-8CC0-80AA16C508CA}"/>
                </a:ext>
              </a:extLst>
            </p:cNvPr>
            <p:cNvSpPr/>
            <p:nvPr/>
          </p:nvSpPr>
          <p:spPr>
            <a:xfrm>
              <a:off x="1026787" y="2056749"/>
              <a:ext cx="748672" cy="730771"/>
            </a:xfrm>
            <a:prstGeom prst="ellipse">
              <a:avLst/>
            </a:prstGeom>
            <a:solidFill>
              <a:schemeClr val="bg1"/>
            </a:solidFill>
            <a:ln w="127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defRPr/>
              </a:pPr>
              <a:r>
                <a:rPr lang="fr-FR" sz="1500" b="1" dirty="0">
                  <a:solidFill>
                    <a:srgbClr val="1F497D"/>
                  </a:solidFill>
                  <a:latin typeface="Arial"/>
                  <a:ea typeface="ＭＳ Ｐゴシック"/>
                </a:rPr>
                <a:t>4</a:t>
              </a:r>
            </a:p>
          </p:txBody>
        </p:sp>
      </p:grpSp>
      <p:grpSp>
        <p:nvGrpSpPr>
          <p:cNvPr id="11" name="Groupe 10">
            <a:extLst>
              <a:ext uri="{FF2B5EF4-FFF2-40B4-BE49-F238E27FC236}">
                <a16:creationId xmlns:a16="http://schemas.microsoft.com/office/drawing/2014/main" id="{4E3D0ACA-3060-4842-AA2A-A54A99A94683}"/>
              </a:ext>
            </a:extLst>
          </p:cNvPr>
          <p:cNvGrpSpPr/>
          <p:nvPr/>
        </p:nvGrpSpPr>
        <p:grpSpPr>
          <a:xfrm>
            <a:off x="2823774" y="3856514"/>
            <a:ext cx="2150911" cy="1043708"/>
            <a:chOff x="3991799" y="5207591"/>
            <a:chExt cx="3823841" cy="1391610"/>
          </a:xfrm>
        </p:grpSpPr>
        <p:sp>
          <p:nvSpPr>
            <p:cNvPr id="68" name="Rectangle 67">
              <a:extLst>
                <a:ext uri="{FF2B5EF4-FFF2-40B4-BE49-F238E27FC236}">
                  <a16:creationId xmlns:a16="http://schemas.microsoft.com/office/drawing/2014/main" id="{16120C06-73BB-496A-8C42-35AEB14EBF6E}"/>
                </a:ext>
              </a:extLst>
            </p:cNvPr>
            <p:cNvSpPr/>
            <p:nvPr/>
          </p:nvSpPr>
          <p:spPr>
            <a:xfrm>
              <a:off x="4376359" y="5207591"/>
              <a:ext cx="3439281" cy="1151387"/>
            </a:xfrm>
            <a:prstGeom prst="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Arial"/>
              </a:endParaRPr>
            </a:p>
          </p:txBody>
        </p:sp>
        <p:sp>
          <p:nvSpPr>
            <p:cNvPr id="63" name="Ellipse 62">
              <a:extLst>
                <a:ext uri="{FF2B5EF4-FFF2-40B4-BE49-F238E27FC236}">
                  <a16:creationId xmlns:a16="http://schemas.microsoft.com/office/drawing/2014/main" id="{D2CFF438-E432-4D52-A995-571F9C997996}"/>
                </a:ext>
              </a:extLst>
            </p:cNvPr>
            <p:cNvSpPr/>
            <p:nvPr/>
          </p:nvSpPr>
          <p:spPr>
            <a:xfrm>
              <a:off x="3991799" y="5911331"/>
              <a:ext cx="769119" cy="687870"/>
            </a:xfrm>
            <a:prstGeom prst="ellipse">
              <a:avLst/>
            </a:prstGeom>
            <a:solidFill>
              <a:schemeClr val="bg1"/>
            </a:solidFill>
            <a:ln w="127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defRPr/>
              </a:pPr>
              <a:endParaRPr lang="fr-FR" sz="1600" b="1" dirty="0">
                <a:solidFill>
                  <a:srgbClr val="381706"/>
                </a:solidFill>
                <a:latin typeface="Century Gothic" panose="020B0502020202020204" pitchFamily="34" charset="0"/>
                <a:ea typeface="ＭＳ Ｐゴシック"/>
              </a:endParaRPr>
            </a:p>
          </p:txBody>
        </p:sp>
        <p:sp>
          <p:nvSpPr>
            <p:cNvPr id="69" name="Titre 1">
              <a:extLst>
                <a:ext uri="{FF2B5EF4-FFF2-40B4-BE49-F238E27FC236}">
                  <a16:creationId xmlns:a16="http://schemas.microsoft.com/office/drawing/2014/main" id="{EF80ED41-4593-41E9-8BAE-CFC5C914D991}"/>
                </a:ext>
              </a:extLst>
            </p:cNvPr>
            <p:cNvSpPr txBox="1">
              <a:spLocks/>
            </p:cNvSpPr>
            <p:nvPr/>
          </p:nvSpPr>
          <p:spPr bwMode="auto">
            <a:xfrm>
              <a:off x="4813558" y="5489842"/>
              <a:ext cx="2879957" cy="7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Arial" charset="0"/>
                  <a:ea typeface="ＭＳ Ｐゴシック" pitchFamily="34" charset="-128"/>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2pPr>
              <a:lvl3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3pPr>
              <a:lvl4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4pPr>
              <a:lvl5pPr algn="l" rtl="0" eaLnBrk="0" fontAlgn="base" hangingPunct="0">
                <a:spcBef>
                  <a:spcPct val="0"/>
                </a:spcBef>
                <a:spcAft>
                  <a:spcPct val="0"/>
                </a:spcAft>
                <a:defRPr sz="2800">
                  <a:solidFill>
                    <a:schemeClr val="tx2"/>
                  </a:solidFill>
                  <a:latin typeface="Arial" charset="0"/>
                  <a:ea typeface="ＭＳ Ｐゴシック" pitchFamily="34" charset="-128"/>
                  <a:cs typeface="MS PGothic" charset="0"/>
                </a:defRPr>
              </a:lvl5pPr>
              <a:lvl6pPr marL="457200" algn="l" rtl="0" fontAlgn="base">
                <a:spcBef>
                  <a:spcPct val="0"/>
                </a:spcBef>
                <a:spcAft>
                  <a:spcPct val="0"/>
                </a:spcAft>
                <a:defRPr sz="3200">
                  <a:solidFill>
                    <a:schemeClr val="tx2"/>
                  </a:solidFill>
                  <a:latin typeface="Verdana" pitchFamily="-111" charset="0"/>
                </a:defRPr>
              </a:lvl6pPr>
              <a:lvl7pPr marL="914400" algn="l" rtl="0" fontAlgn="base">
                <a:spcBef>
                  <a:spcPct val="0"/>
                </a:spcBef>
                <a:spcAft>
                  <a:spcPct val="0"/>
                </a:spcAft>
                <a:defRPr sz="3200">
                  <a:solidFill>
                    <a:schemeClr val="tx2"/>
                  </a:solidFill>
                  <a:latin typeface="Verdana" pitchFamily="-111" charset="0"/>
                </a:defRPr>
              </a:lvl7pPr>
              <a:lvl8pPr marL="1371600" algn="l" rtl="0" fontAlgn="base">
                <a:spcBef>
                  <a:spcPct val="0"/>
                </a:spcBef>
                <a:spcAft>
                  <a:spcPct val="0"/>
                </a:spcAft>
                <a:defRPr sz="3200">
                  <a:solidFill>
                    <a:schemeClr val="tx2"/>
                  </a:solidFill>
                  <a:latin typeface="Verdana" pitchFamily="-111" charset="0"/>
                </a:defRPr>
              </a:lvl8pPr>
              <a:lvl9pPr marL="1828800" algn="l" rtl="0" fontAlgn="base">
                <a:spcBef>
                  <a:spcPct val="0"/>
                </a:spcBef>
                <a:spcAft>
                  <a:spcPct val="0"/>
                </a:spcAft>
                <a:defRPr sz="3200">
                  <a:solidFill>
                    <a:schemeClr val="tx2"/>
                  </a:solidFill>
                  <a:latin typeface="Verdana" pitchFamily="-111" charset="0"/>
                </a:defRPr>
              </a:lvl9pPr>
            </a:lstStyle>
            <a:p>
              <a:pPr algn="ctr">
                <a:lnSpc>
                  <a:spcPct val="120000"/>
                </a:lnSpc>
              </a:pPr>
              <a:r>
                <a:rPr lang="fr-FR" sz="1050" dirty="0">
                  <a:solidFill>
                    <a:prstClr val="white"/>
                  </a:solidFill>
                </a:rPr>
                <a:t>Un </a:t>
              </a:r>
              <a:r>
                <a:rPr lang="fr-FR" sz="1050" b="1" dirty="0">
                  <a:solidFill>
                    <a:prstClr val="white"/>
                  </a:solidFill>
                </a:rPr>
                <a:t>cantonnement</a:t>
              </a:r>
              <a:r>
                <a:rPr lang="fr-FR" sz="1050" dirty="0">
                  <a:solidFill>
                    <a:prstClr val="white"/>
                  </a:solidFill>
                </a:rPr>
                <a:t> des actifs</a:t>
              </a:r>
            </a:p>
            <a:p>
              <a:pPr algn="ctr">
                <a:lnSpc>
                  <a:spcPct val="120000"/>
                </a:lnSpc>
              </a:pPr>
              <a:r>
                <a:rPr lang="fr-FR" sz="1050" dirty="0">
                  <a:solidFill>
                    <a:prstClr val="white"/>
                  </a:solidFill>
                </a:rPr>
                <a:t>Retraite supplémentaire d’ici 2023 </a:t>
              </a:r>
            </a:p>
            <a:p>
              <a:pPr algn="r">
                <a:lnSpc>
                  <a:spcPct val="120000"/>
                </a:lnSpc>
              </a:pPr>
              <a:endParaRPr lang="fr-FR" sz="1050" kern="0" dirty="0">
                <a:solidFill>
                  <a:prstClr val="white"/>
                </a:solidFill>
                <a:latin typeface="Arial"/>
              </a:endParaRPr>
            </a:p>
          </p:txBody>
        </p:sp>
      </p:grpSp>
      <p:sp>
        <p:nvSpPr>
          <p:cNvPr id="2" name="Espace réservé du numéro de diapositive 1">
            <a:extLst>
              <a:ext uri="{FF2B5EF4-FFF2-40B4-BE49-F238E27FC236}">
                <a16:creationId xmlns:a16="http://schemas.microsoft.com/office/drawing/2014/main" id="{5105ADD0-7AD8-4B88-8AEA-C1F5F22A5CC1}"/>
              </a:ext>
            </a:extLst>
          </p:cNvPr>
          <p:cNvSpPr>
            <a:spLocks noGrp="1"/>
          </p:cNvSpPr>
          <p:nvPr>
            <p:ph type="sldNum" sz="quarter" idx="12"/>
          </p:nvPr>
        </p:nvSpPr>
        <p:spPr/>
        <p:txBody>
          <a:bodyPr/>
          <a:lstStyle/>
          <a:p>
            <a:fld id="{234C85C7-78DF-4E58-B008-70A75810ACC7}" type="slidenum">
              <a:rPr lang="fr-FR">
                <a:latin typeface="Arial"/>
              </a:rPr>
              <a:pPr/>
              <a:t>26</a:t>
            </a:fld>
            <a:endParaRPr lang="fr-FR" dirty="0">
              <a:latin typeface="Arial"/>
            </a:endParaRPr>
          </a:p>
        </p:txBody>
      </p:sp>
      <p:sp>
        <p:nvSpPr>
          <p:cNvPr id="4" name="Rectangle 3">
            <a:extLst>
              <a:ext uri="{FF2B5EF4-FFF2-40B4-BE49-F238E27FC236}">
                <a16:creationId xmlns:a16="http://schemas.microsoft.com/office/drawing/2014/main" id="{37B63AFF-F920-496E-85B2-43AC1A31BFF9}"/>
              </a:ext>
            </a:extLst>
          </p:cNvPr>
          <p:cNvSpPr/>
          <p:nvPr/>
        </p:nvSpPr>
        <p:spPr>
          <a:xfrm>
            <a:off x="2959659" y="4492230"/>
            <a:ext cx="176010" cy="323165"/>
          </a:xfrm>
          <a:prstGeom prst="rect">
            <a:avLst/>
          </a:prstGeom>
        </p:spPr>
        <p:txBody>
          <a:bodyPr wrap="square">
            <a:spAutoFit/>
          </a:bodyPr>
          <a:lstStyle/>
          <a:p>
            <a:pPr algn="ctr" defTabSz="914378" fontAlgn="base">
              <a:spcBef>
                <a:spcPct val="0"/>
              </a:spcBef>
              <a:spcAft>
                <a:spcPct val="0"/>
              </a:spcAft>
              <a:defRPr/>
            </a:pPr>
            <a:r>
              <a:rPr lang="fr-FR" sz="1500" b="1" dirty="0">
                <a:solidFill>
                  <a:srgbClr val="1F497D"/>
                </a:solidFill>
                <a:latin typeface="Arial"/>
                <a:ea typeface="ＭＳ Ｐゴシック"/>
              </a:rPr>
              <a:t>5</a:t>
            </a:r>
          </a:p>
        </p:txBody>
      </p:sp>
      <p:sp>
        <p:nvSpPr>
          <p:cNvPr id="26" name="Titre 1"/>
          <p:cNvSpPr txBox="1">
            <a:spLocks/>
          </p:cNvSpPr>
          <p:nvPr/>
        </p:nvSpPr>
        <p:spPr>
          <a:xfrm>
            <a:off x="1200433" y="87474"/>
            <a:ext cx="6611927" cy="486054"/>
          </a:xfrm>
          <a:prstGeom prst="rect">
            <a:avLst/>
          </a:prstGeom>
          <a:solidFill>
            <a:schemeClr val="accent1"/>
          </a:solidFill>
        </p:spPr>
        <p:txBody>
          <a:bodyPr vert="horz" lIns="68580" tIns="34290" rIns="68580" bIns="34290" rtlCol="0" anchor="t">
            <a:noAutofit/>
          </a:bodyPr>
          <a:lstStyle>
            <a:lvl1pPr algn="l" defTabSz="914400" rtl="0" eaLnBrk="1" latinLnBrk="0" hangingPunct="1">
              <a:spcBef>
                <a:spcPct val="0"/>
              </a:spcBef>
              <a:buNone/>
              <a:defRPr sz="1800" b="0" kern="1200">
                <a:solidFill>
                  <a:srgbClr val="381A0A"/>
                </a:solidFill>
                <a:latin typeface="+mj-lt"/>
                <a:ea typeface="+mj-ea"/>
                <a:cs typeface="+mj-cs"/>
              </a:defRPr>
            </a:lvl1pPr>
          </a:lstStyle>
          <a:p>
            <a:r>
              <a:rPr lang="fr-FR" b="1" kern="0" dirty="0">
                <a:solidFill>
                  <a:prstClr val="white"/>
                </a:solidFill>
                <a:latin typeface="Arial"/>
              </a:rPr>
              <a:t>Principales évolutions liées à la loi PACTE</a:t>
            </a:r>
            <a:endParaRPr lang="fr-FR" b="1" dirty="0">
              <a:solidFill>
                <a:prstClr val="white"/>
              </a:solidFill>
              <a:latin typeface="Arial"/>
            </a:endParaRPr>
          </a:p>
        </p:txBody>
      </p:sp>
    </p:spTree>
    <p:extLst>
      <p:ext uri="{BB962C8B-B14F-4D97-AF65-F5344CB8AC3E}">
        <p14:creationId xmlns:p14="http://schemas.microsoft.com/office/powerpoint/2010/main" val="400264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07504" y="51470"/>
            <a:ext cx="8928992" cy="720080"/>
          </a:xfrm>
          <a:ln>
            <a:solidFill>
              <a:schemeClr val="accent6"/>
            </a:solidFill>
          </a:ln>
        </p:spPr>
        <p:txBody>
          <a:bodyPr/>
          <a:lstStyle/>
          <a:p>
            <a:pPr algn="ctr"/>
            <a:r>
              <a:rPr lang="fr-FR" b="1" dirty="0">
                <a:solidFill>
                  <a:schemeClr val="accent6"/>
                </a:solidFill>
              </a:rPr>
              <a:t>Le PER : un dispositif unique qui combine </a:t>
            </a:r>
            <a:br>
              <a:rPr lang="fr-FR" b="1" dirty="0">
                <a:solidFill>
                  <a:schemeClr val="accent6"/>
                </a:solidFill>
              </a:rPr>
            </a:br>
            <a:r>
              <a:rPr lang="fr-FR" b="1" dirty="0">
                <a:solidFill>
                  <a:schemeClr val="accent6"/>
                </a:solidFill>
              </a:rPr>
              <a:t>3 types de versements sur 3 types de plans</a:t>
            </a:r>
            <a:r>
              <a:rPr lang="fr-FR" b="1" u="sng" dirty="0">
                <a:solidFill>
                  <a:schemeClr val="accent6"/>
                </a:solidFill>
              </a:rPr>
              <a:t>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27</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07504" y="843558"/>
          <a:ext cx="8928992" cy="4213230"/>
        </p:xfrm>
        <a:graphic>
          <a:graphicData uri="http://schemas.openxmlformats.org/drawingml/2006/table">
            <a:tbl>
              <a:tblPr firstRow="1" bandRow="1">
                <a:tableStyleId>{5C22544A-7EE6-4342-B048-85BDC9FD1C3A}</a:tableStyleId>
              </a:tblPr>
              <a:tblGrid>
                <a:gridCol w="2455472">
                  <a:extLst>
                    <a:ext uri="{9D8B030D-6E8A-4147-A177-3AD203B41FA5}">
                      <a16:colId xmlns:a16="http://schemas.microsoft.com/office/drawing/2014/main" val="3621783715"/>
                    </a:ext>
                  </a:extLst>
                </a:gridCol>
                <a:gridCol w="2225048">
                  <a:extLst>
                    <a:ext uri="{9D8B030D-6E8A-4147-A177-3AD203B41FA5}">
                      <a16:colId xmlns:a16="http://schemas.microsoft.com/office/drawing/2014/main" val="3051841110"/>
                    </a:ext>
                  </a:extLst>
                </a:gridCol>
                <a:gridCol w="2088232">
                  <a:extLst>
                    <a:ext uri="{9D8B030D-6E8A-4147-A177-3AD203B41FA5}">
                      <a16:colId xmlns:a16="http://schemas.microsoft.com/office/drawing/2014/main" val="960438437"/>
                    </a:ext>
                  </a:extLst>
                </a:gridCol>
                <a:gridCol w="2160240">
                  <a:extLst>
                    <a:ext uri="{9D8B030D-6E8A-4147-A177-3AD203B41FA5}">
                      <a16:colId xmlns:a16="http://schemas.microsoft.com/office/drawing/2014/main" val="2022352010"/>
                    </a:ext>
                  </a:extLst>
                </a:gridCol>
              </a:tblGrid>
              <a:tr h="552101">
                <a:tc>
                  <a:txBody>
                    <a:bodyPr/>
                    <a:lstStyle/>
                    <a:p>
                      <a:endParaRPr lang="fr-FR" sz="1600" dirty="0"/>
                    </a:p>
                  </a:txBody>
                  <a:tcPr>
                    <a:solidFill>
                      <a:schemeClr val="accent6"/>
                    </a:solidFill>
                  </a:tcPr>
                </a:tc>
                <a:tc>
                  <a:txBody>
                    <a:bodyPr/>
                    <a:lstStyle/>
                    <a:p>
                      <a:pPr algn="ctr"/>
                      <a:r>
                        <a:rPr lang="fr-FR" sz="1600" dirty="0"/>
                        <a:t>PERI </a:t>
                      </a:r>
                    </a:p>
                    <a:p>
                      <a:pPr algn="ctr"/>
                      <a:r>
                        <a:rPr lang="fr-FR" sz="1400" dirty="0"/>
                        <a:t>(ex PERP/Madelin)</a:t>
                      </a:r>
                    </a:p>
                  </a:txBody>
                  <a:tcPr>
                    <a:solidFill>
                      <a:schemeClr val="accent6"/>
                    </a:solidFill>
                  </a:tcPr>
                </a:tc>
                <a:tc>
                  <a:txBody>
                    <a:bodyPr/>
                    <a:lstStyle/>
                    <a:p>
                      <a:pPr algn="ctr"/>
                      <a:r>
                        <a:rPr lang="fr-FR" sz="1600" dirty="0"/>
                        <a:t>PERO </a:t>
                      </a:r>
                    </a:p>
                    <a:p>
                      <a:pPr algn="ctr"/>
                      <a:r>
                        <a:rPr lang="fr-FR" sz="1400" dirty="0"/>
                        <a:t>(ex art 83/PÈRE)</a:t>
                      </a:r>
                    </a:p>
                  </a:txBody>
                  <a:tcPr>
                    <a:solidFill>
                      <a:schemeClr val="accent6"/>
                    </a:solidFill>
                  </a:tcPr>
                </a:tc>
                <a:tc>
                  <a:txBody>
                    <a:bodyPr/>
                    <a:lstStyle/>
                    <a:p>
                      <a:pPr algn="ctr"/>
                      <a:r>
                        <a:rPr lang="fr-FR" sz="1600" dirty="0"/>
                        <a:t>PERECO </a:t>
                      </a:r>
                    </a:p>
                    <a:p>
                      <a:pPr algn="ctr"/>
                      <a:r>
                        <a:rPr lang="fr-FR" sz="1400" dirty="0"/>
                        <a:t>(ex PERCO)</a:t>
                      </a:r>
                    </a:p>
                  </a:txBody>
                  <a:tcPr>
                    <a:solidFill>
                      <a:schemeClr val="accent6"/>
                    </a:solidFill>
                  </a:tcPr>
                </a:tc>
                <a:extLst>
                  <a:ext uri="{0D108BD9-81ED-4DB2-BD59-A6C34878D82A}">
                    <a16:rowId xmlns:a16="http://schemas.microsoft.com/office/drawing/2014/main" val="3545120676"/>
                  </a:ext>
                </a:extLst>
              </a:tr>
              <a:tr h="1134874">
                <a:tc>
                  <a:txBody>
                    <a:bodyPr/>
                    <a:lstStyle/>
                    <a:p>
                      <a:r>
                        <a:rPr lang="fr-FR" sz="1600" b="1" dirty="0">
                          <a:solidFill>
                            <a:schemeClr val="bg1"/>
                          </a:solidFill>
                        </a:rPr>
                        <a:t>Versements volontaires déductibles </a:t>
                      </a:r>
                      <a:r>
                        <a:rPr lang="fr-FR" sz="1200" b="1" dirty="0">
                          <a:solidFill>
                            <a:schemeClr val="bg1"/>
                          </a:solidFill>
                        </a:rPr>
                        <a:t>(sauf option à chaque versement pour la non déductibilité art L224-20 CMF) </a:t>
                      </a:r>
                    </a:p>
                  </a:txBody>
                  <a:tcPr>
                    <a:solidFill>
                      <a:schemeClr val="accent6"/>
                    </a:solidFill>
                  </a:tcPr>
                </a:tc>
                <a:tc>
                  <a:txBody>
                    <a:bodyPr/>
                    <a:lstStyle/>
                    <a:p>
                      <a:pPr algn="ctr"/>
                      <a:r>
                        <a:rPr lang="fr-FR" sz="1600" dirty="0">
                          <a:solidFill>
                            <a:schemeClr val="bg1"/>
                          </a:solidFill>
                        </a:rPr>
                        <a:t>            </a:t>
                      </a:r>
                    </a:p>
                    <a:p>
                      <a:pPr algn="ctr"/>
                      <a:r>
                        <a:rPr lang="fr-FR" sz="1600" b="1" dirty="0">
                          <a:solidFill>
                            <a:schemeClr val="bg1"/>
                          </a:solidFill>
                        </a:rPr>
                        <a:t>OUI</a:t>
                      </a:r>
                    </a:p>
                  </a:txBody>
                  <a:tcPr>
                    <a:solidFill>
                      <a:schemeClr val="accent6"/>
                    </a:solidFill>
                  </a:tcPr>
                </a:tc>
                <a:tc>
                  <a:txBody>
                    <a:bodyPr/>
                    <a:lstStyle/>
                    <a:p>
                      <a:pPr algn="ctr"/>
                      <a:endParaRPr lang="fr-FR" sz="1600" dirty="0">
                        <a:solidFill>
                          <a:schemeClr val="bg1"/>
                        </a:solidFill>
                      </a:endParaRPr>
                    </a:p>
                    <a:p>
                      <a:pPr algn="ctr"/>
                      <a:r>
                        <a:rPr lang="fr-FR" sz="1600" b="1" dirty="0">
                          <a:solidFill>
                            <a:schemeClr val="bg1"/>
                          </a:solidFill>
                        </a:rPr>
                        <a:t>OUI</a:t>
                      </a:r>
                      <a:endParaRPr lang="fr-FR" sz="1600" dirty="0">
                        <a:solidFill>
                          <a:schemeClr val="bg1"/>
                        </a:solidFill>
                      </a:endParaRPr>
                    </a:p>
                  </a:txBody>
                  <a:tcPr>
                    <a:solidFill>
                      <a:schemeClr val="accent6"/>
                    </a:solidFill>
                  </a:tcPr>
                </a:tc>
                <a:tc>
                  <a:txBody>
                    <a:bodyPr/>
                    <a:lstStyle/>
                    <a:p>
                      <a:pPr algn="ctr"/>
                      <a:endParaRPr lang="fr-FR" sz="1600" dirty="0">
                        <a:solidFill>
                          <a:schemeClr val="bg1"/>
                        </a:solidFill>
                      </a:endParaRPr>
                    </a:p>
                    <a:p>
                      <a:pPr algn="ctr"/>
                      <a:r>
                        <a:rPr lang="fr-FR" sz="1600" b="1" dirty="0">
                          <a:solidFill>
                            <a:schemeClr val="bg1"/>
                          </a:solidFill>
                        </a:rPr>
                        <a:t> OUI</a:t>
                      </a:r>
                      <a:endParaRPr lang="fr-FR" sz="1600" dirty="0">
                        <a:solidFill>
                          <a:schemeClr val="bg1"/>
                        </a:solidFill>
                      </a:endParaRPr>
                    </a:p>
                  </a:txBody>
                  <a:tcPr>
                    <a:solidFill>
                      <a:schemeClr val="accent6"/>
                    </a:solidFill>
                  </a:tcPr>
                </a:tc>
                <a:extLst>
                  <a:ext uri="{0D108BD9-81ED-4DB2-BD59-A6C34878D82A}">
                    <a16:rowId xmlns:a16="http://schemas.microsoft.com/office/drawing/2014/main" val="539606803"/>
                  </a:ext>
                </a:extLst>
              </a:tr>
              <a:tr h="1134874">
                <a:tc>
                  <a:txBody>
                    <a:bodyPr/>
                    <a:lstStyle/>
                    <a:p>
                      <a:r>
                        <a:rPr lang="fr-FR" sz="1600" b="1" dirty="0">
                          <a:solidFill>
                            <a:schemeClr val="bg1"/>
                          </a:solidFill>
                        </a:rPr>
                        <a:t>Versements issus de l’épargne salariale </a:t>
                      </a:r>
                    </a:p>
                    <a:p>
                      <a:r>
                        <a:rPr lang="fr-FR" sz="1200" b="1" dirty="0">
                          <a:solidFill>
                            <a:schemeClr val="bg1"/>
                          </a:solidFill>
                        </a:rPr>
                        <a:t>(intéressement, participation, abondements, CET, jours de congés non pris)   </a:t>
                      </a:r>
                    </a:p>
                  </a:txBody>
                  <a:tcPr>
                    <a:solidFill>
                      <a:schemeClr val="accent6"/>
                    </a:solidFill>
                  </a:tcPr>
                </a:tc>
                <a:tc>
                  <a:txBody>
                    <a:bodyPr/>
                    <a:lstStyle/>
                    <a:p>
                      <a:endParaRPr lang="fr-FR" sz="1600" dirty="0">
                        <a:solidFill>
                          <a:schemeClr val="bg1"/>
                        </a:solidFill>
                      </a:endParaRPr>
                    </a:p>
                  </a:txBody>
                  <a:tcPr>
                    <a:solidFill>
                      <a:schemeClr val="accent6"/>
                    </a:solidFill>
                  </a:tcPr>
                </a:tc>
                <a:tc>
                  <a:txBody>
                    <a:bodyPr/>
                    <a:lstStyle/>
                    <a:p>
                      <a:pPr algn="ctr"/>
                      <a:endParaRPr lang="fr-FR" sz="1600" dirty="0">
                        <a:solidFill>
                          <a:schemeClr val="bg1"/>
                        </a:solidFill>
                      </a:endParaRPr>
                    </a:p>
                    <a:p>
                      <a:pPr algn="ctr"/>
                      <a:r>
                        <a:rPr lang="fr-FR" sz="1600" b="1" dirty="0">
                          <a:solidFill>
                            <a:schemeClr val="bg1"/>
                          </a:solidFill>
                        </a:rPr>
                        <a:t> OUI</a:t>
                      </a:r>
                    </a:p>
                    <a:p>
                      <a:pPr algn="ctr"/>
                      <a:r>
                        <a:rPr lang="fr-FR" sz="1200" b="0" dirty="0">
                          <a:solidFill>
                            <a:schemeClr val="bg1"/>
                          </a:solidFill>
                        </a:rPr>
                        <a:t>(abondement employeur  impossible et intéressement/participations sous conditions)</a:t>
                      </a:r>
                    </a:p>
                  </a:txBody>
                  <a:tcPr>
                    <a:solidFill>
                      <a:schemeClr val="accent6"/>
                    </a:solidFill>
                  </a:tcPr>
                </a:tc>
                <a:tc>
                  <a:txBody>
                    <a:bodyPr/>
                    <a:lstStyle/>
                    <a:p>
                      <a:pPr algn="ctr"/>
                      <a:endParaRPr lang="fr-FR" sz="1600" dirty="0">
                        <a:solidFill>
                          <a:schemeClr val="bg1"/>
                        </a:solidFill>
                      </a:endParaRPr>
                    </a:p>
                    <a:p>
                      <a:pPr algn="ctr"/>
                      <a:r>
                        <a:rPr lang="fr-FR" sz="1600" b="1" dirty="0">
                          <a:solidFill>
                            <a:schemeClr val="bg1"/>
                          </a:solidFill>
                        </a:rPr>
                        <a:t> OUI</a:t>
                      </a:r>
                    </a:p>
                    <a:p>
                      <a:pPr algn="ctr"/>
                      <a:r>
                        <a:rPr lang="fr-FR" sz="1200" b="0" dirty="0">
                          <a:solidFill>
                            <a:schemeClr val="bg1"/>
                          </a:solidFill>
                        </a:rPr>
                        <a:t>(avec versements employeur limités à 16% du PASS dont versement initial et versements périodiques possibles dans la limite de 2% du PASS en PU ou PP)</a:t>
                      </a:r>
                    </a:p>
                  </a:txBody>
                  <a:tcPr>
                    <a:solidFill>
                      <a:schemeClr val="accent6"/>
                    </a:solidFill>
                  </a:tcPr>
                </a:tc>
                <a:extLst>
                  <a:ext uri="{0D108BD9-81ED-4DB2-BD59-A6C34878D82A}">
                    <a16:rowId xmlns:a16="http://schemas.microsoft.com/office/drawing/2014/main" val="408965605"/>
                  </a:ext>
                </a:extLst>
              </a:tr>
              <a:tr h="849855">
                <a:tc>
                  <a:txBody>
                    <a:bodyPr/>
                    <a:lstStyle/>
                    <a:p>
                      <a:r>
                        <a:rPr lang="fr-FR" sz="1600" b="1" dirty="0">
                          <a:solidFill>
                            <a:schemeClr val="bg1"/>
                          </a:solidFill>
                        </a:rPr>
                        <a:t>Versements obligatoires </a:t>
                      </a:r>
                      <a:r>
                        <a:rPr lang="fr-FR" sz="1200" b="1" dirty="0">
                          <a:solidFill>
                            <a:schemeClr val="bg1"/>
                          </a:solidFill>
                        </a:rPr>
                        <a:t>employeur/salarié </a:t>
                      </a:r>
                    </a:p>
                  </a:txBody>
                  <a:tcPr>
                    <a:solidFill>
                      <a:schemeClr val="accent6"/>
                    </a:solidFill>
                  </a:tcPr>
                </a:tc>
                <a:tc>
                  <a:txBody>
                    <a:bodyPr/>
                    <a:lstStyle/>
                    <a:p>
                      <a:pPr algn="ctr"/>
                      <a:endParaRPr lang="fr-FR" sz="1600" b="1" dirty="0">
                        <a:solidFill>
                          <a:schemeClr val="bg1"/>
                        </a:solidFill>
                      </a:endParaRPr>
                    </a:p>
                  </a:txBody>
                  <a:tcPr>
                    <a:solidFill>
                      <a:schemeClr val="accent6"/>
                    </a:solidFill>
                  </a:tcPr>
                </a:tc>
                <a:tc>
                  <a:txBody>
                    <a:bodyPr/>
                    <a:lstStyle/>
                    <a:p>
                      <a:pPr algn="ctr"/>
                      <a:r>
                        <a:rPr lang="fr-FR" sz="1600" b="1" dirty="0">
                          <a:solidFill>
                            <a:schemeClr val="bg1"/>
                          </a:solidFill>
                        </a:rPr>
                        <a:t>OUI</a:t>
                      </a:r>
                      <a:endParaRPr lang="fr-FR" sz="1600" dirty="0">
                        <a:solidFill>
                          <a:schemeClr val="bg1"/>
                        </a:solidFill>
                      </a:endParaRPr>
                    </a:p>
                  </a:txBody>
                  <a:tcPr>
                    <a:solidFill>
                      <a:schemeClr val="accent6"/>
                    </a:solidFill>
                  </a:tcPr>
                </a:tc>
                <a:tc>
                  <a:txBody>
                    <a:bodyPr/>
                    <a:lstStyle/>
                    <a:p>
                      <a:pPr algn="ctr"/>
                      <a:endParaRPr lang="fr-FR" sz="1600" b="1" dirty="0">
                        <a:solidFill>
                          <a:schemeClr val="bg1"/>
                        </a:solidFill>
                      </a:endParaRPr>
                    </a:p>
                  </a:txBody>
                  <a:tcPr>
                    <a:solidFill>
                      <a:schemeClr val="accent6"/>
                    </a:solidFill>
                  </a:tcPr>
                </a:tc>
                <a:extLst>
                  <a:ext uri="{0D108BD9-81ED-4DB2-BD59-A6C34878D82A}">
                    <a16:rowId xmlns:a16="http://schemas.microsoft.com/office/drawing/2014/main" val="1385983691"/>
                  </a:ext>
                </a:extLst>
              </a:tr>
            </a:tbl>
          </a:graphicData>
        </a:graphic>
      </p:graphicFrame>
      <p:sp>
        <p:nvSpPr>
          <p:cNvPr id="8" name="AutoShape 3">
            <a:extLst>
              <a:ext uri="{FF2B5EF4-FFF2-40B4-BE49-F238E27FC236}">
                <a16:creationId xmlns:a16="http://schemas.microsoft.com/office/drawing/2014/main" id="{D796C8D0-6B8C-4081-A00F-AC08CD09AF8E}"/>
              </a:ext>
            </a:extLst>
          </p:cNvPr>
          <p:cNvSpPr>
            <a:spLocks noChangeAspect="1" noChangeArrowheads="1" noTextEdit="1"/>
          </p:cNvSpPr>
          <p:nvPr/>
        </p:nvSpPr>
        <p:spPr bwMode="auto">
          <a:xfrm>
            <a:off x="31750" y="30163"/>
            <a:ext cx="90043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5">
            <a:extLst>
              <a:ext uri="{FF2B5EF4-FFF2-40B4-BE49-F238E27FC236}">
                <a16:creationId xmlns:a16="http://schemas.microsoft.com/office/drawing/2014/main" id="{20D08BDE-9C7C-468F-A85A-3C78EB4CF266}"/>
              </a:ext>
            </a:extLst>
          </p:cNvPr>
          <p:cNvSpPr>
            <a:spLocks noChangeArrowheads="1"/>
          </p:cNvSpPr>
          <p:nvPr/>
        </p:nvSpPr>
        <p:spPr bwMode="auto">
          <a:xfrm>
            <a:off x="30163" y="28576"/>
            <a:ext cx="9007475" cy="5075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078" name="Picture 6">
            <a:extLst>
              <a:ext uri="{FF2B5EF4-FFF2-40B4-BE49-F238E27FC236}">
                <a16:creationId xmlns:a16="http://schemas.microsoft.com/office/drawing/2014/main" id="{1C7A11C8-07C7-4736-BB74-A533AF7F7D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0" y="30163"/>
            <a:ext cx="900747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73E9F404-9398-4EE2-9C58-8EF450A4E288}"/>
              </a:ext>
            </a:extLst>
          </p:cNvPr>
          <p:cNvSpPr>
            <a:spLocks noChangeArrowheads="1"/>
          </p:cNvSpPr>
          <p:nvPr/>
        </p:nvSpPr>
        <p:spPr bwMode="auto">
          <a:xfrm>
            <a:off x="136525" y="79375"/>
            <a:ext cx="8794750" cy="711200"/>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8">
            <a:extLst>
              <a:ext uri="{FF2B5EF4-FFF2-40B4-BE49-F238E27FC236}">
                <a16:creationId xmlns:a16="http://schemas.microsoft.com/office/drawing/2014/main" id="{F83373F7-061F-45F9-9192-D2BB186D91F7}"/>
              </a:ext>
            </a:extLst>
          </p:cNvPr>
          <p:cNvSpPr>
            <a:spLocks noChangeArrowheads="1"/>
          </p:cNvSpPr>
          <p:nvPr/>
        </p:nvSpPr>
        <p:spPr bwMode="auto">
          <a:xfrm>
            <a:off x="2273300" y="136525"/>
            <a:ext cx="47545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Le PER : un dispositif unique qui combine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F68BAABC-D513-4554-A7A9-66CD3ECDDA4E}"/>
              </a:ext>
            </a:extLst>
          </p:cNvPr>
          <p:cNvSpPr>
            <a:spLocks noChangeArrowheads="1"/>
          </p:cNvSpPr>
          <p:nvPr/>
        </p:nvSpPr>
        <p:spPr bwMode="auto">
          <a:xfrm>
            <a:off x="2212975" y="404813"/>
            <a:ext cx="48148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3 types de versements sur 3 types de plans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316A6289-9B1E-4A4A-AF7F-B84F46637195}"/>
              </a:ext>
            </a:extLst>
          </p:cNvPr>
          <p:cNvSpPr>
            <a:spLocks noChangeArrowheads="1"/>
          </p:cNvSpPr>
          <p:nvPr/>
        </p:nvSpPr>
        <p:spPr bwMode="auto">
          <a:xfrm>
            <a:off x="7766050" y="4884738"/>
            <a:ext cx="495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6512774E-052A-46FD-85A2-4DB018F6EA7A}"/>
              </a:ext>
            </a:extLst>
          </p:cNvPr>
          <p:cNvSpPr>
            <a:spLocks noChangeArrowheads="1"/>
          </p:cNvSpPr>
          <p:nvPr/>
        </p:nvSpPr>
        <p:spPr bwMode="auto">
          <a:xfrm>
            <a:off x="8534400" y="4884738"/>
            <a:ext cx="1412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27</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20C377E1-373E-4007-B04A-7C365C44D27A}"/>
              </a:ext>
            </a:extLst>
          </p:cNvPr>
          <p:cNvSpPr>
            <a:spLocks noChangeArrowheads="1"/>
          </p:cNvSpPr>
          <p:nvPr/>
        </p:nvSpPr>
        <p:spPr bwMode="auto">
          <a:xfrm>
            <a:off x="136525" y="860425"/>
            <a:ext cx="2417763" cy="5461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3">
            <a:extLst>
              <a:ext uri="{FF2B5EF4-FFF2-40B4-BE49-F238E27FC236}">
                <a16:creationId xmlns:a16="http://schemas.microsoft.com/office/drawing/2014/main" id="{2B31A142-650C-4163-8C3B-7EC9ADC39ED6}"/>
              </a:ext>
            </a:extLst>
          </p:cNvPr>
          <p:cNvSpPr>
            <a:spLocks noChangeArrowheads="1"/>
          </p:cNvSpPr>
          <p:nvPr/>
        </p:nvSpPr>
        <p:spPr bwMode="auto">
          <a:xfrm>
            <a:off x="2554288" y="860425"/>
            <a:ext cx="2192338" cy="5461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Rectangle 14">
            <a:extLst>
              <a:ext uri="{FF2B5EF4-FFF2-40B4-BE49-F238E27FC236}">
                <a16:creationId xmlns:a16="http://schemas.microsoft.com/office/drawing/2014/main" id="{12D18926-CF2F-4DD9-8CD7-05ABD7A6D5D7}"/>
              </a:ext>
            </a:extLst>
          </p:cNvPr>
          <p:cNvSpPr>
            <a:spLocks noChangeArrowheads="1"/>
          </p:cNvSpPr>
          <p:nvPr/>
        </p:nvSpPr>
        <p:spPr bwMode="auto">
          <a:xfrm>
            <a:off x="4746625" y="860425"/>
            <a:ext cx="2057400" cy="5461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5">
            <a:extLst>
              <a:ext uri="{FF2B5EF4-FFF2-40B4-BE49-F238E27FC236}">
                <a16:creationId xmlns:a16="http://schemas.microsoft.com/office/drawing/2014/main" id="{247AA8A6-75B0-4C02-BDE7-F019387542B9}"/>
              </a:ext>
            </a:extLst>
          </p:cNvPr>
          <p:cNvSpPr>
            <a:spLocks noChangeArrowheads="1"/>
          </p:cNvSpPr>
          <p:nvPr/>
        </p:nvSpPr>
        <p:spPr bwMode="auto">
          <a:xfrm>
            <a:off x="6804025" y="860425"/>
            <a:ext cx="2127250" cy="5461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6">
            <a:extLst>
              <a:ext uri="{FF2B5EF4-FFF2-40B4-BE49-F238E27FC236}">
                <a16:creationId xmlns:a16="http://schemas.microsoft.com/office/drawing/2014/main" id="{9DD8358B-3BB2-4DDD-8D88-97D8E1FF54FC}"/>
              </a:ext>
            </a:extLst>
          </p:cNvPr>
          <p:cNvSpPr>
            <a:spLocks noChangeArrowheads="1"/>
          </p:cNvSpPr>
          <p:nvPr/>
        </p:nvSpPr>
        <p:spPr bwMode="auto">
          <a:xfrm>
            <a:off x="136525" y="1406525"/>
            <a:ext cx="2417763" cy="1119187"/>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7">
            <a:extLst>
              <a:ext uri="{FF2B5EF4-FFF2-40B4-BE49-F238E27FC236}">
                <a16:creationId xmlns:a16="http://schemas.microsoft.com/office/drawing/2014/main" id="{CA46726A-A738-4E8F-912B-109EEB05865D}"/>
              </a:ext>
            </a:extLst>
          </p:cNvPr>
          <p:cNvSpPr>
            <a:spLocks noChangeArrowheads="1"/>
          </p:cNvSpPr>
          <p:nvPr/>
        </p:nvSpPr>
        <p:spPr bwMode="auto">
          <a:xfrm>
            <a:off x="2554288" y="1406525"/>
            <a:ext cx="2192338" cy="1119187"/>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8">
            <a:extLst>
              <a:ext uri="{FF2B5EF4-FFF2-40B4-BE49-F238E27FC236}">
                <a16:creationId xmlns:a16="http://schemas.microsoft.com/office/drawing/2014/main" id="{4175F6A3-EFA5-445A-B928-98BB2F8B2661}"/>
              </a:ext>
            </a:extLst>
          </p:cNvPr>
          <p:cNvSpPr>
            <a:spLocks noChangeArrowheads="1"/>
          </p:cNvSpPr>
          <p:nvPr/>
        </p:nvSpPr>
        <p:spPr bwMode="auto">
          <a:xfrm>
            <a:off x="4746625" y="1406525"/>
            <a:ext cx="2057400" cy="1119187"/>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9">
            <a:extLst>
              <a:ext uri="{FF2B5EF4-FFF2-40B4-BE49-F238E27FC236}">
                <a16:creationId xmlns:a16="http://schemas.microsoft.com/office/drawing/2014/main" id="{65EB86F3-B9C4-467F-B381-1F8B87A42754}"/>
              </a:ext>
            </a:extLst>
          </p:cNvPr>
          <p:cNvSpPr>
            <a:spLocks noChangeArrowheads="1"/>
          </p:cNvSpPr>
          <p:nvPr/>
        </p:nvSpPr>
        <p:spPr bwMode="auto">
          <a:xfrm>
            <a:off x="6804025" y="1406525"/>
            <a:ext cx="2127250" cy="1119187"/>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CD5EBE24-61AB-4CF3-9CFA-033FC7E805A2}"/>
              </a:ext>
            </a:extLst>
          </p:cNvPr>
          <p:cNvSpPr>
            <a:spLocks noChangeArrowheads="1"/>
          </p:cNvSpPr>
          <p:nvPr/>
        </p:nvSpPr>
        <p:spPr bwMode="auto">
          <a:xfrm>
            <a:off x="136525" y="2525713"/>
            <a:ext cx="2417763" cy="16541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1">
            <a:extLst>
              <a:ext uri="{FF2B5EF4-FFF2-40B4-BE49-F238E27FC236}">
                <a16:creationId xmlns:a16="http://schemas.microsoft.com/office/drawing/2014/main" id="{BE95F680-4AD6-403E-85FA-19F8BD6A4927}"/>
              </a:ext>
            </a:extLst>
          </p:cNvPr>
          <p:cNvSpPr>
            <a:spLocks noChangeArrowheads="1"/>
          </p:cNvSpPr>
          <p:nvPr/>
        </p:nvSpPr>
        <p:spPr bwMode="auto">
          <a:xfrm>
            <a:off x="2554288" y="2525713"/>
            <a:ext cx="2192338" cy="16541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2">
            <a:extLst>
              <a:ext uri="{FF2B5EF4-FFF2-40B4-BE49-F238E27FC236}">
                <a16:creationId xmlns:a16="http://schemas.microsoft.com/office/drawing/2014/main" id="{24DFD967-CEFB-4259-B097-4CF65F83AE1C}"/>
              </a:ext>
            </a:extLst>
          </p:cNvPr>
          <p:cNvSpPr>
            <a:spLocks noChangeArrowheads="1"/>
          </p:cNvSpPr>
          <p:nvPr/>
        </p:nvSpPr>
        <p:spPr bwMode="auto">
          <a:xfrm>
            <a:off x="4746625" y="2525713"/>
            <a:ext cx="2057400" cy="16541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3">
            <a:extLst>
              <a:ext uri="{FF2B5EF4-FFF2-40B4-BE49-F238E27FC236}">
                <a16:creationId xmlns:a16="http://schemas.microsoft.com/office/drawing/2014/main" id="{1D74649E-EB05-4625-9C1A-1DEAEC4300E1}"/>
              </a:ext>
            </a:extLst>
          </p:cNvPr>
          <p:cNvSpPr>
            <a:spLocks noChangeArrowheads="1"/>
          </p:cNvSpPr>
          <p:nvPr/>
        </p:nvSpPr>
        <p:spPr bwMode="auto">
          <a:xfrm>
            <a:off x="6804025" y="2525713"/>
            <a:ext cx="2127250" cy="16541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4">
            <a:extLst>
              <a:ext uri="{FF2B5EF4-FFF2-40B4-BE49-F238E27FC236}">
                <a16:creationId xmlns:a16="http://schemas.microsoft.com/office/drawing/2014/main" id="{F041B244-14B9-49C4-8D42-1FDF7A852BC1}"/>
              </a:ext>
            </a:extLst>
          </p:cNvPr>
          <p:cNvSpPr>
            <a:spLocks noChangeArrowheads="1"/>
          </p:cNvSpPr>
          <p:nvPr/>
        </p:nvSpPr>
        <p:spPr bwMode="auto">
          <a:xfrm>
            <a:off x="136525" y="4179888"/>
            <a:ext cx="2417763" cy="8382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5">
            <a:extLst>
              <a:ext uri="{FF2B5EF4-FFF2-40B4-BE49-F238E27FC236}">
                <a16:creationId xmlns:a16="http://schemas.microsoft.com/office/drawing/2014/main" id="{CEC34CC6-9762-4EAA-BEA0-838436034E60}"/>
              </a:ext>
            </a:extLst>
          </p:cNvPr>
          <p:cNvSpPr>
            <a:spLocks noChangeArrowheads="1"/>
          </p:cNvSpPr>
          <p:nvPr/>
        </p:nvSpPr>
        <p:spPr bwMode="auto">
          <a:xfrm>
            <a:off x="2554288" y="4179888"/>
            <a:ext cx="2192338" cy="8382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6">
            <a:extLst>
              <a:ext uri="{FF2B5EF4-FFF2-40B4-BE49-F238E27FC236}">
                <a16:creationId xmlns:a16="http://schemas.microsoft.com/office/drawing/2014/main" id="{0776FD7E-0CB3-4797-A073-4FEB450EF991}"/>
              </a:ext>
            </a:extLst>
          </p:cNvPr>
          <p:cNvSpPr>
            <a:spLocks noChangeArrowheads="1"/>
          </p:cNvSpPr>
          <p:nvPr/>
        </p:nvSpPr>
        <p:spPr bwMode="auto">
          <a:xfrm>
            <a:off x="4746625" y="4179888"/>
            <a:ext cx="2057400" cy="8382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7">
            <a:extLst>
              <a:ext uri="{FF2B5EF4-FFF2-40B4-BE49-F238E27FC236}">
                <a16:creationId xmlns:a16="http://schemas.microsoft.com/office/drawing/2014/main" id="{DEB4B34D-566D-412D-BBBB-8F7B3112268D}"/>
              </a:ext>
            </a:extLst>
          </p:cNvPr>
          <p:cNvSpPr>
            <a:spLocks noChangeArrowheads="1"/>
          </p:cNvSpPr>
          <p:nvPr/>
        </p:nvSpPr>
        <p:spPr bwMode="auto">
          <a:xfrm>
            <a:off x="6804025" y="4179888"/>
            <a:ext cx="2127250" cy="8382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Line 28">
            <a:extLst>
              <a:ext uri="{FF2B5EF4-FFF2-40B4-BE49-F238E27FC236}">
                <a16:creationId xmlns:a16="http://schemas.microsoft.com/office/drawing/2014/main" id="{26D895ED-9308-4F0E-9BC9-8F093630972B}"/>
              </a:ext>
            </a:extLst>
          </p:cNvPr>
          <p:cNvSpPr>
            <a:spLocks noChangeShapeType="1"/>
          </p:cNvSpPr>
          <p:nvPr/>
        </p:nvSpPr>
        <p:spPr bwMode="auto">
          <a:xfrm>
            <a:off x="2554288" y="855663"/>
            <a:ext cx="0" cy="4168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2" name="Line 29">
            <a:extLst>
              <a:ext uri="{FF2B5EF4-FFF2-40B4-BE49-F238E27FC236}">
                <a16:creationId xmlns:a16="http://schemas.microsoft.com/office/drawing/2014/main" id="{C9F3F19F-ECCD-4F85-A5B1-2A28FDA508A9}"/>
              </a:ext>
            </a:extLst>
          </p:cNvPr>
          <p:cNvSpPr>
            <a:spLocks noChangeShapeType="1"/>
          </p:cNvSpPr>
          <p:nvPr/>
        </p:nvSpPr>
        <p:spPr bwMode="auto">
          <a:xfrm>
            <a:off x="4746625" y="855663"/>
            <a:ext cx="0" cy="4168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3" name="Line 30">
            <a:extLst>
              <a:ext uri="{FF2B5EF4-FFF2-40B4-BE49-F238E27FC236}">
                <a16:creationId xmlns:a16="http://schemas.microsoft.com/office/drawing/2014/main" id="{F167F5A4-56BC-4B26-BB68-DDDA8A578FDF}"/>
              </a:ext>
            </a:extLst>
          </p:cNvPr>
          <p:cNvSpPr>
            <a:spLocks noChangeShapeType="1"/>
          </p:cNvSpPr>
          <p:nvPr/>
        </p:nvSpPr>
        <p:spPr bwMode="auto">
          <a:xfrm>
            <a:off x="6804025" y="855663"/>
            <a:ext cx="0" cy="4168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4" name="Line 31">
            <a:extLst>
              <a:ext uri="{FF2B5EF4-FFF2-40B4-BE49-F238E27FC236}">
                <a16:creationId xmlns:a16="http://schemas.microsoft.com/office/drawing/2014/main" id="{5CB26A53-BE82-4757-A521-AC5799A92407}"/>
              </a:ext>
            </a:extLst>
          </p:cNvPr>
          <p:cNvSpPr>
            <a:spLocks noChangeShapeType="1"/>
          </p:cNvSpPr>
          <p:nvPr/>
        </p:nvSpPr>
        <p:spPr bwMode="auto">
          <a:xfrm>
            <a:off x="130175" y="1406525"/>
            <a:ext cx="88074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5" name="Line 32">
            <a:extLst>
              <a:ext uri="{FF2B5EF4-FFF2-40B4-BE49-F238E27FC236}">
                <a16:creationId xmlns:a16="http://schemas.microsoft.com/office/drawing/2014/main" id="{E1531270-6BFF-4348-B10A-E51489D508C4}"/>
              </a:ext>
            </a:extLst>
          </p:cNvPr>
          <p:cNvSpPr>
            <a:spLocks noChangeShapeType="1"/>
          </p:cNvSpPr>
          <p:nvPr/>
        </p:nvSpPr>
        <p:spPr bwMode="auto">
          <a:xfrm>
            <a:off x="130175" y="2525713"/>
            <a:ext cx="88074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6" name="Line 33">
            <a:extLst>
              <a:ext uri="{FF2B5EF4-FFF2-40B4-BE49-F238E27FC236}">
                <a16:creationId xmlns:a16="http://schemas.microsoft.com/office/drawing/2014/main" id="{F4D1E4B1-83B8-455F-80D2-E3B698AE8B41}"/>
              </a:ext>
            </a:extLst>
          </p:cNvPr>
          <p:cNvSpPr>
            <a:spLocks noChangeShapeType="1"/>
          </p:cNvSpPr>
          <p:nvPr/>
        </p:nvSpPr>
        <p:spPr bwMode="auto">
          <a:xfrm>
            <a:off x="130175" y="4179888"/>
            <a:ext cx="88074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7" name="Line 34">
            <a:extLst>
              <a:ext uri="{FF2B5EF4-FFF2-40B4-BE49-F238E27FC236}">
                <a16:creationId xmlns:a16="http://schemas.microsoft.com/office/drawing/2014/main" id="{2379B309-04D1-4766-9FCD-B82B4CF73E00}"/>
              </a:ext>
            </a:extLst>
          </p:cNvPr>
          <p:cNvSpPr>
            <a:spLocks noChangeShapeType="1"/>
          </p:cNvSpPr>
          <p:nvPr/>
        </p:nvSpPr>
        <p:spPr bwMode="auto">
          <a:xfrm>
            <a:off x="136525" y="855663"/>
            <a:ext cx="0" cy="4168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79" name="Line 35">
            <a:extLst>
              <a:ext uri="{FF2B5EF4-FFF2-40B4-BE49-F238E27FC236}">
                <a16:creationId xmlns:a16="http://schemas.microsoft.com/office/drawing/2014/main" id="{F6D1BB3C-EF9F-4AA8-9204-18EFD76CA7FC}"/>
              </a:ext>
            </a:extLst>
          </p:cNvPr>
          <p:cNvSpPr>
            <a:spLocks noChangeShapeType="1"/>
          </p:cNvSpPr>
          <p:nvPr/>
        </p:nvSpPr>
        <p:spPr bwMode="auto">
          <a:xfrm>
            <a:off x="8931275" y="855663"/>
            <a:ext cx="0" cy="4168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0" name="Line 36">
            <a:extLst>
              <a:ext uri="{FF2B5EF4-FFF2-40B4-BE49-F238E27FC236}">
                <a16:creationId xmlns:a16="http://schemas.microsoft.com/office/drawing/2014/main" id="{5A4DA7B4-AFBB-4634-A7F3-B8E565716616}"/>
              </a:ext>
            </a:extLst>
          </p:cNvPr>
          <p:cNvSpPr>
            <a:spLocks noChangeShapeType="1"/>
          </p:cNvSpPr>
          <p:nvPr/>
        </p:nvSpPr>
        <p:spPr bwMode="auto">
          <a:xfrm>
            <a:off x="130175" y="860425"/>
            <a:ext cx="88074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1" name="Line 37">
            <a:extLst>
              <a:ext uri="{FF2B5EF4-FFF2-40B4-BE49-F238E27FC236}">
                <a16:creationId xmlns:a16="http://schemas.microsoft.com/office/drawing/2014/main" id="{ADE8D8F5-257B-4BF2-92D4-7AB399C33157}"/>
              </a:ext>
            </a:extLst>
          </p:cNvPr>
          <p:cNvSpPr>
            <a:spLocks noChangeShapeType="1"/>
          </p:cNvSpPr>
          <p:nvPr/>
        </p:nvSpPr>
        <p:spPr bwMode="auto">
          <a:xfrm>
            <a:off x="130175" y="5018088"/>
            <a:ext cx="88074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2" name="Rectangle 38">
            <a:extLst>
              <a:ext uri="{FF2B5EF4-FFF2-40B4-BE49-F238E27FC236}">
                <a16:creationId xmlns:a16="http://schemas.microsoft.com/office/drawing/2014/main" id="{0C0949E5-F06B-4BAD-96C7-A0C28112FCF1}"/>
              </a:ext>
            </a:extLst>
          </p:cNvPr>
          <p:cNvSpPr>
            <a:spLocks noChangeArrowheads="1"/>
          </p:cNvSpPr>
          <p:nvPr/>
        </p:nvSpPr>
        <p:spPr bwMode="auto">
          <a:xfrm>
            <a:off x="3414713" y="915988"/>
            <a:ext cx="633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Arial" panose="020B0604020202020204" pitchFamily="34" charset="0"/>
              </a:rPr>
              <a:t>PERI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83" name="Rectangle 39">
            <a:extLst>
              <a:ext uri="{FF2B5EF4-FFF2-40B4-BE49-F238E27FC236}">
                <a16:creationId xmlns:a16="http://schemas.microsoft.com/office/drawing/2014/main" id="{0798CBA9-F0D6-449F-B456-FD11FFC7B8FE}"/>
              </a:ext>
            </a:extLst>
          </p:cNvPr>
          <p:cNvSpPr>
            <a:spLocks noChangeArrowheads="1"/>
          </p:cNvSpPr>
          <p:nvPr/>
        </p:nvSpPr>
        <p:spPr bwMode="auto">
          <a:xfrm>
            <a:off x="2887663" y="1155700"/>
            <a:ext cx="164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Arial" panose="020B0604020202020204" pitchFamily="34" charset="0"/>
              </a:rPr>
              <a:t>(ex PERP/Madelin)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84" name="Rectangle 40">
            <a:extLst>
              <a:ext uri="{FF2B5EF4-FFF2-40B4-BE49-F238E27FC236}">
                <a16:creationId xmlns:a16="http://schemas.microsoft.com/office/drawing/2014/main" id="{4D194452-5BD3-48CB-8320-7BD7E7B232DF}"/>
              </a:ext>
            </a:extLst>
          </p:cNvPr>
          <p:cNvSpPr>
            <a:spLocks noChangeArrowheads="1"/>
          </p:cNvSpPr>
          <p:nvPr/>
        </p:nvSpPr>
        <p:spPr bwMode="auto">
          <a:xfrm>
            <a:off x="5489575" y="915988"/>
            <a:ext cx="736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85" name="Rectangle 41">
            <a:extLst>
              <a:ext uri="{FF2B5EF4-FFF2-40B4-BE49-F238E27FC236}">
                <a16:creationId xmlns:a16="http://schemas.microsoft.com/office/drawing/2014/main" id="{B4795A4D-1273-44E0-8A25-E7B65C2EC447}"/>
              </a:ext>
            </a:extLst>
          </p:cNvPr>
          <p:cNvSpPr>
            <a:spLocks noChangeArrowheads="1"/>
          </p:cNvSpPr>
          <p:nvPr/>
        </p:nvSpPr>
        <p:spPr bwMode="auto">
          <a:xfrm>
            <a:off x="5102225" y="1155700"/>
            <a:ext cx="1457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Arial" panose="020B0604020202020204" pitchFamily="34" charset="0"/>
              </a:rPr>
              <a:t>(ex art 83/PÈRE)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86" name="Rectangle 42">
            <a:extLst>
              <a:ext uri="{FF2B5EF4-FFF2-40B4-BE49-F238E27FC236}">
                <a16:creationId xmlns:a16="http://schemas.microsoft.com/office/drawing/2014/main" id="{005AA9DE-6132-4B58-92F1-86C80CCC364B}"/>
              </a:ext>
            </a:extLst>
          </p:cNvPr>
          <p:cNvSpPr>
            <a:spLocks noChangeArrowheads="1"/>
          </p:cNvSpPr>
          <p:nvPr/>
        </p:nvSpPr>
        <p:spPr bwMode="auto">
          <a:xfrm>
            <a:off x="7442200" y="915988"/>
            <a:ext cx="10207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PERECO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87" name="Rectangle 43">
            <a:extLst>
              <a:ext uri="{FF2B5EF4-FFF2-40B4-BE49-F238E27FC236}">
                <a16:creationId xmlns:a16="http://schemas.microsoft.com/office/drawing/2014/main" id="{709F1CA5-0FC5-4841-84A5-E2BE7126A7C8}"/>
              </a:ext>
            </a:extLst>
          </p:cNvPr>
          <p:cNvSpPr>
            <a:spLocks noChangeArrowheads="1"/>
          </p:cNvSpPr>
          <p:nvPr/>
        </p:nvSpPr>
        <p:spPr bwMode="auto">
          <a:xfrm>
            <a:off x="7378700" y="1155700"/>
            <a:ext cx="1081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(ex PERCO)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88" name="Rectangle 44">
            <a:extLst>
              <a:ext uri="{FF2B5EF4-FFF2-40B4-BE49-F238E27FC236}">
                <a16:creationId xmlns:a16="http://schemas.microsoft.com/office/drawing/2014/main" id="{0655CECE-26CF-43F6-8355-2F667B00EB19}"/>
              </a:ext>
            </a:extLst>
          </p:cNvPr>
          <p:cNvSpPr>
            <a:spLocks noChangeArrowheads="1"/>
          </p:cNvSpPr>
          <p:nvPr/>
        </p:nvSpPr>
        <p:spPr bwMode="auto">
          <a:xfrm>
            <a:off x="227013" y="1460500"/>
            <a:ext cx="1322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89" name="Rectangle 45">
            <a:extLst>
              <a:ext uri="{FF2B5EF4-FFF2-40B4-BE49-F238E27FC236}">
                <a16:creationId xmlns:a16="http://schemas.microsoft.com/office/drawing/2014/main" id="{E5D79576-C4B6-419C-968A-18F46831B590}"/>
              </a:ext>
            </a:extLst>
          </p:cNvPr>
          <p:cNvSpPr>
            <a:spLocks noChangeArrowheads="1"/>
          </p:cNvSpPr>
          <p:nvPr/>
        </p:nvSpPr>
        <p:spPr bwMode="auto">
          <a:xfrm>
            <a:off x="227013" y="1703388"/>
            <a:ext cx="2444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volontaires déductibles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0" name="Rectangle 46">
            <a:extLst>
              <a:ext uri="{FF2B5EF4-FFF2-40B4-BE49-F238E27FC236}">
                <a16:creationId xmlns:a16="http://schemas.microsoft.com/office/drawing/2014/main" id="{DA3D533D-2D72-49CA-9C46-75ADE6C6C4D3}"/>
              </a:ext>
            </a:extLst>
          </p:cNvPr>
          <p:cNvSpPr>
            <a:spLocks noChangeArrowheads="1"/>
          </p:cNvSpPr>
          <p:nvPr/>
        </p:nvSpPr>
        <p:spPr bwMode="auto">
          <a:xfrm>
            <a:off x="227013" y="1943100"/>
            <a:ext cx="1706563"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(sauf option à chaque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1" name="Rectangle 47">
            <a:extLst>
              <a:ext uri="{FF2B5EF4-FFF2-40B4-BE49-F238E27FC236}">
                <a16:creationId xmlns:a16="http://schemas.microsoft.com/office/drawing/2014/main" id="{34B0005A-E0A2-4FDD-9863-25CDB1313B31}"/>
              </a:ext>
            </a:extLst>
          </p:cNvPr>
          <p:cNvSpPr>
            <a:spLocks noChangeArrowheads="1"/>
          </p:cNvSpPr>
          <p:nvPr/>
        </p:nvSpPr>
        <p:spPr bwMode="auto">
          <a:xfrm>
            <a:off x="227013" y="2124075"/>
            <a:ext cx="17668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versement pour la non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2" name="Rectangle 48">
            <a:extLst>
              <a:ext uri="{FF2B5EF4-FFF2-40B4-BE49-F238E27FC236}">
                <a16:creationId xmlns:a16="http://schemas.microsoft.com/office/drawing/2014/main" id="{6A85084A-4A9D-42C9-9CF1-4F206301ACED}"/>
              </a:ext>
            </a:extLst>
          </p:cNvPr>
          <p:cNvSpPr>
            <a:spLocks noChangeArrowheads="1"/>
          </p:cNvSpPr>
          <p:nvPr/>
        </p:nvSpPr>
        <p:spPr bwMode="auto">
          <a:xfrm>
            <a:off x="227013" y="2305050"/>
            <a:ext cx="16129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déductibilité art L224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3" name="Rectangle 49">
            <a:extLst>
              <a:ext uri="{FF2B5EF4-FFF2-40B4-BE49-F238E27FC236}">
                <a16:creationId xmlns:a16="http://schemas.microsoft.com/office/drawing/2014/main" id="{C746D59A-EA6E-4C55-A47E-57BBAA401215}"/>
              </a:ext>
            </a:extLst>
          </p:cNvPr>
          <p:cNvSpPr>
            <a:spLocks noChangeArrowheads="1"/>
          </p:cNvSpPr>
          <p:nvPr/>
        </p:nvSpPr>
        <p:spPr bwMode="auto">
          <a:xfrm>
            <a:off x="1735138" y="2305050"/>
            <a:ext cx="1254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4" name="Rectangle 50">
            <a:extLst>
              <a:ext uri="{FF2B5EF4-FFF2-40B4-BE49-F238E27FC236}">
                <a16:creationId xmlns:a16="http://schemas.microsoft.com/office/drawing/2014/main" id="{DE041F1D-D1EE-42BF-9947-5EDB676EFFDF}"/>
              </a:ext>
            </a:extLst>
          </p:cNvPr>
          <p:cNvSpPr>
            <a:spLocks noChangeArrowheads="1"/>
          </p:cNvSpPr>
          <p:nvPr/>
        </p:nvSpPr>
        <p:spPr bwMode="auto">
          <a:xfrm>
            <a:off x="1785938" y="2305050"/>
            <a:ext cx="7207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20 CMF)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5" name="Rectangle 51">
            <a:extLst>
              <a:ext uri="{FF2B5EF4-FFF2-40B4-BE49-F238E27FC236}">
                <a16:creationId xmlns:a16="http://schemas.microsoft.com/office/drawing/2014/main" id="{07AD69C1-E694-4ABF-9AE5-EFAC97B7E229}"/>
              </a:ext>
            </a:extLst>
          </p:cNvPr>
          <p:cNvSpPr>
            <a:spLocks noChangeArrowheads="1"/>
          </p:cNvSpPr>
          <p:nvPr/>
        </p:nvSpPr>
        <p:spPr bwMode="auto">
          <a:xfrm>
            <a:off x="3471863" y="1703388"/>
            <a:ext cx="463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Arial" panose="020B0604020202020204" pitchFamily="34" charset="0"/>
              </a:rPr>
              <a:t>OUI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96" name="Rectangle 52">
            <a:extLst>
              <a:ext uri="{FF2B5EF4-FFF2-40B4-BE49-F238E27FC236}">
                <a16:creationId xmlns:a16="http://schemas.microsoft.com/office/drawing/2014/main" id="{CDABC651-4E5E-42E4-9AA6-B25284E35BB0}"/>
              </a:ext>
            </a:extLst>
          </p:cNvPr>
          <p:cNvSpPr>
            <a:spLocks noChangeArrowheads="1"/>
          </p:cNvSpPr>
          <p:nvPr/>
        </p:nvSpPr>
        <p:spPr bwMode="auto">
          <a:xfrm>
            <a:off x="5597525" y="1703388"/>
            <a:ext cx="463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7" name="Rectangle 53">
            <a:extLst>
              <a:ext uri="{FF2B5EF4-FFF2-40B4-BE49-F238E27FC236}">
                <a16:creationId xmlns:a16="http://schemas.microsoft.com/office/drawing/2014/main" id="{D441E193-BFAA-4623-87CC-0A4A5D1CCE19}"/>
              </a:ext>
            </a:extLst>
          </p:cNvPr>
          <p:cNvSpPr>
            <a:spLocks noChangeArrowheads="1"/>
          </p:cNvSpPr>
          <p:nvPr/>
        </p:nvSpPr>
        <p:spPr bwMode="auto">
          <a:xfrm>
            <a:off x="7718425" y="1703388"/>
            <a:ext cx="4619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8" name="Rectangle 54">
            <a:extLst>
              <a:ext uri="{FF2B5EF4-FFF2-40B4-BE49-F238E27FC236}">
                <a16:creationId xmlns:a16="http://schemas.microsoft.com/office/drawing/2014/main" id="{3686C369-B28B-45BD-973D-E0BB85E90294}"/>
              </a:ext>
            </a:extLst>
          </p:cNvPr>
          <p:cNvSpPr>
            <a:spLocks noChangeArrowheads="1"/>
          </p:cNvSpPr>
          <p:nvPr/>
        </p:nvSpPr>
        <p:spPr bwMode="auto">
          <a:xfrm>
            <a:off x="227013" y="2582863"/>
            <a:ext cx="2201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issus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9" name="Rectangle 55">
            <a:extLst>
              <a:ext uri="{FF2B5EF4-FFF2-40B4-BE49-F238E27FC236}">
                <a16:creationId xmlns:a16="http://schemas.microsoft.com/office/drawing/2014/main" id="{3F87778F-1D1D-4709-8D43-ED3D2B68D8C7}"/>
              </a:ext>
            </a:extLst>
          </p:cNvPr>
          <p:cNvSpPr>
            <a:spLocks noChangeArrowheads="1"/>
          </p:cNvSpPr>
          <p:nvPr/>
        </p:nvSpPr>
        <p:spPr bwMode="auto">
          <a:xfrm>
            <a:off x="227013" y="2824163"/>
            <a:ext cx="1949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l’épargne salariale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0" name="Rectangle 56">
            <a:extLst>
              <a:ext uri="{FF2B5EF4-FFF2-40B4-BE49-F238E27FC236}">
                <a16:creationId xmlns:a16="http://schemas.microsoft.com/office/drawing/2014/main" id="{B66B551C-5EBF-41E3-8B96-EA86739DFD60}"/>
              </a:ext>
            </a:extLst>
          </p:cNvPr>
          <p:cNvSpPr>
            <a:spLocks noChangeArrowheads="1"/>
          </p:cNvSpPr>
          <p:nvPr/>
        </p:nvSpPr>
        <p:spPr bwMode="auto">
          <a:xfrm>
            <a:off x="227013" y="3063875"/>
            <a:ext cx="2263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(intéressement, participation,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1" name="Rectangle 57">
            <a:extLst>
              <a:ext uri="{FF2B5EF4-FFF2-40B4-BE49-F238E27FC236}">
                <a16:creationId xmlns:a16="http://schemas.microsoft.com/office/drawing/2014/main" id="{0BC28EEA-A8BC-4A04-A43B-78641A223980}"/>
              </a:ext>
            </a:extLst>
          </p:cNvPr>
          <p:cNvSpPr>
            <a:spLocks noChangeArrowheads="1"/>
          </p:cNvSpPr>
          <p:nvPr/>
        </p:nvSpPr>
        <p:spPr bwMode="auto">
          <a:xfrm>
            <a:off x="227013" y="3241675"/>
            <a:ext cx="2192338"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abondements, CET, jours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2" name="Rectangle 58">
            <a:extLst>
              <a:ext uri="{FF2B5EF4-FFF2-40B4-BE49-F238E27FC236}">
                <a16:creationId xmlns:a16="http://schemas.microsoft.com/office/drawing/2014/main" id="{505E181B-F5A7-4D8E-A6C2-FBD04B6E6A8B}"/>
              </a:ext>
            </a:extLst>
          </p:cNvPr>
          <p:cNvSpPr>
            <a:spLocks noChangeArrowheads="1"/>
          </p:cNvSpPr>
          <p:nvPr/>
        </p:nvSpPr>
        <p:spPr bwMode="auto">
          <a:xfrm>
            <a:off x="227013" y="3424238"/>
            <a:ext cx="144145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congés non pris)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3" name="Rectangle 59">
            <a:extLst>
              <a:ext uri="{FF2B5EF4-FFF2-40B4-BE49-F238E27FC236}">
                <a16:creationId xmlns:a16="http://schemas.microsoft.com/office/drawing/2014/main" id="{4D49EAD1-1C7F-4B77-A2DE-C16EF45708B6}"/>
              </a:ext>
            </a:extLst>
          </p:cNvPr>
          <p:cNvSpPr>
            <a:spLocks noChangeArrowheads="1"/>
          </p:cNvSpPr>
          <p:nvPr/>
        </p:nvSpPr>
        <p:spPr bwMode="auto">
          <a:xfrm>
            <a:off x="5624513" y="2824163"/>
            <a:ext cx="4635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4" name="Rectangle 60">
            <a:extLst>
              <a:ext uri="{FF2B5EF4-FFF2-40B4-BE49-F238E27FC236}">
                <a16:creationId xmlns:a16="http://schemas.microsoft.com/office/drawing/2014/main" id="{5A70FB3A-0780-450F-B91F-47246A558B68}"/>
              </a:ext>
            </a:extLst>
          </p:cNvPr>
          <p:cNvSpPr>
            <a:spLocks noChangeArrowheads="1"/>
          </p:cNvSpPr>
          <p:nvPr/>
        </p:nvSpPr>
        <p:spPr bwMode="auto">
          <a:xfrm>
            <a:off x="4964113" y="3067050"/>
            <a:ext cx="18256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(abondement employeur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5" name="Rectangle 61">
            <a:extLst>
              <a:ext uri="{FF2B5EF4-FFF2-40B4-BE49-F238E27FC236}">
                <a16:creationId xmlns:a16="http://schemas.microsoft.com/office/drawing/2014/main" id="{EF94446A-469B-4E7E-A417-59FF19E91932}"/>
              </a:ext>
            </a:extLst>
          </p:cNvPr>
          <p:cNvSpPr>
            <a:spLocks noChangeArrowheads="1"/>
          </p:cNvSpPr>
          <p:nvPr/>
        </p:nvSpPr>
        <p:spPr bwMode="auto">
          <a:xfrm>
            <a:off x="5340350" y="3244850"/>
            <a:ext cx="10175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impossible et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6" name="Rectangle 62">
            <a:extLst>
              <a:ext uri="{FF2B5EF4-FFF2-40B4-BE49-F238E27FC236}">
                <a16:creationId xmlns:a16="http://schemas.microsoft.com/office/drawing/2014/main" id="{6DB77D91-AFE2-40FA-8627-07659B97C30D}"/>
              </a:ext>
            </a:extLst>
          </p:cNvPr>
          <p:cNvSpPr>
            <a:spLocks noChangeArrowheads="1"/>
          </p:cNvSpPr>
          <p:nvPr/>
        </p:nvSpPr>
        <p:spPr bwMode="auto">
          <a:xfrm>
            <a:off x="4841875" y="3427413"/>
            <a:ext cx="20383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intéressement/participations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7" name="Rectangle 63">
            <a:extLst>
              <a:ext uri="{FF2B5EF4-FFF2-40B4-BE49-F238E27FC236}">
                <a16:creationId xmlns:a16="http://schemas.microsoft.com/office/drawing/2014/main" id="{683B04CD-A455-4E64-8645-31C291F57D09}"/>
              </a:ext>
            </a:extLst>
          </p:cNvPr>
          <p:cNvSpPr>
            <a:spLocks noChangeArrowheads="1"/>
          </p:cNvSpPr>
          <p:nvPr/>
        </p:nvSpPr>
        <p:spPr bwMode="auto">
          <a:xfrm>
            <a:off x="5232400" y="3608388"/>
            <a:ext cx="11858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sous conditions)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8" name="Rectangle 64">
            <a:extLst>
              <a:ext uri="{FF2B5EF4-FFF2-40B4-BE49-F238E27FC236}">
                <a16:creationId xmlns:a16="http://schemas.microsoft.com/office/drawing/2014/main" id="{0C112561-2D0A-4247-8490-7B5F1EABD513}"/>
              </a:ext>
            </a:extLst>
          </p:cNvPr>
          <p:cNvSpPr>
            <a:spLocks noChangeArrowheads="1"/>
          </p:cNvSpPr>
          <p:nvPr/>
        </p:nvSpPr>
        <p:spPr bwMode="auto">
          <a:xfrm>
            <a:off x="7718425" y="2824163"/>
            <a:ext cx="4619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9" name="Rectangle 65">
            <a:extLst>
              <a:ext uri="{FF2B5EF4-FFF2-40B4-BE49-F238E27FC236}">
                <a16:creationId xmlns:a16="http://schemas.microsoft.com/office/drawing/2014/main" id="{AD833613-D146-4622-8758-1FA5402366BA}"/>
              </a:ext>
            </a:extLst>
          </p:cNvPr>
          <p:cNvSpPr>
            <a:spLocks noChangeArrowheads="1"/>
          </p:cNvSpPr>
          <p:nvPr/>
        </p:nvSpPr>
        <p:spPr bwMode="auto">
          <a:xfrm>
            <a:off x="6904038" y="3067050"/>
            <a:ext cx="20955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(avec versements employeur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0" name="Rectangle 66">
            <a:extLst>
              <a:ext uri="{FF2B5EF4-FFF2-40B4-BE49-F238E27FC236}">
                <a16:creationId xmlns:a16="http://schemas.microsoft.com/office/drawing/2014/main" id="{07CC1892-CCE8-4C51-AE8B-EE04D817402C}"/>
              </a:ext>
            </a:extLst>
          </p:cNvPr>
          <p:cNvSpPr>
            <a:spLocks noChangeArrowheads="1"/>
          </p:cNvSpPr>
          <p:nvPr/>
        </p:nvSpPr>
        <p:spPr bwMode="auto">
          <a:xfrm>
            <a:off x="6934200" y="3244850"/>
            <a:ext cx="20447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limités à 16% du PASS dont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1" name="Rectangle 67">
            <a:extLst>
              <a:ext uri="{FF2B5EF4-FFF2-40B4-BE49-F238E27FC236}">
                <a16:creationId xmlns:a16="http://schemas.microsoft.com/office/drawing/2014/main" id="{0B87291F-1AD3-4629-9A69-1CC613425960}"/>
              </a:ext>
            </a:extLst>
          </p:cNvPr>
          <p:cNvSpPr>
            <a:spLocks noChangeArrowheads="1"/>
          </p:cNvSpPr>
          <p:nvPr/>
        </p:nvSpPr>
        <p:spPr bwMode="auto">
          <a:xfrm>
            <a:off x="7243763" y="3427413"/>
            <a:ext cx="14017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versement initial et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2" name="Rectangle 68">
            <a:extLst>
              <a:ext uri="{FF2B5EF4-FFF2-40B4-BE49-F238E27FC236}">
                <a16:creationId xmlns:a16="http://schemas.microsoft.com/office/drawing/2014/main" id="{A65B5F4B-CA75-44D7-B1C3-48A0C981DFE8}"/>
              </a:ext>
            </a:extLst>
          </p:cNvPr>
          <p:cNvSpPr>
            <a:spLocks noChangeArrowheads="1"/>
          </p:cNvSpPr>
          <p:nvPr/>
        </p:nvSpPr>
        <p:spPr bwMode="auto">
          <a:xfrm>
            <a:off x="7069138" y="3608388"/>
            <a:ext cx="17541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versements périodiques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3" name="Rectangle 69">
            <a:extLst>
              <a:ext uri="{FF2B5EF4-FFF2-40B4-BE49-F238E27FC236}">
                <a16:creationId xmlns:a16="http://schemas.microsoft.com/office/drawing/2014/main" id="{2056B849-F57B-4B67-9091-A166CD3A28D8}"/>
              </a:ext>
            </a:extLst>
          </p:cNvPr>
          <p:cNvSpPr>
            <a:spLocks noChangeArrowheads="1"/>
          </p:cNvSpPr>
          <p:nvPr/>
        </p:nvSpPr>
        <p:spPr bwMode="auto">
          <a:xfrm>
            <a:off x="6994525" y="3786188"/>
            <a:ext cx="19224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possibles dans la limite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4" name="Rectangle 70">
            <a:extLst>
              <a:ext uri="{FF2B5EF4-FFF2-40B4-BE49-F238E27FC236}">
                <a16:creationId xmlns:a16="http://schemas.microsoft.com/office/drawing/2014/main" id="{D19B2DF9-FD25-4F78-B7B2-F0FD268C0D69}"/>
              </a:ext>
            </a:extLst>
          </p:cNvPr>
          <p:cNvSpPr>
            <a:spLocks noChangeArrowheads="1"/>
          </p:cNvSpPr>
          <p:nvPr/>
        </p:nvSpPr>
        <p:spPr bwMode="auto">
          <a:xfrm>
            <a:off x="6961188" y="3968750"/>
            <a:ext cx="19494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2% du PASS en PU ou PP)</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5" name="Rectangle 71">
            <a:extLst>
              <a:ext uri="{FF2B5EF4-FFF2-40B4-BE49-F238E27FC236}">
                <a16:creationId xmlns:a16="http://schemas.microsoft.com/office/drawing/2014/main" id="{D0473563-DA08-4E58-8EC8-EEBA1F8AA890}"/>
              </a:ext>
            </a:extLst>
          </p:cNvPr>
          <p:cNvSpPr>
            <a:spLocks noChangeArrowheads="1"/>
          </p:cNvSpPr>
          <p:nvPr/>
        </p:nvSpPr>
        <p:spPr bwMode="auto">
          <a:xfrm>
            <a:off x="227013" y="4235450"/>
            <a:ext cx="1322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6" name="Rectangle 72">
            <a:extLst>
              <a:ext uri="{FF2B5EF4-FFF2-40B4-BE49-F238E27FC236}">
                <a16:creationId xmlns:a16="http://schemas.microsoft.com/office/drawing/2014/main" id="{643176C7-AA07-40F5-93C9-860DA25DEE61}"/>
              </a:ext>
            </a:extLst>
          </p:cNvPr>
          <p:cNvSpPr>
            <a:spLocks noChangeArrowheads="1"/>
          </p:cNvSpPr>
          <p:nvPr/>
        </p:nvSpPr>
        <p:spPr bwMode="auto">
          <a:xfrm>
            <a:off x="227013" y="4478338"/>
            <a:ext cx="13223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obligatoires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7" name="Rectangle 73">
            <a:extLst>
              <a:ext uri="{FF2B5EF4-FFF2-40B4-BE49-F238E27FC236}">
                <a16:creationId xmlns:a16="http://schemas.microsoft.com/office/drawing/2014/main" id="{899053D0-EDE3-447C-A179-FFEFB9F76281}"/>
              </a:ext>
            </a:extLst>
          </p:cNvPr>
          <p:cNvSpPr>
            <a:spLocks noChangeArrowheads="1"/>
          </p:cNvSpPr>
          <p:nvPr/>
        </p:nvSpPr>
        <p:spPr bwMode="auto">
          <a:xfrm>
            <a:off x="227013" y="4718050"/>
            <a:ext cx="1423988"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employeur/salarié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8" name="Rectangle 74">
            <a:extLst>
              <a:ext uri="{FF2B5EF4-FFF2-40B4-BE49-F238E27FC236}">
                <a16:creationId xmlns:a16="http://schemas.microsoft.com/office/drawing/2014/main" id="{E783B292-06E3-4C15-BF8F-9FBA5447A747}"/>
              </a:ext>
            </a:extLst>
          </p:cNvPr>
          <p:cNvSpPr>
            <a:spLocks noChangeArrowheads="1"/>
          </p:cNvSpPr>
          <p:nvPr/>
        </p:nvSpPr>
        <p:spPr bwMode="auto">
          <a:xfrm>
            <a:off x="5597525" y="4235450"/>
            <a:ext cx="463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793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2"/>
                                        </p:tgtEl>
                                        <p:attrNameLst>
                                          <p:attrName>style.visibility</p:attrName>
                                        </p:attrNameLst>
                                      </p:cBhvr>
                                      <p:to>
                                        <p:strVal val="visible"/>
                                      </p:to>
                                    </p:set>
                                    <p:animEffect transition="in" filter="wipe(down)">
                                      <p:cBhvr>
                                        <p:cTn id="10" dur="500"/>
                                        <p:tgtEl>
                                          <p:spTgt spid="308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98"/>
                                        </p:tgtEl>
                                        <p:attrNameLst>
                                          <p:attrName>style.visibility</p:attrName>
                                        </p:attrNameLst>
                                      </p:cBhvr>
                                      <p:to>
                                        <p:strVal val="visible"/>
                                      </p:to>
                                    </p:set>
                                    <p:animEffect transition="in" filter="wipe(down)">
                                      <p:cBhvr>
                                        <p:cTn id="31" dur="500"/>
                                        <p:tgtEl>
                                          <p:spTgt spid="309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00"/>
                                        </p:tgtEl>
                                        <p:attrNameLst>
                                          <p:attrName>style.visibility</p:attrName>
                                        </p:attrNameLst>
                                      </p:cBhvr>
                                      <p:to>
                                        <p:strVal val="visible"/>
                                      </p:to>
                                    </p:set>
                                    <p:animEffect transition="in" filter="wipe(down)">
                                      <p:cBhvr>
                                        <p:cTn id="34" dur="500"/>
                                        <p:tgtEl>
                                          <p:spTgt spid="310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074" grpId="0" animBg="1"/>
      <p:bldP spid="3082" grpId="0"/>
      <p:bldP spid="3098" grpId="0"/>
      <p:bldP spid="3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07504" y="123478"/>
            <a:ext cx="8928992" cy="504056"/>
          </a:xfrm>
          <a:ln>
            <a:solidFill>
              <a:schemeClr val="accent6"/>
            </a:solidFill>
          </a:ln>
        </p:spPr>
        <p:txBody>
          <a:bodyPr/>
          <a:lstStyle/>
          <a:p>
            <a:pPr algn="ctr"/>
            <a:r>
              <a:rPr lang="fr-FR" b="1" dirty="0">
                <a:solidFill>
                  <a:schemeClr val="accent6"/>
                </a:solidFill>
              </a:rPr>
              <a:t>Qui reprend les modes de mises en place déjà « connus »</a:t>
            </a:r>
            <a:endParaRPr lang="fr-FR" b="1" u="sng"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28</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07504" y="865817"/>
          <a:ext cx="8928992" cy="4044352"/>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3621783715"/>
                    </a:ext>
                  </a:extLst>
                </a:gridCol>
                <a:gridCol w="2160240">
                  <a:extLst>
                    <a:ext uri="{9D8B030D-6E8A-4147-A177-3AD203B41FA5}">
                      <a16:colId xmlns:a16="http://schemas.microsoft.com/office/drawing/2014/main" val="3051841110"/>
                    </a:ext>
                  </a:extLst>
                </a:gridCol>
                <a:gridCol w="2592288">
                  <a:extLst>
                    <a:ext uri="{9D8B030D-6E8A-4147-A177-3AD203B41FA5}">
                      <a16:colId xmlns:a16="http://schemas.microsoft.com/office/drawing/2014/main" val="960438437"/>
                    </a:ext>
                  </a:extLst>
                </a:gridCol>
                <a:gridCol w="2160240">
                  <a:extLst>
                    <a:ext uri="{9D8B030D-6E8A-4147-A177-3AD203B41FA5}">
                      <a16:colId xmlns:a16="http://schemas.microsoft.com/office/drawing/2014/main" val="2022352010"/>
                    </a:ext>
                  </a:extLst>
                </a:gridCol>
              </a:tblGrid>
              <a:tr h="595411">
                <a:tc>
                  <a:txBody>
                    <a:bodyPr/>
                    <a:lstStyle/>
                    <a:p>
                      <a:endParaRPr lang="fr-FR" sz="1600" dirty="0"/>
                    </a:p>
                  </a:txBody>
                  <a:tcPr>
                    <a:solidFill>
                      <a:schemeClr val="accent6"/>
                    </a:solidFill>
                  </a:tcPr>
                </a:tc>
                <a:tc>
                  <a:txBody>
                    <a:bodyPr/>
                    <a:lstStyle/>
                    <a:p>
                      <a:pPr algn="ctr"/>
                      <a:r>
                        <a:rPr lang="fr-FR" sz="1600" dirty="0"/>
                        <a:t>PERI</a:t>
                      </a:r>
                    </a:p>
                  </a:txBody>
                  <a:tcPr>
                    <a:solidFill>
                      <a:schemeClr val="accent6"/>
                    </a:solidFill>
                  </a:tcPr>
                </a:tc>
                <a:tc>
                  <a:txBody>
                    <a:bodyPr/>
                    <a:lstStyle/>
                    <a:p>
                      <a:pPr algn="ctr"/>
                      <a:r>
                        <a:rPr lang="fr-FR" sz="1600" dirty="0"/>
                        <a:t>PERO </a:t>
                      </a:r>
                    </a:p>
                  </a:txBody>
                  <a:tcPr>
                    <a:solidFill>
                      <a:schemeClr val="accent6"/>
                    </a:solidFill>
                  </a:tcPr>
                </a:tc>
                <a:tc>
                  <a:txBody>
                    <a:bodyPr/>
                    <a:lstStyle/>
                    <a:p>
                      <a:pPr algn="ctr"/>
                      <a:r>
                        <a:rPr lang="fr-FR" sz="1600" dirty="0"/>
                        <a:t>PERECO</a:t>
                      </a:r>
                    </a:p>
                  </a:txBody>
                  <a:tcPr>
                    <a:solidFill>
                      <a:schemeClr val="accent6"/>
                    </a:solidFill>
                  </a:tcPr>
                </a:tc>
                <a:extLst>
                  <a:ext uri="{0D108BD9-81ED-4DB2-BD59-A6C34878D82A}">
                    <a16:rowId xmlns:a16="http://schemas.microsoft.com/office/drawing/2014/main" val="3545120676"/>
                  </a:ext>
                </a:extLst>
              </a:tr>
              <a:tr h="1223901">
                <a:tc>
                  <a:txBody>
                    <a:bodyPr/>
                    <a:lstStyle/>
                    <a:p>
                      <a:r>
                        <a:rPr lang="fr-FR" sz="1400" b="1" dirty="0">
                          <a:solidFill>
                            <a:schemeClr val="bg1"/>
                          </a:solidFill>
                        </a:rPr>
                        <a:t>Modes de mise </a:t>
                      </a:r>
                    </a:p>
                    <a:p>
                      <a:r>
                        <a:rPr lang="fr-FR" sz="1400" b="1" dirty="0">
                          <a:solidFill>
                            <a:schemeClr val="bg1"/>
                          </a:solidFill>
                        </a:rPr>
                        <a:t>en place </a:t>
                      </a:r>
                    </a:p>
                  </a:txBody>
                  <a:tcPr>
                    <a:solidFill>
                      <a:schemeClr val="accent6"/>
                    </a:solidFill>
                  </a:tcPr>
                </a:tc>
                <a:tc>
                  <a:txBody>
                    <a:bodyPr/>
                    <a:lstStyle/>
                    <a:p>
                      <a:pPr algn="l"/>
                      <a:r>
                        <a:rPr lang="fr-FR" sz="1400" b="0" dirty="0">
                          <a:solidFill>
                            <a:schemeClr val="bg1"/>
                          </a:solidFill>
                        </a:rPr>
                        <a:t>Adhésion au contrat souscrit par une association relevant du code des assurances</a:t>
                      </a:r>
                    </a:p>
                    <a:p>
                      <a:pPr algn="l"/>
                      <a:r>
                        <a:rPr lang="fr-FR" sz="1400" b="0" dirty="0">
                          <a:solidFill>
                            <a:schemeClr val="bg1"/>
                          </a:solidFill>
                        </a:rPr>
                        <a:t>(art L 224-33 CMF)</a:t>
                      </a:r>
                    </a:p>
                  </a:txBody>
                  <a:tcPr>
                    <a:solidFill>
                      <a:schemeClr val="accent6"/>
                    </a:solidFill>
                  </a:tcPr>
                </a:tc>
                <a:tc>
                  <a:txBody>
                    <a:bodyPr/>
                    <a:lstStyle/>
                    <a:p>
                      <a:pPr algn="l"/>
                      <a:r>
                        <a:rPr lang="fr-FR" sz="1400" b="0" dirty="0">
                          <a:solidFill>
                            <a:schemeClr val="bg1"/>
                          </a:solidFill>
                        </a:rPr>
                        <a:t>Selon l’une des modalités de l’art L 911-1 du CSS : accord collectif, referendum ou DUE</a:t>
                      </a:r>
                    </a:p>
                    <a:p>
                      <a:pPr algn="l"/>
                      <a:r>
                        <a:rPr lang="fr-FR" sz="1400" b="0" dirty="0">
                          <a:solidFill>
                            <a:schemeClr val="bg1"/>
                          </a:solidFill>
                        </a:rPr>
                        <a:t>(art L 224-23 CMF) et doit bénéficier à l’ensemble du personnel ou à une catégorie de salariés objectivement définie selon art L 242-1-4 CSS (art L 224-24 CMF)</a:t>
                      </a:r>
                    </a:p>
                  </a:txBody>
                  <a:tcPr>
                    <a:solidFill>
                      <a:schemeClr val="accent6"/>
                    </a:solidFill>
                  </a:tcPr>
                </a:tc>
                <a:tc>
                  <a:txBody>
                    <a:bodyPr/>
                    <a:lstStyle/>
                    <a:p>
                      <a:pPr algn="l"/>
                      <a:r>
                        <a:rPr lang="fr-FR" sz="1400" b="0" dirty="0">
                          <a:solidFill>
                            <a:schemeClr val="bg1"/>
                          </a:solidFill>
                        </a:rPr>
                        <a:t>À l’initiative de l’employeur ou selon procédures du code du travail relevant de l’art L 3322-6</a:t>
                      </a:r>
                    </a:p>
                    <a:p>
                      <a:pPr algn="l"/>
                      <a:r>
                        <a:rPr lang="fr-FR" sz="1400" b="0" dirty="0">
                          <a:solidFill>
                            <a:schemeClr val="bg1"/>
                          </a:solidFill>
                        </a:rPr>
                        <a:t>(art L 224-14 CMF)</a:t>
                      </a:r>
                    </a:p>
                    <a:p>
                      <a:pPr algn="l"/>
                      <a:r>
                        <a:rPr lang="fr-FR" sz="1400" b="0" dirty="0">
                          <a:solidFill>
                            <a:schemeClr val="bg1"/>
                          </a:solidFill>
                        </a:rPr>
                        <a:t>Il peut également prendre la forme d’un plan interentreprises </a:t>
                      </a:r>
                    </a:p>
                    <a:p>
                      <a:pPr algn="l"/>
                      <a:r>
                        <a:rPr lang="fr-FR" sz="1400" b="0" dirty="0">
                          <a:solidFill>
                            <a:schemeClr val="bg1"/>
                          </a:solidFill>
                        </a:rPr>
                        <a:t>(art L 224-16 CMF)</a:t>
                      </a:r>
                    </a:p>
                  </a:txBody>
                  <a:tcPr>
                    <a:solidFill>
                      <a:schemeClr val="accent6"/>
                    </a:solidFill>
                  </a:tcPr>
                </a:tc>
                <a:extLst>
                  <a:ext uri="{0D108BD9-81ED-4DB2-BD59-A6C34878D82A}">
                    <a16:rowId xmlns:a16="http://schemas.microsoft.com/office/drawing/2014/main" val="539606803"/>
                  </a:ext>
                </a:extLst>
              </a:tr>
              <a:tr h="1223901">
                <a:tc>
                  <a:txBody>
                    <a:bodyPr/>
                    <a:lstStyle/>
                    <a:p>
                      <a:r>
                        <a:rPr lang="fr-FR" sz="1400" b="1" dirty="0">
                          <a:solidFill>
                            <a:schemeClr val="bg1"/>
                          </a:solidFill>
                        </a:rPr>
                        <a:t>Avec critère </a:t>
                      </a:r>
                    </a:p>
                    <a:p>
                      <a:r>
                        <a:rPr lang="fr-FR" sz="1400" b="1" dirty="0">
                          <a:solidFill>
                            <a:schemeClr val="bg1"/>
                          </a:solidFill>
                        </a:rPr>
                        <a:t>d’ancienneté </a:t>
                      </a:r>
                    </a:p>
                    <a:p>
                      <a:r>
                        <a:rPr lang="fr-FR" sz="1400" b="1" dirty="0">
                          <a:solidFill>
                            <a:schemeClr val="bg1"/>
                          </a:solidFill>
                        </a:rPr>
                        <a:t>possible </a:t>
                      </a:r>
                    </a:p>
                  </a:txBody>
                  <a:tcPr>
                    <a:solidFill>
                      <a:schemeClr val="accent6"/>
                    </a:solidFill>
                  </a:tcPr>
                </a:tc>
                <a:tc>
                  <a:txBody>
                    <a:bodyPr/>
                    <a:lstStyle/>
                    <a:p>
                      <a:pPr algn="l"/>
                      <a:endParaRPr lang="fr-FR" sz="1400" b="0" dirty="0">
                        <a:solidFill>
                          <a:schemeClr val="bg1"/>
                        </a:solidFill>
                      </a:endParaRPr>
                    </a:p>
                    <a:p>
                      <a:pPr algn="l"/>
                      <a:endParaRPr lang="fr-FR" sz="1400" b="0" dirty="0">
                        <a:solidFill>
                          <a:schemeClr val="bg1"/>
                        </a:solidFill>
                      </a:endParaRPr>
                    </a:p>
                    <a:p>
                      <a:pPr algn="ctr"/>
                      <a:r>
                        <a:rPr lang="fr-FR" sz="1400" b="0" dirty="0">
                          <a:solidFill>
                            <a:schemeClr val="bg1"/>
                          </a:solidFill>
                        </a:rPr>
                        <a:t>Non concerné</a:t>
                      </a:r>
                    </a:p>
                  </a:txBody>
                  <a:tcPr>
                    <a:solidFill>
                      <a:schemeClr val="accent6"/>
                    </a:solidFill>
                  </a:tcPr>
                </a:tc>
                <a:tc>
                  <a:txBody>
                    <a:bodyPr/>
                    <a:lstStyle/>
                    <a:p>
                      <a:pPr algn="l"/>
                      <a:endParaRPr lang="fr-FR" sz="1400" b="0" dirty="0">
                        <a:solidFill>
                          <a:schemeClr val="bg1"/>
                        </a:solidFill>
                      </a:endParaRPr>
                    </a:p>
                    <a:p>
                      <a:pPr algn="ctr"/>
                      <a:r>
                        <a:rPr lang="fr-FR" sz="1400" b="0" dirty="0">
                          <a:solidFill>
                            <a:schemeClr val="bg1"/>
                          </a:solidFill>
                        </a:rPr>
                        <a:t>Ancienneté possible de 12 mois maximum </a:t>
                      </a:r>
                    </a:p>
                  </a:txBody>
                  <a:tcPr>
                    <a:solidFill>
                      <a:schemeClr val="accent6"/>
                    </a:solidFill>
                  </a:tcPr>
                </a:tc>
                <a:tc>
                  <a:txBody>
                    <a:bodyPr/>
                    <a:lstStyle/>
                    <a:p>
                      <a:pPr algn="l"/>
                      <a:endParaRPr lang="fr-FR" sz="1400" b="0" dirty="0">
                        <a:solidFill>
                          <a:schemeClr val="bg1"/>
                        </a:solidFill>
                      </a:endParaRPr>
                    </a:p>
                    <a:p>
                      <a:pPr algn="l"/>
                      <a:r>
                        <a:rPr lang="fr-FR" sz="1400" b="0" dirty="0">
                          <a:solidFill>
                            <a:schemeClr val="bg1"/>
                          </a:solidFill>
                        </a:rPr>
                        <a:t>Ancienneté possible de 3 mois maximum</a:t>
                      </a:r>
                    </a:p>
                    <a:p>
                      <a:pPr algn="l"/>
                      <a:r>
                        <a:rPr lang="fr-FR" sz="1400" b="0" dirty="0">
                          <a:solidFill>
                            <a:schemeClr val="bg1"/>
                          </a:solidFill>
                        </a:rPr>
                        <a:t>(art L 224-17 CMF) </a:t>
                      </a:r>
                    </a:p>
                  </a:txBody>
                  <a:tcPr>
                    <a:solidFill>
                      <a:schemeClr val="accent6"/>
                    </a:solidFill>
                  </a:tcPr>
                </a:tc>
                <a:extLst>
                  <a:ext uri="{0D108BD9-81ED-4DB2-BD59-A6C34878D82A}">
                    <a16:rowId xmlns:a16="http://schemas.microsoft.com/office/drawing/2014/main" val="113153518"/>
                  </a:ext>
                </a:extLst>
              </a:tr>
            </a:tbl>
          </a:graphicData>
        </a:graphic>
      </p:graphicFrame>
      <p:sp>
        <p:nvSpPr>
          <p:cNvPr id="8" name="AutoShape 3">
            <a:extLst>
              <a:ext uri="{FF2B5EF4-FFF2-40B4-BE49-F238E27FC236}">
                <a16:creationId xmlns:a16="http://schemas.microsoft.com/office/drawing/2014/main" id="{9063403C-DE1D-4C6A-AFEC-BB87CBA80882}"/>
              </a:ext>
            </a:extLst>
          </p:cNvPr>
          <p:cNvSpPr>
            <a:spLocks noChangeAspect="1" noChangeArrowheads="1" noTextEdit="1"/>
          </p:cNvSpPr>
          <p:nvPr/>
        </p:nvSpPr>
        <p:spPr bwMode="auto">
          <a:xfrm>
            <a:off x="107950" y="17463"/>
            <a:ext cx="8928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5">
            <a:extLst>
              <a:ext uri="{FF2B5EF4-FFF2-40B4-BE49-F238E27FC236}">
                <a16:creationId xmlns:a16="http://schemas.microsoft.com/office/drawing/2014/main" id="{3BF073CA-E981-469F-BB17-3B39699160AA}"/>
              </a:ext>
            </a:extLst>
          </p:cNvPr>
          <p:cNvSpPr>
            <a:spLocks noChangeArrowheads="1"/>
          </p:cNvSpPr>
          <p:nvPr/>
        </p:nvSpPr>
        <p:spPr bwMode="auto">
          <a:xfrm>
            <a:off x="106363" y="15876"/>
            <a:ext cx="8931275" cy="5032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102" name="Picture 6">
            <a:extLst>
              <a:ext uri="{FF2B5EF4-FFF2-40B4-BE49-F238E27FC236}">
                <a16:creationId xmlns:a16="http://schemas.microsoft.com/office/drawing/2014/main" id="{DA70AE2C-C17F-443A-9769-5619E14616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7463"/>
            <a:ext cx="89312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60FFD0BD-DC80-4FBB-8BE1-E9EADF2FA443}"/>
              </a:ext>
            </a:extLst>
          </p:cNvPr>
          <p:cNvSpPr>
            <a:spLocks noChangeArrowheads="1"/>
          </p:cNvSpPr>
          <p:nvPr/>
        </p:nvSpPr>
        <p:spPr bwMode="auto">
          <a:xfrm>
            <a:off x="211138" y="136526"/>
            <a:ext cx="8721725" cy="493713"/>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8">
            <a:extLst>
              <a:ext uri="{FF2B5EF4-FFF2-40B4-BE49-F238E27FC236}">
                <a16:creationId xmlns:a16="http://schemas.microsoft.com/office/drawing/2014/main" id="{825D9926-314F-4D5B-A3F4-6D8D9D590376}"/>
              </a:ext>
            </a:extLst>
          </p:cNvPr>
          <p:cNvSpPr>
            <a:spLocks noChangeArrowheads="1"/>
          </p:cNvSpPr>
          <p:nvPr/>
        </p:nvSpPr>
        <p:spPr bwMode="auto">
          <a:xfrm>
            <a:off x="1508125" y="190501"/>
            <a:ext cx="2889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Q</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793807ED-ABFE-41AF-ACF4-9591D5F5A9CC}"/>
              </a:ext>
            </a:extLst>
          </p:cNvPr>
          <p:cNvSpPr>
            <a:spLocks noChangeArrowheads="1"/>
          </p:cNvSpPr>
          <p:nvPr/>
        </p:nvSpPr>
        <p:spPr bwMode="auto">
          <a:xfrm>
            <a:off x="1681163" y="190501"/>
            <a:ext cx="377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677C2E27-4ADA-4D4A-9D46-6F95943D5EBF}"/>
              </a:ext>
            </a:extLst>
          </p:cNvPr>
          <p:cNvSpPr>
            <a:spLocks noChangeArrowheads="1"/>
          </p:cNvSpPr>
          <p:nvPr/>
        </p:nvSpPr>
        <p:spPr bwMode="auto">
          <a:xfrm>
            <a:off x="1943100" y="190501"/>
            <a:ext cx="49180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reprend les modes de mises en place déjà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C4429DB1-ED9C-4F8E-A5CB-5349F54D0315}"/>
              </a:ext>
            </a:extLst>
          </p:cNvPr>
          <p:cNvSpPr>
            <a:spLocks noChangeArrowheads="1"/>
          </p:cNvSpPr>
          <p:nvPr/>
        </p:nvSpPr>
        <p:spPr bwMode="auto">
          <a:xfrm>
            <a:off x="6654800" y="190501"/>
            <a:ext cx="9318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connus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D1A52326-1FED-4A60-9525-FFE9F345779D}"/>
              </a:ext>
            </a:extLst>
          </p:cNvPr>
          <p:cNvSpPr>
            <a:spLocks noChangeArrowheads="1"/>
          </p:cNvSpPr>
          <p:nvPr/>
        </p:nvSpPr>
        <p:spPr bwMode="auto">
          <a:xfrm>
            <a:off x="7513638" y="190501"/>
            <a:ext cx="238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167EA2B9-B9F0-4166-B6EB-E9A66DBA9F42}"/>
              </a:ext>
            </a:extLst>
          </p:cNvPr>
          <p:cNvSpPr>
            <a:spLocks noChangeArrowheads="1"/>
          </p:cNvSpPr>
          <p:nvPr/>
        </p:nvSpPr>
        <p:spPr bwMode="auto">
          <a:xfrm>
            <a:off x="7775575" y="4833938"/>
            <a:ext cx="4826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D352EC12-36EB-4901-AD47-654992D510C7}"/>
              </a:ext>
            </a:extLst>
          </p:cNvPr>
          <p:cNvSpPr>
            <a:spLocks noChangeArrowheads="1"/>
          </p:cNvSpPr>
          <p:nvPr/>
        </p:nvSpPr>
        <p:spPr bwMode="auto">
          <a:xfrm>
            <a:off x="8539163" y="4833938"/>
            <a:ext cx="1365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28</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723E462E-AC83-4A79-8E61-33A8F7E68262}"/>
              </a:ext>
            </a:extLst>
          </p:cNvPr>
          <p:cNvSpPr>
            <a:spLocks noChangeArrowheads="1"/>
          </p:cNvSpPr>
          <p:nvPr/>
        </p:nvSpPr>
        <p:spPr bwMode="auto">
          <a:xfrm>
            <a:off x="211138" y="863601"/>
            <a:ext cx="1970088" cy="5826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6">
            <a:extLst>
              <a:ext uri="{FF2B5EF4-FFF2-40B4-BE49-F238E27FC236}">
                <a16:creationId xmlns:a16="http://schemas.microsoft.com/office/drawing/2014/main" id="{E24264F7-F389-4843-A634-011A4F9F2526}"/>
              </a:ext>
            </a:extLst>
          </p:cNvPr>
          <p:cNvSpPr>
            <a:spLocks noChangeArrowheads="1"/>
          </p:cNvSpPr>
          <p:nvPr/>
        </p:nvSpPr>
        <p:spPr bwMode="auto">
          <a:xfrm>
            <a:off x="2181225" y="863601"/>
            <a:ext cx="2109788" cy="5826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Rectangle 17">
            <a:extLst>
              <a:ext uri="{FF2B5EF4-FFF2-40B4-BE49-F238E27FC236}">
                <a16:creationId xmlns:a16="http://schemas.microsoft.com/office/drawing/2014/main" id="{EC1003F2-575B-4A01-9DCB-6003F0D60654}"/>
              </a:ext>
            </a:extLst>
          </p:cNvPr>
          <p:cNvSpPr>
            <a:spLocks noChangeArrowheads="1"/>
          </p:cNvSpPr>
          <p:nvPr/>
        </p:nvSpPr>
        <p:spPr bwMode="auto">
          <a:xfrm>
            <a:off x="4291013" y="863601"/>
            <a:ext cx="2532063" cy="5826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8">
            <a:extLst>
              <a:ext uri="{FF2B5EF4-FFF2-40B4-BE49-F238E27FC236}">
                <a16:creationId xmlns:a16="http://schemas.microsoft.com/office/drawing/2014/main" id="{C4A484BD-4F3D-4501-B0DC-E7542BB2940C}"/>
              </a:ext>
            </a:extLst>
          </p:cNvPr>
          <p:cNvSpPr>
            <a:spLocks noChangeArrowheads="1"/>
          </p:cNvSpPr>
          <p:nvPr/>
        </p:nvSpPr>
        <p:spPr bwMode="auto">
          <a:xfrm>
            <a:off x="6823075" y="863601"/>
            <a:ext cx="2109788" cy="5826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9">
            <a:extLst>
              <a:ext uri="{FF2B5EF4-FFF2-40B4-BE49-F238E27FC236}">
                <a16:creationId xmlns:a16="http://schemas.microsoft.com/office/drawing/2014/main" id="{4E78C2ED-7A5B-497D-A35C-4FCB91F276AD}"/>
              </a:ext>
            </a:extLst>
          </p:cNvPr>
          <p:cNvSpPr>
            <a:spLocks noChangeArrowheads="1"/>
          </p:cNvSpPr>
          <p:nvPr/>
        </p:nvSpPr>
        <p:spPr bwMode="auto">
          <a:xfrm>
            <a:off x="211138" y="1446213"/>
            <a:ext cx="1970088" cy="21764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0BF64185-2FC8-4752-B663-D1244D6FAEB5}"/>
              </a:ext>
            </a:extLst>
          </p:cNvPr>
          <p:cNvSpPr>
            <a:spLocks noChangeArrowheads="1"/>
          </p:cNvSpPr>
          <p:nvPr/>
        </p:nvSpPr>
        <p:spPr bwMode="auto">
          <a:xfrm>
            <a:off x="2181225" y="1446213"/>
            <a:ext cx="2109788" cy="21764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1">
            <a:extLst>
              <a:ext uri="{FF2B5EF4-FFF2-40B4-BE49-F238E27FC236}">
                <a16:creationId xmlns:a16="http://schemas.microsoft.com/office/drawing/2014/main" id="{FD1C324A-7760-4EA5-ADA5-B5119C4EF5F2}"/>
              </a:ext>
            </a:extLst>
          </p:cNvPr>
          <p:cNvSpPr>
            <a:spLocks noChangeArrowheads="1"/>
          </p:cNvSpPr>
          <p:nvPr/>
        </p:nvSpPr>
        <p:spPr bwMode="auto">
          <a:xfrm>
            <a:off x="4291013" y="1446213"/>
            <a:ext cx="2532063" cy="21764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2">
            <a:extLst>
              <a:ext uri="{FF2B5EF4-FFF2-40B4-BE49-F238E27FC236}">
                <a16:creationId xmlns:a16="http://schemas.microsoft.com/office/drawing/2014/main" id="{9C1CCAA3-A1C3-4AC9-BEAE-EE1B44D2A680}"/>
              </a:ext>
            </a:extLst>
          </p:cNvPr>
          <p:cNvSpPr>
            <a:spLocks noChangeArrowheads="1"/>
          </p:cNvSpPr>
          <p:nvPr/>
        </p:nvSpPr>
        <p:spPr bwMode="auto">
          <a:xfrm>
            <a:off x="6823075" y="1446213"/>
            <a:ext cx="2109788" cy="21764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3">
            <a:extLst>
              <a:ext uri="{FF2B5EF4-FFF2-40B4-BE49-F238E27FC236}">
                <a16:creationId xmlns:a16="http://schemas.microsoft.com/office/drawing/2014/main" id="{DDD32B40-4EFC-41EF-9BDC-DEF90196B4A5}"/>
              </a:ext>
            </a:extLst>
          </p:cNvPr>
          <p:cNvSpPr>
            <a:spLocks noChangeArrowheads="1"/>
          </p:cNvSpPr>
          <p:nvPr/>
        </p:nvSpPr>
        <p:spPr bwMode="auto">
          <a:xfrm>
            <a:off x="211138" y="3622676"/>
            <a:ext cx="1970088" cy="11969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4">
            <a:extLst>
              <a:ext uri="{FF2B5EF4-FFF2-40B4-BE49-F238E27FC236}">
                <a16:creationId xmlns:a16="http://schemas.microsoft.com/office/drawing/2014/main" id="{C0D136BE-C3B5-4975-91E7-7B889AEF1EB1}"/>
              </a:ext>
            </a:extLst>
          </p:cNvPr>
          <p:cNvSpPr>
            <a:spLocks noChangeArrowheads="1"/>
          </p:cNvSpPr>
          <p:nvPr/>
        </p:nvSpPr>
        <p:spPr bwMode="auto">
          <a:xfrm>
            <a:off x="2181225" y="3622676"/>
            <a:ext cx="2109788" cy="11969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5">
            <a:extLst>
              <a:ext uri="{FF2B5EF4-FFF2-40B4-BE49-F238E27FC236}">
                <a16:creationId xmlns:a16="http://schemas.microsoft.com/office/drawing/2014/main" id="{942A7E82-5887-42DE-AE61-AB64D48178CF}"/>
              </a:ext>
            </a:extLst>
          </p:cNvPr>
          <p:cNvSpPr>
            <a:spLocks noChangeArrowheads="1"/>
          </p:cNvSpPr>
          <p:nvPr/>
        </p:nvSpPr>
        <p:spPr bwMode="auto">
          <a:xfrm>
            <a:off x="4291013" y="3622676"/>
            <a:ext cx="2532063" cy="11969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6">
            <a:extLst>
              <a:ext uri="{FF2B5EF4-FFF2-40B4-BE49-F238E27FC236}">
                <a16:creationId xmlns:a16="http://schemas.microsoft.com/office/drawing/2014/main" id="{948DD7F3-CF8F-437D-B166-42C5C398AADD}"/>
              </a:ext>
            </a:extLst>
          </p:cNvPr>
          <p:cNvSpPr>
            <a:spLocks noChangeArrowheads="1"/>
          </p:cNvSpPr>
          <p:nvPr/>
        </p:nvSpPr>
        <p:spPr bwMode="auto">
          <a:xfrm>
            <a:off x="6823075" y="3622676"/>
            <a:ext cx="2109788" cy="11969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Line 27">
            <a:extLst>
              <a:ext uri="{FF2B5EF4-FFF2-40B4-BE49-F238E27FC236}">
                <a16:creationId xmlns:a16="http://schemas.microsoft.com/office/drawing/2014/main" id="{3C52C3B6-F945-4EB0-9927-2282766257A2}"/>
              </a:ext>
            </a:extLst>
          </p:cNvPr>
          <p:cNvSpPr>
            <a:spLocks noChangeShapeType="1"/>
          </p:cNvSpPr>
          <p:nvPr/>
        </p:nvSpPr>
        <p:spPr bwMode="auto">
          <a:xfrm>
            <a:off x="2181225" y="857251"/>
            <a:ext cx="0" cy="39687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8">
            <a:extLst>
              <a:ext uri="{FF2B5EF4-FFF2-40B4-BE49-F238E27FC236}">
                <a16:creationId xmlns:a16="http://schemas.microsoft.com/office/drawing/2014/main" id="{CE7B184B-96E9-45F5-BF81-06A431528F7E}"/>
              </a:ext>
            </a:extLst>
          </p:cNvPr>
          <p:cNvSpPr>
            <a:spLocks noChangeShapeType="1"/>
          </p:cNvSpPr>
          <p:nvPr/>
        </p:nvSpPr>
        <p:spPr bwMode="auto">
          <a:xfrm>
            <a:off x="4291013" y="857251"/>
            <a:ext cx="0" cy="39687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6" name="Line 29">
            <a:extLst>
              <a:ext uri="{FF2B5EF4-FFF2-40B4-BE49-F238E27FC236}">
                <a16:creationId xmlns:a16="http://schemas.microsoft.com/office/drawing/2014/main" id="{E31A4847-617D-4D2E-8CA5-152D71A923B6}"/>
              </a:ext>
            </a:extLst>
          </p:cNvPr>
          <p:cNvSpPr>
            <a:spLocks noChangeShapeType="1"/>
          </p:cNvSpPr>
          <p:nvPr/>
        </p:nvSpPr>
        <p:spPr bwMode="auto">
          <a:xfrm>
            <a:off x="6823075" y="857251"/>
            <a:ext cx="0" cy="39687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7" name="Line 30">
            <a:extLst>
              <a:ext uri="{FF2B5EF4-FFF2-40B4-BE49-F238E27FC236}">
                <a16:creationId xmlns:a16="http://schemas.microsoft.com/office/drawing/2014/main" id="{61BEF16A-4937-43DE-A83C-2BDA54450774}"/>
              </a:ext>
            </a:extLst>
          </p:cNvPr>
          <p:cNvSpPr>
            <a:spLocks noChangeShapeType="1"/>
          </p:cNvSpPr>
          <p:nvPr/>
        </p:nvSpPr>
        <p:spPr bwMode="auto">
          <a:xfrm>
            <a:off x="204788" y="1446213"/>
            <a:ext cx="8734425" cy="0"/>
          </a:xfrm>
          <a:prstGeom prst="line">
            <a:avLst/>
          </a:prstGeom>
          <a:noFill/>
          <a:ln w="365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8" name="Line 31">
            <a:extLst>
              <a:ext uri="{FF2B5EF4-FFF2-40B4-BE49-F238E27FC236}">
                <a16:creationId xmlns:a16="http://schemas.microsoft.com/office/drawing/2014/main" id="{F9DC966B-A8FA-40AE-8372-2859C016E3F5}"/>
              </a:ext>
            </a:extLst>
          </p:cNvPr>
          <p:cNvSpPr>
            <a:spLocks noChangeShapeType="1"/>
          </p:cNvSpPr>
          <p:nvPr/>
        </p:nvSpPr>
        <p:spPr bwMode="auto">
          <a:xfrm>
            <a:off x="204788" y="3622676"/>
            <a:ext cx="87344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99" name="Line 32">
            <a:extLst>
              <a:ext uri="{FF2B5EF4-FFF2-40B4-BE49-F238E27FC236}">
                <a16:creationId xmlns:a16="http://schemas.microsoft.com/office/drawing/2014/main" id="{A0BBEA63-3686-4E65-93F5-8903600FE44D}"/>
              </a:ext>
            </a:extLst>
          </p:cNvPr>
          <p:cNvSpPr>
            <a:spLocks noChangeShapeType="1"/>
          </p:cNvSpPr>
          <p:nvPr/>
        </p:nvSpPr>
        <p:spPr bwMode="auto">
          <a:xfrm>
            <a:off x="211138" y="857251"/>
            <a:ext cx="0" cy="39687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0" name="Line 33">
            <a:extLst>
              <a:ext uri="{FF2B5EF4-FFF2-40B4-BE49-F238E27FC236}">
                <a16:creationId xmlns:a16="http://schemas.microsoft.com/office/drawing/2014/main" id="{2B43CFE6-36B5-47CE-AFAA-7A2FE78AD8DE}"/>
              </a:ext>
            </a:extLst>
          </p:cNvPr>
          <p:cNvSpPr>
            <a:spLocks noChangeShapeType="1"/>
          </p:cNvSpPr>
          <p:nvPr/>
        </p:nvSpPr>
        <p:spPr bwMode="auto">
          <a:xfrm>
            <a:off x="8932863" y="857251"/>
            <a:ext cx="0" cy="396875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1" name="Line 34">
            <a:extLst>
              <a:ext uri="{FF2B5EF4-FFF2-40B4-BE49-F238E27FC236}">
                <a16:creationId xmlns:a16="http://schemas.microsoft.com/office/drawing/2014/main" id="{3D4047F4-4700-4A8A-BA92-79CBBC36B0F4}"/>
              </a:ext>
            </a:extLst>
          </p:cNvPr>
          <p:cNvSpPr>
            <a:spLocks noChangeShapeType="1"/>
          </p:cNvSpPr>
          <p:nvPr/>
        </p:nvSpPr>
        <p:spPr bwMode="auto">
          <a:xfrm>
            <a:off x="204788" y="863601"/>
            <a:ext cx="87344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3" name="Line 35">
            <a:extLst>
              <a:ext uri="{FF2B5EF4-FFF2-40B4-BE49-F238E27FC236}">
                <a16:creationId xmlns:a16="http://schemas.microsoft.com/office/drawing/2014/main" id="{DC7FE307-2890-49D2-ADD8-BCA3B7B695C2}"/>
              </a:ext>
            </a:extLst>
          </p:cNvPr>
          <p:cNvSpPr>
            <a:spLocks noChangeShapeType="1"/>
          </p:cNvSpPr>
          <p:nvPr/>
        </p:nvSpPr>
        <p:spPr bwMode="auto">
          <a:xfrm>
            <a:off x="204788" y="4819651"/>
            <a:ext cx="87344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04" name="Rectangle 36">
            <a:extLst>
              <a:ext uri="{FF2B5EF4-FFF2-40B4-BE49-F238E27FC236}">
                <a16:creationId xmlns:a16="http://schemas.microsoft.com/office/drawing/2014/main" id="{C4185ECC-187F-4CA7-BED6-C9CEC23379DD}"/>
              </a:ext>
            </a:extLst>
          </p:cNvPr>
          <p:cNvSpPr>
            <a:spLocks noChangeArrowheads="1"/>
          </p:cNvSpPr>
          <p:nvPr/>
        </p:nvSpPr>
        <p:spPr bwMode="auto">
          <a:xfrm>
            <a:off x="3001963" y="917576"/>
            <a:ext cx="5715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05" name="Rectangle 37">
            <a:extLst>
              <a:ext uri="{FF2B5EF4-FFF2-40B4-BE49-F238E27FC236}">
                <a16:creationId xmlns:a16="http://schemas.microsoft.com/office/drawing/2014/main" id="{1835523D-B45B-47CA-8698-D1608A7C7FE8}"/>
              </a:ext>
            </a:extLst>
          </p:cNvPr>
          <p:cNvSpPr>
            <a:spLocks noChangeArrowheads="1"/>
          </p:cNvSpPr>
          <p:nvPr/>
        </p:nvSpPr>
        <p:spPr bwMode="auto">
          <a:xfrm>
            <a:off x="5275263" y="917576"/>
            <a:ext cx="7286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06" name="Rectangle 38">
            <a:extLst>
              <a:ext uri="{FF2B5EF4-FFF2-40B4-BE49-F238E27FC236}">
                <a16:creationId xmlns:a16="http://schemas.microsoft.com/office/drawing/2014/main" id="{065CF43E-60CF-4432-8FD1-DEBB58394B0A}"/>
              </a:ext>
            </a:extLst>
          </p:cNvPr>
          <p:cNvSpPr>
            <a:spLocks noChangeArrowheads="1"/>
          </p:cNvSpPr>
          <p:nvPr/>
        </p:nvSpPr>
        <p:spPr bwMode="auto">
          <a:xfrm>
            <a:off x="7454900" y="917576"/>
            <a:ext cx="9540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PERECO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07" name="Rectangle 39">
            <a:extLst>
              <a:ext uri="{FF2B5EF4-FFF2-40B4-BE49-F238E27FC236}">
                <a16:creationId xmlns:a16="http://schemas.microsoft.com/office/drawing/2014/main" id="{6CD98B8F-2905-4BC9-8425-157E1481D1C7}"/>
              </a:ext>
            </a:extLst>
          </p:cNvPr>
          <p:cNvSpPr>
            <a:spLocks noChangeArrowheads="1"/>
          </p:cNvSpPr>
          <p:nvPr/>
        </p:nvSpPr>
        <p:spPr bwMode="auto">
          <a:xfrm>
            <a:off x="301625" y="1500188"/>
            <a:ext cx="1420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Modes de mise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08" name="Rectangle 40">
            <a:extLst>
              <a:ext uri="{FF2B5EF4-FFF2-40B4-BE49-F238E27FC236}">
                <a16:creationId xmlns:a16="http://schemas.microsoft.com/office/drawing/2014/main" id="{01B6EABE-8E97-43CD-8AC1-D411CBE4B839}"/>
              </a:ext>
            </a:extLst>
          </p:cNvPr>
          <p:cNvSpPr>
            <a:spLocks noChangeArrowheads="1"/>
          </p:cNvSpPr>
          <p:nvPr/>
        </p:nvSpPr>
        <p:spPr bwMode="auto">
          <a:xfrm>
            <a:off x="301625" y="1711326"/>
            <a:ext cx="855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en place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09" name="Rectangle 41">
            <a:extLst>
              <a:ext uri="{FF2B5EF4-FFF2-40B4-BE49-F238E27FC236}">
                <a16:creationId xmlns:a16="http://schemas.microsoft.com/office/drawing/2014/main" id="{F8624051-0A0D-4B60-B2EF-9A9DF63E06AF}"/>
              </a:ext>
            </a:extLst>
          </p:cNvPr>
          <p:cNvSpPr>
            <a:spLocks noChangeArrowheads="1"/>
          </p:cNvSpPr>
          <p:nvPr/>
        </p:nvSpPr>
        <p:spPr bwMode="auto">
          <a:xfrm>
            <a:off x="2271713" y="1506538"/>
            <a:ext cx="1727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Adhésion au contrat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0" name="Rectangle 42">
            <a:extLst>
              <a:ext uri="{FF2B5EF4-FFF2-40B4-BE49-F238E27FC236}">
                <a16:creationId xmlns:a16="http://schemas.microsoft.com/office/drawing/2014/main" id="{1AC50863-88E6-46DD-B532-379D078FBA58}"/>
              </a:ext>
            </a:extLst>
          </p:cNvPr>
          <p:cNvSpPr>
            <a:spLocks noChangeArrowheads="1"/>
          </p:cNvSpPr>
          <p:nvPr/>
        </p:nvSpPr>
        <p:spPr bwMode="auto">
          <a:xfrm>
            <a:off x="2271713" y="1717676"/>
            <a:ext cx="14081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souscrit par une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1" name="Rectangle 43">
            <a:extLst>
              <a:ext uri="{FF2B5EF4-FFF2-40B4-BE49-F238E27FC236}">
                <a16:creationId xmlns:a16="http://schemas.microsoft.com/office/drawing/2014/main" id="{3AB8DC88-6AE8-40D7-ADF2-0BC7A1CC6A2C}"/>
              </a:ext>
            </a:extLst>
          </p:cNvPr>
          <p:cNvSpPr>
            <a:spLocks noChangeArrowheads="1"/>
          </p:cNvSpPr>
          <p:nvPr/>
        </p:nvSpPr>
        <p:spPr bwMode="auto">
          <a:xfrm>
            <a:off x="2271713" y="1924051"/>
            <a:ext cx="196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association relevant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2" name="Rectangle 44">
            <a:extLst>
              <a:ext uri="{FF2B5EF4-FFF2-40B4-BE49-F238E27FC236}">
                <a16:creationId xmlns:a16="http://schemas.microsoft.com/office/drawing/2014/main" id="{EE90EF03-BD13-4C13-81C9-36B4B416D2F1}"/>
              </a:ext>
            </a:extLst>
          </p:cNvPr>
          <p:cNvSpPr>
            <a:spLocks noChangeArrowheads="1"/>
          </p:cNvSpPr>
          <p:nvPr/>
        </p:nvSpPr>
        <p:spPr bwMode="auto">
          <a:xfrm>
            <a:off x="2271713" y="2135188"/>
            <a:ext cx="17827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code des assurances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3" name="Rectangle 45">
            <a:extLst>
              <a:ext uri="{FF2B5EF4-FFF2-40B4-BE49-F238E27FC236}">
                <a16:creationId xmlns:a16="http://schemas.microsoft.com/office/drawing/2014/main" id="{8218AF18-05DD-44EC-822E-BEF40B0E6E5A}"/>
              </a:ext>
            </a:extLst>
          </p:cNvPr>
          <p:cNvSpPr>
            <a:spLocks noChangeArrowheads="1"/>
          </p:cNvSpPr>
          <p:nvPr/>
        </p:nvSpPr>
        <p:spPr bwMode="auto">
          <a:xfrm>
            <a:off x="2271713" y="2341563"/>
            <a:ext cx="847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4" name="Rectangle 46">
            <a:extLst>
              <a:ext uri="{FF2B5EF4-FFF2-40B4-BE49-F238E27FC236}">
                <a16:creationId xmlns:a16="http://schemas.microsoft.com/office/drawing/2014/main" id="{7177E28B-85FD-47D3-AE62-AA704A51AD47}"/>
              </a:ext>
            </a:extLst>
          </p:cNvPr>
          <p:cNvSpPr>
            <a:spLocks noChangeArrowheads="1"/>
          </p:cNvSpPr>
          <p:nvPr/>
        </p:nvSpPr>
        <p:spPr bwMode="auto">
          <a:xfrm>
            <a:off x="3000375" y="2341563"/>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5" name="Rectangle 47">
            <a:extLst>
              <a:ext uri="{FF2B5EF4-FFF2-40B4-BE49-F238E27FC236}">
                <a16:creationId xmlns:a16="http://schemas.microsoft.com/office/drawing/2014/main" id="{65879609-ECB8-4244-896B-1AD4BD5AECFC}"/>
              </a:ext>
            </a:extLst>
          </p:cNvPr>
          <p:cNvSpPr>
            <a:spLocks noChangeArrowheads="1"/>
          </p:cNvSpPr>
          <p:nvPr/>
        </p:nvSpPr>
        <p:spPr bwMode="auto">
          <a:xfrm>
            <a:off x="3057525" y="2341563"/>
            <a:ext cx="776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33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6" name="Rectangle 48">
            <a:extLst>
              <a:ext uri="{FF2B5EF4-FFF2-40B4-BE49-F238E27FC236}">
                <a16:creationId xmlns:a16="http://schemas.microsoft.com/office/drawing/2014/main" id="{227B0279-8758-4895-9C87-E73B40F64697}"/>
              </a:ext>
            </a:extLst>
          </p:cNvPr>
          <p:cNvSpPr>
            <a:spLocks noChangeArrowheads="1"/>
          </p:cNvSpPr>
          <p:nvPr/>
        </p:nvSpPr>
        <p:spPr bwMode="auto">
          <a:xfrm>
            <a:off x="4381500" y="1506538"/>
            <a:ext cx="2422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FFFFFF"/>
                </a:solidFill>
                <a:effectLst/>
                <a:latin typeface="Arial" panose="020B0604020202020204" pitchFamily="34" charset="0"/>
              </a:rPr>
              <a:t>Selon l’une des modalités de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117" name="Rectangle 49">
            <a:extLst>
              <a:ext uri="{FF2B5EF4-FFF2-40B4-BE49-F238E27FC236}">
                <a16:creationId xmlns:a16="http://schemas.microsoft.com/office/drawing/2014/main" id="{F3DEE792-4638-4DBD-9A4C-10D37E567449}"/>
              </a:ext>
            </a:extLst>
          </p:cNvPr>
          <p:cNvSpPr>
            <a:spLocks noChangeArrowheads="1"/>
          </p:cNvSpPr>
          <p:nvPr/>
        </p:nvSpPr>
        <p:spPr bwMode="auto">
          <a:xfrm>
            <a:off x="4381500" y="1717676"/>
            <a:ext cx="866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l’art L 911</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8" name="Rectangle 50">
            <a:extLst>
              <a:ext uri="{FF2B5EF4-FFF2-40B4-BE49-F238E27FC236}">
                <a16:creationId xmlns:a16="http://schemas.microsoft.com/office/drawing/2014/main" id="{E80F064C-D11B-4D72-A8E3-1A75ECCFCA33}"/>
              </a:ext>
            </a:extLst>
          </p:cNvPr>
          <p:cNvSpPr>
            <a:spLocks noChangeArrowheads="1"/>
          </p:cNvSpPr>
          <p:nvPr/>
        </p:nvSpPr>
        <p:spPr bwMode="auto">
          <a:xfrm>
            <a:off x="5119688" y="1717676"/>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9" name="Rectangle 51">
            <a:extLst>
              <a:ext uri="{FF2B5EF4-FFF2-40B4-BE49-F238E27FC236}">
                <a16:creationId xmlns:a16="http://schemas.microsoft.com/office/drawing/2014/main" id="{66DDAA7D-271B-4741-B1AF-FB65F0552CCE}"/>
              </a:ext>
            </a:extLst>
          </p:cNvPr>
          <p:cNvSpPr>
            <a:spLocks noChangeArrowheads="1"/>
          </p:cNvSpPr>
          <p:nvPr/>
        </p:nvSpPr>
        <p:spPr bwMode="auto">
          <a:xfrm>
            <a:off x="5176838" y="1717676"/>
            <a:ext cx="1585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1 du CSS : accord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0" name="Rectangle 52">
            <a:extLst>
              <a:ext uri="{FF2B5EF4-FFF2-40B4-BE49-F238E27FC236}">
                <a16:creationId xmlns:a16="http://schemas.microsoft.com/office/drawing/2014/main" id="{9333AF7A-AE14-42E7-846A-FD5364B4E520}"/>
              </a:ext>
            </a:extLst>
          </p:cNvPr>
          <p:cNvSpPr>
            <a:spLocks noChangeArrowheads="1"/>
          </p:cNvSpPr>
          <p:nvPr/>
        </p:nvSpPr>
        <p:spPr bwMode="auto">
          <a:xfrm>
            <a:off x="4381500" y="1924051"/>
            <a:ext cx="2374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collectif, referendum ou DUE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1" name="Rectangle 53">
            <a:extLst>
              <a:ext uri="{FF2B5EF4-FFF2-40B4-BE49-F238E27FC236}">
                <a16:creationId xmlns:a16="http://schemas.microsoft.com/office/drawing/2014/main" id="{CE8A83AD-FAB1-4B9B-9BDB-321F97C660C5}"/>
              </a:ext>
            </a:extLst>
          </p:cNvPr>
          <p:cNvSpPr>
            <a:spLocks noChangeArrowheads="1"/>
          </p:cNvSpPr>
          <p:nvPr/>
        </p:nvSpPr>
        <p:spPr bwMode="auto">
          <a:xfrm>
            <a:off x="4381500" y="2135188"/>
            <a:ext cx="847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2" name="Rectangle 54">
            <a:extLst>
              <a:ext uri="{FF2B5EF4-FFF2-40B4-BE49-F238E27FC236}">
                <a16:creationId xmlns:a16="http://schemas.microsoft.com/office/drawing/2014/main" id="{A1CDA59E-9586-4F56-9315-DF3B2950209F}"/>
              </a:ext>
            </a:extLst>
          </p:cNvPr>
          <p:cNvSpPr>
            <a:spLocks noChangeArrowheads="1"/>
          </p:cNvSpPr>
          <p:nvPr/>
        </p:nvSpPr>
        <p:spPr bwMode="auto">
          <a:xfrm>
            <a:off x="5110163" y="2135188"/>
            <a:ext cx="141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3" name="Rectangle 55">
            <a:extLst>
              <a:ext uri="{FF2B5EF4-FFF2-40B4-BE49-F238E27FC236}">
                <a16:creationId xmlns:a16="http://schemas.microsoft.com/office/drawing/2014/main" id="{7485FFED-B066-4451-8830-2EE9078CB466}"/>
              </a:ext>
            </a:extLst>
          </p:cNvPr>
          <p:cNvSpPr>
            <a:spLocks noChangeArrowheads="1"/>
          </p:cNvSpPr>
          <p:nvPr/>
        </p:nvSpPr>
        <p:spPr bwMode="auto">
          <a:xfrm>
            <a:off x="5167313" y="2135188"/>
            <a:ext cx="1363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23 CMF) et doit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4" name="Rectangle 56">
            <a:extLst>
              <a:ext uri="{FF2B5EF4-FFF2-40B4-BE49-F238E27FC236}">
                <a16:creationId xmlns:a16="http://schemas.microsoft.com/office/drawing/2014/main" id="{A1001E13-EA8B-4B54-864C-7FE32345E050}"/>
              </a:ext>
            </a:extLst>
          </p:cNvPr>
          <p:cNvSpPr>
            <a:spLocks noChangeArrowheads="1"/>
          </p:cNvSpPr>
          <p:nvPr/>
        </p:nvSpPr>
        <p:spPr bwMode="auto">
          <a:xfrm>
            <a:off x="4381500" y="2341563"/>
            <a:ext cx="22145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bénéficier à l’ensemble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5" name="Rectangle 57">
            <a:extLst>
              <a:ext uri="{FF2B5EF4-FFF2-40B4-BE49-F238E27FC236}">
                <a16:creationId xmlns:a16="http://schemas.microsoft.com/office/drawing/2014/main" id="{1D0FA4D8-7EEF-4340-97E4-75A72C42B0BD}"/>
              </a:ext>
            </a:extLst>
          </p:cNvPr>
          <p:cNvSpPr>
            <a:spLocks noChangeArrowheads="1"/>
          </p:cNvSpPr>
          <p:nvPr/>
        </p:nvSpPr>
        <p:spPr bwMode="auto">
          <a:xfrm>
            <a:off x="4381500" y="2552701"/>
            <a:ext cx="24558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personnel ou à une catégorie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6" name="Rectangle 58">
            <a:extLst>
              <a:ext uri="{FF2B5EF4-FFF2-40B4-BE49-F238E27FC236}">
                <a16:creationId xmlns:a16="http://schemas.microsoft.com/office/drawing/2014/main" id="{DED2D759-0F93-46C0-B00E-7227B16A01BC}"/>
              </a:ext>
            </a:extLst>
          </p:cNvPr>
          <p:cNvSpPr>
            <a:spLocks noChangeArrowheads="1"/>
          </p:cNvSpPr>
          <p:nvPr/>
        </p:nvSpPr>
        <p:spPr bwMode="auto">
          <a:xfrm>
            <a:off x="4381500" y="2759076"/>
            <a:ext cx="215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de salariés objectivement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7" name="Rectangle 59">
            <a:extLst>
              <a:ext uri="{FF2B5EF4-FFF2-40B4-BE49-F238E27FC236}">
                <a16:creationId xmlns:a16="http://schemas.microsoft.com/office/drawing/2014/main" id="{883F016E-E8D2-4BED-83D9-1997B9134E03}"/>
              </a:ext>
            </a:extLst>
          </p:cNvPr>
          <p:cNvSpPr>
            <a:spLocks noChangeArrowheads="1"/>
          </p:cNvSpPr>
          <p:nvPr/>
        </p:nvSpPr>
        <p:spPr bwMode="auto">
          <a:xfrm>
            <a:off x="4381500" y="2970213"/>
            <a:ext cx="18462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définie selon art L 242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8" name="Rectangle 60">
            <a:extLst>
              <a:ext uri="{FF2B5EF4-FFF2-40B4-BE49-F238E27FC236}">
                <a16:creationId xmlns:a16="http://schemas.microsoft.com/office/drawing/2014/main" id="{9423B259-7672-4E7C-984B-C5C1E33B6386}"/>
              </a:ext>
            </a:extLst>
          </p:cNvPr>
          <p:cNvSpPr>
            <a:spLocks noChangeArrowheads="1"/>
          </p:cNvSpPr>
          <p:nvPr/>
        </p:nvSpPr>
        <p:spPr bwMode="auto">
          <a:xfrm>
            <a:off x="6075363" y="2970213"/>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9" name="Rectangle 61">
            <a:extLst>
              <a:ext uri="{FF2B5EF4-FFF2-40B4-BE49-F238E27FC236}">
                <a16:creationId xmlns:a16="http://schemas.microsoft.com/office/drawing/2014/main" id="{B635668E-3A91-45FA-B277-86F6739012C3}"/>
              </a:ext>
            </a:extLst>
          </p:cNvPr>
          <p:cNvSpPr>
            <a:spLocks noChangeArrowheads="1"/>
          </p:cNvSpPr>
          <p:nvPr/>
        </p:nvSpPr>
        <p:spPr bwMode="auto">
          <a:xfrm>
            <a:off x="6132513" y="2970213"/>
            <a:ext cx="180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1</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0" name="Rectangle 62">
            <a:extLst>
              <a:ext uri="{FF2B5EF4-FFF2-40B4-BE49-F238E27FC236}">
                <a16:creationId xmlns:a16="http://schemas.microsoft.com/office/drawing/2014/main" id="{5FCC07ED-48BA-47AB-AF49-66F502124403}"/>
              </a:ext>
            </a:extLst>
          </p:cNvPr>
          <p:cNvSpPr>
            <a:spLocks noChangeArrowheads="1"/>
          </p:cNvSpPr>
          <p:nvPr/>
        </p:nvSpPr>
        <p:spPr bwMode="auto">
          <a:xfrm>
            <a:off x="6227763" y="2970213"/>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1" name="Rectangle 63">
            <a:extLst>
              <a:ext uri="{FF2B5EF4-FFF2-40B4-BE49-F238E27FC236}">
                <a16:creationId xmlns:a16="http://schemas.microsoft.com/office/drawing/2014/main" id="{F37FCE17-73BA-4268-A64A-603D14D80F9A}"/>
              </a:ext>
            </a:extLst>
          </p:cNvPr>
          <p:cNvSpPr>
            <a:spLocks noChangeArrowheads="1"/>
          </p:cNvSpPr>
          <p:nvPr/>
        </p:nvSpPr>
        <p:spPr bwMode="auto">
          <a:xfrm>
            <a:off x="6283325" y="2970213"/>
            <a:ext cx="2301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4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2" name="Rectangle 64">
            <a:extLst>
              <a:ext uri="{FF2B5EF4-FFF2-40B4-BE49-F238E27FC236}">
                <a16:creationId xmlns:a16="http://schemas.microsoft.com/office/drawing/2014/main" id="{44A4BA42-3A26-47EA-84DC-8E518CAADC59}"/>
              </a:ext>
            </a:extLst>
          </p:cNvPr>
          <p:cNvSpPr>
            <a:spLocks noChangeArrowheads="1"/>
          </p:cNvSpPr>
          <p:nvPr/>
        </p:nvSpPr>
        <p:spPr bwMode="auto">
          <a:xfrm>
            <a:off x="4381500" y="3176588"/>
            <a:ext cx="1265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CSS (art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3" name="Rectangle 65">
            <a:extLst>
              <a:ext uri="{FF2B5EF4-FFF2-40B4-BE49-F238E27FC236}">
                <a16:creationId xmlns:a16="http://schemas.microsoft.com/office/drawing/2014/main" id="{D46A8239-1487-4440-B430-3E01E9BA6EE4}"/>
              </a:ext>
            </a:extLst>
          </p:cNvPr>
          <p:cNvSpPr>
            <a:spLocks noChangeArrowheads="1"/>
          </p:cNvSpPr>
          <p:nvPr/>
        </p:nvSpPr>
        <p:spPr bwMode="auto">
          <a:xfrm>
            <a:off x="5518150" y="3176588"/>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4" name="Rectangle 66">
            <a:extLst>
              <a:ext uri="{FF2B5EF4-FFF2-40B4-BE49-F238E27FC236}">
                <a16:creationId xmlns:a16="http://schemas.microsoft.com/office/drawing/2014/main" id="{39CFB0F3-AEE0-4548-A5DA-672741133162}"/>
              </a:ext>
            </a:extLst>
          </p:cNvPr>
          <p:cNvSpPr>
            <a:spLocks noChangeArrowheads="1"/>
          </p:cNvSpPr>
          <p:nvPr/>
        </p:nvSpPr>
        <p:spPr bwMode="auto">
          <a:xfrm>
            <a:off x="5575300" y="3176588"/>
            <a:ext cx="776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24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5" name="Rectangle 67">
            <a:extLst>
              <a:ext uri="{FF2B5EF4-FFF2-40B4-BE49-F238E27FC236}">
                <a16:creationId xmlns:a16="http://schemas.microsoft.com/office/drawing/2014/main" id="{13BA1FF1-ABB9-4029-89B4-AFC39FBB6BF5}"/>
              </a:ext>
            </a:extLst>
          </p:cNvPr>
          <p:cNvSpPr>
            <a:spLocks noChangeArrowheads="1"/>
          </p:cNvSpPr>
          <p:nvPr/>
        </p:nvSpPr>
        <p:spPr bwMode="auto">
          <a:xfrm>
            <a:off x="6913563" y="1506538"/>
            <a:ext cx="12715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À l’initiative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6" name="Rectangle 68">
            <a:extLst>
              <a:ext uri="{FF2B5EF4-FFF2-40B4-BE49-F238E27FC236}">
                <a16:creationId xmlns:a16="http://schemas.microsoft.com/office/drawing/2014/main" id="{433FB122-2C34-438C-86F5-7319A28FF934}"/>
              </a:ext>
            </a:extLst>
          </p:cNvPr>
          <p:cNvSpPr>
            <a:spLocks noChangeArrowheads="1"/>
          </p:cNvSpPr>
          <p:nvPr/>
        </p:nvSpPr>
        <p:spPr bwMode="auto">
          <a:xfrm>
            <a:off x="6913563" y="1717676"/>
            <a:ext cx="1774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l’employeur ou selon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7" name="Rectangle 69">
            <a:extLst>
              <a:ext uri="{FF2B5EF4-FFF2-40B4-BE49-F238E27FC236}">
                <a16:creationId xmlns:a16="http://schemas.microsoft.com/office/drawing/2014/main" id="{9C62EB04-897E-45BF-B0D1-587D6331C831}"/>
              </a:ext>
            </a:extLst>
          </p:cNvPr>
          <p:cNvSpPr>
            <a:spLocks noChangeArrowheads="1"/>
          </p:cNvSpPr>
          <p:nvPr/>
        </p:nvSpPr>
        <p:spPr bwMode="auto">
          <a:xfrm>
            <a:off x="6913563" y="1924051"/>
            <a:ext cx="19700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procédures du code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8" name="Rectangle 70">
            <a:extLst>
              <a:ext uri="{FF2B5EF4-FFF2-40B4-BE49-F238E27FC236}">
                <a16:creationId xmlns:a16="http://schemas.microsoft.com/office/drawing/2014/main" id="{8596CE5A-CC5F-41D5-B753-F9C205D4652F}"/>
              </a:ext>
            </a:extLst>
          </p:cNvPr>
          <p:cNvSpPr>
            <a:spLocks noChangeArrowheads="1"/>
          </p:cNvSpPr>
          <p:nvPr/>
        </p:nvSpPr>
        <p:spPr bwMode="auto">
          <a:xfrm>
            <a:off x="6913563" y="2135188"/>
            <a:ext cx="2027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travail relevant de l’art L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9" name="Rectangle 71">
            <a:extLst>
              <a:ext uri="{FF2B5EF4-FFF2-40B4-BE49-F238E27FC236}">
                <a16:creationId xmlns:a16="http://schemas.microsoft.com/office/drawing/2014/main" id="{A68C5ED6-C76B-4EDF-BC0D-1248D8584CD4}"/>
              </a:ext>
            </a:extLst>
          </p:cNvPr>
          <p:cNvSpPr>
            <a:spLocks noChangeArrowheads="1"/>
          </p:cNvSpPr>
          <p:nvPr/>
        </p:nvSpPr>
        <p:spPr bwMode="auto">
          <a:xfrm>
            <a:off x="6913563" y="2341563"/>
            <a:ext cx="479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3322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0" name="Rectangle 72">
            <a:extLst>
              <a:ext uri="{FF2B5EF4-FFF2-40B4-BE49-F238E27FC236}">
                <a16:creationId xmlns:a16="http://schemas.microsoft.com/office/drawing/2014/main" id="{63E7AF16-823E-40A0-A547-46F1A59D3840}"/>
              </a:ext>
            </a:extLst>
          </p:cNvPr>
          <p:cNvSpPr>
            <a:spLocks noChangeArrowheads="1"/>
          </p:cNvSpPr>
          <p:nvPr/>
        </p:nvSpPr>
        <p:spPr bwMode="auto">
          <a:xfrm>
            <a:off x="7294563" y="2341563"/>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1" name="Rectangle 73">
            <a:extLst>
              <a:ext uri="{FF2B5EF4-FFF2-40B4-BE49-F238E27FC236}">
                <a16:creationId xmlns:a16="http://schemas.microsoft.com/office/drawing/2014/main" id="{3D648B10-A8B8-4AD4-8585-AA82A26B46BA}"/>
              </a:ext>
            </a:extLst>
          </p:cNvPr>
          <p:cNvSpPr>
            <a:spLocks noChangeArrowheads="1"/>
          </p:cNvSpPr>
          <p:nvPr/>
        </p:nvSpPr>
        <p:spPr bwMode="auto">
          <a:xfrm>
            <a:off x="7351713" y="2341563"/>
            <a:ext cx="180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6</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2" name="Rectangle 74">
            <a:extLst>
              <a:ext uri="{FF2B5EF4-FFF2-40B4-BE49-F238E27FC236}">
                <a16:creationId xmlns:a16="http://schemas.microsoft.com/office/drawing/2014/main" id="{3EC6B7E8-0E26-412A-9C4A-DEA866A2C381}"/>
              </a:ext>
            </a:extLst>
          </p:cNvPr>
          <p:cNvSpPr>
            <a:spLocks noChangeArrowheads="1"/>
          </p:cNvSpPr>
          <p:nvPr/>
        </p:nvSpPr>
        <p:spPr bwMode="auto">
          <a:xfrm>
            <a:off x="6913563" y="2552701"/>
            <a:ext cx="847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3" name="Rectangle 75">
            <a:extLst>
              <a:ext uri="{FF2B5EF4-FFF2-40B4-BE49-F238E27FC236}">
                <a16:creationId xmlns:a16="http://schemas.microsoft.com/office/drawing/2014/main" id="{65CFDA4C-0731-4730-930E-56B5C8EC0B70}"/>
              </a:ext>
            </a:extLst>
          </p:cNvPr>
          <p:cNvSpPr>
            <a:spLocks noChangeArrowheads="1"/>
          </p:cNvSpPr>
          <p:nvPr/>
        </p:nvSpPr>
        <p:spPr bwMode="auto">
          <a:xfrm>
            <a:off x="7642225" y="2552701"/>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4" name="Rectangle 76">
            <a:extLst>
              <a:ext uri="{FF2B5EF4-FFF2-40B4-BE49-F238E27FC236}">
                <a16:creationId xmlns:a16="http://schemas.microsoft.com/office/drawing/2014/main" id="{8AE34642-2063-435A-A0E9-DA7686029FE5}"/>
              </a:ext>
            </a:extLst>
          </p:cNvPr>
          <p:cNvSpPr>
            <a:spLocks noChangeArrowheads="1"/>
          </p:cNvSpPr>
          <p:nvPr/>
        </p:nvSpPr>
        <p:spPr bwMode="auto">
          <a:xfrm>
            <a:off x="7699375" y="2552701"/>
            <a:ext cx="776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14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5" name="Rectangle 77">
            <a:extLst>
              <a:ext uri="{FF2B5EF4-FFF2-40B4-BE49-F238E27FC236}">
                <a16:creationId xmlns:a16="http://schemas.microsoft.com/office/drawing/2014/main" id="{5FFBC3D9-23A2-457F-8680-29CC800685D4}"/>
              </a:ext>
            </a:extLst>
          </p:cNvPr>
          <p:cNvSpPr>
            <a:spLocks noChangeArrowheads="1"/>
          </p:cNvSpPr>
          <p:nvPr/>
        </p:nvSpPr>
        <p:spPr bwMode="auto">
          <a:xfrm>
            <a:off x="6913563" y="2759076"/>
            <a:ext cx="15033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Il peut également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6" name="Rectangle 78">
            <a:extLst>
              <a:ext uri="{FF2B5EF4-FFF2-40B4-BE49-F238E27FC236}">
                <a16:creationId xmlns:a16="http://schemas.microsoft.com/office/drawing/2014/main" id="{479BA255-BDBC-48D3-8658-F34A82F5C2A9}"/>
              </a:ext>
            </a:extLst>
          </p:cNvPr>
          <p:cNvSpPr>
            <a:spLocks noChangeArrowheads="1"/>
          </p:cNvSpPr>
          <p:nvPr/>
        </p:nvSpPr>
        <p:spPr bwMode="auto">
          <a:xfrm>
            <a:off x="6913563" y="2970213"/>
            <a:ext cx="18367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prendre la forme d’un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7" name="Rectangle 79">
            <a:extLst>
              <a:ext uri="{FF2B5EF4-FFF2-40B4-BE49-F238E27FC236}">
                <a16:creationId xmlns:a16="http://schemas.microsoft.com/office/drawing/2014/main" id="{BC25D45B-7554-4E3D-AED1-F4E782251E7B}"/>
              </a:ext>
            </a:extLst>
          </p:cNvPr>
          <p:cNvSpPr>
            <a:spLocks noChangeArrowheads="1"/>
          </p:cNvSpPr>
          <p:nvPr/>
        </p:nvSpPr>
        <p:spPr bwMode="auto">
          <a:xfrm>
            <a:off x="6913563" y="3176588"/>
            <a:ext cx="1758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plan interentreprises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8" name="Rectangle 80">
            <a:extLst>
              <a:ext uri="{FF2B5EF4-FFF2-40B4-BE49-F238E27FC236}">
                <a16:creationId xmlns:a16="http://schemas.microsoft.com/office/drawing/2014/main" id="{C244A731-2887-44F1-B854-A25D65295136}"/>
              </a:ext>
            </a:extLst>
          </p:cNvPr>
          <p:cNvSpPr>
            <a:spLocks noChangeArrowheads="1"/>
          </p:cNvSpPr>
          <p:nvPr/>
        </p:nvSpPr>
        <p:spPr bwMode="auto">
          <a:xfrm>
            <a:off x="6913563" y="3387726"/>
            <a:ext cx="847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9" name="Rectangle 81">
            <a:extLst>
              <a:ext uri="{FF2B5EF4-FFF2-40B4-BE49-F238E27FC236}">
                <a16:creationId xmlns:a16="http://schemas.microsoft.com/office/drawing/2014/main" id="{E0F818AA-69FB-4D07-AB88-0E2CF018123E}"/>
              </a:ext>
            </a:extLst>
          </p:cNvPr>
          <p:cNvSpPr>
            <a:spLocks noChangeArrowheads="1"/>
          </p:cNvSpPr>
          <p:nvPr/>
        </p:nvSpPr>
        <p:spPr bwMode="auto">
          <a:xfrm>
            <a:off x="7642225" y="3387726"/>
            <a:ext cx="1397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0" name="Rectangle 82">
            <a:extLst>
              <a:ext uri="{FF2B5EF4-FFF2-40B4-BE49-F238E27FC236}">
                <a16:creationId xmlns:a16="http://schemas.microsoft.com/office/drawing/2014/main" id="{61820B9C-3AE5-4E8B-8DB9-92BAF4BF3CCE}"/>
              </a:ext>
            </a:extLst>
          </p:cNvPr>
          <p:cNvSpPr>
            <a:spLocks noChangeArrowheads="1"/>
          </p:cNvSpPr>
          <p:nvPr/>
        </p:nvSpPr>
        <p:spPr bwMode="auto">
          <a:xfrm>
            <a:off x="7699375" y="3387726"/>
            <a:ext cx="776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16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1" name="Rectangle 83">
            <a:extLst>
              <a:ext uri="{FF2B5EF4-FFF2-40B4-BE49-F238E27FC236}">
                <a16:creationId xmlns:a16="http://schemas.microsoft.com/office/drawing/2014/main" id="{D481821D-0836-4189-97C1-AD91E3DC14B1}"/>
              </a:ext>
            </a:extLst>
          </p:cNvPr>
          <p:cNvSpPr>
            <a:spLocks noChangeArrowheads="1"/>
          </p:cNvSpPr>
          <p:nvPr/>
        </p:nvSpPr>
        <p:spPr bwMode="auto">
          <a:xfrm>
            <a:off x="301625" y="3679826"/>
            <a:ext cx="1155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Avec critère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2" name="Rectangle 84">
            <a:extLst>
              <a:ext uri="{FF2B5EF4-FFF2-40B4-BE49-F238E27FC236}">
                <a16:creationId xmlns:a16="http://schemas.microsoft.com/office/drawing/2014/main" id="{6BCB60A8-5579-477E-A1DB-8B8A5A272CEE}"/>
              </a:ext>
            </a:extLst>
          </p:cNvPr>
          <p:cNvSpPr>
            <a:spLocks noChangeArrowheads="1"/>
          </p:cNvSpPr>
          <p:nvPr/>
        </p:nvSpPr>
        <p:spPr bwMode="auto">
          <a:xfrm>
            <a:off x="301625" y="3886201"/>
            <a:ext cx="1233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d’ancienneté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3" name="Rectangle 85">
            <a:extLst>
              <a:ext uri="{FF2B5EF4-FFF2-40B4-BE49-F238E27FC236}">
                <a16:creationId xmlns:a16="http://schemas.microsoft.com/office/drawing/2014/main" id="{2201607F-7DC0-4DF2-9410-1E4073E6349C}"/>
              </a:ext>
            </a:extLst>
          </p:cNvPr>
          <p:cNvSpPr>
            <a:spLocks noChangeArrowheads="1"/>
          </p:cNvSpPr>
          <p:nvPr/>
        </p:nvSpPr>
        <p:spPr bwMode="auto">
          <a:xfrm>
            <a:off x="301625" y="4097338"/>
            <a:ext cx="86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possible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4" name="Rectangle 86">
            <a:extLst>
              <a:ext uri="{FF2B5EF4-FFF2-40B4-BE49-F238E27FC236}">
                <a16:creationId xmlns:a16="http://schemas.microsoft.com/office/drawing/2014/main" id="{39F29139-9176-42A7-886B-B69C800A2438}"/>
              </a:ext>
            </a:extLst>
          </p:cNvPr>
          <p:cNvSpPr>
            <a:spLocks noChangeArrowheads="1"/>
          </p:cNvSpPr>
          <p:nvPr/>
        </p:nvSpPr>
        <p:spPr bwMode="auto">
          <a:xfrm>
            <a:off x="2700338" y="4103688"/>
            <a:ext cx="12001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Non concerné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5" name="Rectangle 87">
            <a:extLst>
              <a:ext uri="{FF2B5EF4-FFF2-40B4-BE49-F238E27FC236}">
                <a16:creationId xmlns:a16="http://schemas.microsoft.com/office/drawing/2014/main" id="{BF6A7587-CD25-416A-A6F7-9039A0CB1778}"/>
              </a:ext>
            </a:extLst>
          </p:cNvPr>
          <p:cNvSpPr>
            <a:spLocks noChangeArrowheads="1"/>
          </p:cNvSpPr>
          <p:nvPr/>
        </p:nvSpPr>
        <p:spPr bwMode="auto">
          <a:xfrm>
            <a:off x="4541838" y="3892551"/>
            <a:ext cx="22367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Ancienneté possible de 12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6" name="Rectangle 88">
            <a:extLst>
              <a:ext uri="{FF2B5EF4-FFF2-40B4-BE49-F238E27FC236}">
                <a16:creationId xmlns:a16="http://schemas.microsoft.com/office/drawing/2014/main" id="{87366DBA-CCF6-414F-90D5-48A6E6AEC651}"/>
              </a:ext>
            </a:extLst>
          </p:cNvPr>
          <p:cNvSpPr>
            <a:spLocks noChangeArrowheads="1"/>
          </p:cNvSpPr>
          <p:nvPr/>
        </p:nvSpPr>
        <p:spPr bwMode="auto">
          <a:xfrm>
            <a:off x="4973638" y="4103688"/>
            <a:ext cx="1333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mois maximum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7" name="Rectangle 89">
            <a:extLst>
              <a:ext uri="{FF2B5EF4-FFF2-40B4-BE49-F238E27FC236}">
                <a16:creationId xmlns:a16="http://schemas.microsoft.com/office/drawing/2014/main" id="{4614DB70-7E06-4D78-8743-E48689798C77}"/>
              </a:ext>
            </a:extLst>
          </p:cNvPr>
          <p:cNvSpPr>
            <a:spLocks noChangeArrowheads="1"/>
          </p:cNvSpPr>
          <p:nvPr/>
        </p:nvSpPr>
        <p:spPr bwMode="auto">
          <a:xfrm>
            <a:off x="6913563" y="3892551"/>
            <a:ext cx="19859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Ancienneté possible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8" name="Rectangle 90">
            <a:extLst>
              <a:ext uri="{FF2B5EF4-FFF2-40B4-BE49-F238E27FC236}">
                <a16:creationId xmlns:a16="http://schemas.microsoft.com/office/drawing/2014/main" id="{7F787D67-CD2C-4F32-96E4-7157F734BB45}"/>
              </a:ext>
            </a:extLst>
          </p:cNvPr>
          <p:cNvSpPr>
            <a:spLocks noChangeArrowheads="1"/>
          </p:cNvSpPr>
          <p:nvPr/>
        </p:nvSpPr>
        <p:spPr bwMode="auto">
          <a:xfrm>
            <a:off x="6913563" y="4103688"/>
            <a:ext cx="1431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3 mois maximum</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9" name="Rectangle 91">
            <a:extLst>
              <a:ext uri="{FF2B5EF4-FFF2-40B4-BE49-F238E27FC236}">
                <a16:creationId xmlns:a16="http://schemas.microsoft.com/office/drawing/2014/main" id="{34BB236B-AEFC-4533-A0AB-8B6AD018D007}"/>
              </a:ext>
            </a:extLst>
          </p:cNvPr>
          <p:cNvSpPr>
            <a:spLocks noChangeArrowheads="1"/>
          </p:cNvSpPr>
          <p:nvPr/>
        </p:nvSpPr>
        <p:spPr bwMode="auto">
          <a:xfrm>
            <a:off x="6913563" y="4310063"/>
            <a:ext cx="8477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60" name="Rectangle 92">
            <a:extLst>
              <a:ext uri="{FF2B5EF4-FFF2-40B4-BE49-F238E27FC236}">
                <a16:creationId xmlns:a16="http://schemas.microsoft.com/office/drawing/2014/main" id="{DFF0DADA-8A73-4FFB-807E-2F1FC8C0C4EA}"/>
              </a:ext>
            </a:extLst>
          </p:cNvPr>
          <p:cNvSpPr>
            <a:spLocks noChangeArrowheads="1"/>
          </p:cNvSpPr>
          <p:nvPr/>
        </p:nvSpPr>
        <p:spPr bwMode="auto">
          <a:xfrm>
            <a:off x="7642225" y="4310063"/>
            <a:ext cx="1397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61" name="Rectangle 93">
            <a:extLst>
              <a:ext uri="{FF2B5EF4-FFF2-40B4-BE49-F238E27FC236}">
                <a16:creationId xmlns:a16="http://schemas.microsoft.com/office/drawing/2014/main" id="{CD44FFC9-5C9C-405D-810E-A4C9DF82E1DD}"/>
              </a:ext>
            </a:extLst>
          </p:cNvPr>
          <p:cNvSpPr>
            <a:spLocks noChangeArrowheads="1"/>
          </p:cNvSpPr>
          <p:nvPr/>
        </p:nvSpPr>
        <p:spPr bwMode="auto">
          <a:xfrm>
            <a:off x="7699375" y="4310063"/>
            <a:ext cx="8270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17 CMF)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25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07504" y="51469"/>
            <a:ext cx="8928992" cy="676681"/>
          </a:xfrm>
          <a:ln>
            <a:solidFill>
              <a:schemeClr val="accent6"/>
            </a:solidFill>
          </a:ln>
        </p:spPr>
        <p:txBody>
          <a:bodyPr/>
          <a:lstStyle/>
          <a:p>
            <a:pPr algn="ctr"/>
            <a:r>
              <a:rPr lang="fr-FR" b="1" dirty="0">
                <a:solidFill>
                  <a:schemeClr val="accent6"/>
                </a:solidFill>
              </a:rPr>
              <a:t>Qui combine </a:t>
            </a:r>
            <a:br>
              <a:rPr lang="fr-FR" b="1" dirty="0">
                <a:solidFill>
                  <a:schemeClr val="accent6"/>
                </a:solidFill>
              </a:rPr>
            </a:br>
            <a:r>
              <a:rPr lang="fr-FR" b="1" dirty="0">
                <a:solidFill>
                  <a:schemeClr val="accent6"/>
                </a:solidFill>
              </a:rPr>
              <a:t>plusieurs options au terme selon les versements  </a:t>
            </a:r>
            <a:br>
              <a:rPr lang="fr-FR" b="1" dirty="0">
                <a:solidFill>
                  <a:schemeClr val="accent6"/>
                </a:solidFill>
              </a:rPr>
            </a:br>
            <a:r>
              <a:rPr lang="fr-FR" b="1" u="sng" dirty="0">
                <a:solidFill>
                  <a:schemeClr val="accent6"/>
                </a:solidFill>
              </a:rPr>
              <a:t>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29</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07504" y="865817"/>
          <a:ext cx="8928992" cy="3866173"/>
        </p:xfrm>
        <a:graphic>
          <a:graphicData uri="http://schemas.openxmlformats.org/drawingml/2006/table">
            <a:tbl>
              <a:tblPr firstRow="1" bandRow="1">
                <a:tableStyleId>{5C22544A-7EE6-4342-B048-85BDC9FD1C3A}</a:tableStyleId>
              </a:tblPr>
              <a:tblGrid>
                <a:gridCol w="2455472">
                  <a:extLst>
                    <a:ext uri="{9D8B030D-6E8A-4147-A177-3AD203B41FA5}">
                      <a16:colId xmlns:a16="http://schemas.microsoft.com/office/drawing/2014/main" val="3621783715"/>
                    </a:ext>
                  </a:extLst>
                </a:gridCol>
                <a:gridCol w="2369064">
                  <a:extLst>
                    <a:ext uri="{9D8B030D-6E8A-4147-A177-3AD203B41FA5}">
                      <a16:colId xmlns:a16="http://schemas.microsoft.com/office/drawing/2014/main" val="3051841110"/>
                    </a:ext>
                  </a:extLst>
                </a:gridCol>
                <a:gridCol w="2160240">
                  <a:extLst>
                    <a:ext uri="{9D8B030D-6E8A-4147-A177-3AD203B41FA5}">
                      <a16:colId xmlns:a16="http://schemas.microsoft.com/office/drawing/2014/main" val="960438437"/>
                    </a:ext>
                  </a:extLst>
                </a:gridCol>
                <a:gridCol w="1944216">
                  <a:extLst>
                    <a:ext uri="{9D8B030D-6E8A-4147-A177-3AD203B41FA5}">
                      <a16:colId xmlns:a16="http://schemas.microsoft.com/office/drawing/2014/main" val="2022352010"/>
                    </a:ext>
                  </a:extLst>
                </a:gridCol>
              </a:tblGrid>
              <a:tr h="595411">
                <a:tc>
                  <a:txBody>
                    <a:bodyPr/>
                    <a:lstStyle/>
                    <a:p>
                      <a:endParaRPr lang="fr-FR" sz="1600" dirty="0"/>
                    </a:p>
                  </a:txBody>
                  <a:tcPr>
                    <a:solidFill>
                      <a:schemeClr val="accent6"/>
                    </a:solidFill>
                  </a:tcPr>
                </a:tc>
                <a:tc>
                  <a:txBody>
                    <a:bodyPr/>
                    <a:lstStyle/>
                    <a:p>
                      <a:pPr algn="ctr"/>
                      <a:r>
                        <a:rPr lang="fr-FR" sz="1600" dirty="0"/>
                        <a:t>PERI </a:t>
                      </a:r>
                    </a:p>
                    <a:p>
                      <a:pPr algn="ctr"/>
                      <a:r>
                        <a:rPr lang="fr-FR" sz="1400" dirty="0"/>
                        <a:t>(ex PERP/Madelin)</a:t>
                      </a:r>
                    </a:p>
                  </a:txBody>
                  <a:tcPr>
                    <a:solidFill>
                      <a:schemeClr val="accent6"/>
                    </a:solidFill>
                  </a:tcPr>
                </a:tc>
                <a:tc>
                  <a:txBody>
                    <a:bodyPr/>
                    <a:lstStyle/>
                    <a:p>
                      <a:pPr algn="ctr"/>
                      <a:r>
                        <a:rPr lang="fr-FR" sz="1600" dirty="0"/>
                        <a:t>PERO </a:t>
                      </a:r>
                    </a:p>
                    <a:p>
                      <a:pPr algn="ctr"/>
                      <a:r>
                        <a:rPr lang="fr-FR" sz="1400" dirty="0"/>
                        <a:t>(ex art 83/PÈRE)</a:t>
                      </a:r>
                    </a:p>
                  </a:txBody>
                  <a:tcPr>
                    <a:solidFill>
                      <a:schemeClr val="accent6"/>
                    </a:solidFill>
                  </a:tcPr>
                </a:tc>
                <a:tc>
                  <a:txBody>
                    <a:bodyPr/>
                    <a:lstStyle/>
                    <a:p>
                      <a:pPr algn="ctr"/>
                      <a:r>
                        <a:rPr lang="fr-FR" sz="1600" dirty="0"/>
                        <a:t>PERECO </a:t>
                      </a:r>
                    </a:p>
                    <a:p>
                      <a:pPr algn="ctr"/>
                      <a:r>
                        <a:rPr lang="fr-FR" sz="1400" dirty="0"/>
                        <a:t>(ex PERCO)</a:t>
                      </a:r>
                    </a:p>
                  </a:txBody>
                  <a:tcPr>
                    <a:solidFill>
                      <a:schemeClr val="accent6"/>
                    </a:solidFill>
                  </a:tcPr>
                </a:tc>
                <a:extLst>
                  <a:ext uri="{0D108BD9-81ED-4DB2-BD59-A6C34878D82A}">
                    <a16:rowId xmlns:a16="http://schemas.microsoft.com/office/drawing/2014/main" val="3545120676"/>
                  </a:ext>
                </a:extLst>
              </a:tr>
              <a:tr h="1223901">
                <a:tc>
                  <a:txBody>
                    <a:bodyPr/>
                    <a:lstStyle/>
                    <a:p>
                      <a:r>
                        <a:rPr lang="fr-FR" sz="1600" b="1" dirty="0">
                          <a:solidFill>
                            <a:schemeClr val="bg1"/>
                          </a:solidFill>
                        </a:rPr>
                        <a:t>Versements volontaires déductibles </a:t>
                      </a:r>
                      <a:r>
                        <a:rPr lang="fr-FR" sz="1200" b="1" dirty="0">
                          <a:solidFill>
                            <a:schemeClr val="bg1"/>
                          </a:solidFill>
                        </a:rPr>
                        <a:t>(sauf option à chaque versement pour la non déductibilité art L 224-20 CMF) </a:t>
                      </a:r>
                    </a:p>
                  </a:txBody>
                  <a:tcPr>
                    <a:solidFill>
                      <a:schemeClr val="accent6"/>
                    </a:solidFill>
                  </a:tcPr>
                </a:tc>
                <a:tc>
                  <a:txBody>
                    <a:bodyPr/>
                    <a:lstStyle/>
                    <a:p>
                      <a:pPr algn="ctr"/>
                      <a:r>
                        <a:rPr lang="fr-FR" sz="1800" dirty="0">
                          <a:solidFill>
                            <a:schemeClr val="bg1"/>
                          </a:solidFill>
                        </a:rPr>
                        <a:t>            </a:t>
                      </a:r>
                    </a:p>
                    <a:p>
                      <a:pPr algn="ctr"/>
                      <a:r>
                        <a:rPr lang="fr-FR" sz="1800" b="1" dirty="0">
                          <a:solidFill>
                            <a:schemeClr val="bg1"/>
                          </a:solidFill>
                        </a:rPr>
                        <a:t>capital ou rente</a:t>
                      </a:r>
                    </a:p>
                  </a:txBody>
                  <a:tcPr>
                    <a:solidFill>
                      <a:schemeClr val="accent6"/>
                    </a:solidFill>
                  </a:tcPr>
                </a:tc>
                <a:tc>
                  <a:txBody>
                    <a:bodyPr/>
                    <a:lstStyle/>
                    <a:p>
                      <a:pPr algn="ctr"/>
                      <a:endParaRPr lang="fr-FR" sz="1800" dirty="0">
                        <a:solidFill>
                          <a:schemeClr val="bg1"/>
                        </a:solidFill>
                      </a:endParaRPr>
                    </a:p>
                    <a:p>
                      <a:pPr algn="ctr"/>
                      <a:r>
                        <a:rPr lang="fr-FR" sz="1800" b="1" dirty="0">
                          <a:solidFill>
                            <a:schemeClr val="bg1"/>
                          </a:solidFill>
                        </a:rPr>
                        <a:t>capital ou rente </a:t>
                      </a:r>
                      <a:endParaRPr lang="fr-FR" sz="1800" dirty="0">
                        <a:solidFill>
                          <a:schemeClr val="bg1"/>
                        </a:solidFill>
                      </a:endParaRPr>
                    </a:p>
                  </a:txBody>
                  <a:tcPr>
                    <a:solidFill>
                      <a:schemeClr val="accent6"/>
                    </a:solidFill>
                  </a:tcPr>
                </a:tc>
                <a:tc>
                  <a:txBody>
                    <a:bodyPr/>
                    <a:lstStyle/>
                    <a:p>
                      <a:pPr algn="ctr"/>
                      <a:endParaRPr lang="fr-FR" sz="1800" dirty="0">
                        <a:solidFill>
                          <a:schemeClr val="bg1"/>
                        </a:solidFill>
                      </a:endParaRPr>
                    </a:p>
                    <a:p>
                      <a:pPr algn="ctr"/>
                      <a:r>
                        <a:rPr lang="fr-FR" sz="1800" b="1" dirty="0">
                          <a:solidFill>
                            <a:schemeClr val="bg1"/>
                          </a:solidFill>
                        </a:rPr>
                        <a:t> capital ou rente</a:t>
                      </a:r>
                      <a:endParaRPr lang="fr-FR" sz="1800" dirty="0">
                        <a:solidFill>
                          <a:schemeClr val="bg1"/>
                        </a:solidFill>
                      </a:endParaRPr>
                    </a:p>
                  </a:txBody>
                  <a:tcPr>
                    <a:solidFill>
                      <a:schemeClr val="accent6"/>
                    </a:solidFill>
                  </a:tcPr>
                </a:tc>
                <a:extLst>
                  <a:ext uri="{0D108BD9-81ED-4DB2-BD59-A6C34878D82A}">
                    <a16:rowId xmlns:a16="http://schemas.microsoft.com/office/drawing/2014/main" val="539606803"/>
                  </a:ext>
                </a:extLst>
              </a:tr>
              <a:tr h="1223901">
                <a:tc>
                  <a:txBody>
                    <a:bodyPr/>
                    <a:lstStyle/>
                    <a:p>
                      <a:r>
                        <a:rPr lang="fr-FR" sz="1600" b="1" dirty="0">
                          <a:solidFill>
                            <a:schemeClr val="bg1"/>
                          </a:solidFill>
                        </a:rPr>
                        <a:t>Versements épargne salariale </a:t>
                      </a:r>
                    </a:p>
                    <a:p>
                      <a:r>
                        <a:rPr lang="fr-FR" sz="1200" b="1" dirty="0">
                          <a:solidFill>
                            <a:schemeClr val="bg1"/>
                          </a:solidFill>
                        </a:rPr>
                        <a:t>(intéressement, participation, abondements, CET, jours de congés non pris)   </a:t>
                      </a:r>
                    </a:p>
                  </a:txBody>
                  <a:tcPr>
                    <a:solidFill>
                      <a:schemeClr val="accent6"/>
                    </a:solidFill>
                  </a:tcPr>
                </a:tc>
                <a:tc>
                  <a:txBody>
                    <a:bodyPr/>
                    <a:lstStyle/>
                    <a:p>
                      <a:endParaRPr lang="fr-FR" sz="1800" dirty="0">
                        <a:solidFill>
                          <a:schemeClr val="bg1"/>
                        </a:solidFill>
                      </a:endParaRPr>
                    </a:p>
                  </a:txBody>
                  <a:tcPr>
                    <a:solidFill>
                      <a:schemeClr val="accent6"/>
                    </a:solidFill>
                  </a:tcPr>
                </a:tc>
                <a:tc>
                  <a:txBody>
                    <a:bodyPr/>
                    <a:lstStyle/>
                    <a:p>
                      <a:pPr algn="ctr"/>
                      <a:endParaRPr lang="fr-FR" sz="1800" dirty="0">
                        <a:solidFill>
                          <a:schemeClr val="bg1"/>
                        </a:solidFill>
                      </a:endParaRPr>
                    </a:p>
                    <a:p>
                      <a:pPr algn="ctr"/>
                      <a:r>
                        <a:rPr lang="fr-FR" sz="1800" b="1" dirty="0">
                          <a:solidFill>
                            <a:schemeClr val="bg1"/>
                          </a:solidFill>
                        </a:rPr>
                        <a:t> capital ou rente</a:t>
                      </a:r>
                      <a:endParaRPr lang="fr-FR" sz="1800" dirty="0">
                        <a:solidFill>
                          <a:schemeClr val="bg1"/>
                        </a:solidFill>
                      </a:endParaRPr>
                    </a:p>
                  </a:txBody>
                  <a:tcPr>
                    <a:solidFill>
                      <a:schemeClr val="accent6"/>
                    </a:solidFill>
                  </a:tcPr>
                </a:tc>
                <a:tc>
                  <a:txBody>
                    <a:bodyPr/>
                    <a:lstStyle/>
                    <a:p>
                      <a:pPr algn="ctr"/>
                      <a:endParaRPr lang="fr-FR" sz="1800" dirty="0">
                        <a:solidFill>
                          <a:schemeClr val="bg1"/>
                        </a:solidFill>
                      </a:endParaRPr>
                    </a:p>
                    <a:p>
                      <a:pPr algn="ctr"/>
                      <a:r>
                        <a:rPr lang="fr-FR" sz="1800" b="1" dirty="0">
                          <a:solidFill>
                            <a:schemeClr val="bg1"/>
                          </a:solidFill>
                        </a:rPr>
                        <a:t> capital ou rente</a:t>
                      </a:r>
                      <a:endParaRPr lang="fr-FR" sz="1800" dirty="0">
                        <a:solidFill>
                          <a:schemeClr val="bg1"/>
                        </a:solidFill>
                      </a:endParaRPr>
                    </a:p>
                  </a:txBody>
                  <a:tcPr>
                    <a:solidFill>
                      <a:schemeClr val="accent6"/>
                    </a:solidFill>
                  </a:tcPr>
                </a:tc>
                <a:extLst>
                  <a:ext uri="{0D108BD9-81ED-4DB2-BD59-A6C34878D82A}">
                    <a16:rowId xmlns:a16="http://schemas.microsoft.com/office/drawing/2014/main" val="408965605"/>
                  </a:ext>
                </a:extLst>
              </a:tr>
              <a:tr h="628490">
                <a:tc>
                  <a:txBody>
                    <a:bodyPr/>
                    <a:lstStyle/>
                    <a:p>
                      <a:r>
                        <a:rPr lang="fr-FR" sz="1600" b="1" dirty="0">
                          <a:solidFill>
                            <a:schemeClr val="bg1"/>
                          </a:solidFill>
                        </a:rPr>
                        <a:t>Versements obligatoires employeur/salarié  </a:t>
                      </a:r>
                    </a:p>
                  </a:txBody>
                  <a:tcPr>
                    <a:solidFill>
                      <a:schemeClr val="accent6"/>
                    </a:solidFill>
                  </a:tcPr>
                </a:tc>
                <a:tc>
                  <a:txBody>
                    <a:bodyPr/>
                    <a:lstStyle/>
                    <a:p>
                      <a:pPr algn="ctr"/>
                      <a:endParaRPr lang="fr-FR" sz="1800" dirty="0">
                        <a:solidFill>
                          <a:schemeClr val="bg1"/>
                        </a:solidFill>
                      </a:endParaRPr>
                    </a:p>
                  </a:txBody>
                  <a:tcPr>
                    <a:solidFill>
                      <a:schemeClr val="accent6"/>
                    </a:solidFill>
                  </a:tcPr>
                </a:tc>
                <a:tc>
                  <a:txBody>
                    <a:bodyPr/>
                    <a:lstStyle/>
                    <a:p>
                      <a:pPr algn="ctr"/>
                      <a:r>
                        <a:rPr lang="fr-FR" sz="1800" b="1" dirty="0">
                          <a:solidFill>
                            <a:schemeClr val="bg1"/>
                          </a:solidFill>
                        </a:rPr>
                        <a:t>Rente exclusivement</a:t>
                      </a:r>
                      <a:endParaRPr lang="fr-FR" sz="1800" dirty="0">
                        <a:solidFill>
                          <a:schemeClr val="bg1"/>
                        </a:solidFill>
                      </a:endParaRPr>
                    </a:p>
                  </a:txBody>
                  <a:tcPr>
                    <a:solidFill>
                      <a:schemeClr val="accent6"/>
                    </a:solidFill>
                  </a:tcPr>
                </a:tc>
                <a:tc>
                  <a:txBody>
                    <a:bodyPr/>
                    <a:lstStyle/>
                    <a:p>
                      <a:pPr algn="ctr"/>
                      <a:endParaRPr lang="fr-FR" sz="1800" dirty="0">
                        <a:solidFill>
                          <a:schemeClr val="bg1"/>
                        </a:solidFill>
                      </a:endParaRPr>
                    </a:p>
                  </a:txBody>
                  <a:tcPr>
                    <a:solidFill>
                      <a:schemeClr val="accent6"/>
                    </a:solidFill>
                  </a:tcPr>
                </a:tc>
                <a:extLst>
                  <a:ext uri="{0D108BD9-81ED-4DB2-BD59-A6C34878D82A}">
                    <a16:rowId xmlns:a16="http://schemas.microsoft.com/office/drawing/2014/main" val="1385983691"/>
                  </a:ext>
                </a:extLst>
              </a:tr>
            </a:tbl>
          </a:graphicData>
        </a:graphic>
      </p:graphicFrame>
      <p:sp>
        <p:nvSpPr>
          <p:cNvPr id="8" name="AutoShape 3">
            <a:extLst>
              <a:ext uri="{FF2B5EF4-FFF2-40B4-BE49-F238E27FC236}">
                <a16:creationId xmlns:a16="http://schemas.microsoft.com/office/drawing/2014/main" id="{C868E896-09DC-4BC5-B047-F8502AE1270C}"/>
              </a:ext>
            </a:extLst>
          </p:cNvPr>
          <p:cNvSpPr>
            <a:spLocks noChangeAspect="1" noChangeArrowheads="1" noTextEdit="1"/>
          </p:cNvSpPr>
          <p:nvPr/>
        </p:nvSpPr>
        <p:spPr bwMode="auto">
          <a:xfrm>
            <a:off x="0" y="317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5">
            <a:extLst>
              <a:ext uri="{FF2B5EF4-FFF2-40B4-BE49-F238E27FC236}">
                <a16:creationId xmlns:a16="http://schemas.microsoft.com/office/drawing/2014/main" id="{1F97F5D6-C7FB-47B9-9B25-2ECA814C5F92}"/>
              </a:ext>
            </a:extLst>
          </p:cNvPr>
          <p:cNvSpPr>
            <a:spLocks noChangeArrowheads="1"/>
          </p:cNvSpPr>
          <p:nvPr/>
        </p:nvSpPr>
        <p:spPr bwMode="auto">
          <a:xfrm>
            <a:off x="-1588" y="30163"/>
            <a:ext cx="9147175" cy="515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5126" name="Picture 6">
            <a:extLst>
              <a:ext uri="{FF2B5EF4-FFF2-40B4-BE49-F238E27FC236}">
                <a16:creationId xmlns:a16="http://schemas.microsoft.com/office/drawing/2014/main" id="{476EE2C1-E1AA-473C-B6DD-9B3F9C433A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7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0F6F7E4E-3094-4C98-A1FE-8DE88DB62D05}"/>
              </a:ext>
            </a:extLst>
          </p:cNvPr>
          <p:cNvSpPr>
            <a:spLocks noChangeArrowheads="1"/>
          </p:cNvSpPr>
          <p:nvPr/>
        </p:nvSpPr>
        <p:spPr bwMode="auto">
          <a:xfrm>
            <a:off x="106363" y="82550"/>
            <a:ext cx="8931275" cy="677863"/>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8">
            <a:extLst>
              <a:ext uri="{FF2B5EF4-FFF2-40B4-BE49-F238E27FC236}">
                <a16:creationId xmlns:a16="http://schemas.microsoft.com/office/drawing/2014/main" id="{8B3D3271-016F-4913-BFE9-9DED312F020F}"/>
              </a:ext>
            </a:extLst>
          </p:cNvPr>
          <p:cNvSpPr>
            <a:spLocks noChangeArrowheads="1"/>
          </p:cNvSpPr>
          <p:nvPr/>
        </p:nvSpPr>
        <p:spPr bwMode="auto">
          <a:xfrm>
            <a:off x="3876675" y="139700"/>
            <a:ext cx="2857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Q</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DF8CDB02-279F-4305-AC80-834A887CEF92}"/>
              </a:ext>
            </a:extLst>
          </p:cNvPr>
          <p:cNvSpPr>
            <a:spLocks noChangeArrowheads="1"/>
          </p:cNvSpPr>
          <p:nvPr/>
        </p:nvSpPr>
        <p:spPr bwMode="auto">
          <a:xfrm>
            <a:off x="4052888" y="139700"/>
            <a:ext cx="3746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F131C520-F9DE-4156-95FE-17F77675FDB5}"/>
              </a:ext>
            </a:extLst>
          </p:cNvPr>
          <p:cNvSpPr>
            <a:spLocks noChangeArrowheads="1"/>
          </p:cNvSpPr>
          <p:nvPr/>
        </p:nvSpPr>
        <p:spPr bwMode="auto">
          <a:xfrm>
            <a:off x="4321175" y="139700"/>
            <a:ext cx="11128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combine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79E500A7-DBA7-4D45-ADF8-55379941F525}"/>
              </a:ext>
            </a:extLst>
          </p:cNvPr>
          <p:cNvSpPr>
            <a:spLocks noChangeArrowheads="1"/>
          </p:cNvSpPr>
          <p:nvPr/>
        </p:nvSpPr>
        <p:spPr bwMode="auto">
          <a:xfrm>
            <a:off x="1922463" y="412750"/>
            <a:ext cx="55308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plusieurs options au terme selon les 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09573DFB-ECAB-4106-9329-01807ED919C6}"/>
              </a:ext>
            </a:extLst>
          </p:cNvPr>
          <p:cNvSpPr>
            <a:spLocks noChangeArrowheads="1"/>
          </p:cNvSpPr>
          <p:nvPr/>
        </p:nvSpPr>
        <p:spPr bwMode="auto">
          <a:xfrm>
            <a:off x="7853363" y="4960938"/>
            <a:ext cx="4841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014B503D-DA53-42B0-8545-27100EC9A737}"/>
              </a:ext>
            </a:extLst>
          </p:cNvPr>
          <p:cNvSpPr>
            <a:spLocks noChangeArrowheads="1"/>
          </p:cNvSpPr>
          <p:nvPr/>
        </p:nvSpPr>
        <p:spPr bwMode="auto">
          <a:xfrm>
            <a:off x="8634413" y="4960938"/>
            <a:ext cx="1381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29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32CD1F08-CCA3-45F5-A593-FAF066675301}"/>
              </a:ext>
            </a:extLst>
          </p:cNvPr>
          <p:cNvSpPr>
            <a:spLocks noChangeArrowheads="1"/>
          </p:cNvSpPr>
          <p:nvPr/>
        </p:nvSpPr>
        <p:spPr bwMode="auto">
          <a:xfrm>
            <a:off x="106363" y="898525"/>
            <a:ext cx="2455863" cy="5953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5">
            <a:extLst>
              <a:ext uri="{FF2B5EF4-FFF2-40B4-BE49-F238E27FC236}">
                <a16:creationId xmlns:a16="http://schemas.microsoft.com/office/drawing/2014/main" id="{A2FBA801-2CBB-4090-BBAE-4A70D58452D1}"/>
              </a:ext>
            </a:extLst>
          </p:cNvPr>
          <p:cNvSpPr>
            <a:spLocks noChangeArrowheads="1"/>
          </p:cNvSpPr>
          <p:nvPr/>
        </p:nvSpPr>
        <p:spPr bwMode="auto">
          <a:xfrm>
            <a:off x="2562225" y="898525"/>
            <a:ext cx="2370138" cy="5953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6">
            <a:extLst>
              <a:ext uri="{FF2B5EF4-FFF2-40B4-BE49-F238E27FC236}">
                <a16:creationId xmlns:a16="http://schemas.microsoft.com/office/drawing/2014/main" id="{1DBC68C9-3E1E-40AB-828F-16A5ED6AB41F}"/>
              </a:ext>
            </a:extLst>
          </p:cNvPr>
          <p:cNvSpPr>
            <a:spLocks noChangeArrowheads="1"/>
          </p:cNvSpPr>
          <p:nvPr/>
        </p:nvSpPr>
        <p:spPr bwMode="auto">
          <a:xfrm>
            <a:off x="4932363" y="898525"/>
            <a:ext cx="2160588" cy="5953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7">
            <a:extLst>
              <a:ext uri="{FF2B5EF4-FFF2-40B4-BE49-F238E27FC236}">
                <a16:creationId xmlns:a16="http://schemas.microsoft.com/office/drawing/2014/main" id="{EC8A5606-1465-4AB6-A3CD-0F14281AB112}"/>
              </a:ext>
            </a:extLst>
          </p:cNvPr>
          <p:cNvSpPr>
            <a:spLocks noChangeArrowheads="1"/>
          </p:cNvSpPr>
          <p:nvPr/>
        </p:nvSpPr>
        <p:spPr bwMode="auto">
          <a:xfrm>
            <a:off x="7092950" y="898525"/>
            <a:ext cx="1944688" cy="5953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8">
            <a:extLst>
              <a:ext uri="{FF2B5EF4-FFF2-40B4-BE49-F238E27FC236}">
                <a16:creationId xmlns:a16="http://schemas.microsoft.com/office/drawing/2014/main" id="{1CD3E2C8-9E58-4FF2-A8BF-5197D5AA7C12}"/>
              </a:ext>
            </a:extLst>
          </p:cNvPr>
          <p:cNvSpPr>
            <a:spLocks noChangeArrowheads="1"/>
          </p:cNvSpPr>
          <p:nvPr/>
        </p:nvSpPr>
        <p:spPr bwMode="auto">
          <a:xfrm>
            <a:off x="106363" y="1493838"/>
            <a:ext cx="2455863" cy="12271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9">
            <a:extLst>
              <a:ext uri="{FF2B5EF4-FFF2-40B4-BE49-F238E27FC236}">
                <a16:creationId xmlns:a16="http://schemas.microsoft.com/office/drawing/2014/main" id="{2532094F-1ECF-4D04-BB80-DD4E36F46F0F}"/>
              </a:ext>
            </a:extLst>
          </p:cNvPr>
          <p:cNvSpPr>
            <a:spLocks noChangeArrowheads="1"/>
          </p:cNvSpPr>
          <p:nvPr/>
        </p:nvSpPr>
        <p:spPr bwMode="auto">
          <a:xfrm>
            <a:off x="2562225" y="1493838"/>
            <a:ext cx="2370138" cy="12271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AE5D745A-4B11-476C-9AF6-371DB2EA82FD}"/>
              </a:ext>
            </a:extLst>
          </p:cNvPr>
          <p:cNvSpPr>
            <a:spLocks noChangeArrowheads="1"/>
          </p:cNvSpPr>
          <p:nvPr/>
        </p:nvSpPr>
        <p:spPr bwMode="auto">
          <a:xfrm>
            <a:off x="4932363" y="1493838"/>
            <a:ext cx="2160588" cy="12271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1">
            <a:extLst>
              <a:ext uri="{FF2B5EF4-FFF2-40B4-BE49-F238E27FC236}">
                <a16:creationId xmlns:a16="http://schemas.microsoft.com/office/drawing/2014/main" id="{B50B093A-C9D3-4EFF-A9C1-14FFEAC2B033}"/>
              </a:ext>
            </a:extLst>
          </p:cNvPr>
          <p:cNvSpPr>
            <a:spLocks noChangeArrowheads="1"/>
          </p:cNvSpPr>
          <p:nvPr/>
        </p:nvSpPr>
        <p:spPr bwMode="auto">
          <a:xfrm>
            <a:off x="7092950" y="1493838"/>
            <a:ext cx="1944688" cy="12271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2">
            <a:extLst>
              <a:ext uri="{FF2B5EF4-FFF2-40B4-BE49-F238E27FC236}">
                <a16:creationId xmlns:a16="http://schemas.microsoft.com/office/drawing/2014/main" id="{19981649-3FB4-473F-9556-2ED6A51E4223}"/>
              </a:ext>
            </a:extLst>
          </p:cNvPr>
          <p:cNvSpPr>
            <a:spLocks noChangeArrowheads="1"/>
          </p:cNvSpPr>
          <p:nvPr/>
        </p:nvSpPr>
        <p:spPr bwMode="auto">
          <a:xfrm>
            <a:off x="106363" y="2720975"/>
            <a:ext cx="2455863" cy="12255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3">
            <a:extLst>
              <a:ext uri="{FF2B5EF4-FFF2-40B4-BE49-F238E27FC236}">
                <a16:creationId xmlns:a16="http://schemas.microsoft.com/office/drawing/2014/main" id="{E8F18B75-2360-42C5-B852-131B85538272}"/>
              </a:ext>
            </a:extLst>
          </p:cNvPr>
          <p:cNvSpPr>
            <a:spLocks noChangeArrowheads="1"/>
          </p:cNvSpPr>
          <p:nvPr/>
        </p:nvSpPr>
        <p:spPr bwMode="auto">
          <a:xfrm>
            <a:off x="2562225" y="2720975"/>
            <a:ext cx="2370138" cy="12255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4">
            <a:extLst>
              <a:ext uri="{FF2B5EF4-FFF2-40B4-BE49-F238E27FC236}">
                <a16:creationId xmlns:a16="http://schemas.microsoft.com/office/drawing/2014/main" id="{4F21B4B4-5494-4A27-9938-B22E1F9DC1B8}"/>
              </a:ext>
            </a:extLst>
          </p:cNvPr>
          <p:cNvSpPr>
            <a:spLocks noChangeArrowheads="1"/>
          </p:cNvSpPr>
          <p:nvPr/>
        </p:nvSpPr>
        <p:spPr bwMode="auto">
          <a:xfrm>
            <a:off x="4932363" y="2720975"/>
            <a:ext cx="2160588" cy="12255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5">
            <a:extLst>
              <a:ext uri="{FF2B5EF4-FFF2-40B4-BE49-F238E27FC236}">
                <a16:creationId xmlns:a16="http://schemas.microsoft.com/office/drawing/2014/main" id="{27A8C257-4672-4B8F-BD6E-625757BC6149}"/>
              </a:ext>
            </a:extLst>
          </p:cNvPr>
          <p:cNvSpPr>
            <a:spLocks noChangeArrowheads="1"/>
          </p:cNvSpPr>
          <p:nvPr/>
        </p:nvSpPr>
        <p:spPr bwMode="auto">
          <a:xfrm>
            <a:off x="7092950" y="2720975"/>
            <a:ext cx="1944688" cy="12255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6">
            <a:extLst>
              <a:ext uri="{FF2B5EF4-FFF2-40B4-BE49-F238E27FC236}">
                <a16:creationId xmlns:a16="http://schemas.microsoft.com/office/drawing/2014/main" id="{62255FBC-7401-49CE-B2C8-4D90BC62F05B}"/>
              </a:ext>
            </a:extLst>
          </p:cNvPr>
          <p:cNvSpPr>
            <a:spLocks noChangeArrowheads="1"/>
          </p:cNvSpPr>
          <p:nvPr/>
        </p:nvSpPr>
        <p:spPr bwMode="auto">
          <a:xfrm>
            <a:off x="106363" y="3946525"/>
            <a:ext cx="2455863" cy="8239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7">
            <a:extLst>
              <a:ext uri="{FF2B5EF4-FFF2-40B4-BE49-F238E27FC236}">
                <a16:creationId xmlns:a16="http://schemas.microsoft.com/office/drawing/2014/main" id="{4137A4A3-8251-41BE-B6B3-59828F071A15}"/>
              </a:ext>
            </a:extLst>
          </p:cNvPr>
          <p:cNvSpPr>
            <a:spLocks noChangeArrowheads="1"/>
          </p:cNvSpPr>
          <p:nvPr/>
        </p:nvSpPr>
        <p:spPr bwMode="auto">
          <a:xfrm>
            <a:off x="2562225" y="3946525"/>
            <a:ext cx="2370138" cy="8239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8">
            <a:extLst>
              <a:ext uri="{FF2B5EF4-FFF2-40B4-BE49-F238E27FC236}">
                <a16:creationId xmlns:a16="http://schemas.microsoft.com/office/drawing/2014/main" id="{48A67354-67F6-48A6-B9B6-9F219988B414}"/>
              </a:ext>
            </a:extLst>
          </p:cNvPr>
          <p:cNvSpPr>
            <a:spLocks noChangeArrowheads="1"/>
          </p:cNvSpPr>
          <p:nvPr/>
        </p:nvSpPr>
        <p:spPr bwMode="auto">
          <a:xfrm>
            <a:off x="4932363" y="3946525"/>
            <a:ext cx="2160588" cy="8239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20" name="Rectangle 29">
            <a:extLst>
              <a:ext uri="{FF2B5EF4-FFF2-40B4-BE49-F238E27FC236}">
                <a16:creationId xmlns:a16="http://schemas.microsoft.com/office/drawing/2014/main" id="{0E32EF8E-14C1-40B7-BBFD-E944FC460D77}"/>
              </a:ext>
            </a:extLst>
          </p:cNvPr>
          <p:cNvSpPr>
            <a:spLocks noChangeArrowheads="1"/>
          </p:cNvSpPr>
          <p:nvPr/>
        </p:nvSpPr>
        <p:spPr bwMode="auto">
          <a:xfrm>
            <a:off x="7092950" y="3946525"/>
            <a:ext cx="1944688" cy="8239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121" name="Line 30">
            <a:extLst>
              <a:ext uri="{FF2B5EF4-FFF2-40B4-BE49-F238E27FC236}">
                <a16:creationId xmlns:a16="http://schemas.microsoft.com/office/drawing/2014/main" id="{ABEE06E1-A253-4DAD-B53E-B7F9C3AEE523}"/>
              </a:ext>
            </a:extLst>
          </p:cNvPr>
          <p:cNvSpPr>
            <a:spLocks noChangeShapeType="1"/>
          </p:cNvSpPr>
          <p:nvPr/>
        </p:nvSpPr>
        <p:spPr bwMode="auto">
          <a:xfrm>
            <a:off x="2562225" y="890588"/>
            <a:ext cx="0" cy="3886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2" name="Line 31">
            <a:extLst>
              <a:ext uri="{FF2B5EF4-FFF2-40B4-BE49-F238E27FC236}">
                <a16:creationId xmlns:a16="http://schemas.microsoft.com/office/drawing/2014/main" id="{FE22516D-DD55-48F5-93E2-8A93718555D2}"/>
              </a:ext>
            </a:extLst>
          </p:cNvPr>
          <p:cNvSpPr>
            <a:spLocks noChangeShapeType="1"/>
          </p:cNvSpPr>
          <p:nvPr/>
        </p:nvSpPr>
        <p:spPr bwMode="auto">
          <a:xfrm>
            <a:off x="4932363" y="890588"/>
            <a:ext cx="0" cy="3886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3" name="Line 32">
            <a:extLst>
              <a:ext uri="{FF2B5EF4-FFF2-40B4-BE49-F238E27FC236}">
                <a16:creationId xmlns:a16="http://schemas.microsoft.com/office/drawing/2014/main" id="{FB534D4B-59A6-4BC2-97B0-7140BE0826A3}"/>
              </a:ext>
            </a:extLst>
          </p:cNvPr>
          <p:cNvSpPr>
            <a:spLocks noChangeShapeType="1"/>
          </p:cNvSpPr>
          <p:nvPr/>
        </p:nvSpPr>
        <p:spPr bwMode="auto">
          <a:xfrm>
            <a:off x="7092950" y="892175"/>
            <a:ext cx="0" cy="3886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4" name="Line 33">
            <a:extLst>
              <a:ext uri="{FF2B5EF4-FFF2-40B4-BE49-F238E27FC236}">
                <a16:creationId xmlns:a16="http://schemas.microsoft.com/office/drawing/2014/main" id="{B3BA04D2-4FC9-41E1-9FDB-1AE63777EE0C}"/>
              </a:ext>
            </a:extLst>
          </p:cNvPr>
          <p:cNvSpPr>
            <a:spLocks noChangeShapeType="1"/>
          </p:cNvSpPr>
          <p:nvPr/>
        </p:nvSpPr>
        <p:spPr bwMode="auto">
          <a:xfrm>
            <a:off x="100013" y="1493838"/>
            <a:ext cx="894397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5" name="Line 34">
            <a:extLst>
              <a:ext uri="{FF2B5EF4-FFF2-40B4-BE49-F238E27FC236}">
                <a16:creationId xmlns:a16="http://schemas.microsoft.com/office/drawing/2014/main" id="{85467D19-B78D-4757-9033-9D0EAFCA6021}"/>
              </a:ext>
            </a:extLst>
          </p:cNvPr>
          <p:cNvSpPr>
            <a:spLocks noChangeShapeType="1"/>
          </p:cNvSpPr>
          <p:nvPr/>
        </p:nvSpPr>
        <p:spPr bwMode="auto">
          <a:xfrm>
            <a:off x="100013" y="2720975"/>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7" name="Line 35">
            <a:extLst>
              <a:ext uri="{FF2B5EF4-FFF2-40B4-BE49-F238E27FC236}">
                <a16:creationId xmlns:a16="http://schemas.microsoft.com/office/drawing/2014/main" id="{07878522-39A6-4D38-BA1A-8B3803ACFD26}"/>
              </a:ext>
            </a:extLst>
          </p:cNvPr>
          <p:cNvSpPr>
            <a:spLocks noChangeShapeType="1"/>
          </p:cNvSpPr>
          <p:nvPr/>
        </p:nvSpPr>
        <p:spPr bwMode="auto">
          <a:xfrm>
            <a:off x="100013" y="3946525"/>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8" name="Line 36">
            <a:extLst>
              <a:ext uri="{FF2B5EF4-FFF2-40B4-BE49-F238E27FC236}">
                <a16:creationId xmlns:a16="http://schemas.microsoft.com/office/drawing/2014/main" id="{7090309E-701F-43EB-848E-9835745F7540}"/>
              </a:ext>
            </a:extLst>
          </p:cNvPr>
          <p:cNvSpPr>
            <a:spLocks noChangeShapeType="1"/>
          </p:cNvSpPr>
          <p:nvPr/>
        </p:nvSpPr>
        <p:spPr bwMode="auto">
          <a:xfrm>
            <a:off x="106363" y="890588"/>
            <a:ext cx="0" cy="3886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9" name="Line 37">
            <a:extLst>
              <a:ext uri="{FF2B5EF4-FFF2-40B4-BE49-F238E27FC236}">
                <a16:creationId xmlns:a16="http://schemas.microsoft.com/office/drawing/2014/main" id="{07948714-1D9A-4C23-AE36-086F694C2954}"/>
              </a:ext>
            </a:extLst>
          </p:cNvPr>
          <p:cNvSpPr>
            <a:spLocks noChangeShapeType="1"/>
          </p:cNvSpPr>
          <p:nvPr/>
        </p:nvSpPr>
        <p:spPr bwMode="auto">
          <a:xfrm>
            <a:off x="9037638" y="892175"/>
            <a:ext cx="0" cy="3886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0" name="Line 38">
            <a:extLst>
              <a:ext uri="{FF2B5EF4-FFF2-40B4-BE49-F238E27FC236}">
                <a16:creationId xmlns:a16="http://schemas.microsoft.com/office/drawing/2014/main" id="{3995CBDD-C990-4757-9B9F-F176B71EC077}"/>
              </a:ext>
            </a:extLst>
          </p:cNvPr>
          <p:cNvSpPr>
            <a:spLocks noChangeShapeType="1"/>
          </p:cNvSpPr>
          <p:nvPr/>
        </p:nvSpPr>
        <p:spPr bwMode="auto">
          <a:xfrm>
            <a:off x="100013" y="898525"/>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1" name="Line 39">
            <a:extLst>
              <a:ext uri="{FF2B5EF4-FFF2-40B4-BE49-F238E27FC236}">
                <a16:creationId xmlns:a16="http://schemas.microsoft.com/office/drawing/2014/main" id="{F38DE2BC-E37C-4EE1-BB85-6D7EC8ACEFED}"/>
              </a:ext>
            </a:extLst>
          </p:cNvPr>
          <p:cNvSpPr>
            <a:spLocks noChangeShapeType="1"/>
          </p:cNvSpPr>
          <p:nvPr/>
        </p:nvSpPr>
        <p:spPr bwMode="auto">
          <a:xfrm>
            <a:off x="100013" y="4770438"/>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2" name="Rectangle 40">
            <a:extLst>
              <a:ext uri="{FF2B5EF4-FFF2-40B4-BE49-F238E27FC236}">
                <a16:creationId xmlns:a16="http://schemas.microsoft.com/office/drawing/2014/main" id="{68967EEB-3647-4FDB-AEF2-3D622277DBC4}"/>
              </a:ext>
            </a:extLst>
          </p:cNvPr>
          <p:cNvSpPr>
            <a:spLocks noChangeArrowheads="1"/>
          </p:cNvSpPr>
          <p:nvPr/>
        </p:nvSpPr>
        <p:spPr bwMode="auto">
          <a:xfrm>
            <a:off x="3508375" y="955675"/>
            <a:ext cx="6318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3" name="Rectangle 41">
            <a:extLst>
              <a:ext uri="{FF2B5EF4-FFF2-40B4-BE49-F238E27FC236}">
                <a16:creationId xmlns:a16="http://schemas.microsoft.com/office/drawing/2014/main" id="{C4E71C9E-69CF-42FD-80DA-600C69AAF71B}"/>
              </a:ext>
            </a:extLst>
          </p:cNvPr>
          <p:cNvSpPr>
            <a:spLocks noChangeArrowheads="1"/>
          </p:cNvSpPr>
          <p:nvPr/>
        </p:nvSpPr>
        <p:spPr bwMode="auto">
          <a:xfrm>
            <a:off x="2971800" y="1198563"/>
            <a:ext cx="1647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(ex PERP/Madelin)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4" name="Rectangle 42">
            <a:extLst>
              <a:ext uri="{FF2B5EF4-FFF2-40B4-BE49-F238E27FC236}">
                <a16:creationId xmlns:a16="http://schemas.microsoft.com/office/drawing/2014/main" id="{19DB2EE6-6CA7-4B12-9810-9BD06A66E0A7}"/>
              </a:ext>
            </a:extLst>
          </p:cNvPr>
          <p:cNvSpPr>
            <a:spLocks noChangeArrowheads="1"/>
          </p:cNvSpPr>
          <p:nvPr/>
        </p:nvSpPr>
        <p:spPr bwMode="auto">
          <a:xfrm>
            <a:off x="5724525" y="955675"/>
            <a:ext cx="733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5" name="Rectangle 43">
            <a:extLst>
              <a:ext uri="{FF2B5EF4-FFF2-40B4-BE49-F238E27FC236}">
                <a16:creationId xmlns:a16="http://schemas.microsoft.com/office/drawing/2014/main" id="{1489D750-99EF-4DA7-8DA6-D43B84DC18AD}"/>
              </a:ext>
            </a:extLst>
          </p:cNvPr>
          <p:cNvSpPr>
            <a:spLocks noChangeArrowheads="1"/>
          </p:cNvSpPr>
          <p:nvPr/>
        </p:nvSpPr>
        <p:spPr bwMode="auto">
          <a:xfrm>
            <a:off x="5327650" y="1198563"/>
            <a:ext cx="1457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(ex art 83/PÈRE)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6" name="Rectangle 44">
            <a:extLst>
              <a:ext uri="{FF2B5EF4-FFF2-40B4-BE49-F238E27FC236}">
                <a16:creationId xmlns:a16="http://schemas.microsoft.com/office/drawing/2014/main" id="{B360EA41-6BB1-4670-830A-46FAA24B1C7C}"/>
              </a:ext>
            </a:extLst>
          </p:cNvPr>
          <p:cNvSpPr>
            <a:spLocks noChangeArrowheads="1"/>
          </p:cNvSpPr>
          <p:nvPr/>
        </p:nvSpPr>
        <p:spPr bwMode="auto">
          <a:xfrm>
            <a:off x="7634288" y="955675"/>
            <a:ext cx="1019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PERECO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7" name="Rectangle 45">
            <a:extLst>
              <a:ext uri="{FF2B5EF4-FFF2-40B4-BE49-F238E27FC236}">
                <a16:creationId xmlns:a16="http://schemas.microsoft.com/office/drawing/2014/main" id="{757AED7F-A2A3-4095-A4FF-3A82222774D8}"/>
              </a:ext>
            </a:extLst>
          </p:cNvPr>
          <p:cNvSpPr>
            <a:spLocks noChangeArrowheads="1"/>
          </p:cNvSpPr>
          <p:nvPr/>
        </p:nvSpPr>
        <p:spPr bwMode="auto">
          <a:xfrm>
            <a:off x="7570788" y="1198563"/>
            <a:ext cx="1082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(ex PERCO)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8" name="Rectangle 46">
            <a:extLst>
              <a:ext uri="{FF2B5EF4-FFF2-40B4-BE49-F238E27FC236}">
                <a16:creationId xmlns:a16="http://schemas.microsoft.com/office/drawing/2014/main" id="{3C2293EE-A26E-413A-83C9-BF7AD41F98E2}"/>
              </a:ext>
            </a:extLst>
          </p:cNvPr>
          <p:cNvSpPr>
            <a:spLocks noChangeArrowheads="1"/>
          </p:cNvSpPr>
          <p:nvPr/>
        </p:nvSpPr>
        <p:spPr bwMode="auto">
          <a:xfrm>
            <a:off x="198438" y="1549400"/>
            <a:ext cx="1397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9" name="Rectangle 47">
            <a:extLst>
              <a:ext uri="{FF2B5EF4-FFF2-40B4-BE49-F238E27FC236}">
                <a16:creationId xmlns:a16="http://schemas.microsoft.com/office/drawing/2014/main" id="{224A3C2F-1676-4291-B8BD-7B1A1D4EFC4A}"/>
              </a:ext>
            </a:extLst>
          </p:cNvPr>
          <p:cNvSpPr>
            <a:spLocks noChangeArrowheads="1"/>
          </p:cNvSpPr>
          <p:nvPr/>
        </p:nvSpPr>
        <p:spPr bwMode="auto">
          <a:xfrm>
            <a:off x="198438" y="1793875"/>
            <a:ext cx="25892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volontaires déductibles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0" name="Rectangle 48">
            <a:extLst>
              <a:ext uri="{FF2B5EF4-FFF2-40B4-BE49-F238E27FC236}">
                <a16:creationId xmlns:a16="http://schemas.microsoft.com/office/drawing/2014/main" id="{676D14F4-5D3E-431A-8D59-1A47988A74A8}"/>
              </a:ext>
            </a:extLst>
          </p:cNvPr>
          <p:cNvSpPr>
            <a:spLocks noChangeArrowheads="1"/>
          </p:cNvSpPr>
          <p:nvPr/>
        </p:nvSpPr>
        <p:spPr bwMode="auto">
          <a:xfrm>
            <a:off x="198438" y="2038350"/>
            <a:ext cx="16954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(sauf option à chaque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1" name="Rectangle 49">
            <a:extLst>
              <a:ext uri="{FF2B5EF4-FFF2-40B4-BE49-F238E27FC236}">
                <a16:creationId xmlns:a16="http://schemas.microsoft.com/office/drawing/2014/main" id="{8D47B27A-2D3A-42D6-9D5A-708FED5F0E5A}"/>
              </a:ext>
            </a:extLst>
          </p:cNvPr>
          <p:cNvSpPr>
            <a:spLocks noChangeArrowheads="1"/>
          </p:cNvSpPr>
          <p:nvPr/>
        </p:nvSpPr>
        <p:spPr bwMode="auto">
          <a:xfrm>
            <a:off x="198438" y="2224088"/>
            <a:ext cx="17510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versement pour la non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2" name="Rectangle 50">
            <a:extLst>
              <a:ext uri="{FF2B5EF4-FFF2-40B4-BE49-F238E27FC236}">
                <a16:creationId xmlns:a16="http://schemas.microsoft.com/office/drawing/2014/main" id="{766FB44B-94C9-401B-B3B7-7048E1CE0E40}"/>
              </a:ext>
            </a:extLst>
          </p:cNvPr>
          <p:cNvSpPr>
            <a:spLocks noChangeArrowheads="1"/>
          </p:cNvSpPr>
          <p:nvPr/>
        </p:nvSpPr>
        <p:spPr bwMode="auto">
          <a:xfrm>
            <a:off x="198438" y="2405063"/>
            <a:ext cx="1641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déductibilité 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3" name="Rectangle 51">
            <a:extLst>
              <a:ext uri="{FF2B5EF4-FFF2-40B4-BE49-F238E27FC236}">
                <a16:creationId xmlns:a16="http://schemas.microsoft.com/office/drawing/2014/main" id="{6FFBC63B-D40F-4F27-BEFA-C1B5659FA98A}"/>
              </a:ext>
            </a:extLst>
          </p:cNvPr>
          <p:cNvSpPr>
            <a:spLocks noChangeArrowheads="1"/>
          </p:cNvSpPr>
          <p:nvPr/>
        </p:nvSpPr>
        <p:spPr bwMode="auto">
          <a:xfrm>
            <a:off x="1770063" y="2405063"/>
            <a:ext cx="123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4" name="Rectangle 52">
            <a:extLst>
              <a:ext uri="{FF2B5EF4-FFF2-40B4-BE49-F238E27FC236}">
                <a16:creationId xmlns:a16="http://schemas.microsoft.com/office/drawing/2014/main" id="{8E115FB1-6A43-43FC-8692-552E1861548E}"/>
              </a:ext>
            </a:extLst>
          </p:cNvPr>
          <p:cNvSpPr>
            <a:spLocks noChangeArrowheads="1"/>
          </p:cNvSpPr>
          <p:nvPr/>
        </p:nvSpPr>
        <p:spPr bwMode="auto">
          <a:xfrm>
            <a:off x="1820863" y="2405063"/>
            <a:ext cx="708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20 CMF)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5" name="Rectangle 53">
            <a:extLst>
              <a:ext uri="{FF2B5EF4-FFF2-40B4-BE49-F238E27FC236}">
                <a16:creationId xmlns:a16="http://schemas.microsoft.com/office/drawing/2014/main" id="{D1F04FE8-3913-4C90-B94F-8FE99941B6B6}"/>
              </a:ext>
            </a:extLst>
          </p:cNvPr>
          <p:cNvSpPr>
            <a:spLocks noChangeArrowheads="1"/>
          </p:cNvSpPr>
          <p:nvPr/>
        </p:nvSpPr>
        <p:spPr bwMode="auto">
          <a:xfrm>
            <a:off x="2901950" y="1825625"/>
            <a:ext cx="1744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C</a:t>
            </a:r>
            <a:r>
              <a:rPr kumimoji="0" lang="fr-FR" altLang="fr-FR" sz="1800" b="1" i="0" u="none" strike="noStrike" cap="none" normalizeH="0" baseline="0" dirty="0">
                <a:ln>
                  <a:noFill/>
                </a:ln>
                <a:solidFill>
                  <a:srgbClr val="FFFFFF"/>
                </a:solidFill>
                <a:effectLst/>
                <a:latin typeface="Arial" panose="020B0604020202020204" pitchFamily="34" charset="0"/>
              </a:rPr>
              <a:t>apital ou rente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46" name="Rectangle 54">
            <a:extLst>
              <a:ext uri="{FF2B5EF4-FFF2-40B4-BE49-F238E27FC236}">
                <a16:creationId xmlns:a16="http://schemas.microsoft.com/office/drawing/2014/main" id="{65924758-4235-4AEF-A0B5-544BC224D14F}"/>
              </a:ext>
            </a:extLst>
          </p:cNvPr>
          <p:cNvSpPr>
            <a:spLocks noChangeArrowheads="1"/>
          </p:cNvSpPr>
          <p:nvPr/>
        </p:nvSpPr>
        <p:spPr bwMode="auto">
          <a:xfrm>
            <a:off x="5165725" y="1825625"/>
            <a:ext cx="1808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C</a:t>
            </a:r>
            <a:r>
              <a:rPr kumimoji="0" lang="fr-FR" altLang="fr-FR" sz="1800" b="1" i="0" u="none" strike="noStrike" cap="none" normalizeH="0" baseline="0" dirty="0">
                <a:ln>
                  <a:noFill/>
                </a:ln>
                <a:solidFill>
                  <a:srgbClr val="FFFFFF"/>
                </a:solidFill>
                <a:effectLst/>
                <a:latin typeface="Arial" panose="020B0604020202020204" pitchFamily="34" charset="0"/>
              </a:rPr>
              <a:t>apital ou rente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47" name="Rectangle 55">
            <a:extLst>
              <a:ext uri="{FF2B5EF4-FFF2-40B4-BE49-F238E27FC236}">
                <a16:creationId xmlns:a16="http://schemas.microsoft.com/office/drawing/2014/main" id="{D995355B-0190-41EB-AC84-06114335948E}"/>
              </a:ext>
            </a:extLst>
          </p:cNvPr>
          <p:cNvSpPr>
            <a:spLocks noChangeArrowheads="1"/>
          </p:cNvSpPr>
          <p:nvPr/>
        </p:nvSpPr>
        <p:spPr bwMode="auto">
          <a:xfrm>
            <a:off x="7253288" y="1825625"/>
            <a:ext cx="1744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C</a:t>
            </a:r>
            <a:r>
              <a:rPr kumimoji="0" lang="fr-FR" altLang="fr-FR" sz="1800" b="1" i="0" u="none" strike="noStrike" cap="none" normalizeH="0" baseline="0" dirty="0">
                <a:ln>
                  <a:noFill/>
                </a:ln>
                <a:solidFill>
                  <a:srgbClr val="FFFFFF"/>
                </a:solidFill>
                <a:effectLst/>
                <a:latin typeface="Arial" panose="020B0604020202020204" pitchFamily="34" charset="0"/>
              </a:rPr>
              <a:t>apital ou rente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48" name="Rectangle 56">
            <a:extLst>
              <a:ext uri="{FF2B5EF4-FFF2-40B4-BE49-F238E27FC236}">
                <a16:creationId xmlns:a16="http://schemas.microsoft.com/office/drawing/2014/main" id="{A5B5E4BB-B6E8-47FF-B563-05D9413E0EB3}"/>
              </a:ext>
            </a:extLst>
          </p:cNvPr>
          <p:cNvSpPr>
            <a:spLocks noChangeArrowheads="1"/>
          </p:cNvSpPr>
          <p:nvPr/>
        </p:nvSpPr>
        <p:spPr bwMode="auto">
          <a:xfrm>
            <a:off x="198438" y="2778125"/>
            <a:ext cx="23018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épargne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9" name="Rectangle 57">
            <a:extLst>
              <a:ext uri="{FF2B5EF4-FFF2-40B4-BE49-F238E27FC236}">
                <a16:creationId xmlns:a16="http://schemas.microsoft.com/office/drawing/2014/main" id="{6ECE2471-9F01-432F-BAAD-5A2DF8D05449}"/>
              </a:ext>
            </a:extLst>
          </p:cNvPr>
          <p:cNvSpPr>
            <a:spLocks noChangeArrowheads="1"/>
          </p:cNvSpPr>
          <p:nvPr/>
        </p:nvSpPr>
        <p:spPr bwMode="auto">
          <a:xfrm>
            <a:off x="198438" y="3022600"/>
            <a:ext cx="10334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salariale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0" name="Rectangle 58">
            <a:extLst>
              <a:ext uri="{FF2B5EF4-FFF2-40B4-BE49-F238E27FC236}">
                <a16:creationId xmlns:a16="http://schemas.microsoft.com/office/drawing/2014/main" id="{C16B47CE-2C04-42FE-B86C-3959CF9D23B9}"/>
              </a:ext>
            </a:extLst>
          </p:cNvPr>
          <p:cNvSpPr>
            <a:spLocks noChangeArrowheads="1"/>
          </p:cNvSpPr>
          <p:nvPr/>
        </p:nvSpPr>
        <p:spPr bwMode="auto">
          <a:xfrm>
            <a:off x="198438" y="3267075"/>
            <a:ext cx="2241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(intéressement, participation,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1" name="Rectangle 59">
            <a:extLst>
              <a:ext uri="{FF2B5EF4-FFF2-40B4-BE49-F238E27FC236}">
                <a16:creationId xmlns:a16="http://schemas.microsoft.com/office/drawing/2014/main" id="{A1401344-D2BC-413B-A74F-D4A2D7777FB1}"/>
              </a:ext>
            </a:extLst>
          </p:cNvPr>
          <p:cNvSpPr>
            <a:spLocks noChangeArrowheads="1"/>
          </p:cNvSpPr>
          <p:nvPr/>
        </p:nvSpPr>
        <p:spPr bwMode="auto">
          <a:xfrm>
            <a:off x="198438" y="3448050"/>
            <a:ext cx="2360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abondements, CET, jours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2" name="Rectangle 60">
            <a:extLst>
              <a:ext uri="{FF2B5EF4-FFF2-40B4-BE49-F238E27FC236}">
                <a16:creationId xmlns:a16="http://schemas.microsoft.com/office/drawing/2014/main" id="{BFD533B4-E660-4BA2-9F86-31858405983B}"/>
              </a:ext>
            </a:extLst>
          </p:cNvPr>
          <p:cNvSpPr>
            <a:spLocks noChangeArrowheads="1"/>
          </p:cNvSpPr>
          <p:nvPr/>
        </p:nvSpPr>
        <p:spPr bwMode="auto">
          <a:xfrm>
            <a:off x="198438" y="3633788"/>
            <a:ext cx="14335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congés non pris)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3" name="Rectangle 61">
            <a:extLst>
              <a:ext uri="{FF2B5EF4-FFF2-40B4-BE49-F238E27FC236}">
                <a16:creationId xmlns:a16="http://schemas.microsoft.com/office/drawing/2014/main" id="{642EA54C-0D67-4D1E-AB99-E6B932019AD1}"/>
              </a:ext>
            </a:extLst>
          </p:cNvPr>
          <p:cNvSpPr>
            <a:spLocks noChangeArrowheads="1"/>
          </p:cNvSpPr>
          <p:nvPr/>
        </p:nvSpPr>
        <p:spPr bwMode="auto">
          <a:xfrm>
            <a:off x="5199063" y="3054350"/>
            <a:ext cx="1744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C</a:t>
            </a:r>
            <a:r>
              <a:rPr kumimoji="0" lang="fr-FR" altLang="fr-FR" sz="1800" b="1" i="0" u="none" strike="noStrike" cap="none" normalizeH="0" baseline="0" dirty="0">
                <a:ln>
                  <a:noFill/>
                </a:ln>
                <a:solidFill>
                  <a:srgbClr val="FFFFFF"/>
                </a:solidFill>
                <a:effectLst/>
                <a:latin typeface="Arial" panose="020B0604020202020204" pitchFamily="34" charset="0"/>
              </a:rPr>
              <a:t>apital ou rente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54" name="Rectangle 62">
            <a:extLst>
              <a:ext uri="{FF2B5EF4-FFF2-40B4-BE49-F238E27FC236}">
                <a16:creationId xmlns:a16="http://schemas.microsoft.com/office/drawing/2014/main" id="{6C548190-7606-4A17-BD04-02103053E7EE}"/>
              </a:ext>
            </a:extLst>
          </p:cNvPr>
          <p:cNvSpPr>
            <a:spLocks noChangeArrowheads="1"/>
          </p:cNvSpPr>
          <p:nvPr/>
        </p:nvSpPr>
        <p:spPr bwMode="auto">
          <a:xfrm>
            <a:off x="7253288" y="3054350"/>
            <a:ext cx="1744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C</a:t>
            </a:r>
            <a:r>
              <a:rPr kumimoji="0" lang="fr-FR" altLang="fr-FR" sz="1800" b="1" i="0" u="none" strike="noStrike" cap="none" normalizeH="0" baseline="0" dirty="0">
                <a:ln>
                  <a:noFill/>
                </a:ln>
                <a:solidFill>
                  <a:srgbClr val="FFFFFF"/>
                </a:solidFill>
                <a:effectLst/>
                <a:latin typeface="Arial" panose="020B0604020202020204" pitchFamily="34" charset="0"/>
              </a:rPr>
              <a:t>apital ou rente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55" name="Rectangle 63">
            <a:extLst>
              <a:ext uri="{FF2B5EF4-FFF2-40B4-BE49-F238E27FC236}">
                <a16:creationId xmlns:a16="http://schemas.microsoft.com/office/drawing/2014/main" id="{58A94AA7-C4C7-472B-80A9-EE6691B3C8F2}"/>
              </a:ext>
            </a:extLst>
          </p:cNvPr>
          <p:cNvSpPr>
            <a:spLocks noChangeArrowheads="1"/>
          </p:cNvSpPr>
          <p:nvPr/>
        </p:nvSpPr>
        <p:spPr bwMode="auto">
          <a:xfrm>
            <a:off x="198438" y="4005263"/>
            <a:ext cx="1397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6" name="Rectangle 64">
            <a:extLst>
              <a:ext uri="{FF2B5EF4-FFF2-40B4-BE49-F238E27FC236}">
                <a16:creationId xmlns:a16="http://schemas.microsoft.com/office/drawing/2014/main" id="{6C0E4F47-6B35-4392-A268-668D5E953235}"/>
              </a:ext>
            </a:extLst>
          </p:cNvPr>
          <p:cNvSpPr>
            <a:spLocks noChangeArrowheads="1"/>
          </p:cNvSpPr>
          <p:nvPr/>
        </p:nvSpPr>
        <p:spPr bwMode="auto">
          <a:xfrm>
            <a:off x="198438" y="4249738"/>
            <a:ext cx="1317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obligatoires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7" name="Rectangle 65">
            <a:extLst>
              <a:ext uri="{FF2B5EF4-FFF2-40B4-BE49-F238E27FC236}">
                <a16:creationId xmlns:a16="http://schemas.microsoft.com/office/drawing/2014/main" id="{8DFAC6A5-2E7A-4A11-A281-717821999CE5}"/>
              </a:ext>
            </a:extLst>
          </p:cNvPr>
          <p:cNvSpPr>
            <a:spLocks noChangeArrowheads="1"/>
          </p:cNvSpPr>
          <p:nvPr/>
        </p:nvSpPr>
        <p:spPr bwMode="auto">
          <a:xfrm>
            <a:off x="198438" y="4491038"/>
            <a:ext cx="20701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employeur/salarié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8" name="Rectangle 66">
            <a:extLst>
              <a:ext uri="{FF2B5EF4-FFF2-40B4-BE49-F238E27FC236}">
                <a16:creationId xmlns:a16="http://schemas.microsoft.com/office/drawing/2014/main" id="{237A32FA-1FA6-4253-B617-676AA285F383}"/>
              </a:ext>
            </a:extLst>
          </p:cNvPr>
          <p:cNvSpPr>
            <a:spLocks noChangeArrowheads="1"/>
          </p:cNvSpPr>
          <p:nvPr/>
        </p:nvSpPr>
        <p:spPr bwMode="auto">
          <a:xfrm>
            <a:off x="5692775" y="4003675"/>
            <a:ext cx="8080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Rente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9" name="Rectangle 67">
            <a:extLst>
              <a:ext uri="{FF2B5EF4-FFF2-40B4-BE49-F238E27FC236}">
                <a16:creationId xmlns:a16="http://schemas.microsoft.com/office/drawing/2014/main" id="{84505C3B-F483-48F5-AC14-8D7C6D0E35B0}"/>
              </a:ext>
            </a:extLst>
          </p:cNvPr>
          <p:cNvSpPr>
            <a:spLocks noChangeArrowheads="1"/>
          </p:cNvSpPr>
          <p:nvPr/>
        </p:nvSpPr>
        <p:spPr bwMode="auto">
          <a:xfrm>
            <a:off x="5221288" y="4278313"/>
            <a:ext cx="16795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exclusivement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6090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34"/>
                                        </p:tgtEl>
                                        <p:attrNameLst>
                                          <p:attrName>style.visibility</p:attrName>
                                        </p:attrNameLst>
                                      </p:cBhvr>
                                      <p:to>
                                        <p:strVal val="visible"/>
                                      </p:to>
                                    </p:set>
                                    <p:animEffect transition="in" filter="wipe(down)">
                                      <p:cBhvr>
                                        <p:cTn id="10" dur="500"/>
                                        <p:tgtEl>
                                          <p:spTgt spid="51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wipe(down)">
                                      <p:cBhvr>
                                        <p:cTn id="16" dur="500"/>
                                        <p:tgtEl>
                                          <p:spTgt spid="51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51"/>
                                        </p:tgtEl>
                                        <p:attrNameLst>
                                          <p:attrName>style.visibility</p:attrName>
                                        </p:attrNameLst>
                                      </p:cBhvr>
                                      <p:to>
                                        <p:strVal val="visible"/>
                                      </p:to>
                                    </p:set>
                                    <p:animEffect transition="in" filter="wipe(down)">
                                      <p:cBhvr>
                                        <p:cTn id="25" dur="500"/>
                                        <p:tgtEl>
                                          <p:spTgt spid="51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wipe(down)">
                                      <p:cBhvr>
                                        <p:cTn id="36" dur="500"/>
                                        <p:tgtEl>
                                          <p:spTgt spid="51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1"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wipe(down)">
                                      <p:cBhvr>
                                        <p:cTn id="41" dur="500"/>
                                        <p:tgtEl>
                                          <p:spTgt spid="512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down)">
                                      <p:cBhvr>
                                        <p:cTn id="66" dur="500"/>
                                        <p:tgtEl>
                                          <p:spTgt spid="30"/>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120"/>
                                        </p:tgtEl>
                                        <p:attrNameLst>
                                          <p:attrName>style.visibility</p:attrName>
                                        </p:attrNameLst>
                                      </p:cBhvr>
                                      <p:to>
                                        <p:strVal val="visible"/>
                                      </p:to>
                                    </p:set>
                                    <p:animEffect transition="in" filter="wipe(down)">
                                      <p:cBhvr>
                                        <p:cTn id="72" dur="500"/>
                                        <p:tgtEl>
                                          <p:spTgt spid="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20" grpId="0" animBg="1"/>
      <p:bldP spid="5124" grpId="0" animBg="1"/>
      <p:bldP spid="5124" grpId="1" animBg="1"/>
      <p:bldP spid="5134" grpId="0"/>
      <p:bldP spid="51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A7EC8-7C7B-47A6-ACF4-32AA45ED7989}"/>
              </a:ext>
            </a:extLst>
          </p:cNvPr>
          <p:cNvSpPr>
            <a:spLocks noGrp="1"/>
          </p:cNvSpPr>
          <p:nvPr>
            <p:ph type="title"/>
          </p:nvPr>
        </p:nvSpPr>
        <p:spPr>
          <a:xfrm>
            <a:off x="1763688" y="1164656"/>
            <a:ext cx="5040560" cy="1695126"/>
          </a:xfrm>
        </p:spPr>
        <p:txBody>
          <a:bodyPr/>
          <a:lstStyle/>
          <a:p>
            <a:pPr algn="ctr"/>
            <a:br>
              <a:rPr lang="fr-FR" dirty="0"/>
            </a:br>
            <a:r>
              <a:rPr lang="fr-FR" b="1" dirty="0"/>
              <a:t>Pourquoi une réforme de l’épargne retraite ?</a:t>
            </a:r>
            <a:br>
              <a:rPr lang="fr-FR" dirty="0"/>
            </a:br>
            <a:endParaRPr lang="fr-FR" dirty="0"/>
          </a:p>
        </p:txBody>
      </p:sp>
    </p:spTree>
    <p:custDataLst>
      <p:tags r:id="rId1"/>
    </p:custDataLst>
    <p:extLst>
      <p:ext uri="{BB962C8B-B14F-4D97-AF65-F5344CB8AC3E}">
        <p14:creationId xmlns:p14="http://schemas.microsoft.com/office/powerpoint/2010/main" val="3795239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30</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07504" y="814886"/>
          <a:ext cx="8928993" cy="434915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3621783715"/>
                    </a:ext>
                  </a:extLst>
                </a:gridCol>
                <a:gridCol w="3528392">
                  <a:extLst>
                    <a:ext uri="{9D8B030D-6E8A-4147-A177-3AD203B41FA5}">
                      <a16:colId xmlns:a16="http://schemas.microsoft.com/office/drawing/2014/main" val="3051841110"/>
                    </a:ext>
                  </a:extLst>
                </a:gridCol>
                <a:gridCol w="2520281">
                  <a:extLst>
                    <a:ext uri="{9D8B030D-6E8A-4147-A177-3AD203B41FA5}">
                      <a16:colId xmlns:a16="http://schemas.microsoft.com/office/drawing/2014/main" val="960438437"/>
                    </a:ext>
                  </a:extLst>
                </a:gridCol>
              </a:tblGrid>
              <a:tr h="595411">
                <a:tc>
                  <a:txBody>
                    <a:bodyPr/>
                    <a:lstStyle/>
                    <a:p>
                      <a:endParaRPr lang="fr-FR" sz="1600" dirty="0"/>
                    </a:p>
                  </a:txBody>
                  <a:tcPr>
                    <a:solidFill>
                      <a:schemeClr val="accent6"/>
                    </a:solidFill>
                  </a:tcPr>
                </a:tc>
                <a:tc>
                  <a:txBody>
                    <a:bodyPr/>
                    <a:lstStyle/>
                    <a:p>
                      <a:pPr algn="ctr"/>
                      <a:r>
                        <a:rPr lang="fr-FR" sz="1600" dirty="0"/>
                        <a:t>Traitement fiscal du versement</a:t>
                      </a:r>
                      <a:endParaRPr lang="fr-FR" sz="1400" dirty="0"/>
                    </a:p>
                  </a:txBody>
                  <a:tcPr>
                    <a:solidFill>
                      <a:schemeClr val="accent6"/>
                    </a:solidFill>
                  </a:tcPr>
                </a:tc>
                <a:tc>
                  <a:txBody>
                    <a:bodyPr/>
                    <a:lstStyle/>
                    <a:p>
                      <a:pPr algn="ctr"/>
                      <a:r>
                        <a:rPr lang="fr-FR" sz="1600" dirty="0"/>
                        <a:t>Traitement social du versement </a:t>
                      </a:r>
                    </a:p>
                  </a:txBody>
                  <a:tcPr>
                    <a:solidFill>
                      <a:schemeClr val="accent6"/>
                    </a:solidFill>
                  </a:tcPr>
                </a:tc>
                <a:extLst>
                  <a:ext uri="{0D108BD9-81ED-4DB2-BD59-A6C34878D82A}">
                    <a16:rowId xmlns:a16="http://schemas.microsoft.com/office/drawing/2014/main" val="3545120676"/>
                  </a:ext>
                </a:extLst>
              </a:tr>
              <a:tr h="724794">
                <a:tc>
                  <a:txBody>
                    <a:bodyPr/>
                    <a:lstStyle/>
                    <a:p>
                      <a:r>
                        <a:rPr lang="fr-FR" sz="1600" b="1" dirty="0">
                          <a:solidFill>
                            <a:schemeClr val="bg1"/>
                          </a:solidFill>
                        </a:rPr>
                        <a:t>Versements volontaires déductibles </a:t>
                      </a:r>
                      <a:r>
                        <a:rPr lang="fr-FR" sz="1200" b="1" dirty="0">
                          <a:solidFill>
                            <a:schemeClr val="bg1"/>
                          </a:solidFill>
                        </a:rPr>
                        <a:t>(sauf option à chaque versement pour la non déductibilité) </a:t>
                      </a:r>
                    </a:p>
                  </a:txBody>
                  <a:tcPr>
                    <a:solidFill>
                      <a:schemeClr val="accent6"/>
                    </a:solidFill>
                  </a:tcPr>
                </a:tc>
                <a:tc>
                  <a:txBody>
                    <a:bodyPr/>
                    <a:lstStyle/>
                    <a:p>
                      <a:pPr algn="ctr"/>
                      <a:r>
                        <a:rPr lang="fr-FR" sz="1400" b="0" dirty="0">
                          <a:solidFill>
                            <a:schemeClr val="bg1"/>
                          </a:solidFill>
                        </a:rPr>
                        <a:t>Déductibilité du versement selon art 154 bis /154 bis OA  ou 163 quatervicies du CGI </a:t>
                      </a:r>
                    </a:p>
                  </a:txBody>
                  <a:tcPr>
                    <a:solidFill>
                      <a:schemeClr val="accent6"/>
                    </a:solidFill>
                  </a:tcPr>
                </a:tc>
                <a:tc>
                  <a:txBody>
                    <a:bodyPr/>
                    <a:lstStyle/>
                    <a:p>
                      <a:pPr algn="ctr"/>
                      <a:r>
                        <a:rPr lang="fr-FR" sz="1400" b="0" dirty="0">
                          <a:solidFill>
                            <a:schemeClr val="bg1"/>
                          </a:solidFill>
                        </a:rPr>
                        <a:t>Non déductible socialement sauf pour art 154 bis OA  </a:t>
                      </a:r>
                    </a:p>
                  </a:txBody>
                  <a:tcPr>
                    <a:solidFill>
                      <a:schemeClr val="accent6"/>
                    </a:solidFill>
                  </a:tcPr>
                </a:tc>
                <a:extLst>
                  <a:ext uri="{0D108BD9-81ED-4DB2-BD59-A6C34878D82A}">
                    <a16:rowId xmlns:a16="http://schemas.microsoft.com/office/drawing/2014/main" val="539606803"/>
                  </a:ext>
                </a:extLst>
              </a:tr>
              <a:tr h="1223901">
                <a:tc>
                  <a:txBody>
                    <a:bodyPr/>
                    <a:lstStyle/>
                    <a:p>
                      <a:r>
                        <a:rPr lang="fr-FR" sz="1600" b="1" dirty="0">
                          <a:solidFill>
                            <a:schemeClr val="bg1"/>
                          </a:solidFill>
                        </a:rPr>
                        <a:t>Versements épargne salariale </a:t>
                      </a:r>
                    </a:p>
                    <a:p>
                      <a:r>
                        <a:rPr lang="fr-FR" sz="1200" b="1" dirty="0">
                          <a:solidFill>
                            <a:schemeClr val="bg1"/>
                          </a:solidFill>
                        </a:rPr>
                        <a:t>(intéressement, participation, abondements, CET, jours de congés non pris)   </a:t>
                      </a:r>
                    </a:p>
                  </a:txBody>
                  <a:tcPr>
                    <a:solidFill>
                      <a:schemeClr val="accent6"/>
                    </a:solidFill>
                  </a:tcPr>
                </a:tc>
                <a:tc>
                  <a:txBody>
                    <a:bodyPr/>
                    <a:lstStyle/>
                    <a:p>
                      <a:pPr algn="ctr"/>
                      <a:r>
                        <a:rPr lang="fr-FR" sz="1400" dirty="0">
                          <a:solidFill>
                            <a:schemeClr val="bg1"/>
                          </a:solidFill>
                        </a:rPr>
                        <a:t>Déductible du résultat de l’entreprise selon IR ou IS  </a:t>
                      </a:r>
                    </a:p>
                    <a:p>
                      <a:pPr algn="ctr"/>
                      <a:r>
                        <a:rPr lang="fr-FR" sz="1400" dirty="0">
                          <a:solidFill>
                            <a:schemeClr val="bg1"/>
                          </a:solidFill>
                        </a:rPr>
                        <a:t>(gain fiscal sur TMI IR ou TMI IS )</a:t>
                      </a:r>
                    </a:p>
                    <a:p>
                      <a:pPr algn="ctr"/>
                      <a:r>
                        <a:rPr lang="fr-FR" sz="1400" dirty="0">
                          <a:solidFill>
                            <a:schemeClr val="bg1"/>
                          </a:solidFill>
                        </a:rPr>
                        <a:t>Exonéré d’IR pour le salarié</a:t>
                      </a:r>
                    </a:p>
                  </a:txBody>
                  <a:tcPr>
                    <a:solidFill>
                      <a:schemeClr val="accent6"/>
                    </a:solidFill>
                  </a:tcPr>
                </a:tc>
                <a:tc>
                  <a:txBody>
                    <a:bodyPr/>
                    <a:lstStyle/>
                    <a:p>
                      <a:pPr algn="ctr"/>
                      <a:r>
                        <a:rPr lang="fr-FR" sz="1400" b="0" dirty="0">
                          <a:solidFill>
                            <a:schemeClr val="bg1"/>
                          </a:solidFill>
                        </a:rPr>
                        <a:t>versement employeur exonéré socialement </a:t>
                      </a:r>
                    </a:p>
                    <a:p>
                      <a:pPr algn="ctr"/>
                      <a:r>
                        <a:rPr lang="fr-FR" sz="1400" b="0" dirty="0">
                          <a:solidFill>
                            <a:schemeClr val="bg1"/>
                          </a:solidFill>
                        </a:rPr>
                        <a:t>Forfait social nul ou réduit sous conditions</a:t>
                      </a:r>
                    </a:p>
                    <a:p>
                      <a:pPr algn="ctr"/>
                      <a:r>
                        <a:rPr lang="fr-FR" sz="1400" b="0" dirty="0">
                          <a:solidFill>
                            <a:schemeClr val="bg1"/>
                          </a:solidFill>
                        </a:rPr>
                        <a:t>csg.crds pour salarié </a:t>
                      </a:r>
                    </a:p>
                  </a:txBody>
                  <a:tcPr>
                    <a:solidFill>
                      <a:schemeClr val="accent6"/>
                    </a:solidFill>
                  </a:tcPr>
                </a:tc>
                <a:extLst>
                  <a:ext uri="{0D108BD9-81ED-4DB2-BD59-A6C34878D82A}">
                    <a16:rowId xmlns:a16="http://schemas.microsoft.com/office/drawing/2014/main" val="408965605"/>
                  </a:ext>
                </a:extLst>
              </a:tr>
              <a:tr h="836208">
                <a:tc>
                  <a:txBody>
                    <a:bodyPr/>
                    <a:lstStyle/>
                    <a:p>
                      <a:r>
                        <a:rPr lang="fr-FR" sz="1600" b="1" dirty="0">
                          <a:solidFill>
                            <a:schemeClr val="bg1"/>
                          </a:solidFill>
                        </a:rPr>
                        <a:t>Versements obligatoires </a:t>
                      </a:r>
                      <a:r>
                        <a:rPr lang="fr-FR" sz="1200" b="0" dirty="0">
                          <a:solidFill>
                            <a:schemeClr val="bg1"/>
                          </a:solidFill>
                        </a:rPr>
                        <a:t>employeur/salarié  </a:t>
                      </a:r>
                    </a:p>
                  </a:txBody>
                  <a:tcPr>
                    <a:solidFill>
                      <a:schemeClr val="accent6"/>
                    </a:solidFill>
                  </a:tcPr>
                </a:tc>
                <a:tc>
                  <a:txBody>
                    <a:bodyPr/>
                    <a:lstStyle/>
                    <a:p>
                      <a:pPr algn="ctr"/>
                      <a:r>
                        <a:rPr lang="fr-FR" sz="1400" dirty="0">
                          <a:solidFill>
                            <a:schemeClr val="bg1"/>
                          </a:solidFill>
                        </a:rPr>
                        <a:t>Déductible du résultat de l’entreprise selon IR ou IS  </a:t>
                      </a:r>
                    </a:p>
                    <a:p>
                      <a:pPr algn="ctr"/>
                      <a:r>
                        <a:rPr lang="fr-FR" sz="1400" dirty="0">
                          <a:solidFill>
                            <a:schemeClr val="bg1"/>
                          </a:solidFill>
                        </a:rPr>
                        <a:t>(art 39.1.1 du CGI )</a:t>
                      </a:r>
                    </a:p>
                    <a:p>
                      <a:pPr algn="ctr"/>
                      <a:r>
                        <a:rPr lang="fr-FR" sz="1400" dirty="0">
                          <a:solidFill>
                            <a:schemeClr val="bg1"/>
                          </a:solidFill>
                        </a:rPr>
                        <a:t>Déductibilité de la part salariale et exonération fiscale de la part employeur selon limites </a:t>
                      </a:r>
                    </a:p>
                  </a:txBody>
                  <a:tcPr>
                    <a:solidFill>
                      <a:schemeClr val="accent6"/>
                    </a:solidFill>
                  </a:tcPr>
                </a:tc>
                <a:tc>
                  <a:txBody>
                    <a:bodyPr/>
                    <a:lstStyle/>
                    <a:p>
                      <a:pPr algn="ctr"/>
                      <a:r>
                        <a:rPr lang="fr-FR" sz="1400" dirty="0">
                          <a:solidFill>
                            <a:schemeClr val="bg1"/>
                          </a:solidFill>
                        </a:rPr>
                        <a:t>Part patronale exonérée socialement selon limites</a:t>
                      </a:r>
                    </a:p>
                    <a:p>
                      <a:pPr algn="ctr"/>
                      <a:r>
                        <a:rPr lang="fr-FR" sz="1400" dirty="0">
                          <a:solidFill>
                            <a:schemeClr val="bg1"/>
                          </a:solidFill>
                        </a:rPr>
                        <a:t>Forfait social réduit sous conditions </a:t>
                      </a:r>
                    </a:p>
                    <a:p>
                      <a:pPr algn="ctr"/>
                      <a:r>
                        <a:rPr lang="fr-FR" sz="1400" dirty="0">
                          <a:solidFill>
                            <a:schemeClr val="bg1"/>
                          </a:solidFill>
                        </a:rPr>
                        <a:t> csg.crds pour salarié </a:t>
                      </a:r>
                    </a:p>
                    <a:p>
                      <a:pPr algn="ctr"/>
                      <a:r>
                        <a:rPr lang="fr-FR" sz="1400" dirty="0">
                          <a:solidFill>
                            <a:schemeClr val="bg1"/>
                          </a:solidFill>
                        </a:rPr>
                        <a:t>Part salariale non exonérée socialement</a:t>
                      </a:r>
                    </a:p>
                  </a:txBody>
                  <a:tcPr>
                    <a:solidFill>
                      <a:schemeClr val="accent6"/>
                    </a:solidFill>
                  </a:tcPr>
                </a:tc>
                <a:extLst>
                  <a:ext uri="{0D108BD9-81ED-4DB2-BD59-A6C34878D82A}">
                    <a16:rowId xmlns:a16="http://schemas.microsoft.com/office/drawing/2014/main" val="1385983691"/>
                  </a:ext>
                </a:extLst>
              </a:tr>
            </a:tbl>
          </a:graphicData>
        </a:graphic>
      </p:graphicFrame>
      <p:sp>
        <p:nvSpPr>
          <p:cNvPr id="9" name="Titre 1">
            <a:extLst>
              <a:ext uri="{FF2B5EF4-FFF2-40B4-BE49-F238E27FC236}">
                <a16:creationId xmlns:a16="http://schemas.microsoft.com/office/drawing/2014/main" id="{655BB093-4FBB-46E5-A25A-BEA5286AE404}"/>
              </a:ext>
            </a:extLst>
          </p:cNvPr>
          <p:cNvSpPr>
            <a:spLocks noGrp="1"/>
          </p:cNvSpPr>
          <p:nvPr>
            <p:ph type="title"/>
          </p:nvPr>
        </p:nvSpPr>
        <p:spPr>
          <a:xfrm>
            <a:off x="107504" y="51469"/>
            <a:ext cx="8928992" cy="676681"/>
          </a:xfrm>
          <a:ln>
            <a:solidFill>
              <a:schemeClr val="accent6"/>
            </a:solidFill>
          </a:ln>
        </p:spPr>
        <p:txBody>
          <a:bodyPr/>
          <a:lstStyle/>
          <a:p>
            <a:pPr algn="ctr"/>
            <a:r>
              <a:rPr lang="fr-FR" b="1" dirty="0">
                <a:solidFill>
                  <a:schemeClr val="accent6"/>
                </a:solidFill>
              </a:rPr>
              <a:t> Qui combine un traitement fiscal et social des cotisations différent selon les versements  </a:t>
            </a:r>
            <a:br>
              <a:rPr lang="fr-FR" b="1" dirty="0">
                <a:solidFill>
                  <a:schemeClr val="accent6"/>
                </a:solidFill>
              </a:rPr>
            </a:br>
            <a:r>
              <a:rPr lang="fr-FR" b="1" u="sng" dirty="0">
                <a:solidFill>
                  <a:schemeClr val="accent6"/>
                </a:solidFill>
              </a:rPr>
              <a:t> </a:t>
            </a:r>
          </a:p>
        </p:txBody>
      </p:sp>
      <p:sp>
        <p:nvSpPr>
          <p:cNvPr id="7" name="AutoShape 3">
            <a:extLst>
              <a:ext uri="{FF2B5EF4-FFF2-40B4-BE49-F238E27FC236}">
                <a16:creationId xmlns:a16="http://schemas.microsoft.com/office/drawing/2014/main" id="{6D7853FA-EC74-4AD8-8B18-17B3F7C60A39}"/>
              </a:ext>
            </a:extLst>
          </p:cNvPr>
          <p:cNvSpPr>
            <a:spLocks noChangeAspect="1" noChangeArrowheads="1" noTextEdit="1"/>
          </p:cNvSpPr>
          <p:nvPr/>
        </p:nvSpPr>
        <p:spPr bwMode="auto">
          <a:xfrm>
            <a:off x="0" y="3175"/>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5">
            <a:extLst>
              <a:ext uri="{FF2B5EF4-FFF2-40B4-BE49-F238E27FC236}">
                <a16:creationId xmlns:a16="http://schemas.microsoft.com/office/drawing/2014/main" id="{7A88BC71-0CE0-4D1A-BE97-B4BF7059275B}"/>
              </a:ext>
            </a:extLst>
          </p:cNvPr>
          <p:cNvSpPr>
            <a:spLocks noChangeArrowheads="1"/>
          </p:cNvSpPr>
          <p:nvPr/>
        </p:nvSpPr>
        <p:spPr bwMode="auto">
          <a:xfrm>
            <a:off x="-1588" y="1588"/>
            <a:ext cx="9147175" cy="515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6150" name="Picture 6">
            <a:extLst>
              <a:ext uri="{FF2B5EF4-FFF2-40B4-BE49-F238E27FC236}">
                <a16:creationId xmlns:a16="http://schemas.microsoft.com/office/drawing/2014/main" id="{CC6E837E-6402-4D42-9A81-786002B29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9147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D23736CC-83B8-4868-BB63-06ED4602DD9D}"/>
              </a:ext>
            </a:extLst>
          </p:cNvPr>
          <p:cNvSpPr>
            <a:spLocks noChangeArrowheads="1"/>
          </p:cNvSpPr>
          <p:nvPr/>
        </p:nvSpPr>
        <p:spPr bwMode="auto">
          <a:xfrm>
            <a:off x="7853363" y="4932363"/>
            <a:ext cx="4841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FC6AAEA6-5B12-483C-B86A-2FA15E8D2839}"/>
              </a:ext>
            </a:extLst>
          </p:cNvPr>
          <p:cNvSpPr>
            <a:spLocks noChangeArrowheads="1"/>
          </p:cNvSpPr>
          <p:nvPr/>
        </p:nvSpPr>
        <p:spPr bwMode="auto">
          <a:xfrm>
            <a:off x="8634413" y="4932363"/>
            <a:ext cx="1381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30</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7010D301-6959-4F11-B06D-1D975C045D85}"/>
              </a:ext>
            </a:extLst>
          </p:cNvPr>
          <p:cNvSpPr>
            <a:spLocks noChangeArrowheads="1"/>
          </p:cNvSpPr>
          <p:nvPr/>
        </p:nvSpPr>
        <p:spPr bwMode="auto">
          <a:xfrm>
            <a:off x="106363" y="817563"/>
            <a:ext cx="2881313"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Rectangle 10">
            <a:extLst>
              <a:ext uri="{FF2B5EF4-FFF2-40B4-BE49-F238E27FC236}">
                <a16:creationId xmlns:a16="http://schemas.microsoft.com/office/drawing/2014/main" id="{AF09A76B-B21E-4E21-9F89-4EB7F48AC667}"/>
              </a:ext>
            </a:extLst>
          </p:cNvPr>
          <p:cNvSpPr>
            <a:spLocks noChangeArrowheads="1"/>
          </p:cNvSpPr>
          <p:nvPr/>
        </p:nvSpPr>
        <p:spPr bwMode="auto">
          <a:xfrm>
            <a:off x="2987675" y="817563"/>
            <a:ext cx="3529013"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Rectangle 11">
            <a:extLst>
              <a:ext uri="{FF2B5EF4-FFF2-40B4-BE49-F238E27FC236}">
                <a16:creationId xmlns:a16="http://schemas.microsoft.com/office/drawing/2014/main" id="{EF4D89F4-FDE8-48DE-BBE1-580C59709CAC}"/>
              </a:ext>
            </a:extLst>
          </p:cNvPr>
          <p:cNvSpPr>
            <a:spLocks noChangeArrowheads="1"/>
          </p:cNvSpPr>
          <p:nvPr/>
        </p:nvSpPr>
        <p:spPr bwMode="auto">
          <a:xfrm>
            <a:off x="6516688" y="817563"/>
            <a:ext cx="2520950"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Rectangle 12">
            <a:extLst>
              <a:ext uri="{FF2B5EF4-FFF2-40B4-BE49-F238E27FC236}">
                <a16:creationId xmlns:a16="http://schemas.microsoft.com/office/drawing/2014/main" id="{B33B2319-0E10-45F6-B8E0-76DD0A0B13EB}"/>
              </a:ext>
            </a:extLst>
          </p:cNvPr>
          <p:cNvSpPr>
            <a:spLocks noChangeArrowheads="1"/>
          </p:cNvSpPr>
          <p:nvPr/>
        </p:nvSpPr>
        <p:spPr bwMode="auto">
          <a:xfrm>
            <a:off x="106363" y="1414463"/>
            <a:ext cx="2881313" cy="9461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3">
            <a:extLst>
              <a:ext uri="{FF2B5EF4-FFF2-40B4-BE49-F238E27FC236}">
                <a16:creationId xmlns:a16="http://schemas.microsoft.com/office/drawing/2014/main" id="{9EF78781-7CE1-4EC6-8068-3EFA61055535}"/>
              </a:ext>
            </a:extLst>
          </p:cNvPr>
          <p:cNvSpPr>
            <a:spLocks noChangeArrowheads="1"/>
          </p:cNvSpPr>
          <p:nvPr/>
        </p:nvSpPr>
        <p:spPr bwMode="auto">
          <a:xfrm>
            <a:off x="2987675" y="1414463"/>
            <a:ext cx="3529013" cy="9477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Rectangle 14">
            <a:extLst>
              <a:ext uri="{FF2B5EF4-FFF2-40B4-BE49-F238E27FC236}">
                <a16:creationId xmlns:a16="http://schemas.microsoft.com/office/drawing/2014/main" id="{7CF86419-B905-40E2-B24F-FED93DAD74CE}"/>
              </a:ext>
            </a:extLst>
          </p:cNvPr>
          <p:cNvSpPr>
            <a:spLocks noChangeArrowheads="1"/>
          </p:cNvSpPr>
          <p:nvPr/>
        </p:nvSpPr>
        <p:spPr bwMode="auto">
          <a:xfrm>
            <a:off x="6516688" y="1414463"/>
            <a:ext cx="2520950" cy="9477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5">
            <a:extLst>
              <a:ext uri="{FF2B5EF4-FFF2-40B4-BE49-F238E27FC236}">
                <a16:creationId xmlns:a16="http://schemas.microsoft.com/office/drawing/2014/main" id="{0FA65BB8-EB2A-4FC8-8118-D4C646D0FDE5}"/>
              </a:ext>
            </a:extLst>
          </p:cNvPr>
          <p:cNvSpPr>
            <a:spLocks noChangeArrowheads="1"/>
          </p:cNvSpPr>
          <p:nvPr/>
        </p:nvSpPr>
        <p:spPr bwMode="auto">
          <a:xfrm>
            <a:off x="106363" y="2360613"/>
            <a:ext cx="2881313" cy="12271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6">
            <a:extLst>
              <a:ext uri="{FF2B5EF4-FFF2-40B4-BE49-F238E27FC236}">
                <a16:creationId xmlns:a16="http://schemas.microsoft.com/office/drawing/2014/main" id="{9AD544D2-E8AE-4593-B8EE-CF1059FB57FD}"/>
              </a:ext>
            </a:extLst>
          </p:cNvPr>
          <p:cNvSpPr>
            <a:spLocks noChangeArrowheads="1"/>
          </p:cNvSpPr>
          <p:nvPr/>
        </p:nvSpPr>
        <p:spPr bwMode="auto">
          <a:xfrm>
            <a:off x="2987675" y="2362200"/>
            <a:ext cx="3529013" cy="12255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7">
            <a:extLst>
              <a:ext uri="{FF2B5EF4-FFF2-40B4-BE49-F238E27FC236}">
                <a16:creationId xmlns:a16="http://schemas.microsoft.com/office/drawing/2014/main" id="{654BC484-01C1-4CF4-AB90-FDEE15E7A1A0}"/>
              </a:ext>
            </a:extLst>
          </p:cNvPr>
          <p:cNvSpPr>
            <a:spLocks noChangeArrowheads="1"/>
          </p:cNvSpPr>
          <p:nvPr/>
        </p:nvSpPr>
        <p:spPr bwMode="auto">
          <a:xfrm>
            <a:off x="6516688" y="2362200"/>
            <a:ext cx="2520950" cy="12255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8">
            <a:extLst>
              <a:ext uri="{FF2B5EF4-FFF2-40B4-BE49-F238E27FC236}">
                <a16:creationId xmlns:a16="http://schemas.microsoft.com/office/drawing/2014/main" id="{387CD1BF-4374-4AE8-A25F-916045CE491A}"/>
              </a:ext>
            </a:extLst>
          </p:cNvPr>
          <p:cNvSpPr>
            <a:spLocks noChangeArrowheads="1"/>
          </p:cNvSpPr>
          <p:nvPr/>
        </p:nvSpPr>
        <p:spPr bwMode="auto">
          <a:xfrm>
            <a:off x="106363" y="3587750"/>
            <a:ext cx="2881313" cy="15875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9">
            <a:extLst>
              <a:ext uri="{FF2B5EF4-FFF2-40B4-BE49-F238E27FC236}">
                <a16:creationId xmlns:a16="http://schemas.microsoft.com/office/drawing/2014/main" id="{01895B3A-D80E-479E-801D-BEFD3AAD964B}"/>
              </a:ext>
            </a:extLst>
          </p:cNvPr>
          <p:cNvSpPr>
            <a:spLocks noChangeArrowheads="1"/>
          </p:cNvSpPr>
          <p:nvPr/>
        </p:nvSpPr>
        <p:spPr bwMode="auto">
          <a:xfrm>
            <a:off x="2987675" y="3587750"/>
            <a:ext cx="3529013" cy="15875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D7A487B0-CE4B-4C8C-9685-F9AB322219EF}"/>
              </a:ext>
            </a:extLst>
          </p:cNvPr>
          <p:cNvSpPr>
            <a:spLocks noChangeArrowheads="1"/>
          </p:cNvSpPr>
          <p:nvPr/>
        </p:nvSpPr>
        <p:spPr bwMode="auto">
          <a:xfrm>
            <a:off x="6516688" y="3587750"/>
            <a:ext cx="2520950" cy="15875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Line 21">
            <a:extLst>
              <a:ext uri="{FF2B5EF4-FFF2-40B4-BE49-F238E27FC236}">
                <a16:creationId xmlns:a16="http://schemas.microsoft.com/office/drawing/2014/main" id="{E5BFE68A-0603-48D5-BB0A-B77BE5A989BE}"/>
              </a:ext>
            </a:extLst>
          </p:cNvPr>
          <p:cNvSpPr>
            <a:spLocks noChangeShapeType="1"/>
          </p:cNvSpPr>
          <p:nvPr/>
        </p:nvSpPr>
        <p:spPr bwMode="auto">
          <a:xfrm>
            <a:off x="2987675" y="811213"/>
            <a:ext cx="0" cy="4370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22">
            <a:extLst>
              <a:ext uri="{FF2B5EF4-FFF2-40B4-BE49-F238E27FC236}">
                <a16:creationId xmlns:a16="http://schemas.microsoft.com/office/drawing/2014/main" id="{00105A60-1FA7-401C-8E0C-64EEDBAAAF81}"/>
              </a:ext>
            </a:extLst>
          </p:cNvPr>
          <p:cNvSpPr>
            <a:spLocks noChangeShapeType="1"/>
          </p:cNvSpPr>
          <p:nvPr/>
        </p:nvSpPr>
        <p:spPr bwMode="auto">
          <a:xfrm>
            <a:off x="6516688" y="811213"/>
            <a:ext cx="0" cy="4370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3">
            <a:extLst>
              <a:ext uri="{FF2B5EF4-FFF2-40B4-BE49-F238E27FC236}">
                <a16:creationId xmlns:a16="http://schemas.microsoft.com/office/drawing/2014/main" id="{9C8F6BE5-7811-456E-A20F-D96118C00F27}"/>
              </a:ext>
            </a:extLst>
          </p:cNvPr>
          <p:cNvSpPr>
            <a:spLocks noChangeShapeType="1"/>
          </p:cNvSpPr>
          <p:nvPr/>
        </p:nvSpPr>
        <p:spPr bwMode="auto">
          <a:xfrm>
            <a:off x="100013" y="1414463"/>
            <a:ext cx="894397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4">
            <a:extLst>
              <a:ext uri="{FF2B5EF4-FFF2-40B4-BE49-F238E27FC236}">
                <a16:creationId xmlns:a16="http://schemas.microsoft.com/office/drawing/2014/main" id="{100E1EFD-14F4-43C0-9236-06FEF4A8DFF6}"/>
              </a:ext>
            </a:extLst>
          </p:cNvPr>
          <p:cNvSpPr>
            <a:spLocks noChangeShapeType="1"/>
          </p:cNvSpPr>
          <p:nvPr/>
        </p:nvSpPr>
        <p:spPr bwMode="auto">
          <a:xfrm>
            <a:off x="100013" y="2362200"/>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5">
            <a:extLst>
              <a:ext uri="{FF2B5EF4-FFF2-40B4-BE49-F238E27FC236}">
                <a16:creationId xmlns:a16="http://schemas.microsoft.com/office/drawing/2014/main" id="{ECA53795-275F-468F-8872-EA941ABD7731}"/>
              </a:ext>
            </a:extLst>
          </p:cNvPr>
          <p:cNvSpPr>
            <a:spLocks noChangeShapeType="1"/>
          </p:cNvSpPr>
          <p:nvPr/>
        </p:nvSpPr>
        <p:spPr bwMode="auto">
          <a:xfrm>
            <a:off x="100013" y="3587750"/>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6">
            <a:extLst>
              <a:ext uri="{FF2B5EF4-FFF2-40B4-BE49-F238E27FC236}">
                <a16:creationId xmlns:a16="http://schemas.microsoft.com/office/drawing/2014/main" id="{5DFB223D-0CB1-4F9B-8C84-FE303EFA61E5}"/>
              </a:ext>
            </a:extLst>
          </p:cNvPr>
          <p:cNvSpPr>
            <a:spLocks noChangeShapeType="1"/>
          </p:cNvSpPr>
          <p:nvPr/>
        </p:nvSpPr>
        <p:spPr bwMode="auto">
          <a:xfrm>
            <a:off x="106363" y="811213"/>
            <a:ext cx="0" cy="4370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7">
            <a:extLst>
              <a:ext uri="{FF2B5EF4-FFF2-40B4-BE49-F238E27FC236}">
                <a16:creationId xmlns:a16="http://schemas.microsoft.com/office/drawing/2014/main" id="{ED99561D-9A17-4D5E-AF25-9C09BC06C02B}"/>
              </a:ext>
            </a:extLst>
          </p:cNvPr>
          <p:cNvSpPr>
            <a:spLocks noChangeShapeType="1"/>
          </p:cNvSpPr>
          <p:nvPr/>
        </p:nvSpPr>
        <p:spPr bwMode="auto">
          <a:xfrm>
            <a:off x="9037638" y="811213"/>
            <a:ext cx="0" cy="43703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8">
            <a:extLst>
              <a:ext uri="{FF2B5EF4-FFF2-40B4-BE49-F238E27FC236}">
                <a16:creationId xmlns:a16="http://schemas.microsoft.com/office/drawing/2014/main" id="{827B628A-C3E6-4585-B869-FF83F7328B9B}"/>
              </a:ext>
            </a:extLst>
          </p:cNvPr>
          <p:cNvSpPr>
            <a:spLocks noChangeShapeType="1"/>
          </p:cNvSpPr>
          <p:nvPr/>
        </p:nvSpPr>
        <p:spPr bwMode="auto">
          <a:xfrm>
            <a:off x="100013" y="817563"/>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4" name="Line 29">
            <a:extLst>
              <a:ext uri="{FF2B5EF4-FFF2-40B4-BE49-F238E27FC236}">
                <a16:creationId xmlns:a16="http://schemas.microsoft.com/office/drawing/2014/main" id="{EBCC1EB3-83CA-4779-BB59-1CE469D0FB3F}"/>
              </a:ext>
            </a:extLst>
          </p:cNvPr>
          <p:cNvSpPr>
            <a:spLocks noChangeShapeType="1"/>
          </p:cNvSpPr>
          <p:nvPr/>
        </p:nvSpPr>
        <p:spPr bwMode="auto">
          <a:xfrm>
            <a:off x="100013" y="5175250"/>
            <a:ext cx="89439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5" name="Rectangle 30">
            <a:extLst>
              <a:ext uri="{FF2B5EF4-FFF2-40B4-BE49-F238E27FC236}">
                <a16:creationId xmlns:a16="http://schemas.microsoft.com/office/drawing/2014/main" id="{D80343C2-D203-40E8-8B65-586D6198930E}"/>
              </a:ext>
            </a:extLst>
          </p:cNvPr>
          <p:cNvSpPr>
            <a:spLocks noChangeArrowheads="1"/>
          </p:cNvSpPr>
          <p:nvPr/>
        </p:nvSpPr>
        <p:spPr bwMode="auto">
          <a:xfrm>
            <a:off x="3257550" y="873125"/>
            <a:ext cx="3302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Traitement fiscal du versement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46" name="Rectangle 31">
            <a:extLst>
              <a:ext uri="{FF2B5EF4-FFF2-40B4-BE49-F238E27FC236}">
                <a16:creationId xmlns:a16="http://schemas.microsoft.com/office/drawing/2014/main" id="{114569D1-1086-45CE-A700-8706F285A35A}"/>
              </a:ext>
            </a:extLst>
          </p:cNvPr>
          <p:cNvSpPr>
            <a:spLocks noChangeArrowheads="1"/>
          </p:cNvSpPr>
          <p:nvPr/>
        </p:nvSpPr>
        <p:spPr bwMode="auto">
          <a:xfrm>
            <a:off x="6792913" y="873125"/>
            <a:ext cx="22812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Traitement social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47" name="Rectangle 32">
            <a:extLst>
              <a:ext uri="{FF2B5EF4-FFF2-40B4-BE49-F238E27FC236}">
                <a16:creationId xmlns:a16="http://schemas.microsoft.com/office/drawing/2014/main" id="{E7FD23AF-F028-483F-978C-76FCD2B98ABD}"/>
              </a:ext>
            </a:extLst>
          </p:cNvPr>
          <p:cNvSpPr>
            <a:spLocks noChangeArrowheads="1"/>
          </p:cNvSpPr>
          <p:nvPr/>
        </p:nvSpPr>
        <p:spPr bwMode="auto">
          <a:xfrm>
            <a:off x="7269163" y="1119188"/>
            <a:ext cx="1246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48" name="Rectangle 33">
            <a:extLst>
              <a:ext uri="{FF2B5EF4-FFF2-40B4-BE49-F238E27FC236}">
                <a16:creationId xmlns:a16="http://schemas.microsoft.com/office/drawing/2014/main" id="{2C7A84C8-FD39-4E70-AFF3-36F56DCC86C2}"/>
              </a:ext>
            </a:extLst>
          </p:cNvPr>
          <p:cNvSpPr>
            <a:spLocks noChangeArrowheads="1"/>
          </p:cNvSpPr>
          <p:nvPr/>
        </p:nvSpPr>
        <p:spPr bwMode="auto">
          <a:xfrm>
            <a:off x="198438" y="1471613"/>
            <a:ext cx="2613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volontaires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49" name="Rectangle 34">
            <a:extLst>
              <a:ext uri="{FF2B5EF4-FFF2-40B4-BE49-F238E27FC236}">
                <a16:creationId xmlns:a16="http://schemas.microsoft.com/office/drawing/2014/main" id="{5CB13BBE-3773-4AAF-8558-1A5115E07B51}"/>
              </a:ext>
            </a:extLst>
          </p:cNvPr>
          <p:cNvSpPr>
            <a:spLocks noChangeArrowheads="1"/>
          </p:cNvSpPr>
          <p:nvPr/>
        </p:nvSpPr>
        <p:spPr bwMode="auto">
          <a:xfrm>
            <a:off x="198438" y="1716088"/>
            <a:ext cx="13763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déductibles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1" name="Rectangle 35">
            <a:extLst>
              <a:ext uri="{FF2B5EF4-FFF2-40B4-BE49-F238E27FC236}">
                <a16:creationId xmlns:a16="http://schemas.microsoft.com/office/drawing/2014/main" id="{A9B2CCA3-2EE3-4D53-B18A-7103E3FCC6A4}"/>
              </a:ext>
            </a:extLst>
          </p:cNvPr>
          <p:cNvSpPr>
            <a:spLocks noChangeArrowheads="1"/>
          </p:cNvSpPr>
          <p:nvPr/>
        </p:nvSpPr>
        <p:spPr bwMode="auto">
          <a:xfrm>
            <a:off x="1385888" y="1763713"/>
            <a:ext cx="1117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(sauf option à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2" name="Rectangle 36">
            <a:extLst>
              <a:ext uri="{FF2B5EF4-FFF2-40B4-BE49-F238E27FC236}">
                <a16:creationId xmlns:a16="http://schemas.microsoft.com/office/drawing/2014/main" id="{440F083D-1B50-4373-94E9-1B6F5204212D}"/>
              </a:ext>
            </a:extLst>
          </p:cNvPr>
          <p:cNvSpPr>
            <a:spLocks noChangeArrowheads="1"/>
          </p:cNvSpPr>
          <p:nvPr/>
        </p:nvSpPr>
        <p:spPr bwMode="auto">
          <a:xfrm>
            <a:off x="198438" y="1958975"/>
            <a:ext cx="23272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chaque versement pour la non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3" name="Rectangle 37">
            <a:extLst>
              <a:ext uri="{FF2B5EF4-FFF2-40B4-BE49-F238E27FC236}">
                <a16:creationId xmlns:a16="http://schemas.microsoft.com/office/drawing/2014/main" id="{E98DDBB1-AF1E-45FA-9572-2E8C9019A658}"/>
              </a:ext>
            </a:extLst>
          </p:cNvPr>
          <p:cNvSpPr>
            <a:spLocks noChangeArrowheads="1"/>
          </p:cNvSpPr>
          <p:nvPr/>
        </p:nvSpPr>
        <p:spPr bwMode="auto">
          <a:xfrm>
            <a:off x="198438" y="2144713"/>
            <a:ext cx="1068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déductibilité)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4" name="Rectangle 38">
            <a:extLst>
              <a:ext uri="{FF2B5EF4-FFF2-40B4-BE49-F238E27FC236}">
                <a16:creationId xmlns:a16="http://schemas.microsoft.com/office/drawing/2014/main" id="{F3F4BAE2-3554-4B9F-B7C8-E9E4937C1105}"/>
              </a:ext>
            </a:extLst>
          </p:cNvPr>
          <p:cNvSpPr>
            <a:spLocks noChangeArrowheads="1"/>
          </p:cNvSpPr>
          <p:nvPr/>
        </p:nvSpPr>
        <p:spPr bwMode="auto">
          <a:xfrm>
            <a:off x="3171825" y="1477963"/>
            <a:ext cx="32924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Déductibilité du versement selon art 154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5" name="Rectangle 39">
            <a:extLst>
              <a:ext uri="{FF2B5EF4-FFF2-40B4-BE49-F238E27FC236}">
                <a16:creationId xmlns:a16="http://schemas.microsoft.com/office/drawing/2014/main" id="{6F9DA052-56F6-4C0E-9527-B8CD9175EAC1}"/>
              </a:ext>
            </a:extLst>
          </p:cNvPr>
          <p:cNvSpPr>
            <a:spLocks noChangeArrowheads="1"/>
          </p:cNvSpPr>
          <p:nvPr/>
        </p:nvSpPr>
        <p:spPr bwMode="auto">
          <a:xfrm>
            <a:off x="3214688" y="1690688"/>
            <a:ext cx="3209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bis /154 bis OA  ou 163 quatervicies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6" name="Rectangle 40">
            <a:extLst>
              <a:ext uri="{FF2B5EF4-FFF2-40B4-BE49-F238E27FC236}">
                <a16:creationId xmlns:a16="http://schemas.microsoft.com/office/drawing/2014/main" id="{780C886A-9E3A-4E2E-AE49-FF36E2E243F7}"/>
              </a:ext>
            </a:extLst>
          </p:cNvPr>
          <p:cNvSpPr>
            <a:spLocks noChangeArrowheads="1"/>
          </p:cNvSpPr>
          <p:nvPr/>
        </p:nvSpPr>
        <p:spPr bwMode="auto">
          <a:xfrm>
            <a:off x="4595813" y="1905000"/>
            <a:ext cx="444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CGI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7" name="Rectangle 41">
            <a:extLst>
              <a:ext uri="{FF2B5EF4-FFF2-40B4-BE49-F238E27FC236}">
                <a16:creationId xmlns:a16="http://schemas.microsoft.com/office/drawing/2014/main" id="{5CFD0D29-0BAB-4A7F-801F-69EFEB43A28E}"/>
              </a:ext>
            </a:extLst>
          </p:cNvPr>
          <p:cNvSpPr>
            <a:spLocks noChangeArrowheads="1"/>
          </p:cNvSpPr>
          <p:nvPr/>
        </p:nvSpPr>
        <p:spPr bwMode="auto">
          <a:xfrm>
            <a:off x="6692900" y="1477963"/>
            <a:ext cx="2311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FFFFFF"/>
                </a:solidFill>
                <a:effectLst/>
                <a:latin typeface="Arial" panose="020B0604020202020204" pitchFamily="34" charset="0"/>
              </a:rPr>
              <a:t>Non déductible socialement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58" name="Rectangle 42">
            <a:extLst>
              <a:ext uri="{FF2B5EF4-FFF2-40B4-BE49-F238E27FC236}">
                <a16:creationId xmlns:a16="http://schemas.microsoft.com/office/drawing/2014/main" id="{BBBF5EC5-0A0C-4A8F-9922-EEA27F936A38}"/>
              </a:ext>
            </a:extLst>
          </p:cNvPr>
          <p:cNvSpPr>
            <a:spLocks noChangeArrowheads="1"/>
          </p:cNvSpPr>
          <p:nvPr/>
        </p:nvSpPr>
        <p:spPr bwMode="auto">
          <a:xfrm>
            <a:off x="6823075" y="1690688"/>
            <a:ext cx="20986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sauf pour art 154 bis OA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59" name="Rectangle 43">
            <a:extLst>
              <a:ext uri="{FF2B5EF4-FFF2-40B4-BE49-F238E27FC236}">
                <a16:creationId xmlns:a16="http://schemas.microsoft.com/office/drawing/2014/main" id="{CD5BE6AB-C64B-4A63-8D19-3646D85CC00C}"/>
              </a:ext>
            </a:extLst>
          </p:cNvPr>
          <p:cNvSpPr>
            <a:spLocks noChangeArrowheads="1"/>
          </p:cNvSpPr>
          <p:nvPr/>
        </p:nvSpPr>
        <p:spPr bwMode="auto">
          <a:xfrm>
            <a:off x="198438" y="2419350"/>
            <a:ext cx="23018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épargne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0" name="Rectangle 44">
            <a:extLst>
              <a:ext uri="{FF2B5EF4-FFF2-40B4-BE49-F238E27FC236}">
                <a16:creationId xmlns:a16="http://schemas.microsoft.com/office/drawing/2014/main" id="{70AD3BAA-F6E5-4C08-A388-B114345D001B}"/>
              </a:ext>
            </a:extLst>
          </p:cNvPr>
          <p:cNvSpPr>
            <a:spLocks noChangeArrowheads="1"/>
          </p:cNvSpPr>
          <p:nvPr/>
        </p:nvSpPr>
        <p:spPr bwMode="auto">
          <a:xfrm>
            <a:off x="198438" y="2663825"/>
            <a:ext cx="9763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salariale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1" name="Rectangle 45">
            <a:extLst>
              <a:ext uri="{FF2B5EF4-FFF2-40B4-BE49-F238E27FC236}">
                <a16:creationId xmlns:a16="http://schemas.microsoft.com/office/drawing/2014/main" id="{7F39ECBE-B3AE-4BE2-9356-6BF418AD37B2}"/>
              </a:ext>
            </a:extLst>
          </p:cNvPr>
          <p:cNvSpPr>
            <a:spLocks noChangeArrowheads="1"/>
          </p:cNvSpPr>
          <p:nvPr/>
        </p:nvSpPr>
        <p:spPr bwMode="auto">
          <a:xfrm>
            <a:off x="198438" y="2908300"/>
            <a:ext cx="2241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(intéressement, participation,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2" name="Rectangle 46">
            <a:extLst>
              <a:ext uri="{FF2B5EF4-FFF2-40B4-BE49-F238E27FC236}">
                <a16:creationId xmlns:a16="http://schemas.microsoft.com/office/drawing/2014/main" id="{69A3C838-F86D-4B82-B0D2-EDB6245EB76E}"/>
              </a:ext>
            </a:extLst>
          </p:cNvPr>
          <p:cNvSpPr>
            <a:spLocks noChangeArrowheads="1"/>
          </p:cNvSpPr>
          <p:nvPr/>
        </p:nvSpPr>
        <p:spPr bwMode="auto">
          <a:xfrm>
            <a:off x="198438" y="3089275"/>
            <a:ext cx="2747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abondements, CET, jours de congés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3" name="Rectangle 47">
            <a:extLst>
              <a:ext uri="{FF2B5EF4-FFF2-40B4-BE49-F238E27FC236}">
                <a16:creationId xmlns:a16="http://schemas.microsoft.com/office/drawing/2014/main" id="{EAF8790F-3CF1-4712-8BDF-A66B1F3949AA}"/>
              </a:ext>
            </a:extLst>
          </p:cNvPr>
          <p:cNvSpPr>
            <a:spLocks noChangeArrowheads="1"/>
          </p:cNvSpPr>
          <p:nvPr/>
        </p:nvSpPr>
        <p:spPr bwMode="auto">
          <a:xfrm>
            <a:off x="198438" y="3275013"/>
            <a:ext cx="857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non pris)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4" name="Rectangle 48">
            <a:extLst>
              <a:ext uri="{FF2B5EF4-FFF2-40B4-BE49-F238E27FC236}">
                <a16:creationId xmlns:a16="http://schemas.microsoft.com/office/drawing/2014/main" id="{619DAADC-CCD1-48D6-AB1F-10278FDF6AAB}"/>
              </a:ext>
            </a:extLst>
          </p:cNvPr>
          <p:cNvSpPr>
            <a:spLocks noChangeArrowheads="1"/>
          </p:cNvSpPr>
          <p:nvPr/>
        </p:nvSpPr>
        <p:spPr bwMode="auto">
          <a:xfrm>
            <a:off x="3317875" y="2424113"/>
            <a:ext cx="3006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Déductible du résultat de l’entreprise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5" name="Rectangle 49">
            <a:extLst>
              <a:ext uri="{FF2B5EF4-FFF2-40B4-BE49-F238E27FC236}">
                <a16:creationId xmlns:a16="http://schemas.microsoft.com/office/drawing/2014/main" id="{051C9197-8B85-4FA1-992E-34A9F66D238F}"/>
              </a:ext>
            </a:extLst>
          </p:cNvPr>
          <p:cNvSpPr>
            <a:spLocks noChangeArrowheads="1"/>
          </p:cNvSpPr>
          <p:nvPr/>
        </p:nvSpPr>
        <p:spPr bwMode="auto">
          <a:xfrm>
            <a:off x="4197350" y="2638425"/>
            <a:ext cx="129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selon IR ou 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6" name="Rectangle 50">
            <a:extLst>
              <a:ext uri="{FF2B5EF4-FFF2-40B4-BE49-F238E27FC236}">
                <a16:creationId xmlns:a16="http://schemas.microsoft.com/office/drawing/2014/main" id="{0C0B96AD-2161-4912-9616-AA44AF0C57B4}"/>
              </a:ext>
            </a:extLst>
          </p:cNvPr>
          <p:cNvSpPr>
            <a:spLocks noChangeArrowheads="1"/>
          </p:cNvSpPr>
          <p:nvPr/>
        </p:nvSpPr>
        <p:spPr bwMode="auto">
          <a:xfrm>
            <a:off x="3430588" y="2852738"/>
            <a:ext cx="27320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(gain fiscal sur TMI IR ou TMI 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7" name="Rectangle 51">
            <a:extLst>
              <a:ext uri="{FF2B5EF4-FFF2-40B4-BE49-F238E27FC236}">
                <a16:creationId xmlns:a16="http://schemas.microsoft.com/office/drawing/2014/main" id="{755DD809-0AA2-4C7C-B1EA-7427172EAE10}"/>
              </a:ext>
            </a:extLst>
          </p:cNvPr>
          <p:cNvSpPr>
            <a:spLocks noChangeArrowheads="1"/>
          </p:cNvSpPr>
          <p:nvPr/>
        </p:nvSpPr>
        <p:spPr bwMode="auto">
          <a:xfrm>
            <a:off x="3659188" y="3065463"/>
            <a:ext cx="22653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Exonéré d’IR pour le salarié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8" name="Rectangle 52">
            <a:extLst>
              <a:ext uri="{FF2B5EF4-FFF2-40B4-BE49-F238E27FC236}">
                <a16:creationId xmlns:a16="http://schemas.microsoft.com/office/drawing/2014/main" id="{217D21EC-97AB-4799-8593-B8F683D8DA18}"/>
              </a:ext>
            </a:extLst>
          </p:cNvPr>
          <p:cNvSpPr>
            <a:spLocks noChangeArrowheads="1"/>
          </p:cNvSpPr>
          <p:nvPr/>
        </p:nvSpPr>
        <p:spPr bwMode="auto">
          <a:xfrm>
            <a:off x="6931025" y="2424113"/>
            <a:ext cx="1831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versement employeur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69" name="Rectangle 53">
            <a:extLst>
              <a:ext uri="{FF2B5EF4-FFF2-40B4-BE49-F238E27FC236}">
                <a16:creationId xmlns:a16="http://schemas.microsoft.com/office/drawing/2014/main" id="{2F427559-ECBC-4661-8B52-4785A0D51D70}"/>
              </a:ext>
            </a:extLst>
          </p:cNvPr>
          <p:cNvSpPr>
            <a:spLocks noChangeArrowheads="1"/>
          </p:cNvSpPr>
          <p:nvPr/>
        </p:nvSpPr>
        <p:spPr bwMode="auto">
          <a:xfrm>
            <a:off x="6964363" y="2638425"/>
            <a:ext cx="1765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exonéré socialement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0" name="Rectangle 54">
            <a:extLst>
              <a:ext uri="{FF2B5EF4-FFF2-40B4-BE49-F238E27FC236}">
                <a16:creationId xmlns:a16="http://schemas.microsoft.com/office/drawing/2014/main" id="{4EA274D0-DA2F-4DCA-86AE-87A2A477BD2B}"/>
              </a:ext>
            </a:extLst>
          </p:cNvPr>
          <p:cNvSpPr>
            <a:spLocks noChangeArrowheads="1"/>
          </p:cNvSpPr>
          <p:nvPr/>
        </p:nvSpPr>
        <p:spPr bwMode="auto">
          <a:xfrm>
            <a:off x="6765925" y="2852738"/>
            <a:ext cx="21590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Forfait social nul ou réduit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1" name="Rectangle 55">
            <a:extLst>
              <a:ext uri="{FF2B5EF4-FFF2-40B4-BE49-F238E27FC236}">
                <a16:creationId xmlns:a16="http://schemas.microsoft.com/office/drawing/2014/main" id="{B17686CB-26ED-4F85-AE6C-EAEB87820320}"/>
              </a:ext>
            </a:extLst>
          </p:cNvPr>
          <p:cNvSpPr>
            <a:spLocks noChangeArrowheads="1"/>
          </p:cNvSpPr>
          <p:nvPr/>
        </p:nvSpPr>
        <p:spPr bwMode="auto">
          <a:xfrm>
            <a:off x="7170738" y="3065463"/>
            <a:ext cx="1301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sous conditions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2" name="Rectangle 56">
            <a:extLst>
              <a:ext uri="{FF2B5EF4-FFF2-40B4-BE49-F238E27FC236}">
                <a16:creationId xmlns:a16="http://schemas.microsoft.com/office/drawing/2014/main" id="{0795F7B3-7BDA-4D42-B536-817D8D74C5C5}"/>
              </a:ext>
            </a:extLst>
          </p:cNvPr>
          <p:cNvSpPr>
            <a:spLocks noChangeArrowheads="1"/>
          </p:cNvSpPr>
          <p:nvPr/>
        </p:nvSpPr>
        <p:spPr bwMode="auto">
          <a:xfrm>
            <a:off x="6964363" y="3279775"/>
            <a:ext cx="1762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csg.crds pour 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3" name="Rectangle 57">
            <a:extLst>
              <a:ext uri="{FF2B5EF4-FFF2-40B4-BE49-F238E27FC236}">
                <a16:creationId xmlns:a16="http://schemas.microsoft.com/office/drawing/2014/main" id="{B3EA19CA-B284-403A-A9A3-4C1DE016344A}"/>
              </a:ext>
            </a:extLst>
          </p:cNvPr>
          <p:cNvSpPr>
            <a:spLocks noChangeArrowheads="1"/>
          </p:cNvSpPr>
          <p:nvPr/>
        </p:nvSpPr>
        <p:spPr bwMode="auto">
          <a:xfrm>
            <a:off x="198438" y="3643313"/>
            <a:ext cx="26892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obligatoires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4" name="Rectangle 58">
            <a:extLst>
              <a:ext uri="{FF2B5EF4-FFF2-40B4-BE49-F238E27FC236}">
                <a16:creationId xmlns:a16="http://schemas.microsoft.com/office/drawing/2014/main" id="{C8A5ADDA-685D-411B-B52E-952B84839E5B}"/>
              </a:ext>
            </a:extLst>
          </p:cNvPr>
          <p:cNvSpPr>
            <a:spLocks noChangeArrowheads="1"/>
          </p:cNvSpPr>
          <p:nvPr/>
        </p:nvSpPr>
        <p:spPr bwMode="auto">
          <a:xfrm>
            <a:off x="198438" y="3890963"/>
            <a:ext cx="14700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employeur/salarié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5" name="Rectangle 59">
            <a:extLst>
              <a:ext uri="{FF2B5EF4-FFF2-40B4-BE49-F238E27FC236}">
                <a16:creationId xmlns:a16="http://schemas.microsoft.com/office/drawing/2014/main" id="{BF0EC3B6-9D32-4E81-BC66-02D3668FC2C3}"/>
              </a:ext>
            </a:extLst>
          </p:cNvPr>
          <p:cNvSpPr>
            <a:spLocks noChangeArrowheads="1"/>
          </p:cNvSpPr>
          <p:nvPr/>
        </p:nvSpPr>
        <p:spPr bwMode="auto">
          <a:xfrm>
            <a:off x="3317875" y="3651250"/>
            <a:ext cx="3006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Déductible du résultat de l’entreprise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6" name="Rectangle 60">
            <a:extLst>
              <a:ext uri="{FF2B5EF4-FFF2-40B4-BE49-F238E27FC236}">
                <a16:creationId xmlns:a16="http://schemas.microsoft.com/office/drawing/2014/main" id="{CEEAC1CA-F5E6-4791-A125-1C7A4B90644F}"/>
              </a:ext>
            </a:extLst>
          </p:cNvPr>
          <p:cNvSpPr>
            <a:spLocks noChangeArrowheads="1"/>
          </p:cNvSpPr>
          <p:nvPr/>
        </p:nvSpPr>
        <p:spPr bwMode="auto">
          <a:xfrm>
            <a:off x="4195763" y="3865563"/>
            <a:ext cx="12938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selon IR ou 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7" name="Rectangle 61">
            <a:extLst>
              <a:ext uri="{FF2B5EF4-FFF2-40B4-BE49-F238E27FC236}">
                <a16:creationId xmlns:a16="http://schemas.microsoft.com/office/drawing/2014/main" id="{11B4BF5B-4689-48FF-AF2A-B968AF36B4C8}"/>
              </a:ext>
            </a:extLst>
          </p:cNvPr>
          <p:cNvSpPr>
            <a:spLocks noChangeArrowheads="1"/>
          </p:cNvSpPr>
          <p:nvPr/>
        </p:nvSpPr>
        <p:spPr bwMode="auto">
          <a:xfrm>
            <a:off x="3989388" y="4078288"/>
            <a:ext cx="16033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(art 39.1.1 du CGI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8" name="Rectangle 62">
            <a:extLst>
              <a:ext uri="{FF2B5EF4-FFF2-40B4-BE49-F238E27FC236}">
                <a16:creationId xmlns:a16="http://schemas.microsoft.com/office/drawing/2014/main" id="{33F3DF12-345A-4FA2-8ECB-105056A9B6ED}"/>
              </a:ext>
            </a:extLst>
          </p:cNvPr>
          <p:cNvSpPr>
            <a:spLocks noChangeArrowheads="1"/>
          </p:cNvSpPr>
          <p:nvPr/>
        </p:nvSpPr>
        <p:spPr bwMode="auto">
          <a:xfrm>
            <a:off x="3422650" y="4292600"/>
            <a:ext cx="2789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Déductibilité de la part salariale et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79" name="Rectangle 63">
            <a:extLst>
              <a:ext uri="{FF2B5EF4-FFF2-40B4-BE49-F238E27FC236}">
                <a16:creationId xmlns:a16="http://schemas.microsoft.com/office/drawing/2014/main" id="{76FECA15-8A6C-4379-AFA4-41FCBD11D374}"/>
              </a:ext>
            </a:extLst>
          </p:cNvPr>
          <p:cNvSpPr>
            <a:spLocks noChangeArrowheads="1"/>
          </p:cNvSpPr>
          <p:nvPr/>
        </p:nvSpPr>
        <p:spPr bwMode="auto">
          <a:xfrm>
            <a:off x="3187700" y="4506913"/>
            <a:ext cx="32654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exonération fiscale de la part employeur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0" name="Rectangle 64">
            <a:extLst>
              <a:ext uri="{FF2B5EF4-FFF2-40B4-BE49-F238E27FC236}">
                <a16:creationId xmlns:a16="http://schemas.microsoft.com/office/drawing/2014/main" id="{A892C444-4434-4B6E-BA3B-4AF86D206E31}"/>
              </a:ext>
            </a:extLst>
          </p:cNvPr>
          <p:cNvSpPr>
            <a:spLocks noChangeArrowheads="1"/>
          </p:cNvSpPr>
          <p:nvPr/>
        </p:nvSpPr>
        <p:spPr bwMode="auto">
          <a:xfrm>
            <a:off x="4264025" y="4719638"/>
            <a:ext cx="11064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selon limites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1" name="Rectangle 65">
            <a:extLst>
              <a:ext uri="{FF2B5EF4-FFF2-40B4-BE49-F238E27FC236}">
                <a16:creationId xmlns:a16="http://schemas.microsoft.com/office/drawing/2014/main" id="{E9186DA8-416B-4F6D-8DF3-B31CEEB09035}"/>
              </a:ext>
            </a:extLst>
          </p:cNvPr>
          <p:cNvSpPr>
            <a:spLocks noChangeArrowheads="1"/>
          </p:cNvSpPr>
          <p:nvPr/>
        </p:nvSpPr>
        <p:spPr bwMode="auto">
          <a:xfrm>
            <a:off x="6832600" y="3651250"/>
            <a:ext cx="20272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Part patronale exonérée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2" name="Rectangle 66">
            <a:extLst>
              <a:ext uri="{FF2B5EF4-FFF2-40B4-BE49-F238E27FC236}">
                <a16:creationId xmlns:a16="http://schemas.microsoft.com/office/drawing/2014/main" id="{5BBC6FF6-8CA6-4C72-AB44-5C125DB9DEA0}"/>
              </a:ext>
            </a:extLst>
          </p:cNvPr>
          <p:cNvSpPr>
            <a:spLocks noChangeArrowheads="1"/>
          </p:cNvSpPr>
          <p:nvPr/>
        </p:nvSpPr>
        <p:spPr bwMode="auto">
          <a:xfrm>
            <a:off x="6792913" y="3865563"/>
            <a:ext cx="2057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socialement selon limites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3" name="Rectangle 67">
            <a:extLst>
              <a:ext uri="{FF2B5EF4-FFF2-40B4-BE49-F238E27FC236}">
                <a16:creationId xmlns:a16="http://schemas.microsoft.com/office/drawing/2014/main" id="{A5FACE06-6B2D-4858-B2D3-693750FC270B}"/>
              </a:ext>
            </a:extLst>
          </p:cNvPr>
          <p:cNvSpPr>
            <a:spLocks noChangeArrowheads="1"/>
          </p:cNvSpPr>
          <p:nvPr/>
        </p:nvSpPr>
        <p:spPr bwMode="auto">
          <a:xfrm>
            <a:off x="6819900" y="4078288"/>
            <a:ext cx="2049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Forfait social réduit sous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4" name="Rectangle 68">
            <a:extLst>
              <a:ext uri="{FF2B5EF4-FFF2-40B4-BE49-F238E27FC236}">
                <a16:creationId xmlns:a16="http://schemas.microsoft.com/office/drawing/2014/main" id="{0F056841-2110-44DC-97CC-3FB79AC26992}"/>
              </a:ext>
            </a:extLst>
          </p:cNvPr>
          <p:cNvSpPr>
            <a:spLocks noChangeArrowheads="1"/>
          </p:cNvSpPr>
          <p:nvPr/>
        </p:nvSpPr>
        <p:spPr bwMode="auto">
          <a:xfrm>
            <a:off x="7381875" y="4292600"/>
            <a:ext cx="9271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conditions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5" name="Rectangle 69">
            <a:extLst>
              <a:ext uri="{FF2B5EF4-FFF2-40B4-BE49-F238E27FC236}">
                <a16:creationId xmlns:a16="http://schemas.microsoft.com/office/drawing/2014/main" id="{15CF2E06-561E-4B97-B382-7732D99B76A4}"/>
              </a:ext>
            </a:extLst>
          </p:cNvPr>
          <p:cNvSpPr>
            <a:spLocks noChangeArrowheads="1"/>
          </p:cNvSpPr>
          <p:nvPr/>
        </p:nvSpPr>
        <p:spPr bwMode="auto">
          <a:xfrm>
            <a:off x="6988175" y="4506913"/>
            <a:ext cx="1762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csg.crds pour 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6" name="Rectangle 70">
            <a:extLst>
              <a:ext uri="{FF2B5EF4-FFF2-40B4-BE49-F238E27FC236}">
                <a16:creationId xmlns:a16="http://schemas.microsoft.com/office/drawing/2014/main" id="{C577DD6C-E42E-4550-83A5-11ADE837FB02}"/>
              </a:ext>
            </a:extLst>
          </p:cNvPr>
          <p:cNvSpPr>
            <a:spLocks noChangeArrowheads="1"/>
          </p:cNvSpPr>
          <p:nvPr/>
        </p:nvSpPr>
        <p:spPr bwMode="auto">
          <a:xfrm>
            <a:off x="6699250" y="4719638"/>
            <a:ext cx="2292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Part salariale non exonérée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7" name="Rectangle 71">
            <a:extLst>
              <a:ext uri="{FF2B5EF4-FFF2-40B4-BE49-F238E27FC236}">
                <a16:creationId xmlns:a16="http://schemas.microsoft.com/office/drawing/2014/main" id="{60C68341-70CC-4A73-83E3-C30DBD2906C5}"/>
              </a:ext>
            </a:extLst>
          </p:cNvPr>
          <p:cNvSpPr>
            <a:spLocks noChangeArrowheads="1"/>
          </p:cNvSpPr>
          <p:nvPr/>
        </p:nvSpPr>
        <p:spPr bwMode="auto">
          <a:xfrm>
            <a:off x="7308850" y="4933950"/>
            <a:ext cx="10271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socialement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88" name="Rectangle 72">
            <a:extLst>
              <a:ext uri="{FF2B5EF4-FFF2-40B4-BE49-F238E27FC236}">
                <a16:creationId xmlns:a16="http://schemas.microsoft.com/office/drawing/2014/main" id="{4F64D815-34A2-41D9-B782-19DE271F2402}"/>
              </a:ext>
            </a:extLst>
          </p:cNvPr>
          <p:cNvSpPr>
            <a:spLocks noChangeArrowheads="1"/>
          </p:cNvSpPr>
          <p:nvPr/>
        </p:nvSpPr>
        <p:spPr bwMode="auto">
          <a:xfrm>
            <a:off x="106363" y="53975"/>
            <a:ext cx="8931275" cy="677863"/>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9" name="Rectangle 73">
            <a:extLst>
              <a:ext uri="{FF2B5EF4-FFF2-40B4-BE49-F238E27FC236}">
                <a16:creationId xmlns:a16="http://schemas.microsoft.com/office/drawing/2014/main" id="{087CCDF1-1DFD-4B4A-A41B-97C545300ED9}"/>
              </a:ext>
            </a:extLst>
          </p:cNvPr>
          <p:cNvSpPr>
            <a:spLocks noChangeArrowheads="1"/>
          </p:cNvSpPr>
          <p:nvPr/>
        </p:nvSpPr>
        <p:spPr bwMode="auto">
          <a:xfrm>
            <a:off x="468313" y="111125"/>
            <a:ext cx="5540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Qui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90" name="Rectangle 74">
            <a:extLst>
              <a:ext uri="{FF2B5EF4-FFF2-40B4-BE49-F238E27FC236}">
                <a16:creationId xmlns:a16="http://schemas.microsoft.com/office/drawing/2014/main" id="{EE7D141D-D085-4D8C-B0BA-55512F9F4008}"/>
              </a:ext>
            </a:extLst>
          </p:cNvPr>
          <p:cNvSpPr>
            <a:spLocks noChangeArrowheads="1"/>
          </p:cNvSpPr>
          <p:nvPr/>
        </p:nvSpPr>
        <p:spPr bwMode="auto">
          <a:xfrm>
            <a:off x="912813" y="111125"/>
            <a:ext cx="79978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combine un traitement fiscal et social des cotisations différent selon 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91" name="Rectangle 75">
            <a:extLst>
              <a:ext uri="{FF2B5EF4-FFF2-40B4-BE49-F238E27FC236}">
                <a16:creationId xmlns:a16="http://schemas.microsoft.com/office/drawing/2014/main" id="{D75E7D53-C70C-4285-B44F-FA9062D52512}"/>
              </a:ext>
            </a:extLst>
          </p:cNvPr>
          <p:cNvSpPr>
            <a:spLocks noChangeArrowheads="1"/>
          </p:cNvSpPr>
          <p:nvPr/>
        </p:nvSpPr>
        <p:spPr bwMode="auto">
          <a:xfrm>
            <a:off x="3933825" y="384175"/>
            <a:ext cx="15033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5598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157"/>
                                        </p:tgtEl>
                                        <p:attrNameLst>
                                          <p:attrName>style.visibility</p:attrName>
                                        </p:attrNameLst>
                                      </p:cBhvr>
                                      <p:to>
                                        <p:strVal val="visible"/>
                                      </p:to>
                                    </p:set>
                                    <p:animEffect transition="in" filter="wipe(down)">
                                      <p:cBhvr>
                                        <p:cTn id="35" dur="500"/>
                                        <p:tgtEl>
                                          <p:spTgt spid="615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61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36467" y="123478"/>
            <a:ext cx="9035523" cy="576064"/>
          </a:xfrm>
          <a:ln>
            <a:solidFill>
              <a:schemeClr val="accent6"/>
            </a:solidFill>
          </a:ln>
        </p:spPr>
        <p:txBody>
          <a:bodyPr/>
          <a:lstStyle/>
          <a:p>
            <a:pPr algn="ctr"/>
            <a:r>
              <a:rPr lang="fr-FR" b="1" dirty="0">
                <a:solidFill>
                  <a:schemeClr val="accent6"/>
                </a:solidFill>
              </a:rPr>
              <a:t>Avec un traitement fiscal et social des prestations qui diffère également</a:t>
            </a:r>
            <a:r>
              <a:rPr lang="fr-FR" dirty="0">
                <a:solidFill>
                  <a:schemeClr val="accent6"/>
                </a:solidFill>
              </a:rPr>
              <a:t> selon les versements </a:t>
            </a:r>
            <a:br>
              <a:rPr lang="fr-FR" dirty="0">
                <a:solidFill>
                  <a:schemeClr val="accent6"/>
                </a:solidFill>
              </a:rPr>
            </a:br>
            <a:endParaRPr lang="fr-FR" b="1" u="sng"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31</a:t>
            </a:fld>
            <a:endParaRPr lang="fr-FR" dirty="0"/>
          </a:p>
        </p:txBody>
      </p:sp>
      <p:graphicFrame>
        <p:nvGraphicFramePr>
          <p:cNvPr id="7" name="Tableau 6">
            <a:extLst>
              <a:ext uri="{FF2B5EF4-FFF2-40B4-BE49-F238E27FC236}">
                <a16:creationId xmlns:a16="http://schemas.microsoft.com/office/drawing/2014/main" id="{8E28FA66-6BDD-47E9-979F-3E983957BAAA}"/>
              </a:ext>
            </a:extLst>
          </p:cNvPr>
          <p:cNvGraphicFramePr>
            <a:graphicFrameLocks noGrp="1"/>
          </p:cNvGraphicFramePr>
          <p:nvPr/>
        </p:nvGraphicFramePr>
        <p:xfrm>
          <a:off x="35496" y="843558"/>
          <a:ext cx="9036495" cy="4331920"/>
        </p:xfrm>
        <a:graphic>
          <a:graphicData uri="http://schemas.openxmlformats.org/drawingml/2006/table">
            <a:tbl>
              <a:tblPr firstRow="1" bandRow="1">
                <a:tableStyleId>{5C22544A-7EE6-4342-B048-85BDC9FD1C3A}</a:tableStyleId>
              </a:tblPr>
              <a:tblGrid>
                <a:gridCol w="2914998">
                  <a:extLst>
                    <a:ext uri="{9D8B030D-6E8A-4147-A177-3AD203B41FA5}">
                      <a16:colId xmlns:a16="http://schemas.microsoft.com/office/drawing/2014/main" val="3621783715"/>
                    </a:ext>
                  </a:extLst>
                </a:gridCol>
                <a:gridCol w="3061666">
                  <a:extLst>
                    <a:ext uri="{9D8B030D-6E8A-4147-A177-3AD203B41FA5}">
                      <a16:colId xmlns:a16="http://schemas.microsoft.com/office/drawing/2014/main" val="3051841110"/>
                    </a:ext>
                  </a:extLst>
                </a:gridCol>
                <a:gridCol w="3059831">
                  <a:extLst>
                    <a:ext uri="{9D8B030D-6E8A-4147-A177-3AD203B41FA5}">
                      <a16:colId xmlns:a16="http://schemas.microsoft.com/office/drawing/2014/main" val="960438437"/>
                    </a:ext>
                  </a:extLst>
                </a:gridCol>
              </a:tblGrid>
              <a:tr h="595411">
                <a:tc>
                  <a:txBody>
                    <a:bodyPr/>
                    <a:lstStyle/>
                    <a:p>
                      <a:endParaRPr lang="fr-FR" sz="1600" dirty="0"/>
                    </a:p>
                  </a:txBody>
                  <a:tcPr>
                    <a:solidFill>
                      <a:schemeClr val="accent6"/>
                    </a:solidFill>
                  </a:tcPr>
                </a:tc>
                <a:tc>
                  <a:txBody>
                    <a:bodyPr/>
                    <a:lstStyle/>
                    <a:p>
                      <a:pPr algn="ctr"/>
                      <a:r>
                        <a:rPr lang="fr-FR" sz="1600" dirty="0"/>
                        <a:t>Traitement fiscal selon </a:t>
                      </a:r>
                    </a:p>
                    <a:p>
                      <a:pPr algn="ctr"/>
                      <a:r>
                        <a:rPr lang="fr-FR" sz="1600" dirty="0"/>
                        <a:t>capital ou rente</a:t>
                      </a:r>
                      <a:endParaRPr lang="fr-FR" sz="1400" dirty="0"/>
                    </a:p>
                  </a:txBody>
                  <a:tcPr>
                    <a:solidFill>
                      <a:schemeClr val="accent6"/>
                    </a:solidFill>
                  </a:tcPr>
                </a:tc>
                <a:tc>
                  <a:txBody>
                    <a:bodyPr/>
                    <a:lstStyle/>
                    <a:p>
                      <a:pPr algn="ctr"/>
                      <a:r>
                        <a:rPr lang="fr-FR" sz="1600" dirty="0"/>
                        <a:t>Traitement social selon capital ou rente</a:t>
                      </a:r>
                    </a:p>
                  </a:txBody>
                  <a:tcPr>
                    <a:solidFill>
                      <a:schemeClr val="accent6"/>
                    </a:solidFill>
                  </a:tcPr>
                </a:tc>
                <a:extLst>
                  <a:ext uri="{0D108BD9-81ED-4DB2-BD59-A6C34878D82A}">
                    <a16:rowId xmlns:a16="http://schemas.microsoft.com/office/drawing/2014/main" val="3545120676"/>
                  </a:ext>
                </a:extLst>
              </a:tr>
              <a:tr h="455188">
                <a:tc>
                  <a:txBody>
                    <a:bodyPr/>
                    <a:lstStyle/>
                    <a:p>
                      <a:r>
                        <a:rPr lang="fr-FR" sz="1600" b="1" dirty="0">
                          <a:solidFill>
                            <a:schemeClr val="bg1"/>
                          </a:solidFill>
                        </a:rPr>
                        <a:t>Versements volontaires déductibles</a:t>
                      </a:r>
                      <a:endParaRPr lang="fr-FR" sz="1200" b="1" dirty="0">
                        <a:solidFill>
                          <a:schemeClr val="bg1"/>
                        </a:solidFill>
                      </a:endParaRPr>
                    </a:p>
                  </a:txBody>
                  <a:tcPr>
                    <a:solidFill>
                      <a:schemeClr val="accent6"/>
                    </a:solidFill>
                  </a:tcPr>
                </a:tc>
                <a:tc>
                  <a:txBody>
                    <a:bodyPr/>
                    <a:lstStyle/>
                    <a:p>
                      <a:pPr algn="l"/>
                      <a:r>
                        <a:rPr lang="fr-FR" sz="1400" b="0" dirty="0">
                          <a:solidFill>
                            <a:schemeClr val="bg1"/>
                          </a:solidFill>
                        </a:rPr>
                        <a:t>Si rente : RVTG </a:t>
                      </a:r>
                    </a:p>
                    <a:p>
                      <a:pPr algn="l"/>
                      <a:r>
                        <a:rPr lang="fr-FR" sz="1400" b="0" dirty="0">
                          <a:solidFill>
                            <a:schemeClr val="bg1"/>
                          </a:solidFill>
                        </a:rPr>
                        <a:t>Si capital : barème sur versements + PFO à 12,80 % sur produits ou option au barème en N+1 </a:t>
                      </a:r>
                    </a:p>
                  </a:txBody>
                  <a:tcPr>
                    <a:solidFill>
                      <a:schemeClr val="accent6"/>
                    </a:solidFill>
                  </a:tcPr>
                </a:tc>
                <a:tc>
                  <a:txBody>
                    <a:bodyPr/>
                    <a:lstStyle/>
                    <a:p>
                      <a:pPr algn="l"/>
                      <a:r>
                        <a:rPr lang="fr-FR" sz="1400" b="0" dirty="0">
                          <a:solidFill>
                            <a:schemeClr val="bg1"/>
                          </a:solidFill>
                        </a:rPr>
                        <a:t>Si rente : RVTO  ( PS 17,20 % avec csg 6,80 % déductible ) </a:t>
                      </a:r>
                    </a:p>
                    <a:p>
                      <a:pPr algn="l"/>
                      <a:r>
                        <a:rPr lang="fr-FR" sz="1400" b="0" dirty="0">
                          <a:solidFill>
                            <a:schemeClr val="bg1"/>
                          </a:solidFill>
                        </a:rPr>
                        <a:t>Si capital : PS à 17,20 % sur produits</a:t>
                      </a:r>
                    </a:p>
                  </a:txBody>
                  <a:tcPr>
                    <a:solidFill>
                      <a:schemeClr val="accent6"/>
                    </a:solidFill>
                  </a:tcPr>
                </a:tc>
                <a:extLst>
                  <a:ext uri="{0D108BD9-81ED-4DB2-BD59-A6C34878D82A}">
                    <a16:rowId xmlns:a16="http://schemas.microsoft.com/office/drawing/2014/main" val="539606803"/>
                  </a:ext>
                </a:extLst>
              </a:tr>
              <a:tr h="619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rPr>
                        <a:t>Versements volontaires non déductibles </a:t>
                      </a:r>
                      <a:r>
                        <a:rPr lang="fr-FR" sz="1200" b="1" dirty="0">
                          <a:solidFill>
                            <a:schemeClr val="bg1"/>
                          </a:solidFill>
                        </a:rPr>
                        <a:t>(art L 224-20 CMF)</a:t>
                      </a:r>
                      <a:endParaRPr lang="fr-FR" sz="1050" b="1" dirty="0">
                        <a:solidFill>
                          <a:schemeClr val="bg1"/>
                        </a:solidFill>
                      </a:endParaRPr>
                    </a:p>
                  </a:txBody>
                  <a:tcPr>
                    <a:solidFill>
                      <a:schemeClr val="accent6"/>
                    </a:solidFill>
                  </a:tcPr>
                </a:tc>
                <a:tc>
                  <a:txBody>
                    <a:bodyPr/>
                    <a:lstStyle/>
                    <a:p>
                      <a:pPr algn="l"/>
                      <a:r>
                        <a:rPr lang="fr-FR" sz="1400" b="0" dirty="0">
                          <a:solidFill>
                            <a:schemeClr val="bg1"/>
                          </a:solidFill>
                        </a:rPr>
                        <a:t>Si rente : RVTO </a:t>
                      </a:r>
                    </a:p>
                    <a:p>
                      <a:pPr algn="l"/>
                      <a:r>
                        <a:rPr lang="fr-FR" sz="1400" b="0" dirty="0">
                          <a:solidFill>
                            <a:schemeClr val="bg1"/>
                          </a:solidFill>
                        </a:rPr>
                        <a:t>Si capital : versements exonérés et PFO à 12,80 % sur produits</a:t>
                      </a:r>
                    </a:p>
                  </a:txBody>
                  <a:tcPr>
                    <a:solidFill>
                      <a:schemeClr val="accent6"/>
                    </a:solidFill>
                  </a:tcPr>
                </a:tc>
                <a:tc>
                  <a:txBody>
                    <a:bodyPr/>
                    <a:lstStyle/>
                    <a:p>
                      <a:pPr algn="l"/>
                      <a:r>
                        <a:rPr lang="fr-FR" sz="1400" b="0" dirty="0">
                          <a:solidFill>
                            <a:schemeClr val="bg1"/>
                          </a:solidFill>
                        </a:rPr>
                        <a:t>Si rente : RVTO ( PS 17,20 % avec csg 6,80 % déductible)  </a:t>
                      </a:r>
                    </a:p>
                    <a:p>
                      <a:pPr algn="l"/>
                      <a:r>
                        <a:rPr lang="fr-FR" sz="1400" b="0" dirty="0">
                          <a:solidFill>
                            <a:schemeClr val="bg1"/>
                          </a:solidFill>
                        </a:rPr>
                        <a:t>Si capital : PS sur produits</a:t>
                      </a:r>
                    </a:p>
                  </a:txBody>
                  <a:tcPr>
                    <a:solidFill>
                      <a:schemeClr val="accent6"/>
                    </a:solidFill>
                  </a:tcPr>
                </a:tc>
                <a:extLst>
                  <a:ext uri="{0D108BD9-81ED-4DB2-BD59-A6C34878D82A}">
                    <a16:rowId xmlns:a16="http://schemas.microsoft.com/office/drawing/2014/main" val="3542114637"/>
                  </a:ext>
                </a:extLst>
              </a:tr>
              <a:tr h="1223901">
                <a:tc>
                  <a:txBody>
                    <a:bodyPr/>
                    <a:lstStyle/>
                    <a:p>
                      <a:r>
                        <a:rPr lang="fr-FR" sz="1600" b="1" dirty="0">
                          <a:solidFill>
                            <a:schemeClr val="bg1"/>
                          </a:solidFill>
                        </a:rPr>
                        <a:t>Versements épargne salariale </a:t>
                      </a:r>
                    </a:p>
                    <a:p>
                      <a:r>
                        <a:rPr lang="fr-FR" sz="1200" b="1" dirty="0">
                          <a:solidFill>
                            <a:schemeClr val="bg1"/>
                          </a:solidFill>
                        </a:rPr>
                        <a:t>(intéressement, participation, abondements, CET, jours de congés non pris)   </a:t>
                      </a:r>
                    </a:p>
                  </a:txBody>
                  <a:tcPr>
                    <a:solidFill>
                      <a:schemeClr val="accent6"/>
                    </a:solidFill>
                  </a:tcPr>
                </a:tc>
                <a:tc>
                  <a:txBody>
                    <a:bodyPr/>
                    <a:lstStyle/>
                    <a:p>
                      <a:pPr algn="l"/>
                      <a:r>
                        <a:rPr lang="fr-FR" sz="1400" b="0" dirty="0">
                          <a:solidFill>
                            <a:schemeClr val="bg1"/>
                          </a:solidFill>
                        </a:rPr>
                        <a:t>Si rente : RVTO </a:t>
                      </a:r>
                    </a:p>
                    <a:p>
                      <a:pPr algn="l"/>
                      <a:r>
                        <a:rPr lang="fr-FR" sz="1400" b="0" dirty="0">
                          <a:solidFill>
                            <a:schemeClr val="bg1"/>
                          </a:solidFill>
                        </a:rPr>
                        <a:t>Si capital : versements et produit exonérés</a:t>
                      </a:r>
                    </a:p>
                    <a:p>
                      <a:pPr algn="ctr"/>
                      <a:endParaRPr lang="fr-FR" sz="1400" dirty="0">
                        <a:solidFill>
                          <a:schemeClr val="bg1"/>
                        </a:solidFill>
                      </a:endParaRP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Si rente : RVTO  (PS 17,20 % avec csg 6,80 % déductible)  </a:t>
                      </a:r>
                    </a:p>
                    <a:p>
                      <a:pPr algn="l"/>
                      <a:endParaRPr lang="fr-FR" sz="1400" b="0" dirty="0">
                        <a:solidFill>
                          <a:schemeClr val="bg1"/>
                        </a:solidFill>
                      </a:endParaRPr>
                    </a:p>
                    <a:p>
                      <a:pPr algn="l"/>
                      <a:r>
                        <a:rPr lang="fr-FR" sz="1400" b="0" dirty="0">
                          <a:solidFill>
                            <a:schemeClr val="bg1"/>
                          </a:solidFill>
                        </a:rPr>
                        <a:t>Si capital : PS sur produits</a:t>
                      </a:r>
                    </a:p>
                    <a:p>
                      <a:pPr algn="ctr"/>
                      <a:endParaRPr lang="fr-FR" sz="1400" b="0" dirty="0">
                        <a:solidFill>
                          <a:schemeClr val="bg1"/>
                        </a:solidFill>
                      </a:endParaRPr>
                    </a:p>
                  </a:txBody>
                  <a:tcPr>
                    <a:solidFill>
                      <a:schemeClr val="accent6"/>
                    </a:solidFill>
                  </a:tcPr>
                </a:tc>
                <a:extLst>
                  <a:ext uri="{0D108BD9-81ED-4DB2-BD59-A6C34878D82A}">
                    <a16:rowId xmlns:a16="http://schemas.microsoft.com/office/drawing/2014/main" val="408965605"/>
                  </a:ext>
                </a:extLst>
              </a:tr>
              <a:tr h="836208">
                <a:tc>
                  <a:txBody>
                    <a:bodyPr/>
                    <a:lstStyle/>
                    <a:p>
                      <a:r>
                        <a:rPr lang="fr-FR" sz="1600" b="1" dirty="0">
                          <a:solidFill>
                            <a:schemeClr val="bg1"/>
                          </a:solidFill>
                        </a:rPr>
                        <a:t>Versements obligatoires </a:t>
                      </a:r>
                      <a:r>
                        <a:rPr lang="fr-FR" sz="1200" b="0" dirty="0">
                          <a:solidFill>
                            <a:schemeClr val="bg1"/>
                          </a:solidFill>
                        </a:rPr>
                        <a:t>employeur/salarié  </a:t>
                      </a:r>
                    </a:p>
                  </a:txBody>
                  <a:tcPr>
                    <a:solidFill>
                      <a:schemeClr val="accent6"/>
                    </a:solidFill>
                  </a:tcPr>
                </a:tc>
                <a:tc>
                  <a:txBody>
                    <a:bodyPr/>
                    <a:lstStyle/>
                    <a:p>
                      <a:pPr algn="l"/>
                      <a:r>
                        <a:rPr lang="fr-FR" sz="1400" b="0" dirty="0">
                          <a:solidFill>
                            <a:schemeClr val="bg1"/>
                          </a:solidFill>
                        </a:rPr>
                        <a:t>Si rente : RVTG </a:t>
                      </a:r>
                    </a:p>
                    <a:p>
                      <a:pPr algn="l"/>
                      <a:r>
                        <a:rPr lang="fr-FR" sz="1400" b="0" dirty="0">
                          <a:solidFill>
                            <a:schemeClr val="bg1"/>
                          </a:solidFill>
                        </a:rPr>
                        <a:t>Si capital : non concerné (capital  impossible sauf rachat de rente) </a:t>
                      </a:r>
                    </a:p>
                  </a:txBody>
                  <a:tcPr>
                    <a:solidFill>
                      <a:schemeClr val="accent6"/>
                    </a:solidFill>
                  </a:tcPr>
                </a:tc>
                <a:tc>
                  <a:txBody>
                    <a:bodyPr/>
                    <a:lstStyle/>
                    <a:p>
                      <a:pPr algn="l"/>
                      <a:r>
                        <a:rPr lang="fr-FR" sz="1400" dirty="0">
                          <a:solidFill>
                            <a:schemeClr val="bg1"/>
                          </a:solidFill>
                        </a:rPr>
                        <a:t>RVTG avec PS de 10,10 % </a:t>
                      </a:r>
                    </a:p>
                  </a:txBody>
                  <a:tcPr>
                    <a:solidFill>
                      <a:schemeClr val="accent6"/>
                    </a:solidFill>
                  </a:tcPr>
                </a:tc>
                <a:extLst>
                  <a:ext uri="{0D108BD9-81ED-4DB2-BD59-A6C34878D82A}">
                    <a16:rowId xmlns:a16="http://schemas.microsoft.com/office/drawing/2014/main" val="1385983691"/>
                  </a:ext>
                </a:extLst>
              </a:tr>
            </a:tbl>
          </a:graphicData>
        </a:graphic>
      </p:graphicFrame>
      <p:sp>
        <p:nvSpPr>
          <p:cNvPr id="9" name="AutoShape 3">
            <a:extLst>
              <a:ext uri="{FF2B5EF4-FFF2-40B4-BE49-F238E27FC236}">
                <a16:creationId xmlns:a16="http://schemas.microsoft.com/office/drawing/2014/main" id="{46955779-A475-4F1A-AADD-36D0A2C7868E}"/>
              </a:ext>
            </a:extLst>
          </p:cNvPr>
          <p:cNvSpPr>
            <a:spLocks noChangeAspect="1" noChangeArrowheads="1" noTextEdit="1"/>
          </p:cNvSpPr>
          <p:nvPr/>
        </p:nvSpPr>
        <p:spPr bwMode="auto">
          <a:xfrm>
            <a:off x="-6350" y="3175"/>
            <a:ext cx="9113838"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5">
            <a:extLst>
              <a:ext uri="{FF2B5EF4-FFF2-40B4-BE49-F238E27FC236}">
                <a16:creationId xmlns:a16="http://schemas.microsoft.com/office/drawing/2014/main" id="{E8F22608-3513-4FD5-9C7D-A5F62BEE9CC6}"/>
              </a:ext>
            </a:extLst>
          </p:cNvPr>
          <p:cNvSpPr>
            <a:spLocks noChangeArrowheads="1"/>
          </p:cNvSpPr>
          <p:nvPr/>
        </p:nvSpPr>
        <p:spPr bwMode="auto">
          <a:xfrm>
            <a:off x="-7938" y="1588"/>
            <a:ext cx="9117013" cy="513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7174" name="Picture 6">
            <a:extLst>
              <a:ext uri="{FF2B5EF4-FFF2-40B4-BE49-F238E27FC236}">
                <a16:creationId xmlns:a16="http://schemas.microsoft.com/office/drawing/2014/main" id="{0CF627C9-A0B4-4BE9-A5AA-5307C40D00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3175"/>
            <a:ext cx="911701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E86AA285-4B37-4A37-B5FC-53DF75980014}"/>
              </a:ext>
            </a:extLst>
          </p:cNvPr>
          <p:cNvSpPr>
            <a:spLocks noChangeArrowheads="1"/>
          </p:cNvSpPr>
          <p:nvPr/>
        </p:nvSpPr>
        <p:spPr bwMode="auto">
          <a:xfrm>
            <a:off x="28575" y="125413"/>
            <a:ext cx="9009063" cy="574675"/>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8">
            <a:extLst>
              <a:ext uri="{FF2B5EF4-FFF2-40B4-BE49-F238E27FC236}">
                <a16:creationId xmlns:a16="http://schemas.microsoft.com/office/drawing/2014/main" id="{92019BF4-428E-4C4C-9F28-F5FA7460A163}"/>
              </a:ext>
            </a:extLst>
          </p:cNvPr>
          <p:cNvSpPr>
            <a:spLocks noChangeArrowheads="1"/>
          </p:cNvSpPr>
          <p:nvPr/>
        </p:nvSpPr>
        <p:spPr bwMode="auto">
          <a:xfrm>
            <a:off x="166688" y="182563"/>
            <a:ext cx="26828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A</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0E2A7247-87A2-413D-8704-C0CE323F99BB}"/>
              </a:ext>
            </a:extLst>
          </p:cNvPr>
          <p:cNvSpPr>
            <a:spLocks noChangeArrowheads="1"/>
          </p:cNvSpPr>
          <p:nvPr/>
        </p:nvSpPr>
        <p:spPr bwMode="auto">
          <a:xfrm>
            <a:off x="319088" y="182563"/>
            <a:ext cx="5492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vec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9253A045-ED31-4981-8B75-2D26EA542841}"/>
              </a:ext>
            </a:extLst>
          </p:cNvPr>
          <p:cNvSpPr>
            <a:spLocks noChangeArrowheads="1"/>
          </p:cNvSpPr>
          <p:nvPr/>
        </p:nvSpPr>
        <p:spPr bwMode="auto">
          <a:xfrm>
            <a:off x="765175" y="182563"/>
            <a:ext cx="72977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un traitement fiscal et social des prestations qui diffère également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F202F937-55B8-43B0-AC40-183AB4A3F397}"/>
              </a:ext>
            </a:extLst>
          </p:cNvPr>
          <p:cNvSpPr>
            <a:spLocks noChangeArrowheads="1"/>
          </p:cNvSpPr>
          <p:nvPr/>
        </p:nvSpPr>
        <p:spPr bwMode="auto">
          <a:xfrm>
            <a:off x="7994650" y="192088"/>
            <a:ext cx="106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selon 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B0E54288-A57A-4739-BAD2-B5993787F7B8}"/>
              </a:ext>
            </a:extLst>
          </p:cNvPr>
          <p:cNvSpPr>
            <a:spLocks noChangeArrowheads="1"/>
          </p:cNvSpPr>
          <p:nvPr/>
        </p:nvSpPr>
        <p:spPr bwMode="auto">
          <a:xfrm>
            <a:off x="3941763" y="463550"/>
            <a:ext cx="134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F343D0F0-1FDE-425A-AC14-0AB506491F64}"/>
              </a:ext>
            </a:extLst>
          </p:cNvPr>
          <p:cNvSpPr>
            <a:spLocks noChangeArrowheads="1"/>
          </p:cNvSpPr>
          <p:nvPr/>
        </p:nvSpPr>
        <p:spPr bwMode="auto">
          <a:xfrm>
            <a:off x="7821613" y="4916488"/>
            <a:ext cx="4826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A2DECE71-0332-4778-9905-CB8AF5CEA88A}"/>
              </a:ext>
            </a:extLst>
          </p:cNvPr>
          <p:cNvSpPr>
            <a:spLocks noChangeArrowheads="1"/>
          </p:cNvSpPr>
          <p:nvPr/>
        </p:nvSpPr>
        <p:spPr bwMode="auto">
          <a:xfrm>
            <a:off x="8599488" y="4916488"/>
            <a:ext cx="1365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31</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F8F95A0B-D621-40C7-B67E-7C158230DB8F}"/>
              </a:ext>
            </a:extLst>
          </p:cNvPr>
          <p:cNvSpPr>
            <a:spLocks noChangeArrowheads="1"/>
          </p:cNvSpPr>
          <p:nvPr/>
        </p:nvSpPr>
        <p:spPr bwMode="auto">
          <a:xfrm>
            <a:off x="26988" y="844550"/>
            <a:ext cx="2906713" cy="5937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6">
            <a:extLst>
              <a:ext uri="{FF2B5EF4-FFF2-40B4-BE49-F238E27FC236}">
                <a16:creationId xmlns:a16="http://schemas.microsoft.com/office/drawing/2014/main" id="{2127A14B-6E22-42A7-A5BE-1BFFE28CD551}"/>
              </a:ext>
            </a:extLst>
          </p:cNvPr>
          <p:cNvSpPr>
            <a:spLocks noChangeArrowheads="1"/>
          </p:cNvSpPr>
          <p:nvPr/>
        </p:nvSpPr>
        <p:spPr bwMode="auto">
          <a:xfrm>
            <a:off x="2933700" y="844550"/>
            <a:ext cx="3052763" cy="5937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7">
            <a:extLst>
              <a:ext uri="{FF2B5EF4-FFF2-40B4-BE49-F238E27FC236}">
                <a16:creationId xmlns:a16="http://schemas.microsoft.com/office/drawing/2014/main" id="{F4BFBE10-6FB4-4220-A2E7-BEF53A2B4ADC}"/>
              </a:ext>
            </a:extLst>
          </p:cNvPr>
          <p:cNvSpPr>
            <a:spLocks noChangeArrowheads="1"/>
          </p:cNvSpPr>
          <p:nvPr/>
        </p:nvSpPr>
        <p:spPr bwMode="auto">
          <a:xfrm>
            <a:off x="5986463" y="844550"/>
            <a:ext cx="3051175" cy="5937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8">
            <a:extLst>
              <a:ext uri="{FF2B5EF4-FFF2-40B4-BE49-F238E27FC236}">
                <a16:creationId xmlns:a16="http://schemas.microsoft.com/office/drawing/2014/main" id="{178A3A6F-E5DF-4C4D-933D-93E2D2431A57}"/>
              </a:ext>
            </a:extLst>
          </p:cNvPr>
          <p:cNvSpPr>
            <a:spLocks noChangeArrowheads="1"/>
          </p:cNvSpPr>
          <p:nvPr/>
        </p:nvSpPr>
        <p:spPr bwMode="auto">
          <a:xfrm>
            <a:off x="26988" y="1438275"/>
            <a:ext cx="2906713" cy="9445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9">
            <a:extLst>
              <a:ext uri="{FF2B5EF4-FFF2-40B4-BE49-F238E27FC236}">
                <a16:creationId xmlns:a16="http://schemas.microsoft.com/office/drawing/2014/main" id="{33BC05EF-656F-4433-A6AC-7313C2CBAB83}"/>
              </a:ext>
            </a:extLst>
          </p:cNvPr>
          <p:cNvSpPr>
            <a:spLocks noChangeArrowheads="1"/>
          </p:cNvSpPr>
          <p:nvPr/>
        </p:nvSpPr>
        <p:spPr bwMode="auto">
          <a:xfrm>
            <a:off x="2933700" y="1438275"/>
            <a:ext cx="3052763" cy="9445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0">
            <a:extLst>
              <a:ext uri="{FF2B5EF4-FFF2-40B4-BE49-F238E27FC236}">
                <a16:creationId xmlns:a16="http://schemas.microsoft.com/office/drawing/2014/main" id="{1B7CDA38-8DBE-430B-9CB1-96CCFBD9D909}"/>
              </a:ext>
            </a:extLst>
          </p:cNvPr>
          <p:cNvSpPr>
            <a:spLocks noChangeArrowheads="1"/>
          </p:cNvSpPr>
          <p:nvPr/>
        </p:nvSpPr>
        <p:spPr bwMode="auto">
          <a:xfrm>
            <a:off x="5986463" y="1438275"/>
            <a:ext cx="3051175" cy="9445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1">
            <a:extLst>
              <a:ext uri="{FF2B5EF4-FFF2-40B4-BE49-F238E27FC236}">
                <a16:creationId xmlns:a16="http://schemas.microsoft.com/office/drawing/2014/main" id="{24F4B601-583D-42D1-B37F-CF84BE7B9091}"/>
              </a:ext>
            </a:extLst>
          </p:cNvPr>
          <p:cNvSpPr>
            <a:spLocks noChangeArrowheads="1"/>
          </p:cNvSpPr>
          <p:nvPr/>
        </p:nvSpPr>
        <p:spPr bwMode="auto">
          <a:xfrm>
            <a:off x="26988" y="2382838"/>
            <a:ext cx="2906713" cy="7302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2">
            <a:extLst>
              <a:ext uri="{FF2B5EF4-FFF2-40B4-BE49-F238E27FC236}">
                <a16:creationId xmlns:a16="http://schemas.microsoft.com/office/drawing/2014/main" id="{D2302025-87EB-48C5-B663-0F5067A7AD63}"/>
              </a:ext>
            </a:extLst>
          </p:cNvPr>
          <p:cNvSpPr>
            <a:spLocks noChangeArrowheads="1"/>
          </p:cNvSpPr>
          <p:nvPr/>
        </p:nvSpPr>
        <p:spPr bwMode="auto">
          <a:xfrm>
            <a:off x="2933700" y="2382838"/>
            <a:ext cx="3052763" cy="7302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3">
            <a:extLst>
              <a:ext uri="{FF2B5EF4-FFF2-40B4-BE49-F238E27FC236}">
                <a16:creationId xmlns:a16="http://schemas.microsoft.com/office/drawing/2014/main" id="{C00C6D89-04A6-4729-B266-F0331DC47701}"/>
              </a:ext>
            </a:extLst>
          </p:cNvPr>
          <p:cNvSpPr>
            <a:spLocks noChangeArrowheads="1"/>
          </p:cNvSpPr>
          <p:nvPr/>
        </p:nvSpPr>
        <p:spPr bwMode="auto">
          <a:xfrm>
            <a:off x="5986463" y="2382838"/>
            <a:ext cx="3051175" cy="7302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4">
            <a:extLst>
              <a:ext uri="{FF2B5EF4-FFF2-40B4-BE49-F238E27FC236}">
                <a16:creationId xmlns:a16="http://schemas.microsoft.com/office/drawing/2014/main" id="{51FF4C65-F233-4CF0-99EA-744D46E92A32}"/>
              </a:ext>
            </a:extLst>
          </p:cNvPr>
          <p:cNvSpPr>
            <a:spLocks noChangeArrowheads="1"/>
          </p:cNvSpPr>
          <p:nvPr/>
        </p:nvSpPr>
        <p:spPr bwMode="auto">
          <a:xfrm>
            <a:off x="26988" y="3113088"/>
            <a:ext cx="2906713" cy="12223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5">
            <a:extLst>
              <a:ext uri="{FF2B5EF4-FFF2-40B4-BE49-F238E27FC236}">
                <a16:creationId xmlns:a16="http://schemas.microsoft.com/office/drawing/2014/main" id="{972A2B0D-E0D1-4E02-A0FD-235AC717FC52}"/>
              </a:ext>
            </a:extLst>
          </p:cNvPr>
          <p:cNvSpPr>
            <a:spLocks noChangeArrowheads="1"/>
          </p:cNvSpPr>
          <p:nvPr/>
        </p:nvSpPr>
        <p:spPr bwMode="auto">
          <a:xfrm>
            <a:off x="2933700" y="3113088"/>
            <a:ext cx="3052763" cy="12223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6">
            <a:extLst>
              <a:ext uri="{FF2B5EF4-FFF2-40B4-BE49-F238E27FC236}">
                <a16:creationId xmlns:a16="http://schemas.microsoft.com/office/drawing/2014/main" id="{895920F8-4148-4565-B34E-11C3664F5E74}"/>
              </a:ext>
            </a:extLst>
          </p:cNvPr>
          <p:cNvSpPr>
            <a:spLocks noChangeArrowheads="1"/>
          </p:cNvSpPr>
          <p:nvPr/>
        </p:nvSpPr>
        <p:spPr bwMode="auto">
          <a:xfrm>
            <a:off x="5986463" y="3113088"/>
            <a:ext cx="3051175" cy="12223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7">
            <a:extLst>
              <a:ext uri="{FF2B5EF4-FFF2-40B4-BE49-F238E27FC236}">
                <a16:creationId xmlns:a16="http://schemas.microsoft.com/office/drawing/2014/main" id="{95F1A72A-45F5-497B-89B4-252412927A25}"/>
              </a:ext>
            </a:extLst>
          </p:cNvPr>
          <p:cNvSpPr>
            <a:spLocks noChangeArrowheads="1"/>
          </p:cNvSpPr>
          <p:nvPr/>
        </p:nvSpPr>
        <p:spPr bwMode="auto">
          <a:xfrm>
            <a:off x="26988" y="4335463"/>
            <a:ext cx="2906713" cy="8350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68" name="Rectangle 28">
            <a:extLst>
              <a:ext uri="{FF2B5EF4-FFF2-40B4-BE49-F238E27FC236}">
                <a16:creationId xmlns:a16="http://schemas.microsoft.com/office/drawing/2014/main" id="{515D85B3-3D9D-4024-AE8B-2255FA5C46BE}"/>
              </a:ext>
            </a:extLst>
          </p:cNvPr>
          <p:cNvSpPr>
            <a:spLocks noChangeArrowheads="1"/>
          </p:cNvSpPr>
          <p:nvPr/>
        </p:nvSpPr>
        <p:spPr bwMode="auto">
          <a:xfrm>
            <a:off x="2933700" y="4335463"/>
            <a:ext cx="3052763" cy="8350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69" name="Rectangle 29">
            <a:extLst>
              <a:ext uri="{FF2B5EF4-FFF2-40B4-BE49-F238E27FC236}">
                <a16:creationId xmlns:a16="http://schemas.microsoft.com/office/drawing/2014/main" id="{DB7A208B-B4DD-4080-B836-E958174B111F}"/>
              </a:ext>
            </a:extLst>
          </p:cNvPr>
          <p:cNvSpPr>
            <a:spLocks noChangeArrowheads="1"/>
          </p:cNvSpPr>
          <p:nvPr/>
        </p:nvSpPr>
        <p:spPr bwMode="auto">
          <a:xfrm>
            <a:off x="5986463" y="4335463"/>
            <a:ext cx="3051175" cy="8350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70" name="Line 30">
            <a:extLst>
              <a:ext uri="{FF2B5EF4-FFF2-40B4-BE49-F238E27FC236}">
                <a16:creationId xmlns:a16="http://schemas.microsoft.com/office/drawing/2014/main" id="{9EAA177D-88D1-49ED-80B4-E8A5191AE68E}"/>
              </a:ext>
            </a:extLst>
          </p:cNvPr>
          <p:cNvSpPr>
            <a:spLocks noChangeShapeType="1"/>
          </p:cNvSpPr>
          <p:nvPr/>
        </p:nvSpPr>
        <p:spPr bwMode="auto">
          <a:xfrm>
            <a:off x="2933700" y="838200"/>
            <a:ext cx="0" cy="4338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1" name="Line 31">
            <a:extLst>
              <a:ext uri="{FF2B5EF4-FFF2-40B4-BE49-F238E27FC236}">
                <a16:creationId xmlns:a16="http://schemas.microsoft.com/office/drawing/2014/main" id="{79A66B0D-35C9-46D0-875F-F43C3DBEFFB6}"/>
              </a:ext>
            </a:extLst>
          </p:cNvPr>
          <p:cNvSpPr>
            <a:spLocks noChangeShapeType="1"/>
          </p:cNvSpPr>
          <p:nvPr/>
        </p:nvSpPr>
        <p:spPr bwMode="auto">
          <a:xfrm>
            <a:off x="5986463" y="838200"/>
            <a:ext cx="0" cy="4338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2" name="Line 32">
            <a:extLst>
              <a:ext uri="{FF2B5EF4-FFF2-40B4-BE49-F238E27FC236}">
                <a16:creationId xmlns:a16="http://schemas.microsoft.com/office/drawing/2014/main" id="{9CF22E92-D470-4FDD-82F6-2231C959DCDB}"/>
              </a:ext>
            </a:extLst>
          </p:cNvPr>
          <p:cNvSpPr>
            <a:spLocks noChangeShapeType="1"/>
          </p:cNvSpPr>
          <p:nvPr/>
        </p:nvSpPr>
        <p:spPr bwMode="auto">
          <a:xfrm>
            <a:off x="20638" y="1438275"/>
            <a:ext cx="90233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3" name="Line 33">
            <a:extLst>
              <a:ext uri="{FF2B5EF4-FFF2-40B4-BE49-F238E27FC236}">
                <a16:creationId xmlns:a16="http://schemas.microsoft.com/office/drawing/2014/main" id="{EBEB2227-F534-41C0-B877-DA69A27988C0}"/>
              </a:ext>
            </a:extLst>
          </p:cNvPr>
          <p:cNvSpPr>
            <a:spLocks noChangeShapeType="1"/>
          </p:cNvSpPr>
          <p:nvPr/>
        </p:nvSpPr>
        <p:spPr bwMode="auto">
          <a:xfrm>
            <a:off x="20638" y="2382838"/>
            <a:ext cx="90233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5" name="Line 34">
            <a:extLst>
              <a:ext uri="{FF2B5EF4-FFF2-40B4-BE49-F238E27FC236}">
                <a16:creationId xmlns:a16="http://schemas.microsoft.com/office/drawing/2014/main" id="{B89A75AA-70E4-4722-828A-62BE8E4EAEB8}"/>
              </a:ext>
            </a:extLst>
          </p:cNvPr>
          <p:cNvSpPr>
            <a:spLocks noChangeShapeType="1"/>
          </p:cNvSpPr>
          <p:nvPr/>
        </p:nvSpPr>
        <p:spPr bwMode="auto">
          <a:xfrm>
            <a:off x="20638" y="3113088"/>
            <a:ext cx="90233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6" name="Line 35">
            <a:extLst>
              <a:ext uri="{FF2B5EF4-FFF2-40B4-BE49-F238E27FC236}">
                <a16:creationId xmlns:a16="http://schemas.microsoft.com/office/drawing/2014/main" id="{C8C98B3C-3E0A-482C-AF50-F325C68D6798}"/>
              </a:ext>
            </a:extLst>
          </p:cNvPr>
          <p:cNvSpPr>
            <a:spLocks noChangeShapeType="1"/>
          </p:cNvSpPr>
          <p:nvPr/>
        </p:nvSpPr>
        <p:spPr bwMode="auto">
          <a:xfrm>
            <a:off x="20638" y="4335463"/>
            <a:ext cx="90233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7" name="Line 36">
            <a:extLst>
              <a:ext uri="{FF2B5EF4-FFF2-40B4-BE49-F238E27FC236}">
                <a16:creationId xmlns:a16="http://schemas.microsoft.com/office/drawing/2014/main" id="{56192836-754D-4A62-ACCE-7BEEAA557BAF}"/>
              </a:ext>
            </a:extLst>
          </p:cNvPr>
          <p:cNvSpPr>
            <a:spLocks noChangeShapeType="1"/>
          </p:cNvSpPr>
          <p:nvPr/>
        </p:nvSpPr>
        <p:spPr bwMode="auto">
          <a:xfrm>
            <a:off x="26988" y="838200"/>
            <a:ext cx="0" cy="4338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8" name="Line 37">
            <a:extLst>
              <a:ext uri="{FF2B5EF4-FFF2-40B4-BE49-F238E27FC236}">
                <a16:creationId xmlns:a16="http://schemas.microsoft.com/office/drawing/2014/main" id="{7E78CDAF-0121-4A3C-BB73-91E9FF727A82}"/>
              </a:ext>
            </a:extLst>
          </p:cNvPr>
          <p:cNvSpPr>
            <a:spLocks noChangeShapeType="1"/>
          </p:cNvSpPr>
          <p:nvPr/>
        </p:nvSpPr>
        <p:spPr bwMode="auto">
          <a:xfrm>
            <a:off x="9037638" y="838200"/>
            <a:ext cx="0" cy="43386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79" name="Line 38">
            <a:extLst>
              <a:ext uri="{FF2B5EF4-FFF2-40B4-BE49-F238E27FC236}">
                <a16:creationId xmlns:a16="http://schemas.microsoft.com/office/drawing/2014/main" id="{182F7B16-9309-4DBE-A269-AA13C969842B}"/>
              </a:ext>
            </a:extLst>
          </p:cNvPr>
          <p:cNvSpPr>
            <a:spLocks noChangeShapeType="1"/>
          </p:cNvSpPr>
          <p:nvPr/>
        </p:nvSpPr>
        <p:spPr bwMode="auto">
          <a:xfrm>
            <a:off x="20638" y="844550"/>
            <a:ext cx="90233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80" name="Rectangle 39">
            <a:extLst>
              <a:ext uri="{FF2B5EF4-FFF2-40B4-BE49-F238E27FC236}">
                <a16:creationId xmlns:a16="http://schemas.microsoft.com/office/drawing/2014/main" id="{3A8D53F9-01D4-4953-AB9E-DC680A9671FB}"/>
              </a:ext>
            </a:extLst>
          </p:cNvPr>
          <p:cNvSpPr>
            <a:spLocks noChangeArrowheads="1"/>
          </p:cNvSpPr>
          <p:nvPr/>
        </p:nvSpPr>
        <p:spPr bwMode="auto">
          <a:xfrm>
            <a:off x="3363913" y="900113"/>
            <a:ext cx="25066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Traitement fiscal selon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1" name="Rectangle 40">
            <a:extLst>
              <a:ext uri="{FF2B5EF4-FFF2-40B4-BE49-F238E27FC236}">
                <a16:creationId xmlns:a16="http://schemas.microsoft.com/office/drawing/2014/main" id="{8823CFE7-C5DB-47EC-BCA8-CAB3D730EC63}"/>
              </a:ext>
            </a:extLst>
          </p:cNvPr>
          <p:cNvSpPr>
            <a:spLocks noChangeArrowheads="1"/>
          </p:cNvSpPr>
          <p:nvPr/>
        </p:nvSpPr>
        <p:spPr bwMode="auto">
          <a:xfrm>
            <a:off x="3709988" y="1144588"/>
            <a:ext cx="16017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capital ou rente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2" name="Rectangle 41">
            <a:extLst>
              <a:ext uri="{FF2B5EF4-FFF2-40B4-BE49-F238E27FC236}">
                <a16:creationId xmlns:a16="http://schemas.microsoft.com/office/drawing/2014/main" id="{685C61F9-DCB3-456E-88F9-40A8586422B0}"/>
              </a:ext>
            </a:extLst>
          </p:cNvPr>
          <p:cNvSpPr>
            <a:spLocks noChangeArrowheads="1"/>
          </p:cNvSpPr>
          <p:nvPr/>
        </p:nvSpPr>
        <p:spPr bwMode="auto">
          <a:xfrm>
            <a:off x="6389688" y="900113"/>
            <a:ext cx="25669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Traitement social selon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3" name="Rectangle 42">
            <a:extLst>
              <a:ext uri="{FF2B5EF4-FFF2-40B4-BE49-F238E27FC236}">
                <a16:creationId xmlns:a16="http://schemas.microsoft.com/office/drawing/2014/main" id="{C2079ED3-0590-4DE9-AC20-F5BF8BBE79BF}"/>
              </a:ext>
            </a:extLst>
          </p:cNvPr>
          <p:cNvSpPr>
            <a:spLocks noChangeArrowheads="1"/>
          </p:cNvSpPr>
          <p:nvPr/>
        </p:nvSpPr>
        <p:spPr bwMode="auto">
          <a:xfrm>
            <a:off x="6762750" y="1144588"/>
            <a:ext cx="16017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capital ou rente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4" name="Rectangle 43">
            <a:extLst>
              <a:ext uri="{FF2B5EF4-FFF2-40B4-BE49-F238E27FC236}">
                <a16:creationId xmlns:a16="http://schemas.microsoft.com/office/drawing/2014/main" id="{73AD529F-1366-4F58-A3B9-6399FDC1C3F8}"/>
              </a:ext>
            </a:extLst>
          </p:cNvPr>
          <p:cNvSpPr>
            <a:spLocks noChangeArrowheads="1"/>
          </p:cNvSpPr>
          <p:nvPr/>
        </p:nvSpPr>
        <p:spPr bwMode="auto">
          <a:xfrm>
            <a:off x="120650" y="1495425"/>
            <a:ext cx="24431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volontaires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5" name="Rectangle 44">
            <a:extLst>
              <a:ext uri="{FF2B5EF4-FFF2-40B4-BE49-F238E27FC236}">
                <a16:creationId xmlns:a16="http://schemas.microsoft.com/office/drawing/2014/main" id="{01F7B070-1767-4DD7-81E5-DD4470B6717C}"/>
              </a:ext>
            </a:extLst>
          </p:cNvPr>
          <p:cNvSpPr>
            <a:spLocks noChangeArrowheads="1"/>
          </p:cNvSpPr>
          <p:nvPr/>
        </p:nvSpPr>
        <p:spPr bwMode="auto">
          <a:xfrm>
            <a:off x="120650" y="1738313"/>
            <a:ext cx="13033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déductibles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6" name="Rectangle 45">
            <a:extLst>
              <a:ext uri="{FF2B5EF4-FFF2-40B4-BE49-F238E27FC236}">
                <a16:creationId xmlns:a16="http://schemas.microsoft.com/office/drawing/2014/main" id="{C3394B1C-97CF-4A41-AA6A-34AD503EC932}"/>
              </a:ext>
            </a:extLst>
          </p:cNvPr>
          <p:cNvSpPr>
            <a:spLocks noChangeArrowheads="1"/>
          </p:cNvSpPr>
          <p:nvPr/>
        </p:nvSpPr>
        <p:spPr bwMode="auto">
          <a:xfrm>
            <a:off x="3027363" y="1503363"/>
            <a:ext cx="1376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RVTG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7" name="Rectangle 46">
            <a:extLst>
              <a:ext uri="{FF2B5EF4-FFF2-40B4-BE49-F238E27FC236}">
                <a16:creationId xmlns:a16="http://schemas.microsoft.com/office/drawing/2014/main" id="{09185314-A766-4753-952F-1744E6EF38F2}"/>
              </a:ext>
            </a:extLst>
          </p:cNvPr>
          <p:cNvSpPr>
            <a:spLocks noChangeArrowheads="1"/>
          </p:cNvSpPr>
          <p:nvPr/>
        </p:nvSpPr>
        <p:spPr bwMode="auto">
          <a:xfrm>
            <a:off x="3027363" y="1714500"/>
            <a:ext cx="28495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barème sur 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8" name="Rectangle 47">
            <a:extLst>
              <a:ext uri="{FF2B5EF4-FFF2-40B4-BE49-F238E27FC236}">
                <a16:creationId xmlns:a16="http://schemas.microsoft.com/office/drawing/2014/main" id="{02F50F4E-26BA-4391-9CA3-16F02A91FDCF}"/>
              </a:ext>
            </a:extLst>
          </p:cNvPr>
          <p:cNvSpPr>
            <a:spLocks noChangeArrowheads="1"/>
          </p:cNvSpPr>
          <p:nvPr/>
        </p:nvSpPr>
        <p:spPr bwMode="auto">
          <a:xfrm>
            <a:off x="3027363" y="1927225"/>
            <a:ext cx="2709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 PFO à 12,80 % sur produits ou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89" name="Rectangle 48">
            <a:extLst>
              <a:ext uri="{FF2B5EF4-FFF2-40B4-BE49-F238E27FC236}">
                <a16:creationId xmlns:a16="http://schemas.microsoft.com/office/drawing/2014/main" id="{AB939CB3-099F-42C2-A927-EE514793D83C}"/>
              </a:ext>
            </a:extLst>
          </p:cNvPr>
          <p:cNvSpPr>
            <a:spLocks noChangeArrowheads="1"/>
          </p:cNvSpPr>
          <p:nvPr/>
        </p:nvSpPr>
        <p:spPr bwMode="auto">
          <a:xfrm>
            <a:off x="3027363" y="2139950"/>
            <a:ext cx="21256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option au barème en N+1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0" name="Rectangle 49">
            <a:extLst>
              <a:ext uri="{FF2B5EF4-FFF2-40B4-BE49-F238E27FC236}">
                <a16:creationId xmlns:a16="http://schemas.microsoft.com/office/drawing/2014/main" id="{A1B947BB-94E9-4D14-836E-4DA5F0E1F0F0}"/>
              </a:ext>
            </a:extLst>
          </p:cNvPr>
          <p:cNvSpPr>
            <a:spLocks noChangeArrowheads="1"/>
          </p:cNvSpPr>
          <p:nvPr/>
        </p:nvSpPr>
        <p:spPr bwMode="auto">
          <a:xfrm>
            <a:off x="6078538" y="1503363"/>
            <a:ext cx="29384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RVTO  ( PS 17,20 % avec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1" name="Rectangle 50">
            <a:extLst>
              <a:ext uri="{FF2B5EF4-FFF2-40B4-BE49-F238E27FC236}">
                <a16:creationId xmlns:a16="http://schemas.microsoft.com/office/drawing/2014/main" id="{87B37D4C-B1F0-452B-B1D1-0A74168B2A06}"/>
              </a:ext>
            </a:extLst>
          </p:cNvPr>
          <p:cNvSpPr>
            <a:spLocks noChangeArrowheads="1"/>
          </p:cNvSpPr>
          <p:nvPr/>
        </p:nvSpPr>
        <p:spPr bwMode="auto">
          <a:xfrm>
            <a:off x="6078538" y="1714500"/>
            <a:ext cx="19700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csg 6,80 % déductible )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2" name="Rectangle 51">
            <a:extLst>
              <a:ext uri="{FF2B5EF4-FFF2-40B4-BE49-F238E27FC236}">
                <a16:creationId xmlns:a16="http://schemas.microsoft.com/office/drawing/2014/main" id="{702E4D4E-463B-44C3-8EE6-9FBA082535EA}"/>
              </a:ext>
            </a:extLst>
          </p:cNvPr>
          <p:cNvSpPr>
            <a:spLocks noChangeArrowheads="1"/>
          </p:cNvSpPr>
          <p:nvPr/>
        </p:nvSpPr>
        <p:spPr bwMode="auto">
          <a:xfrm>
            <a:off x="6078538" y="1927225"/>
            <a:ext cx="2370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PS à 17,20 % sur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3" name="Rectangle 52">
            <a:extLst>
              <a:ext uri="{FF2B5EF4-FFF2-40B4-BE49-F238E27FC236}">
                <a16:creationId xmlns:a16="http://schemas.microsoft.com/office/drawing/2014/main" id="{B80CBD7A-31D5-4043-8182-42AD941A4CD2}"/>
              </a:ext>
            </a:extLst>
          </p:cNvPr>
          <p:cNvSpPr>
            <a:spLocks noChangeArrowheads="1"/>
          </p:cNvSpPr>
          <p:nvPr/>
        </p:nvSpPr>
        <p:spPr bwMode="auto">
          <a:xfrm>
            <a:off x="6078538" y="2139950"/>
            <a:ext cx="708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produits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4" name="Rectangle 53">
            <a:extLst>
              <a:ext uri="{FF2B5EF4-FFF2-40B4-BE49-F238E27FC236}">
                <a16:creationId xmlns:a16="http://schemas.microsoft.com/office/drawing/2014/main" id="{C085B408-1618-414A-B465-8690B0ED93DD}"/>
              </a:ext>
            </a:extLst>
          </p:cNvPr>
          <p:cNvSpPr>
            <a:spLocks noChangeArrowheads="1"/>
          </p:cNvSpPr>
          <p:nvPr/>
        </p:nvSpPr>
        <p:spPr bwMode="auto">
          <a:xfrm>
            <a:off x="120650" y="2439988"/>
            <a:ext cx="28717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volontaires non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5" name="Rectangle 54">
            <a:extLst>
              <a:ext uri="{FF2B5EF4-FFF2-40B4-BE49-F238E27FC236}">
                <a16:creationId xmlns:a16="http://schemas.microsoft.com/office/drawing/2014/main" id="{2861E074-1793-4E9C-81A2-F531687B168A}"/>
              </a:ext>
            </a:extLst>
          </p:cNvPr>
          <p:cNvSpPr>
            <a:spLocks noChangeArrowheads="1"/>
          </p:cNvSpPr>
          <p:nvPr/>
        </p:nvSpPr>
        <p:spPr bwMode="auto">
          <a:xfrm>
            <a:off x="120650" y="2682875"/>
            <a:ext cx="13636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déductibles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6" name="Rectangle 55">
            <a:extLst>
              <a:ext uri="{FF2B5EF4-FFF2-40B4-BE49-F238E27FC236}">
                <a16:creationId xmlns:a16="http://schemas.microsoft.com/office/drawing/2014/main" id="{21FA3AEA-E059-4181-9398-F4FF8FF9C711}"/>
              </a:ext>
            </a:extLst>
          </p:cNvPr>
          <p:cNvSpPr>
            <a:spLocks noChangeArrowheads="1"/>
          </p:cNvSpPr>
          <p:nvPr/>
        </p:nvSpPr>
        <p:spPr bwMode="auto">
          <a:xfrm>
            <a:off x="1301750" y="2732088"/>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7" name="Rectangle 56">
            <a:extLst>
              <a:ext uri="{FF2B5EF4-FFF2-40B4-BE49-F238E27FC236}">
                <a16:creationId xmlns:a16="http://schemas.microsoft.com/office/drawing/2014/main" id="{D8533403-6282-4C0B-ADF4-60E4BDC01F53}"/>
              </a:ext>
            </a:extLst>
          </p:cNvPr>
          <p:cNvSpPr>
            <a:spLocks noChangeArrowheads="1"/>
          </p:cNvSpPr>
          <p:nvPr/>
        </p:nvSpPr>
        <p:spPr bwMode="auto">
          <a:xfrm>
            <a:off x="1976438" y="2732088"/>
            <a:ext cx="125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8" name="Rectangle 57">
            <a:extLst>
              <a:ext uri="{FF2B5EF4-FFF2-40B4-BE49-F238E27FC236}">
                <a16:creationId xmlns:a16="http://schemas.microsoft.com/office/drawing/2014/main" id="{D712F7C7-7A61-4ACD-A2A0-CD839675928D}"/>
              </a:ext>
            </a:extLst>
          </p:cNvPr>
          <p:cNvSpPr>
            <a:spLocks noChangeArrowheads="1"/>
          </p:cNvSpPr>
          <p:nvPr/>
        </p:nvSpPr>
        <p:spPr bwMode="auto">
          <a:xfrm>
            <a:off x="2028825" y="2732088"/>
            <a:ext cx="661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20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99" name="Rectangle 58">
            <a:extLst>
              <a:ext uri="{FF2B5EF4-FFF2-40B4-BE49-F238E27FC236}">
                <a16:creationId xmlns:a16="http://schemas.microsoft.com/office/drawing/2014/main" id="{23275673-30DC-4B8B-B4B4-752BB9C0B9D5}"/>
              </a:ext>
            </a:extLst>
          </p:cNvPr>
          <p:cNvSpPr>
            <a:spLocks noChangeArrowheads="1"/>
          </p:cNvSpPr>
          <p:nvPr/>
        </p:nvSpPr>
        <p:spPr bwMode="auto">
          <a:xfrm>
            <a:off x="3027363" y="2444750"/>
            <a:ext cx="1376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0" name="Rectangle 59">
            <a:extLst>
              <a:ext uri="{FF2B5EF4-FFF2-40B4-BE49-F238E27FC236}">
                <a16:creationId xmlns:a16="http://schemas.microsoft.com/office/drawing/2014/main" id="{E5C6E382-21DF-4035-ADA4-871816C94B18}"/>
              </a:ext>
            </a:extLst>
          </p:cNvPr>
          <p:cNvSpPr>
            <a:spLocks noChangeArrowheads="1"/>
          </p:cNvSpPr>
          <p:nvPr/>
        </p:nvSpPr>
        <p:spPr bwMode="auto">
          <a:xfrm>
            <a:off x="3027363" y="2660650"/>
            <a:ext cx="2879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versements exonérés et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1" name="Rectangle 60">
            <a:extLst>
              <a:ext uri="{FF2B5EF4-FFF2-40B4-BE49-F238E27FC236}">
                <a16:creationId xmlns:a16="http://schemas.microsoft.com/office/drawing/2014/main" id="{D37C18DB-D064-43AD-8045-F510035290F7}"/>
              </a:ext>
            </a:extLst>
          </p:cNvPr>
          <p:cNvSpPr>
            <a:spLocks noChangeArrowheads="1"/>
          </p:cNvSpPr>
          <p:nvPr/>
        </p:nvSpPr>
        <p:spPr bwMode="auto">
          <a:xfrm>
            <a:off x="3027363" y="2871788"/>
            <a:ext cx="2260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PFO à 12,80 % sur produits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2" name="Rectangle 61">
            <a:extLst>
              <a:ext uri="{FF2B5EF4-FFF2-40B4-BE49-F238E27FC236}">
                <a16:creationId xmlns:a16="http://schemas.microsoft.com/office/drawing/2014/main" id="{755B7C0F-7A88-48E0-9D0C-57B08B3963B1}"/>
              </a:ext>
            </a:extLst>
          </p:cNvPr>
          <p:cNvSpPr>
            <a:spLocks noChangeArrowheads="1"/>
          </p:cNvSpPr>
          <p:nvPr/>
        </p:nvSpPr>
        <p:spPr bwMode="auto">
          <a:xfrm>
            <a:off x="6078538" y="2444750"/>
            <a:ext cx="28908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RVTO ( PS 17,20 % avec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3" name="Rectangle 62">
            <a:extLst>
              <a:ext uri="{FF2B5EF4-FFF2-40B4-BE49-F238E27FC236}">
                <a16:creationId xmlns:a16="http://schemas.microsoft.com/office/drawing/2014/main" id="{54BD2F17-A068-4AAD-A33D-156DE94E24D1}"/>
              </a:ext>
            </a:extLst>
          </p:cNvPr>
          <p:cNvSpPr>
            <a:spLocks noChangeArrowheads="1"/>
          </p:cNvSpPr>
          <p:nvPr/>
        </p:nvSpPr>
        <p:spPr bwMode="auto">
          <a:xfrm>
            <a:off x="6078538" y="2660650"/>
            <a:ext cx="1970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csg 6,80 % déductible)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4" name="Rectangle 63">
            <a:extLst>
              <a:ext uri="{FF2B5EF4-FFF2-40B4-BE49-F238E27FC236}">
                <a16:creationId xmlns:a16="http://schemas.microsoft.com/office/drawing/2014/main" id="{5689D46E-7CF9-4412-9539-58ABAA023888}"/>
              </a:ext>
            </a:extLst>
          </p:cNvPr>
          <p:cNvSpPr>
            <a:spLocks noChangeArrowheads="1"/>
          </p:cNvSpPr>
          <p:nvPr/>
        </p:nvSpPr>
        <p:spPr bwMode="auto">
          <a:xfrm>
            <a:off x="6078538" y="2871788"/>
            <a:ext cx="2155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PS sur produits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5" name="Rectangle 64">
            <a:extLst>
              <a:ext uri="{FF2B5EF4-FFF2-40B4-BE49-F238E27FC236}">
                <a16:creationId xmlns:a16="http://schemas.microsoft.com/office/drawing/2014/main" id="{A5A4FEB6-A58E-4549-A00B-BF076C3D3C14}"/>
              </a:ext>
            </a:extLst>
          </p:cNvPr>
          <p:cNvSpPr>
            <a:spLocks noChangeArrowheads="1"/>
          </p:cNvSpPr>
          <p:nvPr/>
        </p:nvSpPr>
        <p:spPr bwMode="auto">
          <a:xfrm>
            <a:off x="120650" y="3170238"/>
            <a:ext cx="22907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épargne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6" name="Rectangle 65">
            <a:extLst>
              <a:ext uri="{FF2B5EF4-FFF2-40B4-BE49-F238E27FC236}">
                <a16:creationId xmlns:a16="http://schemas.microsoft.com/office/drawing/2014/main" id="{EACB97CF-8445-4637-A6E4-5F73654B199F}"/>
              </a:ext>
            </a:extLst>
          </p:cNvPr>
          <p:cNvSpPr>
            <a:spLocks noChangeArrowheads="1"/>
          </p:cNvSpPr>
          <p:nvPr/>
        </p:nvSpPr>
        <p:spPr bwMode="auto">
          <a:xfrm>
            <a:off x="120650" y="3413125"/>
            <a:ext cx="10334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salariale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7" name="Rectangle 66">
            <a:extLst>
              <a:ext uri="{FF2B5EF4-FFF2-40B4-BE49-F238E27FC236}">
                <a16:creationId xmlns:a16="http://schemas.microsoft.com/office/drawing/2014/main" id="{3E56DD31-45F3-4E23-B656-D521CF3E69A9}"/>
              </a:ext>
            </a:extLst>
          </p:cNvPr>
          <p:cNvSpPr>
            <a:spLocks noChangeArrowheads="1"/>
          </p:cNvSpPr>
          <p:nvPr/>
        </p:nvSpPr>
        <p:spPr bwMode="auto">
          <a:xfrm>
            <a:off x="120650" y="3657600"/>
            <a:ext cx="2241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(intéressement, participation,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8" name="Rectangle 67">
            <a:extLst>
              <a:ext uri="{FF2B5EF4-FFF2-40B4-BE49-F238E27FC236}">
                <a16:creationId xmlns:a16="http://schemas.microsoft.com/office/drawing/2014/main" id="{B8E105CC-B107-4039-AF0B-D0F1212B4FAD}"/>
              </a:ext>
            </a:extLst>
          </p:cNvPr>
          <p:cNvSpPr>
            <a:spLocks noChangeArrowheads="1"/>
          </p:cNvSpPr>
          <p:nvPr/>
        </p:nvSpPr>
        <p:spPr bwMode="auto">
          <a:xfrm>
            <a:off x="120650" y="3840163"/>
            <a:ext cx="274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abondements, CET, jours de congés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09" name="Rectangle 68">
            <a:extLst>
              <a:ext uri="{FF2B5EF4-FFF2-40B4-BE49-F238E27FC236}">
                <a16:creationId xmlns:a16="http://schemas.microsoft.com/office/drawing/2014/main" id="{EAA92105-5BA9-432C-9ECF-F430E8C1F8CF}"/>
              </a:ext>
            </a:extLst>
          </p:cNvPr>
          <p:cNvSpPr>
            <a:spLocks noChangeArrowheads="1"/>
          </p:cNvSpPr>
          <p:nvPr/>
        </p:nvSpPr>
        <p:spPr bwMode="auto">
          <a:xfrm>
            <a:off x="120650" y="4021138"/>
            <a:ext cx="8572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non pris)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0" name="Rectangle 69">
            <a:extLst>
              <a:ext uri="{FF2B5EF4-FFF2-40B4-BE49-F238E27FC236}">
                <a16:creationId xmlns:a16="http://schemas.microsoft.com/office/drawing/2014/main" id="{099A0FE2-9E9A-45C5-B046-989F6EBFFFF5}"/>
              </a:ext>
            </a:extLst>
          </p:cNvPr>
          <p:cNvSpPr>
            <a:spLocks noChangeArrowheads="1"/>
          </p:cNvSpPr>
          <p:nvPr/>
        </p:nvSpPr>
        <p:spPr bwMode="auto">
          <a:xfrm>
            <a:off x="3027363" y="3178175"/>
            <a:ext cx="1376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1" name="Rectangle 70">
            <a:extLst>
              <a:ext uri="{FF2B5EF4-FFF2-40B4-BE49-F238E27FC236}">
                <a16:creationId xmlns:a16="http://schemas.microsoft.com/office/drawing/2014/main" id="{749544D4-63DD-4979-BC09-9F66B82EBAAB}"/>
              </a:ext>
            </a:extLst>
          </p:cNvPr>
          <p:cNvSpPr>
            <a:spLocks noChangeArrowheads="1"/>
          </p:cNvSpPr>
          <p:nvPr/>
        </p:nvSpPr>
        <p:spPr bwMode="auto">
          <a:xfrm>
            <a:off x="3027363" y="3389313"/>
            <a:ext cx="2693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versements et produit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2" name="Rectangle 71">
            <a:extLst>
              <a:ext uri="{FF2B5EF4-FFF2-40B4-BE49-F238E27FC236}">
                <a16:creationId xmlns:a16="http://schemas.microsoft.com/office/drawing/2014/main" id="{8DD8A348-CC7C-4859-9A1B-05649C4B9AAE}"/>
              </a:ext>
            </a:extLst>
          </p:cNvPr>
          <p:cNvSpPr>
            <a:spLocks noChangeArrowheads="1"/>
          </p:cNvSpPr>
          <p:nvPr/>
        </p:nvSpPr>
        <p:spPr bwMode="auto">
          <a:xfrm>
            <a:off x="3027363" y="3602038"/>
            <a:ext cx="8048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exonérés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3" name="Rectangle 72">
            <a:extLst>
              <a:ext uri="{FF2B5EF4-FFF2-40B4-BE49-F238E27FC236}">
                <a16:creationId xmlns:a16="http://schemas.microsoft.com/office/drawing/2014/main" id="{3953E45C-E5C8-4344-9A1D-ECA96DF21260}"/>
              </a:ext>
            </a:extLst>
          </p:cNvPr>
          <p:cNvSpPr>
            <a:spLocks noChangeArrowheads="1"/>
          </p:cNvSpPr>
          <p:nvPr/>
        </p:nvSpPr>
        <p:spPr bwMode="auto">
          <a:xfrm>
            <a:off x="6078538" y="3178175"/>
            <a:ext cx="28908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RVTO  (PS 17,20 % avec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4" name="Rectangle 73">
            <a:extLst>
              <a:ext uri="{FF2B5EF4-FFF2-40B4-BE49-F238E27FC236}">
                <a16:creationId xmlns:a16="http://schemas.microsoft.com/office/drawing/2014/main" id="{2A3FA004-C500-4AC7-ACB7-F3FD89594E45}"/>
              </a:ext>
            </a:extLst>
          </p:cNvPr>
          <p:cNvSpPr>
            <a:spLocks noChangeArrowheads="1"/>
          </p:cNvSpPr>
          <p:nvPr/>
        </p:nvSpPr>
        <p:spPr bwMode="auto">
          <a:xfrm>
            <a:off x="6078538" y="3389313"/>
            <a:ext cx="19700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csg 6,80 % déductible)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5" name="Rectangle 74">
            <a:extLst>
              <a:ext uri="{FF2B5EF4-FFF2-40B4-BE49-F238E27FC236}">
                <a16:creationId xmlns:a16="http://schemas.microsoft.com/office/drawing/2014/main" id="{8A32D2C6-BBE3-431F-8CF7-9AED21560E0C}"/>
              </a:ext>
            </a:extLst>
          </p:cNvPr>
          <p:cNvSpPr>
            <a:spLocks noChangeArrowheads="1"/>
          </p:cNvSpPr>
          <p:nvPr/>
        </p:nvSpPr>
        <p:spPr bwMode="auto">
          <a:xfrm>
            <a:off x="6078538" y="3814763"/>
            <a:ext cx="2155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PS sur produits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6" name="Rectangle 75">
            <a:extLst>
              <a:ext uri="{FF2B5EF4-FFF2-40B4-BE49-F238E27FC236}">
                <a16:creationId xmlns:a16="http://schemas.microsoft.com/office/drawing/2014/main" id="{B4AFDC8B-26AB-4AEC-8A7B-8061CB0B8964}"/>
              </a:ext>
            </a:extLst>
          </p:cNvPr>
          <p:cNvSpPr>
            <a:spLocks noChangeArrowheads="1"/>
          </p:cNvSpPr>
          <p:nvPr/>
        </p:nvSpPr>
        <p:spPr bwMode="auto">
          <a:xfrm>
            <a:off x="120650" y="4392613"/>
            <a:ext cx="26765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Versements obligatoires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7" name="Rectangle 76">
            <a:extLst>
              <a:ext uri="{FF2B5EF4-FFF2-40B4-BE49-F238E27FC236}">
                <a16:creationId xmlns:a16="http://schemas.microsoft.com/office/drawing/2014/main" id="{54BBADEF-8EE7-4CF1-AA30-5F3096C9A068}"/>
              </a:ext>
            </a:extLst>
          </p:cNvPr>
          <p:cNvSpPr>
            <a:spLocks noChangeArrowheads="1"/>
          </p:cNvSpPr>
          <p:nvPr/>
        </p:nvSpPr>
        <p:spPr bwMode="auto">
          <a:xfrm>
            <a:off x="120650" y="4640263"/>
            <a:ext cx="13525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employeur/salarié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8" name="Rectangle 77">
            <a:extLst>
              <a:ext uri="{FF2B5EF4-FFF2-40B4-BE49-F238E27FC236}">
                <a16:creationId xmlns:a16="http://schemas.microsoft.com/office/drawing/2014/main" id="{FDCC80F5-29C6-4E98-BDCE-415C18D7A94D}"/>
              </a:ext>
            </a:extLst>
          </p:cNvPr>
          <p:cNvSpPr>
            <a:spLocks noChangeArrowheads="1"/>
          </p:cNvSpPr>
          <p:nvPr/>
        </p:nvSpPr>
        <p:spPr bwMode="auto">
          <a:xfrm>
            <a:off x="3027363" y="4398963"/>
            <a:ext cx="1376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rente : RVTG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19" name="Rectangle 78">
            <a:extLst>
              <a:ext uri="{FF2B5EF4-FFF2-40B4-BE49-F238E27FC236}">
                <a16:creationId xmlns:a16="http://schemas.microsoft.com/office/drawing/2014/main" id="{4B852A49-7EA1-46B0-AD67-39E449CA4353}"/>
              </a:ext>
            </a:extLst>
          </p:cNvPr>
          <p:cNvSpPr>
            <a:spLocks noChangeArrowheads="1"/>
          </p:cNvSpPr>
          <p:nvPr/>
        </p:nvSpPr>
        <p:spPr bwMode="auto">
          <a:xfrm>
            <a:off x="3027363" y="4611688"/>
            <a:ext cx="2736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Si capital : non concerné (capital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20" name="Rectangle 79">
            <a:extLst>
              <a:ext uri="{FF2B5EF4-FFF2-40B4-BE49-F238E27FC236}">
                <a16:creationId xmlns:a16="http://schemas.microsoft.com/office/drawing/2014/main" id="{CAF5F4F1-6EEC-46CA-ABA3-D685CDC4665C}"/>
              </a:ext>
            </a:extLst>
          </p:cNvPr>
          <p:cNvSpPr>
            <a:spLocks noChangeArrowheads="1"/>
          </p:cNvSpPr>
          <p:nvPr/>
        </p:nvSpPr>
        <p:spPr bwMode="auto">
          <a:xfrm>
            <a:off x="3027363" y="4824413"/>
            <a:ext cx="2646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impossible sauf rachat de rente)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21" name="Rectangle 80">
            <a:extLst>
              <a:ext uri="{FF2B5EF4-FFF2-40B4-BE49-F238E27FC236}">
                <a16:creationId xmlns:a16="http://schemas.microsoft.com/office/drawing/2014/main" id="{A565EEF6-42B3-4CCB-9D7F-E78FB72F6541}"/>
              </a:ext>
            </a:extLst>
          </p:cNvPr>
          <p:cNvSpPr>
            <a:spLocks noChangeArrowheads="1"/>
          </p:cNvSpPr>
          <p:nvPr/>
        </p:nvSpPr>
        <p:spPr bwMode="auto">
          <a:xfrm>
            <a:off x="6078538" y="4398963"/>
            <a:ext cx="22701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RVTG avec PS de 10,10 %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287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205"/>
                                        </p:tgtEl>
                                        <p:attrNameLst>
                                          <p:attrName>style.visibility</p:attrName>
                                        </p:attrNameLst>
                                      </p:cBhvr>
                                      <p:to>
                                        <p:strVal val="visible"/>
                                      </p:to>
                                    </p:set>
                                    <p:animEffect transition="in" filter="wipe(down)">
                                      <p:cBhvr>
                                        <p:cTn id="22" dur="500"/>
                                        <p:tgtEl>
                                          <p:spTgt spid="720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168"/>
                                        </p:tgtEl>
                                        <p:attrNameLst>
                                          <p:attrName>style.visibility</p:attrName>
                                        </p:attrNameLst>
                                      </p:cBhvr>
                                      <p:to>
                                        <p:strVal val="visible"/>
                                      </p:to>
                                    </p:set>
                                    <p:animEffect transition="in" filter="wipe(down)">
                                      <p:cBhvr>
                                        <p:cTn id="63" dur="500"/>
                                        <p:tgtEl>
                                          <p:spTgt spid="716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169"/>
                                        </p:tgtEl>
                                        <p:attrNameLst>
                                          <p:attrName>style.visibility</p:attrName>
                                        </p:attrNameLst>
                                      </p:cBhvr>
                                      <p:to>
                                        <p:strVal val="visible"/>
                                      </p:to>
                                    </p:set>
                                    <p:animEffect transition="in" filter="wipe(down)">
                                      <p:cBhvr>
                                        <p:cTn id="68"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7168" grpId="0" animBg="1"/>
      <p:bldP spid="7169" grpId="0" animBg="1"/>
      <p:bldP spid="72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784976" cy="720080"/>
          </a:xfrm>
          <a:ln>
            <a:solidFill>
              <a:schemeClr val="accent6"/>
            </a:solidFill>
          </a:ln>
        </p:spPr>
        <p:txBody>
          <a:bodyPr/>
          <a:lstStyle/>
          <a:p>
            <a:pPr algn="ctr"/>
            <a:r>
              <a:rPr lang="fr-FR" b="1" dirty="0">
                <a:solidFill>
                  <a:schemeClr val="accent6"/>
                </a:solidFill>
              </a:rPr>
              <a:t>Qui autorise plusieurs cas de disponibilité de l’épargne </a:t>
            </a:r>
            <a:r>
              <a:rPr lang="fr-FR" dirty="0">
                <a:solidFill>
                  <a:schemeClr val="accent6"/>
                </a:solidFill>
              </a:rPr>
              <a:t>avant le terme selon les types de plans avec un traitement fiscal différent </a:t>
            </a:r>
            <a:br>
              <a:rPr lang="fr-FR" dirty="0">
                <a:solidFill>
                  <a:schemeClr val="accent6"/>
                </a:solidFill>
              </a:rPr>
            </a:br>
            <a:r>
              <a:rPr lang="fr-FR" b="1" u="sng" dirty="0">
                <a:solidFill>
                  <a:schemeClr val="accent6"/>
                </a:solidFill>
              </a:rPr>
              <a:t>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32</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79512" y="843558"/>
          <a:ext cx="8856985" cy="399288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621783715"/>
                    </a:ext>
                  </a:extLst>
                </a:gridCol>
                <a:gridCol w="1152128">
                  <a:extLst>
                    <a:ext uri="{9D8B030D-6E8A-4147-A177-3AD203B41FA5}">
                      <a16:colId xmlns:a16="http://schemas.microsoft.com/office/drawing/2014/main" val="3051841110"/>
                    </a:ext>
                  </a:extLst>
                </a:gridCol>
                <a:gridCol w="1224136">
                  <a:extLst>
                    <a:ext uri="{9D8B030D-6E8A-4147-A177-3AD203B41FA5}">
                      <a16:colId xmlns:a16="http://schemas.microsoft.com/office/drawing/2014/main" val="960438437"/>
                    </a:ext>
                  </a:extLst>
                </a:gridCol>
                <a:gridCol w="1296144">
                  <a:extLst>
                    <a:ext uri="{9D8B030D-6E8A-4147-A177-3AD203B41FA5}">
                      <a16:colId xmlns:a16="http://schemas.microsoft.com/office/drawing/2014/main" val="2022352010"/>
                    </a:ext>
                  </a:extLst>
                </a:gridCol>
                <a:gridCol w="1879387">
                  <a:extLst>
                    <a:ext uri="{9D8B030D-6E8A-4147-A177-3AD203B41FA5}">
                      <a16:colId xmlns:a16="http://schemas.microsoft.com/office/drawing/2014/main" val="23328416"/>
                    </a:ext>
                  </a:extLst>
                </a:gridCol>
                <a:gridCol w="1432982">
                  <a:extLst>
                    <a:ext uri="{9D8B030D-6E8A-4147-A177-3AD203B41FA5}">
                      <a16:colId xmlns:a16="http://schemas.microsoft.com/office/drawing/2014/main" val="4027212521"/>
                    </a:ext>
                  </a:extLst>
                </a:gridCol>
              </a:tblGrid>
              <a:tr h="595411">
                <a:tc>
                  <a:txBody>
                    <a:bodyPr/>
                    <a:lstStyle/>
                    <a:p>
                      <a:r>
                        <a:rPr lang="fr-FR" sz="1600" dirty="0"/>
                        <a:t>Cas de disponibilité</a:t>
                      </a:r>
                    </a:p>
                    <a:p>
                      <a:r>
                        <a:rPr lang="fr-FR" sz="1200" dirty="0"/>
                        <a:t>art L 224-4 à 6 du CMF</a:t>
                      </a:r>
                    </a:p>
                  </a:txBody>
                  <a:tcPr>
                    <a:solidFill>
                      <a:schemeClr val="accent6"/>
                    </a:solidFill>
                  </a:tcPr>
                </a:tc>
                <a:tc>
                  <a:txBody>
                    <a:bodyPr/>
                    <a:lstStyle/>
                    <a:p>
                      <a:pPr algn="ctr"/>
                      <a:r>
                        <a:rPr lang="fr-FR" sz="1600" dirty="0"/>
                        <a:t>PERI </a:t>
                      </a:r>
                    </a:p>
                    <a:p>
                      <a:pPr algn="ctr"/>
                      <a:endParaRPr lang="fr-FR" sz="1400" dirty="0"/>
                    </a:p>
                  </a:txBody>
                  <a:tcPr>
                    <a:solidFill>
                      <a:schemeClr val="accent6"/>
                    </a:solidFill>
                  </a:tcPr>
                </a:tc>
                <a:tc>
                  <a:txBody>
                    <a:bodyPr/>
                    <a:lstStyle/>
                    <a:p>
                      <a:pPr algn="ctr"/>
                      <a:r>
                        <a:rPr lang="fr-FR" sz="1600" dirty="0"/>
                        <a:t>PERO </a:t>
                      </a:r>
                    </a:p>
                  </a:txBody>
                  <a:tcPr>
                    <a:solidFill>
                      <a:schemeClr val="accent6"/>
                    </a:solidFill>
                  </a:tcPr>
                </a:tc>
                <a:tc>
                  <a:txBody>
                    <a:bodyPr/>
                    <a:lstStyle/>
                    <a:p>
                      <a:pPr algn="ctr"/>
                      <a:r>
                        <a:rPr lang="fr-FR" sz="1600" dirty="0"/>
                        <a:t>PERECO </a:t>
                      </a:r>
                    </a:p>
                    <a:p>
                      <a:pPr algn="ctr"/>
                      <a:endParaRPr lang="fr-FR" sz="1400" dirty="0"/>
                    </a:p>
                  </a:txBody>
                  <a:tcPr>
                    <a:solidFill>
                      <a:schemeClr val="accent6"/>
                    </a:solidFill>
                  </a:tcPr>
                </a:tc>
                <a:tc>
                  <a:txBody>
                    <a:bodyPr/>
                    <a:lstStyle/>
                    <a:p>
                      <a:pPr algn="ctr"/>
                      <a:r>
                        <a:rPr lang="fr-FR" sz="1400" dirty="0"/>
                        <a:t>Traitement fiscal du rachat</a:t>
                      </a:r>
                    </a:p>
                  </a:txBody>
                  <a:tcPr>
                    <a:solidFill>
                      <a:schemeClr val="accent6"/>
                    </a:solidFill>
                  </a:tcPr>
                </a:tc>
                <a:tc>
                  <a:txBody>
                    <a:bodyPr/>
                    <a:lstStyle/>
                    <a:p>
                      <a:pPr algn="ctr"/>
                      <a:r>
                        <a:rPr lang="fr-FR" sz="1400" dirty="0"/>
                        <a:t>Traitement social du rachat</a:t>
                      </a:r>
                    </a:p>
                  </a:txBody>
                  <a:tcPr>
                    <a:solidFill>
                      <a:schemeClr val="accent6"/>
                    </a:solidFill>
                  </a:tcPr>
                </a:tc>
                <a:extLst>
                  <a:ext uri="{0D108BD9-81ED-4DB2-BD59-A6C34878D82A}">
                    <a16:rowId xmlns:a16="http://schemas.microsoft.com/office/drawing/2014/main" val="3545120676"/>
                  </a:ext>
                </a:extLst>
              </a:tr>
              <a:tr h="1223901">
                <a:tc>
                  <a:txBody>
                    <a:bodyPr/>
                    <a:lstStyle/>
                    <a:p>
                      <a:r>
                        <a:rPr lang="fr-FR" sz="1400" b="1" dirty="0">
                          <a:solidFill>
                            <a:schemeClr val="bg1"/>
                          </a:solidFill>
                        </a:rPr>
                        <a:t>Disponibilité de l’épargne pour accidents de la </a:t>
                      </a:r>
                      <a:r>
                        <a:rPr lang="fr-FR" sz="1600" b="1" dirty="0">
                          <a:solidFill>
                            <a:schemeClr val="bg1"/>
                          </a:solidFill>
                        </a:rPr>
                        <a:t>vie</a:t>
                      </a:r>
                      <a:r>
                        <a:rPr lang="fr-FR" sz="1200" b="1" dirty="0">
                          <a:solidFill>
                            <a:schemeClr val="bg1"/>
                          </a:solidFill>
                        </a:rPr>
                        <a:t> (décès, invalidité, surendettement, expiration des droits à chômage, cessation d’activité non-salariée) </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endParaRPr lang="fr-FR" sz="1600" dirty="0">
                        <a:solidFill>
                          <a:schemeClr val="bg1"/>
                        </a:solidFill>
                      </a:endParaRPr>
                    </a:p>
                    <a:p>
                      <a:pPr algn="ctr"/>
                      <a:r>
                        <a:rPr lang="fr-FR" sz="1600" dirty="0">
                          <a:solidFill>
                            <a:schemeClr val="bg1"/>
                          </a:solidFill>
                        </a:rPr>
                        <a:t>Exonérés fiscalement</a:t>
                      </a:r>
                    </a:p>
                  </a:txBody>
                  <a:tcPr>
                    <a:solidFill>
                      <a:schemeClr val="accent6"/>
                    </a:solidFill>
                  </a:tcPr>
                </a:tc>
                <a:tc>
                  <a:txBody>
                    <a:bodyPr/>
                    <a:lstStyle/>
                    <a:p>
                      <a:pPr algn="ctr"/>
                      <a:endParaRPr lang="fr-FR" sz="1600" dirty="0">
                        <a:solidFill>
                          <a:schemeClr val="bg1"/>
                        </a:solidFill>
                      </a:endParaRPr>
                    </a:p>
                    <a:p>
                      <a:pPr algn="ctr"/>
                      <a:r>
                        <a:rPr lang="fr-FR" sz="1600" dirty="0">
                          <a:solidFill>
                            <a:schemeClr val="bg1"/>
                          </a:solidFill>
                        </a:rPr>
                        <a:t>PS de </a:t>
                      </a:r>
                    </a:p>
                    <a:p>
                      <a:pPr algn="ctr"/>
                      <a:r>
                        <a:rPr lang="fr-FR" sz="1600" dirty="0">
                          <a:solidFill>
                            <a:schemeClr val="bg1"/>
                          </a:solidFill>
                        </a:rPr>
                        <a:t>17,20 % sur produits</a:t>
                      </a:r>
                    </a:p>
                  </a:txBody>
                  <a:tcPr>
                    <a:solidFill>
                      <a:schemeClr val="accent6"/>
                    </a:solidFill>
                  </a:tcPr>
                </a:tc>
                <a:extLst>
                  <a:ext uri="{0D108BD9-81ED-4DB2-BD59-A6C34878D82A}">
                    <a16:rowId xmlns:a16="http://schemas.microsoft.com/office/drawing/2014/main" val="539606803"/>
                  </a:ext>
                </a:extLst>
              </a:tr>
              <a:tr h="1223901">
                <a:tc>
                  <a:txBody>
                    <a:bodyPr/>
                    <a:lstStyle/>
                    <a:p>
                      <a:r>
                        <a:rPr lang="fr-FR" sz="1400" b="1" dirty="0">
                          <a:solidFill>
                            <a:schemeClr val="bg1"/>
                          </a:solidFill>
                        </a:rPr>
                        <a:t>Disponibilité de l’épargne pour acquisition de la résidence principale</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r>
                        <a:rPr lang="fr-FR" sz="1800" b="1" dirty="0">
                          <a:solidFill>
                            <a:schemeClr val="bg1"/>
                          </a:solidFill>
                        </a:rPr>
                        <a:t>non</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r>
                        <a:rPr lang="fr-FR" sz="1600" dirty="0">
                          <a:solidFill>
                            <a:schemeClr val="bg1"/>
                          </a:solidFill>
                        </a:rPr>
                        <a:t>Barème sur versements </a:t>
                      </a:r>
                    </a:p>
                    <a:p>
                      <a:pPr algn="ctr"/>
                      <a:r>
                        <a:rPr lang="fr-FR" sz="1600" dirty="0">
                          <a:solidFill>
                            <a:schemeClr val="bg1"/>
                          </a:solidFill>
                        </a:rPr>
                        <a:t>+ PFO de 12,80 % sur produits ou option barème en N+1  </a:t>
                      </a:r>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rPr>
                        <a:t>PS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bg1"/>
                          </a:solidFill>
                        </a:rPr>
                        <a:t>17,20 % sur produits</a:t>
                      </a:r>
                    </a:p>
                    <a:p>
                      <a:pPr algn="ctr"/>
                      <a:endParaRPr lang="fr-FR" sz="1800" dirty="0">
                        <a:solidFill>
                          <a:schemeClr val="bg1"/>
                        </a:solidFill>
                      </a:endParaRPr>
                    </a:p>
                  </a:txBody>
                  <a:tcPr>
                    <a:solidFill>
                      <a:schemeClr val="accent6"/>
                    </a:solidFill>
                  </a:tcPr>
                </a:tc>
                <a:extLst>
                  <a:ext uri="{0D108BD9-81ED-4DB2-BD59-A6C34878D82A}">
                    <a16:rowId xmlns:a16="http://schemas.microsoft.com/office/drawing/2014/main" val="408965605"/>
                  </a:ext>
                </a:extLst>
              </a:tr>
            </a:tbl>
          </a:graphicData>
        </a:graphic>
      </p:graphicFrame>
      <p:sp>
        <p:nvSpPr>
          <p:cNvPr id="8" name="AutoShape 3">
            <a:extLst>
              <a:ext uri="{FF2B5EF4-FFF2-40B4-BE49-F238E27FC236}">
                <a16:creationId xmlns:a16="http://schemas.microsoft.com/office/drawing/2014/main" id="{2ACFE810-9E2C-48D7-A70C-61BF5D0AF9D5}"/>
              </a:ext>
            </a:extLst>
          </p:cNvPr>
          <p:cNvSpPr>
            <a:spLocks noChangeAspect="1" noChangeArrowheads="1" noTextEdit="1"/>
          </p:cNvSpPr>
          <p:nvPr/>
        </p:nvSpPr>
        <p:spPr bwMode="auto">
          <a:xfrm>
            <a:off x="0" y="3175"/>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5">
            <a:extLst>
              <a:ext uri="{FF2B5EF4-FFF2-40B4-BE49-F238E27FC236}">
                <a16:creationId xmlns:a16="http://schemas.microsoft.com/office/drawing/2014/main" id="{70B7A53A-1FE9-4994-8AC8-DF1F3392ACAF}"/>
              </a:ext>
            </a:extLst>
          </p:cNvPr>
          <p:cNvSpPr>
            <a:spLocks noChangeArrowheads="1"/>
          </p:cNvSpPr>
          <p:nvPr/>
        </p:nvSpPr>
        <p:spPr bwMode="auto">
          <a:xfrm>
            <a:off x="-1588" y="1588"/>
            <a:ext cx="9147175" cy="515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8198" name="Picture 6">
            <a:extLst>
              <a:ext uri="{FF2B5EF4-FFF2-40B4-BE49-F238E27FC236}">
                <a16:creationId xmlns:a16="http://schemas.microsoft.com/office/drawing/2014/main" id="{62733BBD-D9F2-4AB8-A9D1-CF93201F1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7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DAA628A3-6C74-4D37-BAD7-76A2531D2A4D}"/>
              </a:ext>
            </a:extLst>
          </p:cNvPr>
          <p:cNvSpPr>
            <a:spLocks noChangeArrowheads="1"/>
          </p:cNvSpPr>
          <p:nvPr/>
        </p:nvSpPr>
        <p:spPr bwMode="auto">
          <a:xfrm>
            <a:off x="177800" y="125413"/>
            <a:ext cx="8788400" cy="720725"/>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8">
            <a:extLst>
              <a:ext uri="{FF2B5EF4-FFF2-40B4-BE49-F238E27FC236}">
                <a16:creationId xmlns:a16="http://schemas.microsoft.com/office/drawing/2014/main" id="{C75867BD-FFF9-44C5-A6E6-EBC3A31CD4BD}"/>
              </a:ext>
            </a:extLst>
          </p:cNvPr>
          <p:cNvSpPr>
            <a:spLocks noChangeArrowheads="1"/>
          </p:cNvSpPr>
          <p:nvPr/>
        </p:nvSpPr>
        <p:spPr bwMode="auto">
          <a:xfrm>
            <a:off x="327025" y="180975"/>
            <a:ext cx="3016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Q</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9BC1EE7A-D3C2-4469-9417-3AC18E570F12}"/>
              </a:ext>
            </a:extLst>
          </p:cNvPr>
          <p:cNvSpPr>
            <a:spLocks noChangeArrowheads="1"/>
          </p:cNvSpPr>
          <p:nvPr/>
        </p:nvSpPr>
        <p:spPr bwMode="auto">
          <a:xfrm>
            <a:off x="503238" y="180975"/>
            <a:ext cx="396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AAE24CCA-7456-4145-A9A9-3F7E04E2A098}"/>
              </a:ext>
            </a:extLst>
          </p:cNvPr>
          <p:cNvSpPr>
            <a:spLocks noChangeArrowheads="1"/>
          </p:cNvSpPr>
          <p:nvPr/>
        </p:nvSpPr>
        <p:spPr bwMode="auto">
          <a:xfrm>
            <a:off x="771525" y="180975"/>
            <a:ext cx="60642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autorise plusieurs cas de disponibilité de l’épargne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3B1E63D1-88F6-4C9A-89FD-36B31B75BAA5}"/>
              </a:ext>
            </a:extLst>
          </p:cNvPr>
          <p:cNvSpPr>
            <a:spLocks noChangeArrowheads="1"/>
          </p:cNvSpPr>
          <p:nvPr/>
        </p:nvSpPr>
        <p:spPr bwMode="auto">
          <a:xfrm>
            <a:off x="6400800" y="190500"/>
            <a:ext cx="2730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avant le terme selon 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4060A7BB-7007-4FC6-A266-2E6372D89C8C}"/>
              </a:ext>
            </a:extLst>
          </p:cNvPr>
          <p:cNvSpPr>
            <a:spLocks noChangeArrowheads="1"/>
          </p:cNvSpPr>
          <p:nvPr/>
        </p:nvSpPr>
        <p:spPr bwMode="auto">
          <a:xfrm>
            <a:off x="2125663" y="465138"/>
            <a:ext cx="53498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types de plans avec un traitement fiscal différent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2A0B0112-FB5A-46B6-88E4-B290D7847087}"/>
              </a:ext>
            </a:extLst>
          </p:cNvPr>
          <p:cNvSpPr>
            <a:spLocks noChangeArrowheads="1"/>
          </p:cNvSpPr>
          <p:nvPr/>
        </p:nvSpPr>
        <p:spPr bwMode="auto">
          <a:xfrm>
            <a:off x="7853363" y="4932363"/>
            <a:ext cx="4841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274F973A-7B09-4C31-99D1-FBDACD46D4ED}"/>
              </a:ext>
            </a:extLst>
          </p:cNvPr>
          <p:cNvSpPr>
            <a:spLocks noChangeArrowheads="1"/>
          </p:cNvSpPr>
          <p:nvPr/>
        </p:nvSpPr>
        <p:spPr bwMode="auto">
          <a:xfrm>
            <a:off x="8634413" y="4932363"/>
            <a:ext cx="1381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32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F71363B7-4334-4FD7-9C0E-F06C415D5030}"/>
              </a:ext>
            </a:extLst>
          </p:cNvPr>
          <p:cNvSpPr>
            <a:spLocks noChangeArrowheads="1"/>
          </p:cNvSpPr>
          <p:nvPr/>
        </p:nvSpPr>
        <p:spPr bwMode="auto">
          <a:xfrm>
            <a:off x="177800" y="846138"/>
            <a:ext cx="1873250" cy="7635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6">
            <a:extLst>
              <a:ext uri="{FF2B5EF4-FFF2-40B4-BE49-F238E27FC236}">
                <a16:creationId xmlns:a16="http://schemas.microsoft.com/office/drawing/2014/main" id="{55F14ED6-3F32-42F9-98C9-AD9C2065C542}"/>
              </a:ext>
            </a:extLst>
          </p:cNvPr>
          <p:cNvSpPr>
            <a:spLocks noChangeArrowheads="1"/>
          </p:cNvSpPr>
          <p:nvPr/>
        </p:nvSpPr>
        <p:spPr bwMode="auto">
          <a:xfrm>
            <a:off x="2051050" y="846138"/>
            <a:ext cx="1152525" cy="7635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7">
            <a:extLst>
              <a:ext uri="{FF2B5EF4-FFF2-40B4-BE49-F238E27FC236}">
                <a16:creationId xmlns:a16="http://schemas.microsoft.com/office/drawing/2014/main" id="{70A5BCFA-5412-45A4-A6BE-53C7F3E5FC35}"/>
              </a:ext>
            </a:extLst>
          </p:cNvPr>
          <p:cNvSpPr>
            <a:spLocks noChangeArrowheads="1"/>
          </p:cNvSpPr>
          <p:nvPr/>
        </p:nvSpPr>
        <p:spPr bwMode="auto">
          <a:xfrm>
            <a:off x="3203575" y="846138"/>
            <a:ext cx="1223963" cy="7635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8">
            <a:extLst>
              <a:ext uri="{FF2B5EF4-FFF2-40B4-BE49-F238E27FC236}">
                <a16:creationId xmlns:a16="http://schemas.microsoft.com/office/drawing/2014/main" id="{DF2D545A-3C8E-4866-A2F7-0A639B063415}"/>
              </a:ext>
            </a:extLst>
          </p:cNvPr>
          <p:cNvSpPr>
            <a:spLocks noChangeArrowheads="1"/>
          </p:cNvSpPr>
          <p:nvPr/>
        </p:nvSpPr>
        <p:spPr bwMode="auto">
          <a:xfrm>
            <a:off x="4427538" y="846138"/>
            <a:ext cx="1296988" cy="7635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9">
            <a:extLst>
              <a:ext uri="{FF2B5EF4-FFF2-40B4-BE49-F238E27FC236}">
                <a16:creationId xmlns:a16="http://schemas.microsoft.com/office/drawing/2014/main" id="{B843088D-F69D-4FF3-9092-111B61C10C9F}"/>
              </a:ext>
            </a:extLst>
          </p:cNvPr>
          <p:cNvSpPr>
            <a:spLocks noChangeArrowheads="1"/>
          </p:cNvSpPr>
          <p:nvPr/>
        </p:nvSpPr>
        <p:spPr bwMode="auto">
          <a:xfrm>
            <a:off x="5724525" y="846138"/>
            <a:ext cx="1879600" cy="7635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0">
            <a:extLst>
              <a:ext uri="{FF2B5EF4-FFF2-40B4-BE49-F238E27FC236}">
                <a16:creationId xmlns:a16="http://schemas.microsoft.com/office/drawing/2014/main" id="{1642B8A6-256A-48B1-8ADB-4213182C165A}"/>
              </a:ext>
            </a:extLst>
          </p:cNvPr>
          <p:cNvSpPr>
            <a:spLocks noChangeArrowheads="1"/>
          </p:cNvSpPr>
          <p:nvPr/>
        </p:nvSpPr>
        <p:spPr bwMode="auto">
          <a:xfrm>
            <a:off x="7604125" y="846138"/>
            <a:ext cx="1433513" cy="7635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1">
            <a:extLst>
              <a:ext uri="{FF2B5EF4-FFF2-40B4-BE49-F238E27FC236}">
                <a16:creationId xmlns:a16="http://schemas.microsoft.com/office/drawing/2014/main" id="{F2B4419C-E1FF-4D38-A542-5570552236D1}"/>
              </a:ext>
            </a:extLst>
          </p:cNvPr>
          <p:cNvSpPr>
            <a:spLocks noChangeArrowheads="1"/>
          </p:cNvSpPr>
          <p:nvPr/>
        </p:nvSpPr>
        <p:spPr bwMode="auto">
          <a:xfrm>
            <a:off x="177800" y="1609725"/>
            <a:ext cx="1873250" cy="16795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2">
            <a:extLst>
              <a:ext uri="{FF2B5EF4-FFF2-40B4-BE49-F238E27FC236}">
                <a16:creationId xmlns:a16="http://schemas.microsoft.com/office/drawing/2014/main" id="{B5D186FF-BDF4-4428-9F56-5F432E787400}"/>
              </a:ext>
            </a:extLst>
          </p:cNvPr>
          <p:cNvSpPr>
            <a:spLocks noChangeArrowheads="1"/>
          </p:cNvSpPr>
          <p:nvPr/>
        </p:nvSpPr>
        <p:spPr bwMode="auto">
          <a:xfrm>
            <a:off x="2051050" y="1609725"/>
            <a:ext cx="1152525" cy="16795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3">
            <a:extLst>
              <a:ext uri="{FF2B5EF4-FFF2-40B4-BE49-F238E27FC236}">
                <a16:creationId xmlns:a16="http://schemas.microsoft.com/office/drawing/2014/main" id="{198ED52D-948B-4CA6-AFC8-08F176B6EF01}"/>
              </a:ext>
            </a:extLst>
          </p:cNvPr>
          <p:cNvSpPr>
            <a:spLocks noChangeArrowheads="1"/>
          </p:cNvSpPr>
          <p:nvPr/>
        </p:nvSpPr>
        <p:spPr bwMode="auto">
          <a:xfrm>
            <a:off x="3203575" y="1609725"/>
            <a:ext cx="1223963" cy="16795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4">
            <a:extLst>
              <a:ext uri="{FF2B5EF4-FFF2-40B4-BE49-F238E27FC236}">
                <a16:creationId xmlns:a16="http://schemas.microsoft.com/office/drawing/2014/main" id="{B74B901F-361E-4315-8E46-1E1A8EDD7DCE}"/>
              </a:ext>
            </a:extLst>
          </p:cNvPr>
          <p:cNvSpPr>
            <a:spLocks noChangeArrowheads="1"/>
          </p:cNvSpPr>
          <p:nvPr/>
        </p:nvSpPr>
        <p:spPr bwMode="auto">
          <a:xfrm>
            <a:off x="4427538" y="1609725"/>
            <a:ext cx="1296988" cy="16795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5">
            <a:extLst>
              <a:ext uri="{FF2B5EF4-FFF2-40B4-BE49-F238E27FC236}">
                <a16:creationId xmlns:a16="http://schemas.microsoft.com/office/drawing/2014/main" id="{CA620740-B849-4782-ADD0-157A7A29B5B2}"/>
              </a:ext>
            </a:extLst>
          </p:cNvPr>
          <p:cNvSpPr>
            <a:spLocks noChangeArrowheads="1"/>
          </p:cNvSpPr>
          <p:nvPr/>
        </p:nvSpPr>
        <p:spPr bwMode="auto">
          <a:xfrm>
            <a:off x="5724525" y="1609725"/>
            <a:ext cx="1879600" cy="16795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6">
            <a:extLst>
              <a:ext uri="{FF2B5EF4-FFF2-40B4-BE49-F238E27FC236}">
                <a16:creationId xmlns:a16="http://schemas.microsoft.com/office/drawing/2014/main" id="{E646A523-D176-45FC-8EF4-BD3415A62BE1}"/>
              </a:ext>
            </a:extLst>
          </p:cNvPr>
          <p:cNvSpPr>
            <a:spLocks noChangeArrowheads="1"/>
          </p:cNvSpPr>
          <p:nvPr/>
        </p:nvSpPr>
        <p:spPr bwMode="auto">
          <a:xfrm>
            <a:off x="7604125" y="1609725"/>
            <a:ext cx="1433513" cy="16795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7">
            <a:extLst>
              <a:ext uri="{FF2B5EF4-FFF2-40B4-BE49-F238E27FC236}">
                <a16:creationId xmlns:a16="http://schemas.microsoft.com/office/drawing/2014/main" id="{2656B4C4-443D-4B38-AD70-753325F7A2C5}"/>
              </a:ext>
            </a:extLst>
          </p:cNvPr>
          <p:cNvSpPr>
            <a:spLocks noChangeArrowheads="1"/>
          </p:cNvSpPr>
          <p:nvPr/>
        </p:nvSpPr>
        <p:spPr bwMode="auto">
          <a:xfrm>
            <a:off x="177800" y="3289300"/>
            <a:ext cx="1873250" cy="15573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8">
            <a:extLst>
              <a:ext uri="{FF2B5EF4-FFF2-40B4-BE49-F238E27FC236}">
                <a16:creationId xmlns:a16="http://schemas.microsoft.com/office/drawing/2014/main" id="{BD8AD4F5-60CE-4754-9126-6ABCF7DE410C}"/>
              </a:ext>
            </a:extLst>
          </p:cNvPr>
          <p:cNvSpPr>
            <a:spLocks noChangeArrowheads="1"/>
          </p:cNvSpPr>
          <p:nvPr/>
        </p:nvSpPr>
        <p:spPr bwMode="auto">
          <a:xfrm>
            <a:off x="2051050" y="3289300"/>
            <a:ext cx="1152525" cy="15573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92" name="Rectangle 29">
            <a:extLst>
              <a:ext uri="{FF2B5EF4-FFF2-40B4-BE49-F238E27FC236}">
                <a16:creationId xmlns:a16="http://schemas.microsoft.com/office/drawing/2014/main" id="{F1D5C000-9715-475D-A862-1DDA5ECD5076}"/>
              </a:ext>
            </a:extLst>
          </p:cNvPr>
          <p:cNvSpPr>
            <a:spLocks noChangeArrowheads="1"/>
          </p:cNvSpPr>
          <p:nvPr/>
        </p:nvSpPr>
        <p:spPr bwMode="auto">
          <a:xfrm>
            <a:off x="3203575" y="3289300"/>
            <a:ext cx="1223963" cy="15573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93" name="Rectangle 30">
            <a:extLst>
              <a:ext uri="{FF2B5EF4-FFF2-40B4-BE49-F238E27FC236}">
                <a16:creationId xmlns:a16="http://schemas.microsoft.com/office/drawing/2014/main" id="{92C5BDF9-7F7E-4DEA-9F44-7DB5EC03D3C8}"/>
              </a:ext>
            </a:extLst>
          </p:cNvPr>
          <p:cNvSpPr>
            <a:spLocks noChangeArrowheads="1"/>
          </p:cNvSpPr>
          <p:nvPr/>
        </p:nvSpPr>
        <p:spPr bwMode="auto">
          <a:xfrm>
            <a:off x="4427538" y="3289300"/>
            <a:ext cx="1296988" cy="15573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94" name="Rectangle 31">
            <a:extLst>
              <a:ext uri="{FF2B5EF4-FFF2-40B4-BE49-F238E27FC236}">
                <a16:creationId xmlns:a16="http://schemas.microsoft.com/office/drawing/2014/main" id="{B5D097A4-B248-40DC-8BFC-D74A82B15400}"/>
              </a:ext>
            </a:extLst>
          </p:cNvPr>
          <p:cNvSpPr>
            <a:spLocks noChangeArrowheads="1"/>
          </p:cNvSpPr>
          <p:nvPr/>
        </p:nvSpPr>
        <p:spPr bwMode="auto">
          <a:xfrm>
            <a:off x="5724525" y="3289300"/>
            <a:ext cx="1879600" cy="15573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95" name="Rectangle 32">
            <a:extLst>
              <a:ext uri="{FF2B5EF4-FFF2-40B4-BE49-F238E27FC236}">
                <a16:creationId xmlns:a16="http://schemas.microsoft.com/office/drawing/2014/main" id="{D2D2CC53-77E3-42F3-B43E-B5DB33B66FC0}"/>
              </a:ext>
            </a:extLst>
          </p:cNvPr>
          <p:cNvSpPr>
            <a:spLocks noChangeArrowheads="1"/>
          </p:cNvSpPr>
          <p:nvPr/>
        </p:nvSpPr>
        <p:spPr bwMode="auto">
          <a:xfrm>
            <a:off x="7604125" y="3289300"/>
            <a:ext cx="1433513" cy="15573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96" name="Line 33">
            <a:extLst>
              <a:ext uri="{FF2B5EF4-FFF2-40B4-BE49-F238E27FC236}">
                <a16:creationId xmlns:a16="http://schemas.microsoft.com/office/drawing/2014/main" id="{E2614FD8-119C-4F50-A6A5-C27CE12EAC3E}"/>
              </a:ext>
            </a:extLst>
          </p:cNvPr>
          <p:cNvSpPr>
            <a:spLocks noChangeShapeType="1"/>
          </p:cNvSpPr>
          <p:nvPr/>
        </p:nvSpPr>
        <p:spPr bwMode="auto">
          <a:xfrm>
            <a:off x="2051050"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97" name="Line 34">
            <a:extLst>
              <a:ext uri="{FF2B5EF4-FFF2-40B4-BE49-F238E27FC236}">
                <a16:creationId xmlns:a16="http://schemas.microsoft.com/office/drawing/2014/main" id="{46B99369-59BB-4C81-BD74-F6CE27F83213}"/>
              </a:ext>
            </a:extLst>
          </p:cNvPr>
          <p:cNvSpPr>
            <a:spLocks noChangeShapeType="1"/>
          </p:cNvSpPr>
          <p:nvPr/>
        </p:nvSpPr>
        <p:spPr bwMode="auto">
          <a:xfrm>
            <a:off x="3203575"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99" name="Line 35">
            <a:extLst>
              <a:ext uri="{FF2B5EF4-FFF2-40B4-BE49-F238E27FC236}">
                <a16:creationId xmlns:a16="http://schemas.microsoft.com/office/drawing/2014/main" id="{F924B73C-30F8-4DF6-82BC-E24ED09D3BA7}"/>
              </a:ext>
            </a:extLst>
          </p:cNvPr>
          <p:cNvSpPr>
            <a:spLocks noChangeShapeType="1"/>
          </p:cNvSpPr>
          <p:nvPr/>
        </p:nvSpPr>
        <p:spPr bwMode="auto">
          <a:xfrm>
            <a:off x="4427538"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0" name="Line 36">
            <a:extLst>
              <a:ext uri="{FF2B5EF4-FFF2-40B4-BE49-F238E27FC236}">
                <a16:creationId xmlns:a16="http://schemas.microsoft.com/office/drawing/2014/main" id="{11F16C37-4E47-4303-B501-FEE119962068}"/>
              </a:ext>
            </a:extLst>
          </p:cNvPr>
          <p:cNvSpPr>
            <a:spLocks noChangeShapeType="1"/>
          </p:cNvSpPr>
          <p:nvPr/>
        </p:nvSpPr>
        <p:spPr bwMode="auto">
          <a:xfrm>
            <a:off x="5724525"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1" name="Line 37">
            <a:extLst>
              <a:ext uri="{FF2B5EF4-FFF2-40B4-BE49-F238E27FC236}">
                <a16:creationId xmlns:a16="http://schemas.microsoft.com/office/drawing/2014/main" id="{5CE8BC5C-A491-4A5F-A1B1-1BAF4D96D762}"/>
              </a:ext>
            </a:extLst>
          </p:cNvPr>
          <p:cNvSpPr>
            <a:spLocks noChangeShapeType="1"/>
          </p:cNvSpPr>
          <p:nvPr/>
        </p:nvSpPr>
        <p:spPr bwMode="auto">
          <a:xfrm>
            <a:off x="7604125"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2" name="Line 38">
            <a:extLst>
              <a:ext uri="{FF2B5EF4-FFF2-40B4-BE49-F238E27FC236}">
                <a16:creationId xmlns:a16="http://schemas.microsoft.com/office/drawing/2014/main" id="{56A3E3D1-24C4-4A28-B67F-9C744A5F4C6F}"/>
              </a:ext>
            </a:extLst>
          </p:cNvPr>
          <p:cNvSpPr>
            <a:spLocks noChangeShapeType="1"/>
          </p:cNvSpPr>
          <p:nvPr/>
        </p:nvSpPr>
        <p:spPr bwMode="auto">
          <a:xfrm>
            <a:off x="171450" y="1609725"/>
            <a:ext cx="88725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3" name="Line 39">
            <a:extLst>
              <a:ext uri="{FF2B5EF4-FFF2-40B4-BE49-F238E27FC236}">
                <a16:creationId xmlns:a16="http://schemas.microsoft.com/office/drawing/2014/main" id="{22604967-41E9-4194-BEE4-67C989B3A44D}"/>
              </a:ext>
            </a:extLst>
          </p:cNvPr>
          <p:cNvSpPr>
            <a:spLocks noChangeShapeType="1"/>
          </p:cNvSpPr>
          <p:nvPr/>
        </p:nvSpPr>
        <p:spPr bwMode="auto">
          <a:xfrm>
            <a:off x="171450" y="3289300"/>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4" name="Line 40">
            <a:extLst>
              <a:ext uri="{FF2B5EF4-FFF2-40B4-BE49-F238E27FC236}">
                <a16:creationId xmlns:a16="http://schemas.microsoft.com/office/drawing/2014/main" id="{91999BFC-8D24-4C7E-AD03-68CFB68AF4E5}"/>
              </a:ext>
            </a:extLst>
          </p:cNvPr>
          <p:cNvSpPr>
            <a:spLocks noChangeShapeType="1"/>
          </p:cNvSpPr>
          <p:nvPr/>
        </p:nvSpPr>
        <p:spPr bwMode="auto">
          <a:xfrm>
            <a:off x="177800"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5" name="Line 41">
            <a:extLst>
              <a:ext uri="{FF2B5EF4-FFF2-40B4-BE49-F238E27FC236}">
                <a16:creationId xmlns:a16="http://schemas.microsoft.com/office/drawing/2014/main" id="{44888A07-2619-48A4-948B-7693C8EFD238}"/>
              </a:ext>
            </a:extLst>
          </p:cNvPr>
          <p:cNvSpPr>
            <a:spLocks noChangeShapeType="1"/>
          </p:cNvSpPr>
          <p:nvPr/>
        </p:nvSpPr>
        <p:spPr bwMode="auto">
          <a:xfrm>
            <a:off x="9037638" y="841375"/>
            <a:ext cx="0" cy="40116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6" name="Line 42">
            <a:extLst>
              <a:ext uri="{FF2B5EF4-FFF2-40B4-BE49-F238E27FC236}">
                <a16:creationId xmlns:a16="http://schemas.microsoft.com/office/drawing/2014/main" id="{15725A29-65D2-4A9A-A8E3-011F545EA82F}"/>
              </a:ext>
            </a:extLst>
          </p:cNvPr>
          <p:cNvSpPr>
            <a:spLocks noChangeShapeType="1"/>
          </p:cNvSpPr>
          <p:nvPr/>
        </p:nvSpPr>
        <p:spPr bwMode="auto">
          <a:xfrm>
            <a:off x="171450" y="846138"/>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7" name="Line 43">
            <a:extLst>
              <a:ext uri="{FF2B5EF4-FFF2-40B4-BE49-F238E27FC236}">
                <a16:creationId xmlns:a16="http://schemas.microsoft.com/office/drawing/2014/main" id="{3EEF7447-5096-4415-9AE0-CBE8FA48DADC}"/>
              </a:ext>
            </a:extLst>
          </p:cNvPr>
          <p:cNvSpPr>
            <a:spLocks noChangeShapeType="1"/>
          </p:cNvSpPr>
          <p:nvPr/>
        </p:nvSpPr>
        <p:spPr bwMode="auto">
          <a:xfrm>
            <a:off x="171450" y="4846638"/>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08" name="Rectangle 44">
            <a:extLst>
              <a:ext uri="{FF2B5EF4-FFF2-40B4-BE49-F238E27FC236}">
                <a16:creationId xmlns:a16="http://schemas.microsoft.com/office/drawing/2014/main" id="{2844A684-F74A-4925-9736-7AF64DB57871}"/>
              </a:ext>
            </a:extLst>
          </p:cNvPr>
          <p:cNvSpPr>
            <a:spLocks noChangeArrowheads="1"/>
          </p:cNvSpPr>
          <p:nvPr/>
        </p:nvSpPr>
        <p:spPr bwMode="auto">
          <a:xfrm>
            <a:off x="271463" y="901700"/>
            <a:ext cx="8778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Cas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09" name="Rectangle 45">
            <a:extLst>
              <a:ext uri="{FF2B5EF4-FFF2-40B4-BE49-F238E27FC236}">
                <a16:creationId xmlns:a16="http://schemas.microsoft.com/office/drawing/2014/main" id="{06F8E4A0-3C58-4E84-8456-9161E27F4033}"/>
              </a:ext>
            </a:extLst>
          </p:cNvPr>
          <p:cNvSpPr>
            <a:spLocks noChangeArrowheads="1"/>
          </p:cNvSpPr>
          <p:nvPr/>
        </p:nvSpPr>
        <p:spPr bwMode="auto">
          <a:xfrm>
            <a:off x="271463" y="1146175"/>
            <a:ext cx="13874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disponibilité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0" name="Rectangle 46">
            <a:extLst>
              <a:ext uri="{FF2B5EF4-FFF2-40B4-BE49-F238E27FC236}">
                <a16:creationId xmlns:a16="http://schemas.microsoft.com/office/drawing/2014/main" id="{58274797-B22C-4916-B1C9-E720BAE0AFCE}"/>
              </a:ext>
            </a:extLst>
          </p:cNvPr>
          <p:cNvSpPr>
            <a:spLocks noChangeArrowheads="1"/>
          </p:cNvSpPr>
          <p:nvPr/>
        </p:nvSpPr>
        <p:spPr bwMode="auto">
          <a:xfrm>
            <a:off x="271463" y="1390650"/>
            <a:ext cx="758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1" name="Rectangle 47">
            <a:extLst>
              <a:ext uri="{FF2B5EF4-FFF2-40B4-BE49-F238E27FC236}">
                <a16:creationId xmlns:a16="http://schemas.microsoft.com/office/drawing/2014/main" id="{4CA8F660-C664-49B7-BA90-F4B6499D4051}"/>
              </a:ext>
            </a:extLst>
          </p:cNvPr>
          <p:cNvSpPr>
            <a:spLocks noChangeArrowheads="1"/>
          </p:cNvSpPr>
          <p:nvPr/>
        </p:nvSpPr>
        <p:spPr bwMode="auto">
          <a:xfrm>
            <a:off x="898525" y="1390650"/>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2" name="Rectangle 48">
            <a:extLst>
              <a:ext uri="{FF2B5EF4-FFF2-40B4-BE49-F238E27FC236}">
                <a16:creationId xmlns:a16="http://schemas.microsoft.com/office/drawing/2014/main" id="{104AE324-F25D-4DCE-821D-8E8E5D7E5CE0}"/>
              </a:ext>
            </a:extLst>
          </p:cNvPr>
          <p:cNvSpPr>
            <a:spLocks noChangeArrowheads="1"/>
          </p:cNvSpPr>
          <p:nvPr/>
        </p:nvSpPr>
        <p:spPr bwMode="auto">
          <a:xfrm>
            <a:off x="950913" y="1390650"/>
            <a:ext cx="110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4 à 6 du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3" name="Rectangle 49">
            <a:extLst>
              <a:ext uri="{FF2B5EF4-FFF2-40B4-BE49-F238E27FC236}">
                <a16:creationId xmlns:a16="http://schemas.microsoft.com/office/drawing/2014/main" id="{2E33ABCD-D7BF-497D-8188-4BA87A315E3F}"/>
              </a:ext>
            </a:extLst>
          </p:cNvPr>
          <p:cNvSpPr>
            <a:spLocks noChangeArrowheads="1"/>
          </p:cNvSpPr>
          <p:nvPr/>
        </p:nvSpPr>
        <p:spPr bwMode="auto">
          <a:xfrm>
            <a:off x="2387600" y="901700"/>
            <a:ext cx="6715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4" name="Rectangle 50">
            <a:extLst>
              <a:ext uri="{FF2B5EF4-FFF2-40B4-BE49-F238E27FC236}">
                <a16:creationId xmlns:a16="http://schemas.microsoft.com/office/drawing/2014/main" id="{B1942051-03B8-40CA-8B1B-F7E8E5E36430}"/>
              </a:ext>
            </a:extLst>
          </p:cNvPr>
          <p:cNvSpPr>
            <a:spLocks noChangeArrowheads="1"/>
          </p:cNvSpPr>
          <p:nvPr/>
        </p:nvSpPr>
        <p:spPr bwMode="auto">
          <a:xfrm>
            <a:off x="3525838" y="901700"/>
            <a:ext cx="7810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5" name="Rectangle 51">
            <a:extLst>
              <a:ext uri="{FF2B5EF4-FFF2-40B4-BE49-F238E27FC236}">
                <a16:creationId xmlns:a16="http://schemas.microsoft.com/office/drawing/2014/main" id="{1A0945D7-D4AF-4D73-81FF-48A951AC1097}"/>
              </a:ext>
            </a:extLst>
          </p:cNvPr>
          <p:cNvSpPr>
            <a:spLocks noChangeArrowheads="1"/>
          </p:cNvSpPr>
          <p:nvPr/>
        </p:nvSpPr>
        <p:spPr bwMode="auto">
          <a:xfrm>
            <a:off x="4646613" y="901700"/>
            <a:ext cx="1082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PERECO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6" name="Rectangle 52">
            <a:extLst>
              <a:ext uri="{FF2B5EF4-FFF2-40B4-BE49-F238E27FC236}">
                <a16:creationId xmlns:a16="http://schemas.microsoft.com/office/drawing/2014/main" id="{D6F46A12-12BD-489C-8370-5103286C8951}"/>
              </a:ext>
            </a:extLst>
          </p:cNvPr>
          <p:cNvSpPr>
            <a:spLocks noChangeArrowheads="1"/>
          </p:cNvSpPr>
          <p:nvPr/>
        </p:nvSpPr>
        <p:spPr bwMode="auto">
          <a:xfrm>
            <a:off x="5832475" y="903288"/>
            <a:ext cx="1808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Traitement fiscal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7" name="Rectangle 53">
            <a:extLst>
              <a:ext uri="{FF2B5EF4-FFF2-40B4-BE49-F238E27FC236}">
                <a16:creationId xmlns:a16="http://schemas.microsoft.com/office/drawing/2014/main" id="{0B1F97CE-0CB8-4357-A695-422B28B12467}"/>
              </a:ext>
            </a:extLst>
          </p:cNvPr>
          <p:cNvSpPr>
            <a:spLocks noChangeArrowheads="1"/>
          </p:cNvSpPr>
          <p:nvPr/>
        </p:nvSpPr>
        <p:spPr bwMode="auto">
          <a:xfrm>
            <a:off x="6400800" y="1117600"/>
            <a:ext cx="615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rachat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8" name="Rectangle 54">
            <a:extLst>
              <a:ext uri="{FF2B5EF4-FFF2-40B4-BE49-F238E27FC236}">
                <a16:creationId xmlns:a16="http://schemas.microsoft.com/office/drawing/2014/main" id="{6FC6AAB9-5C02-4CFD-88A7-4DA8369445ED}"/>
              </a:ext>
            </a:extLst>
          </p:cNvPr>
          <p:cNvSpPr>
            <a:spLocks noChangeArrowheads="1"/>
          </p:cNvSpPr>
          <p:nvPr/>
        </p:nvSpPr>
        <p:spPr bwMode="auto">
          <a:xfrm>
            <a:off x="7877175" y="903288"/>
            <a:ext cx="1042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Traitement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19" name="Rectangle 55">
            <a:extLst>
              <a:ext uri="{FF2B5EF4-FFF2-40B4-BE49-F238E27FC236}">
                <a16:creationId xmlns:a16="http://schemas.microsoft.com/office/drawing/2014/main" id="{CDA7786C-86B9-4BD9-BE01-CD5A1063F493}"/>
              </a:ext>
            </a:extLst>
          </p:cNvPr>
          <p:cNvSpPr>
            <a:spLocks noChangeArrowheads="1"/>
          </p:cNvSpPr>
          <p:nvPr/>
        </p:nvSpPr>
        <p:spPr bwMode="auto">
          <a:xfrm>
            <a:off x="7939088" y="1117600"/>
            <a:ext cx="901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social du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0" name="Rectangle 56">
            <a:extLst>
              <a:ext uri="{FF2B5EF4-FFF2-40B4-BE49-F238E27FC236}">
                <a16:creationId xmlns:a16="http://schemas.microsoft.com/office/drawing/2014/main" id="{66B1B7A5-08E4-46FF-AF94-3D91276DF314}"/>
              </a:ext>
            </a:extLst>
          </p:cNvPr>
          <p:cNvSpPr>
            <a:spLocks noChangeArrowheads="1"/>
          </p:cNvSpPr>
          <p:nvPr/>
        </p:nvSpPr>
        <p:spPr bwMode="auto">
          <a:xfrm>
            <a:off x="8058150" y="1330325"/>
            <a:ext cx="615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rachat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1" name="Rectangle 57">
            <a:extLst>
              <a:ext uri="{FF2B5EF4-FFF2-40B4-BE49-F238E27FC236}">
                <a16:creationId xmlns:a16="http://schemas.microsoft.com/office/drawing/2014/main" id="{3A1F4B6E-2572-49A7-9681-7973E192C5F6}"/>
              </a:ext>
            </a:extLst>
          </p:cNvPr>
          <p:cNvSpPr>
            <a:spLocks noChangeArrowheads="1"/>
          </p:cNvSpPr>
          <p:nvPr/>
        </p:nvSpPr>
        <p:spPr bwMode="auto">
          <a:xfrm>
            <a:off x="271463" y="1666875"/>
            <a:ext cx="145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Disponibilité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2" name="Rectangle 58">
            <a:extLst>
              <a:ext uri="{FF2B5EF4-FFF2-40B4-BE49-F238E27FC236}">
                <a16:creationId xmlns:a16="http://schemas.microsoft.com/office/drawing/2014/main" id="{4F5C6495-85F5-43FF-A081-C699274190C5}"/>
              </a:ext>
            </a:extLst>
          </p:cNvPr>
          <p:cNvSpPr>
            <a:spLocks noChangeArrowheads="1"/>
          </p:cNvSpPr>
          <p:nvPr/>
        </p:nvSpPr>
        <p:spPr bwMode="auto">
          <a:xfrm>
            <a:off x="271463" y="1881188"/>
            <a:ext cx="1365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l’épargne pour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3" name="Rectangle 59">
            <a:extLst>
              <a:ext uri="{FF2B5EF4-FFF2-40B4-BE49-F238E27FC236}">
                <a16:creationId xmlns:a16="http://schemas.microsoft.com/office/drawing/2014/main" id="{97E390AE-AC6B-4BC3-8DF1-A4208D098D49}"/>
              </a:ext>
            </a:extLst>
          </p:cNvPr>
          <p:cNvSpPr>
            <a:spLocks noChangeArrowheads="1"/>
          </p:cNvSpPr>
          <p:nvPr/>
        </p:nvSpPr>
        <p:spPr bwMode="auto">
          <a:xfrm>
            <a:off x="271463" y="2119313"/>
            <a:ext cx="1401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accidents de la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4" name="Rectangle 60">
            <a:extLst>
              <a:ext uri="{FF2B5EF4-FFF2-40B4-BE49-F238E27FC236}">
                <a16:creationId xmlns:a16="http://schemas.microsoft.com/office/drawing/2014/main" id="{E72B41B7-B33E-4C2F-9D98-E4ECDFF16AEC}"/>
              </a:ext>
            </a:extLst>
          </p:cNvPr>
          <p:cNvSpPr>
            <a:spLocks noChangeArrowheads="1"/>
          </p:cNvSpPr>
          <p:nvPr/>
        </p:nvSpPr>
        <p:spPr bwMode="auto">
          <a:xfrm>
            <a:off x="1587500" y="2095500"/>
            <a:ext cx="4000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vie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5" name="Rectangle 61">
            <a:extLst>
              <a:ext uri="{FF2B5EF4-FFF2-40B4-BE49-F238E27FC236}">
                <a16:creationId xmlns:a16="http://schemas.microsoft.com/office/drawing/2014/main" id="{0C833370-3308-4A99-98C7-B8A06CE8B39B}"/>
              </a:ext>
            </a:extLst>
          </p:cNvPr>
          <p:cNvSpPr>
            <a:spLocks noChangeArrowheads="1"/>
          </p:cNvSpPr>
          <p:nvPr/>
        </p:nvSpPr>
        <p:spPr bwMode="auto">
          <a:xfrm>
            <a:off x="271463" y="2339975"/>
            <a:ext cx="1387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(décès, invalidité,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6" name="Rectangle 62">
            <a:extLst>
              <a:ext uri="{FF2B5EF4-FFF2-40B4-BE49-F238E27FC236}">
                <a16:creationId xmlns:a16="http://schemas.microsoft.com/office/drawing/2014/main" id="{CCBB1007-B668-4EB3-9AF4-8CA5678C6A60}"/>
              </a:ext>
            </a:extLst>
          </p:cNvPr>
          <p:cNvSpPr>
            <a:spLocks noChangeArrowheads="1"/>
          </p:cNvSpPr>
          <p:nvPr/>
        </p:nvSpPr>
        <p:spPr bwMode="auto">
          <a:xfrm>
            <a:off x="271463" y="2520950"/>
            <a:ext cx="1298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surendettement,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7" name="Rectangle 63">
            <a:extLst>
              <a:ext uri="{FF2B5EF4-FFF2-40B4-BE49-F238E27FC236}">
                <a16:creationId xmlns:a16="http://schemas.microsoft.com/office/drawing/2014/main" id="{8E72C093-BBAD-4FDC-BEC4-A72A15D1F571}"/>
              </a:ext>
            </a:extLst>
          </p:cNvPr>
          <p:cNvSpPr>
            <a:spLocks noChangeArrowheads="1"/>
          </p:cNvSpPr>
          <p:nvPr/>
        </p:nvSpPr>
        <p:spPr bwMode="auto">
          <a:xfrm>
            <a:off x="271463" y="2706688"/>
            <a:ext cx="17430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expiration des droits à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8" name="Rectangle 64">
            <a:extLst>
              <a:ext uri="{FF2B5EF4-FFF2-40B4-BE49-F238E27FC236}">
                <a16:creationId xmlns:a16="http://schemas.microsoft.com/office/drawing/2014/main" id="{C065D2CB-0C98-4070-9ED6-98445DDD6DEC}"/>
              </a:ext>
            </a:extLst>
          </p:cNvPr>
          <p:cNvSpPr>
            <a:spLocks noChangeArrowheads="1"/>
          </p:cNvSpPr>
          <p:nvPr/>
        </p:nvSpPr>
        <p:spPr bwMode="auto">
          <a:xfrm>
            <a:off x="271463" y="2887663"/>
            <a:ext cx="15732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chômage, cessation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29" name="Rectangle 65">
            <a:extLst>
              <a:ext uri="{FF2B5EF4-FFF2-40B4-BE49-F238E27FC236}">
                <a16:creationId xmlns:a16="http://schemas.microsoft.com/office/drawing/2014/main" id="{B61FD3FC-33BA-4AF4-927F-5DB8ECB9F1B6}"/>
              </a:ext>
            </a:extLst>
          </p:cNvPr>
          <p:cNvSpPr>
            <a:spLocks noChangeArrowheads="1"/>
          </p:cNvSpPr>
          <p:nvPr/>
        </p:nvSpPr>
        <p:spPr bwMode="auto">
          <a:xfrm>
            <a:off x="271463" y="3073400"/>
            <a:ext cx="1054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d’activité non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0" name="Rectangle 66">
            <a:extLst>
              <a:ext uri="{FF2B5EF4-FFF2-40B4-BE49-F238E27FC236}">
                <a16:creationId xmlns:a16="http://schemas.microsoft.com/office/drawing/2014/main" id="{3306151E-FF06-4186-8549-5BBD39D0F653}"/>
              </a:ext>
            </a:extLst>
          </p:cNvPr>
          <p:cNvSpPr>
            <a:spLocks noChangeArrowheads="1"/>
          </p:cNvSpPr>
          <p:nvPr/>
        </p:nvSpPr>
        <p:spPr bwMode="auto">
          <a:xfrm>
            <a:off x="1252538" y="3073400"/>
            <a:ext cx="125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1" name="Rectangle 67">
            <a:extLst>
              <a:ext uri="{FF2B5EF4-FFF2-40B4-BE49-F238E27FC236}">
                <a16:creationId xmlns:a16="http://schemas.microsoft.com/office/drawing/2014/main" id="{E188AA86-D553-4D44-B448-5AD49A9DF06E}"/>
              </a:ext>
            </a:extLst>
          </p:cNvPr>
          <p:cNvSpPr>
            <a:spLocks noChangeArrowheads="1"/>
          </p:cNvSpPr>
          <p:nvPr/>
        </p:nvSpPr>
        <p:spPr bwMode="auto">
          <a:xfrm>
            <a:off x="1304925" y="3073400"/>
            <a:ext cx="731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salariée)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2" name="Rectangle 68">
            <a:extLst>
              <a:ext uri="{FF2B5EF4-FFF2-40B4-BE49-F238E27FC236}">
                <a16:creationId xmlns:a16="http://schemas.microsoft.com/office/drawing/2014/main" id="{8754C6C0-ADB0-402E-80E2-BB1A7764D91F}"/>
              </a:ext>
            </a:extLst>
          </p:cNvPr>
          <p:cNvSpPr>
            <a:spLocks noChangeArrowheads="1"/>
          </p:cNvSpPr>
          <p:nvPr/>
        </p:nvSpPr>
        <p:spPr bwMode="auto">
          <a:xfrm>
            <a:off x="2455863" y="166687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O</a:t>
            </a:r>
            <a:r>
              <a:rPr kumimoji="0" lang="fr-FR" altLang="fr-FR" sz="1800" b="1" i="0" u="none" strike="noStrike" cap="none" normalizeH="0" baseline="0" dirty="0">
                <a:ln>
                  <a:noFill/>
                </a:ln>
                <a:solidFill>
                  <a:srgbClr val="FFFFFF"/>
                </a:solidFill>
                <a:effectLst/>
                <a:latin typeface="Arial" panose="020B0604020202020204" pitchFamily="34" charset="0"/>
              </a:rPr>
              <a:t>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233" name="Rectangle 69">
            <a:extLst>
              <a:ext uri="{FF2B5EF4-FFF2-40B4-BE49-F238E27FC236}">
                <a16:creationId xmlns:a16="http://schemas.microsoft.com/office/drawing/2014/main" id="{7F061F12-5DBD-4F02-AF41-7B72B39F44B0}"/>
              </a:ext>
            </a:extLst>
          </p:cNvPr>
          <p:cNvSpPr>
            <a:spLocks noChangeArrowheads="1"/>
          </p:cNvSpPr>
          <p:nvPr/>
        </p:nvSpPr>
        <p:spPr bwMode="auto">
          <a:xfrm>
            <a:off x="3644900" y="166687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O</a:t>
            </a:r>
            <a:r>
              <a:rPr kumimoji="0" lang="fr-FR" altLang="fr-FR" sz="1800" b="1" i="0" u="none" strike="noStrike" cap="none" normalizeH="0" baseline="0" dirty="0">
                <a:ln>
                  <a:noFill/>
                </a:ln>
                <a:solidFill>
                  <a:srgbClr val="FFFFFF"/>
                </a:solidFill>
                <a:effectLst/>
                <a:latin typeface="Arial" panose="020B0604020202020204" pitchFamily="34" charset="0"/>
              </a:rPr>
              <a:t>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234" name="Rectangle 70">
            <a:extLst>
              <a:ext uri="{FF2B5EF4-FFF2-40B4-BE49-F238E27FC236}">
                <a16:creationId xmlns:a16="http://schemas.microsoft.com/office/drawing/2014/main" id="{18F52C2E-344A-4731-A6A2-2ED1474B9131}"/>
              </a:ext>
            </a:extLst>
          </p:cNvPr>
          <p:cNvSpPr>
            <a:spLocks noChangeArrowheads="1"/>
          </p:cNvSpPr>
          <p:nvPr/>
        </p:nvSpPr>
        <p:spPr bwMode="auto">
          <a:xfrm>
            <a:off x="4905375" y="166687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O</a:t>
            </a:r>
            <a:r>
              <a:rPr kumimoji="0" lang="fr-FR" altLang="fr-FR" sz="1800" b="1" i="0" u="none" strike="noStrike" cap="none" normalizeH="0" baseline="0" dirty="0">
                <a:ln>
                  <a:noFill/>
                </a:ln>
                <a:solidFill>
                  <a:srgbClr val="FFFFFF"/>
                </a:solidFill>
                <a:effectLst/>
                <a:latin typeface="Arial" panose="020B0604020202020204" pitchFamily="34" charset="0"/>
              </a:rPr>
              <a:t>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235" name="Rectangle 71">
            <a:extLst>
              <a:ext uri="{FF2B5EF4-FFF2-40B4-BE49-F238E27FC236}">
                <a16:creationId xmlns:a16="http://schemas.microsoft.com/office/drawing/2014/main" id="{E5A2124B-898A-4D0A-9B5E-714CB95A242A}"/>
              </a:ext>
            </a:extLst>
          </p:cNvPr>
          <p:cNvSpPr>
            <a:spLocks noChangeArrowheads="1"/>
          </p:cNvSpPr>
          <p:nvPr/>
        </p:nvSpPr>
        <p:spPr bwMode="auto">
          <a:xfrm>
            <a:off x="6235700" y="1916113"/>
            <a:ext cx="10731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Exonérés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6" name="Rectangle 72">
            <a:extLst>
              <a:ext uri="{FF2B5EF4-FFF2-40B4-BE49-F238E27FC236}">
                <a16:creationId xmlns:a16="http://schemas.microsoft.com/office/drawing/2014/main" id="{F6DAD4D4-BE75-42B0-A132-592B74DCB04F}"/>
              </a:ext>
            </a:extLst>
          </p:cNvPr>
          <p:cNvSpPr>
            <a:spLocks noChangeArrowheads="1"/>
          </p:cNvSpPr>
          <p:nvPr/>
        </p:nvSpPr>
        <p:spPr bwMode="auto">
          <a:xfrm>
            <a:off x="6146800" y="2160588"/>
            <a:ext cx="11922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fiscalement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7" name="Rectangle 73">
            <a:extLst>
              <a:ext uri="{FF2B5EF4-FFF2-40B4-BE49-F238E27FC236}">
                <a16:creationId xmlns:a16="http://schemas.microsoft.com/office/drawing/2014/main" id="{32B60E20-F086-4CCD-BE15-4C5D3F9C9368}"/>
              </a:ext>
            </a:extLst>
          </p:cNvPr>
          <p:cNvSpPr>
            <a:spLocks noChangeArrowheads="1"/>
          </p:cNvSpPr>
          <p:nvPr/>
        </p:nvSpPr>
        <p:spPr bwMode="auto">
          <a:xfrm>
            <a:off x="8045450" y="1916113"/>
            <a:ext cx="7445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PS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8" name="Rectangle 74">
            <a:extLst>
              <a:ext uri="{FF2B5EF4-FFF2-40B4-BE49-F238E27FC236}">
                <a16:creationId xmlns:a16="http://schemas.microsoft.com/office/drawing/2014/main" id="{066E8F56-E27F-4BB7-AD9F-41062EC4ADC2}"/>
              </a:ext>
            </a:extLst>
          </p:cNvPr>
          <p:cNvSpPr>
            <a:spLocks noChangeArrowheads="1"/>
          </p:cNvSpPr>
          <p:nvPr/>
        </p:nvSpPr>
        <p:spPr bwMode="auto">
          <a:xfrm>
            <a:off x="7777163" y="2160588"/>
            <a:ext cx="13144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17,20 % sur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39" name="Rectangle 75">
            <a:extLst>
              <a:ext uri="{FF2B5EF4-FFF2-40B4-BE49-F238E27FC236}">
                <a16:creationId xmlns:a16="http://schemas.microsoft.com/office/drawing/2014/main" id="{0D3566E1-69B3-41AE-A5D2-85877C5C0671}"/>
              </a:ext>
            </a:extLst>
          </p:cNvPr>
          <p:cNvSpPr>
            <a:spLocks noChangeArrowheads="1"/>
          </p:cNvSpPr>
          <p:nvPr/>
        </p:nvSpPr>
        <p:spPr bwMode="auto">
          <a:xfrm>
            <a:off x="7959725" y="2405063"/>
            <a:ext cx="8699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produits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0" name="Rectangle 76">
            <a:extLst>
              <a:ext uri="{FF2B5EF4-FFF2-40B4-BE49-F238E27FC236}">
                <a16:creationId xmlns:a16="http://schemas.microsoft.com/office/drawing/2014/main" id="{60575978-6EF8-4199-B72F-F115A4098C9F}"/>
              </a:ext>
            </a:extLst>
          </p:cNvPr>
          <p:cNvSpPr>
            <a:spLocks noChangeArrowheads="1"/>
          </p:cNvSpPr>
          <p:nvPr/>
        </p:nvSpPr>
        <p:spPr bwMode="auto">
          <a:xfrm>
            <a:off x="271463" y="3346450"/>
            <a:ext cx="145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Disponibilité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1" name="Rectangle 77">
            <a:extLst>
              <a:ext uri="{FF2B5EF4-FFF2-40B4-BE49-F238E27FC236}">
                <a16:creationId xmlns:a16="http://schemas.microsoft.com/office/drawing/2014/main" id="{88A1B294-BFFD-4DBF-BC58-2943A1380511}"/>
              </a:ext>
            </a:extLst>
          </p:cNvPr>
          <p:cNvSpPr>
            <a:spLocks noChangeArrowheads="1"/>
          </p:cNvSpPr>
          <p:nvPr/>
        </p:nvSpPr>
        <p:spPr bwMode="auto">
          <a:xfrm>
            <a:off x="271463" y="3560763"/>
            <a:ext cx="1365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l’épargne pour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2" name="Rectangle 78">
            <a:extLst>
              <a:ext uri="{FF2B5EF4-FFF2-40B4-BE49-F238E27FC236}">
                <a16:creationId xmlns:a16="http://schemas.microsoft.com/office/drawing/2014/main" id="{392A3415-18A5-4B6D-9C69-A1FA5DE8EF7D}"/>
              </a:ext>
            </a:extLst>
          </p:cNvPr>
          <p:cNvSpPr>
            <a:spLocks noChangeArrowheads="1"/>
          </p:cNvSpPr>
          <p:nvPr/>
        </p:nvSpPr>
        <p:spPr bwMode="auto">
          <a:xfrm>
            <a:off x="271463" y="3776663"/>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acquisition de la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3" name="Rectangle 79">
            <a:extLst>
              <a:ext uri="{FF2B5EF4-FFF2-40B4-BE49-F238E27FC236}">
                <a16:creationId xmlns:a16="http://schemas.microsoft.com/office/drawing/2014/main" id="{BCD2C71B-0207-4E45-AD0A-DB8FDF162CAC}"/>
              </a:ext>
            </a:extLst>
          </p:cNvPr>
          <p:cNvSpPr>
            <a:spLocks noChangeArrowheads="1"/>
          </p:cNvSpPr>
          <p:nvPr/>
        </p:nvSpPr>
        <p:spPr bwMode="auto">
          <a:xfrm>
            <a:off x="271463" y="3987800"/>
            <a:ext cx="960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résidence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4" name="Rectangle 80">
            <a:extLst>
              <a:ext uri="{FF2B5EF4-FFF2-40B4-BE49-F238E27FC236}">
                <a16:creationId xmlns:a16="http://schemas.microsoft.com/office/drawing/2014/main" id="{7B38F5D7-20C5-4E91-ABF1-71981B972D7E}"/>
              </a:ext>
            </a:extLst>
          </p:cNvPr>
          <p:cNvSpPr>
            <a:spLocks noChangeArrowheads="1"/>
          </p:cNvSpPr>
          <p:nvPr/>
        </p:nvSpPr>
        <p:spPr bwMode="auto">
          <a:xfrm>
            <a:off x="271463" y="4202113"/>
            <a:ext cx="920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principale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5" name="Rectangle 81">
            <a:extLst>
              <a:ext uri="{FF2B5EF4-FFF2-40B4-BE49-F238E27FC236}">
                <a16:creationId xmlns:a16="http://schemas.microsoft.com/office/drawing/2014/main" id="{C1FF6997-DE68-49EB-B57B-DD9662AE5EA6}"/>
              </a:ext>
            </a:extLst>
          </p:cNvPr>
          <p:cNvSpPr>
            <a:spLocks noChangeArrowheads="1"/>
          </p:cNvSpPr>
          <p:nvPr/>
        </p:nvSpPr>
        <p:spPr bwMode="auto">
          <a:xfrm>
            <a:off x="2455863" y="334645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O</a:t>
            </a:r>
            <a:r>
              <a:rPr kumimoji="0" lang="fr-FR" altLang="fr-FR" sz="1800" b="1" i="0" u="none" strike="noStrike" cap="none" normalizeH="0" baseline="0" dirty="0">
                <a:ln>
                  <a:noFill/>
                </a:ln>
                <a:solidFill>
                  <a:srgbClr val="FFFFFF"/>
                </a:solidFill>
                <a:effectLst/>
                <a:latin typeface="Arial" panose="020B0604020202020204" pitchFamily="34" charset="0"/>
              </a:rPr>
              <a:t>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246" name="Rectangle 82">
            <a:extLst>
              <a:ext uri="{FF2B5EF4-FFF2-40B4-BE49-F238E27FC236}">
                <a16:creationId xmlns:a16="http://schemas.microsoft.com/office/drawing/2014/main" id="{0B92DD78-1578-4A8F-BE90-6F730F94E243}"/>
              </a:ext>
            </a:extLst>
          </p:cNvPr>
          <p:cNvSpPr>
            <a:spLocks noChangeArrowheads="1"/>
          </p:cNvSpPr>
          <p:nvPr/>
        </p:nvSpPr>
        <p:spPr bwMode="auto">
          <a:xfrm>
            <a:off x="3605213" y="3346450"/>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N</a:t>
            </a:r>
            <a:r>
              <a:rPr kumimoji="0" lang="fr-FR" altLang="fr-FR" sz="1800" b="1" i="0" u="none" strike="noStrike" cap="none" normalizeH="0" baseline="0" dirty="0">
                <a:ln>
                  <a:noFill/>
                </a:ln>
                <a:solidFill>
                  <a:srgbClr val="FFFFFF"/>
                </a:solidFill>
                <a:effectLst/>
                <a:latin typeface="Arial" panose="020B0604020202020204" pitchFamily="34" charset="0"/>
              </a:rPr>
              <a:t>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247" name="Rectangle 83">
            <a:extLst>
              <a:ext uri="{FF2B5EF4-FFF2-40B4-BE49-F238E27FC236}">
                <a16:creationId xmlns:a16="http://schemas.microsoft.com/office/drawing/2014/main" id="{6FE44FEF-A461-4E38-929B-2148F9FB1C15}"/>
              </a:ext>
            </a:extLst>
          </p:cNvPr>
          <p:cNvSpPr>
            <a:spLocks noChangeArrowheads="1"/>
          </p:cNvSpPr>
          <p:nvPr/>
        </p:nvSpPr>
        <p:spPr bwMode="auto">
          <a:xfrm>
            <a:off x="4905375" y="334645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FFFFFF"/>
                </a:solidFill>
              </a:rPr>
              <a:t>O</a:t>
            </a:r>
            <a:r>
              <a:rPr kumimoji="0" lang="fr-FR" altLang="fr-FR" sz="1800" b="1" i="0" u="none" strike="noStrike" cap="none" normalizeH="0" baseline="0" dirty="0">
                <a:ln>
                  <a:noFill/>
                </a:ln>
                <a:solidFill>
                  <a:srgbClr val="FFFFFF"/>
                </a:solidFill>
                <a:effectLst/>
                <a:latin typeface="Arial" panose="020B0604020202020204" pitchFamily="34" charset="0"/>
              </a:rPr>
              <a:t>ui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248" name="Rectangle 84">
            <a:extLst>
              <a:ext uri="{FF2B5EF4-FFF2-40B4-BE49-F238E27FC236}">
                <a16:creationId xmlns:a16="http://schemas.microsoft.com/office/drawing/2014/main" id="{B87C31F7-6D38-4EAB-9860-A3E0859AC925}"/>
              </a:ext>
            </a:extLst>
          </p:cNvPr>
          <p:cNvSpPr>
            <a:spLocks noChangeArrowheads="1"/>
          </p:cNvSpPr>
          <p:nvPr/>
        </p:nvSpPr>
        <p:spPr bwMode="auto">
          <a:xfrm>
            <a:off x="6138863" y="3354388"/>
            <a:ext cx="1276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Barème sur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49" name="Rectangle 85">
            <a:extLst>
              <a:ext uri="{FF2B5EF4-FFF2-40B4-BE49-F238E27FC236}">
                <a16:creationId xmlns:a16="http://schemas.microsoft.com/office/drawing/2014/main" id="{672A0C01-E9E5-4F7D-871D-742C2AC968A4}"/>
              </a:ext>
            </a:extLst>
          </p:cNvPr>
          <p:cNvSpPr>
            <a:spLocks noChangeArrowheads="1"/>
          </p:cNvSpPr>
          <p:nvPr/>
        </p:nvSpPr>
        <p:spPr bwMode="auto">
          <a:xfrm>
            <a:off x="6135688" y="3598863"/>
            <a:ext cx="1279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0" name="Rectangle 86">
            <a:extLst>
              <a:ext uri="{FF2B5EF4-FFF2-40B4-BE49-F238E27FC236}">
                <a16:creationId xmlns:a16="http://schemas.microsoft.com/office/drawing/2014/main" id="{3C9ED6DD-B5E3-4849-AA76-30C3D8945C5F}"/>
              </a:ext>
            </a:extLst>
          </p:cNvPr>
          <p:cNvSpPr>
            <a:spLocks noChangeArrowheads="1"/>
          </p:cNvSpPr>
          <p:nvPr/>
        </p:nvSpPr>
        <p:spPr bwMode="auto">
          <a:xfrm>
            <a:off x="5824538" y="3843338"/>
            <a:ext cx="1841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 PFO de 12,80 %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1" name="Rectangle 87">
            <a:extLst>
              <a:ext uri="{FF2B5EF4-FFF2-40B4-BE49-F238E27FC236}">
                <a16:creationId xmlns:a16="http://schemas.microsoft.com/office/drawing/2014/main" id="{7EFF6FE1-6DA3-4E13-9BA3-899C432D4C9B}"/>
              </a:ext>
            </a:extLst>
          </p:cNvPr>
          <p:cNvSpPr>
            <a:spLocks noChangeArrowheads="1"/>
          </p:cNvSpPr>
          <p:nvPr/>
        </p:nvSpPr>
        <p:spPr bwMode="auto">
          <a:xfrm>
            <a:off x="5991225" y="4084638"/>
            <a:ext cx="15954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sur produits ou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2" name="Rectangle 88">
            <a:extLst>
              <a:ext uri="{FF2B5EF4-FFF2-40B4-BE49-F238E27FC236}">
                <a16:creationId xmlns:a16="http://schemas.microsoft.com/office/drawing/2014/main" id="{315C8AF5-DE5B-4025-A95E-6A696937E149}"/>
              </a:ext>
            </a:extLst>
          </p:cNvPr>
          <p:cNvSpPr>
            <a:spLocks noChangeArrowheads="1"/>
          </p:cNvSpPr>
          <p:nvPr/>
        </p:nvSpPr>
        <p:spPr bwMode="auto">
          <a:xfrm>
            <a:off x="5872163" y="4329113"/>
            <a:ext cx="18446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option barème en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3" name="Rectangle 89">
            <a:extLst>
              <a:ext uri="{FF2B5EF4-FFF2-40B4-BE49-F238E27FC236}">
                <a16:creationId xmlns:a16="http://schemas.microsoft.com/office/drawing/2014/main" id="{781C21E9-314F-4CC5-AACC-D4772617835D}"/>
              </a:ext>
            </a:extLst>
          </p:cNvPr>
          <p:cNvSpPr>
            <a:spLocks noChangeArrowheads="1"/>
          </p:cNvSpPr>
          <p:nvPr/>
        </p:nvSpPr>
        <p:spPr bwMode="auto">
          <a:xfrm>
            <a:off x="6477000" y="4573588"/>
            <a:ext cx="6191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N+1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4" name="Rectangle 90">
            <a:extLst>
              <a:ext uri="{FF2B5EF4-FFF2-40B4-BE49-F238E27FC236}">
                <a16:creationId xmlns:a16="http://schemas.microsoft.com/office/drawing/2014/main" id="{C6726A5B-D062-4AE4-91AB-F84D16A5CCAA}"/>
              </a:ext>
            </a:extLst>
          </p:cNvPr>
          <p:cNvSpPr>
            <a:spLocks noChangeArrowheads="1"/>
          </p:cNvSpPr>
          <p:nvPr/>
        </p:nvSpPr>
        <p:spPr bwMode="auto">
          <a:xfrm>
            <a:off x="8045450" y="3598863"/>
            <a:ext cx="7445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PS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5" name="Rectangle 91">
            <a:extLst>
              <a:ext uri="{FF2B5EF4-FFF2-40B4-BE49-F238E27FC236}">
                <a16:creationId xmlns:a16="http://schemas.microsoft.com/office/drawing/2014/main" id="{E36D1552-488D-412C-8B58-7418E163EBA8}"/>
              </a:ext>
            </a:extLst>
          </p:cNvPr>
          <p:cNvSpPr>
            <a:spLocks noChangeArrowheads="1"/>
          </p:cNvSpPr>
          <p:nvPr/>
        </p:nvSpPr>
        <p:spPr bwMode="auto">
          <a:xfrm>
            <a:off x="7777163" y="3843338"/>
            <a:ext cx="1246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17,20 % sur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56" name="Rectangle 92">
            <a:extLst>
              <a:ext uri="{FF2B5EF4-FFF2-40B4-BE49-F238E27FC236}">
                <a16:creationId xmlns:a16="http://schemas.microsoft.com/office/drawing/2014/main" id="{F365A34B-7564-424B-9091-2678246F0577}"/>
              </a:ext>
            </a:extLst>
          </p:cNvPr>
          <p:cNvSpPr>
            <a:spLocks noChangeArrowheads="1"/>
          </p:cNvSpPr>
          <p:nvPr/>
        </p:nvSpPr>
        <p:spPr bwMode="auto">
          <a:xfrm>
            <a:off x="7959725" y="4084638"/>
            <a:ext cx="8699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produits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499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13"/>
                                        </p:tgtEl>
                                        <p:attrNameLst>
                                          <p:attrName>style.visibility</p:attrName>
                                        </p:attrNameLst>
                                      </p:cBhvr>
                                      <p:to>
                                        <p:strVal val="visible"/>
                                      </p:to>
                                    </p:set>
                                    <p:animEffect transition="in" filter="wipe(down)">
                                      <p:cBhvr>
                                        <p:cTn id="10" dur="500"/>
                                        <p:tgtEl>
                                          <p:spTgt spid="82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219"/>
                                        </p:tgtEl>
                                        <p:attrNameLst>
                                          <p:attrName>style.visibility</p:attrName>
                                        </p:attrNameLst>
                                      </p:cBhvr>
                                      <p:to>
                                        <p:strVal val="visible"/>
                                      </p:to>
                                    </p:set>
                                    <p:animEffect transition="in" filter="wipe(down)">
                                      <p:cBhvr>
                                        <p:cTn id="25" dur="500"/>
                                        <p:tgtEl>
                                          <p:spTgt spid="82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192"/>
                                        </p:tgtEl>
                                        <p:attrNameLst>
                                          <p:attrName>style.visibility</p:attrName>
                                        </p:attrNameLst>
                                      </p:cBhvr>
                                      <p:to>
                                        <p:strVal val="visible"/>
                                      </p:to>
                                    </p:set>
                                    <p:animEffect transition="in" filter="wipe(down)">
                                      <p:cBhvr>
                                        <p:cTn id="59" dur="500"/>
                                        <p:tgtEl>
                                          <p:spTgt spid="819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193"/>
                                        </p:tgtEl>
                                        <p:attrNameLst>
                                          <p:attrName>style.visibility</p:attrName>
                                        </p:attrNameLst>
                                      </p:cBhvr>
                                      <p:to>
                                        <p:strVal val="visible"/>
                                      </p:to>
                                    </p:set>
                                    <p:animEffect transition="in" filter="wipe(down)">
                                      <p:cBhvr>
                                        <p:cTn id="62" dur="500"/>
                                        <p:tgtEl>
                                          <p:spTgt spid="819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194"/>
                                        </p:tgtEl>
                                        <p:attrNameLst>
                                          <p:attrName>style.visibility</p:attrName>
                                        </p:attrNameLst>
                                      </p:cBhvr>
                                      <p:to>
                                        <p:strVal val="visible"/>
                                      </p:to>
                                    </p:set>
                                    <p:animEffect transition="in" filter="wipe(down)">
                                      <p:cBhvr>
                                        <p:cTn id="65" dur="500"/>
                                        <p:tgtEl>
                                          <p:spTgt spid="819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195"/>
                                        </p:tgtEl>
                                        <p:attrNameLst>
                                          <p:attrName>style.visibility</p:attrName>
                                        </p:attrNameLst>
                                      </p:cBhvr>
                                      <p:to>
                                        <p:strVal val="visible"/>
                                      </p:to>
                                    </p:set>
                                    <p:animEffect transition="in" filter="wipe(down)">
                                      <p:cBhvr>
                                        <p:cTn id="68"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8192" grpId="0" animBg="1"/>
      <p:bldP spid="8193" grpId="0" animBg="1"/>
      <p:bldP spid="8194" grpId="0" animBg="1"/>
      <p:bldP spid="8195" grpId="0" animBg="1"/>
      <p:bldP spid="8213" grpId="0"/>
      <p:bldP spid="82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07504" y="195486"/>
            <a:ext cx="8856984" cy="792088"/>
          </a:xfrm>
          <a:ln>
            <a:solidFill>
              <a:schemeClr val="accent6"/>
            </a:solidFill>
          </a:ln>
        </p:spPr>
        <p:txBody>
          <a:bodyPr/>
          <a:lstStyle/>
          <a:p>
            <a:pPr algn="ctr"/>
            <a:r>
              <a:rPr lang="fr-FR" dirty="0">
                <a:solidFill>
                  <a:schemeClr val="accent6"/>
                </a:solidFill>
              </a:rPr>
              <a:t>Et qui</a:t>
            </a:r>
            <a:r>
              <a:rPr lang="fr-FR" b="1" dirty="0">
                <a:solidFill>
                  <a:schemeClr val="accent6"/>
                </a:solidFill>
              </a:rPr>
              <a:t> </a:t>
            </a:r>
            <a:r>
              <a:rPr lang="fr-FR" dirty="0">
                <a:solidFill>
                  <a:schemeClr val="accent6"/>
                </a:solidFill>
              </a:rPr>
              <a:t>prévoit la </a:t>
            </a:r>
            <a:r>
              <a:rPr lang="fr-FR" b="1" dirty="0">
                <a:solidFill>
                  <a:schemeClr val="accent6"/>
                </a:solidFill>
              </a:rPr>
              <a:t>transférabilité totale des droits pour chaque catégorie de versements </a:t>
            </a:r>
            <a:r>
              <a:rPr lang="fr-FR" dirty="0">
                <a:solidFill>
                  <a:schemeClr val="accent6"/>
                </a:solidFill>
              </a:rPr>
              <a:t>vers chacun des plans  </a:t>
            </a:r>
            <a:br>
              <a:rPr lang="fr-FR" dirty="0">
                <a:solidFill>
                  <a:schemeClr val="accent6"/>
                </a:solidFill>
              </a:rPr>
            </a:br>
            <a:endParaRPr lang="fr-FR" b="1" u="sng"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33</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07504" y="1153849"/>
          <a:ext cx="8928992" cy="263757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621783715"/>
                    </a:ext>
                  </a:extLst>
                </a:gridCol>
                <a:gridCol w="2232248">
                  <a:extLst>
                    <a:ext uri="{9D8B030D-6E8A-4147-A177-3AD203B41FA5}">
                      <a16:colId xmlns:a16="http://schemas.microsoft.com/office/drawing/2014/main" val="3051841110"/>
                    </a:ext>
                  </a:extLst>
                </a:gridCol>
                <a:gridCol w="2304256">
                  <a:extLst>
                    <a:ext uri="{9D8B030D-6E8A-4147-A177-3AD203B41FA5}">
                      <a16:colId xmlns:a16="http://schemas.microsoft.com/office/drawing/2014/main" val="960438437"/>
                    </a:ext>
                  </a:extLst>
                </a:gridCol>
                <a:gridCol w="2160240">
                  <a:extLst>
                    <a:ext uri="{9D8B030D-6E8A-4147-A177-3AD203B41FA5}">
                      <a16:colId xmlns:a16="http://schemas.microsoft.com/office/drawing/2014/main" val="2022352010"/>
                    </a:ext>
                  </a:extLst>
                </a:gridCol>
              </a:tblGrid>
              <a:tr h="595411">
                <a:tc>
                  <a:txBody>
                    <a:bodyPr/>
                    <a:lstStyle/>
                    <a:p>
                      <a:r>
                        <a:rPr lang="fr-FR" sz="1600" dirty="0"/>
                        <a:t>Transferts vers </a:t>
                      </a:r>
                    </a:p>
                  </a:txBody>
                  <a:tcPr>
                    <a:solidFill>
                      <a:schemeClr val="accent6"/>
                    </a:solidFill>
                  </a:tcPr>
                </a:tc>
                <a:tc>
                  <a:txBody>
                    <a:bodyPr/>
                    <a:lstStyle/>
                    <a:p>
                      <a:pPr algn="ctr"/>
                      <a:r>
                        <a:rPr lang="fr-FR" sz="1600" dirty="0"/>
                        <a:t>PERI </a:t>
                      </a:r>
                    </a:p>
                  </a:txBody>
                  <a:tcPr>
                    <a:solidFill>
                      <a:schemeClr val="accent6"/>
                    </a:solidFill>
                  </a:tcPr>
                </a:tc>
                <a:tc>
                  <a:txBody>
                    <a:bodyPr/>
                    <a:lstStyle/>
                    <a:p>
                      <a:pPr algn="ctr"/>
                      <a:r>
                        <a:rPr lang="fr-FR" sz="1600" dirty="0"/>
                        <a:t>PERO </a:t>
                      </a:r>
                    </a:p>
                  </a:txBody>
                  <a:tcPr>
                    <a:solidFill>
                      <a:schemeClr val="accent6"/>
                    </a:solidFill>
                  </a:tcPr>
                </a:tc>
                <a:tc>
                  <a:txBody>
                    <a:bodyPr/>
                    <a:lstStyle/>
                    <a:p>
                      <a:pPr algn="ctr"/>
                      <a:r>
                        <a:rPr lang="fr-FR" sz="1600" dirty="0"/>
                        <a:t> PERECO </a:t>
                      </a:r>
                    </a:p>
                  </a:txBody>
                  <a:tcPr>
                    <a:solidFill>
                      <a:schemeClr val="accent6"/>
                    </a:solidFill>
                  </a:tcPr>
                </a:tc>
                <a:extLst>
                  <a:ext uri="{0D108BD9-81ED-4DB2-BD59-A6C34878D82A}">
                    <a16:rowId xmlns:a16="http://schemas.microsoft.com/office/drawing/2014/main" val="3545120676"/>
                  </a:ext>
                </a:extLst>
              </a:tr>
              <a:tr h="966506">
                <a:tc>
                  <a:txBody>
                    <a:bodyPr/>
                    <a:lstStyle/>
                    <a:p>
                      <a:r>
                        <a:rPr lang="fr-FR" sz="1600" b="1" dirty="0">
                          <a:solidFill>
                            <a:schemeClr val="bg1"/>
                          </a:solidFill>
                        </a:rPr>
                        <a:t>Conditions de transferts</a:t>
                      </a:r>
                      <a:endParaRPr lang="fr-FR" sz="1200" b="1" dirty="0">
                        <a:solidFill>
                          <a:schemeClr val="bg1"/>
                        </a:solidFill>
                      </a:endParaRPr>
                    </a:p>
                  </a:txBody>
                  <a:tcPr>
                    <a:solidFill>
                      <a:schemeClr val="accent6"/>
                    </a:solidFill>
                  </a:tcPr>
                </a:tc>
                <a:tc>
                  <a:txBody>
                    <a:bodyPr/>
                    <a:lstStyle/>
                    <a:p>
                      <a:pPr algn="ctr"/>
                      <a:r>
                        <a:rPr lang="fr-FR" sz="1600" b="1" dirty="0">
                          <a:solidFill>
                            <a:schemeClr val="bg1"/>
                          </a:solidFill>
                        </a:rPr>
                        <a:t>Possible à tous moments</a:t>
                      </a:r>
                    </a:p>
                  </a:txBody>
                  <a:tcPr>
                    <a:solidFill>
                      <a:schemeClr val="accent6"/>
                    </a:solidFill>
                  </a:tcPr>
                </a:tc>
                <a:tc>
                  <a:txBody>
                    <a:bodyPr/>
                    <a:lstStyle/>
                    <a:p>
                      <a:pPr algn="ctr"/>
                      <a:r>
                        <a:rPr lang="fr-FR" sz="1600" b="1" dirty="0">
                          <a:solidFill>
                            <a:schemeClr val="bg1"/>
                          </a:solidFill>
                        </a:rPr>
                        <a:t>Possible que si le salarié n’est plus tenu d’y adhérer</a:t>
                      </a:r>
                    </a:p>
                    <a:p>
                      <a:pPr algn="ctr"/>
                      <a:r>
                        <a:rPr lang="fr-FR" sz="1600" b="1" dirty="0">
                          <a:solidFill>
                            <a:schemeClr val="bg1"/>
                          </a:solidFill>
                        </a:rPr>
                        <a:t>( sortie des effectifs)</a:t>
                      </a:r>
                    </a:p>
                  </a:txBody>
                  <a:tcPr>
                    <a:solidFill>
                      <a:schemeClr val="accent6"/>
                    </a:solidFill>
                  </a:tcPr>
                </a:tc>
                <a:tc>
                  <a:txBody>
                    <a:bodyPr/>
                    <a:lstStyle/>
                    <a:p>
                      <a:pPr algn="ctr"/>
                      <a:r>
                        <a:rPr lang="fr-FR" sz="1600" b="1" dirty="0">
                          <a:solidFill>
                            <a:schemeClr val="bg1"/>
                          </a:solidFill>
                        </a:rPr>
                        <a:t>Possible que si le salarié n’est plus tenu d’y adhérer</a:t>
                      </a:r>
                    </a:p>
                    <a:p>
                      <a:pPr algn="ctr"/>
                      <a:r>
                        <a:rPr lang="fr-FR" sz="1600" b="1" dirty="0">
                          <a:solidFill>
                            <a:schemeClr val="bg1"/>
                          </a:solidFill>
                        </a:rPr>
                        <a:t>( sortie des effectifs)</a:t>
                      </a:r>
                    </a:p>
                    <a:p>
                      <a:pPr algn="ctr"/>
                      <a:r>
                        <a:rPr lang="fr-FR" sz="1600" b="1" dirty="0">
                          <a:solidFill>
                            <a:schemeClr val="bg1"/>
                          </a:solidFill>
                        </a:rPr>
                        <a:t>Ou dans le cas contraire possible 1 fois tous les 3 ans </a:t>
                      </a:r>
                    </a:p>
                  </a:txBody>
                  <a:tcPr>
                    <a:solidFill>
                      <a:schemeClr val="accent6"/>
                    </a:solidFill>
                  </a:tcPr>
                </a:tc>
                <a:extLst>
                  <a:ext uri="{0D108BD9-81ED-4DB2-BD59-A6C34878D82A}">
                    <a16:rowId xmlns:a16="http://schemas.microsoft.com/office/drawing/2014/main" val="539606803"/>
                  </a:ext>
                </a:extLst>
              </a:tr>
            </a:tbl>
          </a:graphicData>
        </a:graphic>
      </p:graphicFrame>
      <p:sp>
        <p:nvSpPr>
          <p:cNvPr id="8" name="AutoShape 3">
            <a:extLst>
              <a:ext uri="{FF2B5EF4-FFF2-40B4-BE49-F238E27FC236}">
                <a16:creationId xmlns:a16="http://schemas.microsoft.com/office/drawing/2014/main" id="{A1C8C29A-44E7-48BF-A6C5-3233698DEB63}"/>
              </a:ext>
            </a:extLst>
          </p:cNvPr>
          <p:cNvSpPr>
            <a:spLocks noChangeAspect="1" noChangeArrowheads="1" noTextEdit="1"/>
          </p:cNvSpPr>
          <p:nvPr/>
        </p:nvSpPr>
        <p:spPr bwMode="auto">
          <a:xfrm>
            <a:off x="11113" y="3175"/>
            <a:ext cx="91328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5">
            <a:extLst>
              <a:ext uri="{FF2B5EF4-FFF2-40B4-BE49-F238E27FC236}">
                <a16:creationId xmlns:a16="http://schemas.microsoft.com/office/drawing/2014/main" id="{EB038C11-3377-419B-8319-7F04B0C70E9E}"/>
              </a:ext>
            </a:extLst>
          </p:cNvPr>
          <p:cNvSpPr>
            <a:spLocks noChangeArrowheads="1"/>
          </p:cNvSpPr>
          <p:nvPr/>
        </p:nvSpPr>
        <p:spPr bwMode="auto">
          <a:xfrm>
            <a:off x="9526" y="1588"/>
            <a:ext cx="9136062" cy="514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9222" name="Picture 6">
            <a:extLst>
              <a:ext uri="{FF2B5EF4-FFF2-40B4-BE49-F238E27FC236}">
                <a16:creationId xmlns:a16="http://schemas.microsoft.com/office/drawing/2014/main" id="{27A8B0F6-3051-4F93-A3B5-B17BE19B4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175"/>
            <a:ext cx="9136062"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C7F95BC6-6851-42E7-968F-6974F2526BEB}"/>
              </a:ext>
            </a:extLst>
          </p:cNvPr>
          <p:cNvSpPr>
            <a:spLocks noChangeArrowheads="1"/>
          </p:cNvSpPr>
          <p:nvPr/>
        </p:nvSpPr>
        <p:spPr bwMode="auto">
          <a:xfrm>
            <a:off x="117475" y="196850"/>
            <a:ext cx="8848725" cy="793750"/>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8">
            <a:extLst>
              <a:ext uri="{FF2B5EF4-FFF2-40B4-BE49-F238E27FC236}">
                <a16:creationId xmlns:a16="http://schemas.microsoft.com/office/drawing/2014/main" id="{97E746BB-B722-47E7-B376-726F6836CB3D}"/>
              </a:ext>
            </a:extLst>
          </p:cNvPr>
          <p:cNvSpPr>
            <a:spLocks noChangeArrowheads="1"/>
          </p:cNvSpPr>
          <p:nvPr/>
        </p:nvSpPr>
        <p:spPr bwMode="auto">
          <a:xfrm>
            <a:off x="633413" y="261938"/>
            <a:ext cx="252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D562AA50-16C2-4FE7-93B9-029BA017BF50}"/>
              </a:ext>
            </a:extLst>
          </p:cNvPr>
          <p:cNvSpPr>
            <a:spLocks noChangeArrowheads="1"/>
          </p:cNvSpPr>
          <p:nvPr/>
        </p:nvSpPr>
        <p:spPr bwMode="auto">
          <a:xfrm>
            <a:off x="785813" y="261938"/>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A54AE7A1-EEC2-4EAE-B50B-379DBBABA279}"/>
              </a:ext>
            </a:extLst>
          </p:cNvPr>
          <p:cNvSpPr>
            <a:spLocks noChangeArrowheads="1"/>
          </p:cNvSpPr>
          <p:nvPr/>
        </p:nvSpPr>
        <p:spPr bwMode="auto">
          <a:xfrm>
            <a:off x="912813" y="261938"/>
            <a:ext cx="404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qui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905B73F0-94F8-4A75-8E86-578CD9C4FA49}"/>
              </a:ext>
            </a:extLst>
          </p:cNvPr>
          <p:cNvSpPr>
            <a:spLocks noChangeArrowheads="1"/>
          </p:cNvSpPr>
          <p:nvPr/>
        </p:nvSpPr>
        <p:spPr bwMode="auto">
          <a:xfrm>
            <a:off x="1281113" y="261938"/>
            <a:ext cx="109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prévoit la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EE619B55-58E9-4881-A872-D17EF0BA152D}"/>
              </a:ext>
            </a:extLst>
          </p:cNvPr>
          <p:cNvSpPr>
            <a:spLocks noChangeArrowheads="1"/>
          </p:cNvSpPr>
          <p:nvPr/>
        </p:nvSpPr>
        <p:spPr bwMode="auto">
          <a:xfrm>
            <a:off x="2271713" y="252413"/>
            <a:ext cx="49482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transférabilité totale des droits pour chaque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CF81569A-DC57-4D6C-ACB3-FEA87F14228D}"/>
              </a:ext>
            </a:extLst>
          </p:cNvPr>
          <p:cNvSpPr>
            <a:spLocks noChangeArrowheads="1"/>
          </p:cNvSpPr>
          <p:nvPr/>
        </p:nvSpPr>
        <p:spPr bwMode="auto">
          <a:xfrm>
            <a:off x="7104063" y="252413"/>
            <a:ext cx="1187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catégorie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16CB6919-4CE6-433A-85FD-BC12EDE86E28}"/>
              </a:ext>
            </a:extLst>
          </p:cNvPr>
          <p:cNvSpPr>
            <a:spLocks noChangeArrowheads="1"/>
          </p:cNvSpPr>
          <p:nvPr/>
        </p:nvSpPr>
        <p:spPr bwMode="auto">
          <a:xfrm>
            <a:off x="8181975" y="252413"/>
            <a:ext cx="438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E1FBBB93-656D-415E-98D7-410E84261CCE}"/>
              </a:ext>
            </a:extLst>
          </p:cNvPr>
          <p:cNvSpPr>
            <a:spLocks noChangeArrowheads="1"/>
          </p:cNvSpPr>
          <p:nvPr/>
        </p:nvSpPr>
        <p:spPr bwMode="auto">
          <a:xfrm>
            <a:off x="2736850" y="527050"/>
            <a:ext cx="1441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52FF"/>
                </a:solidFill>
                <a:effectLst/>
                <a:latin typeface="Arial" panose="020B0604020202020204" pitchFamily="34" charset="0"/>
              </a:rPr>
              <a:t>versements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A774AC47-EE78-45C9-B7E6-356A7FE61BF3}"/>
              </a:ext>
            </a:extLst>
          </p:cNvPr>
          <p:cNvSpPr>
            <a:spLocks noChangeArrowheads="1"/>
          </p:cNvSpPr>
          <p:nvPr/>
        </p:nvSpPr>
        <p:spPr bwMode="auto">
          <a:xfrm>
            <a:off x="4071938" y="536575"/>
            <a:ext cx="59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vers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463CFF2B-41A8-4992-840C-C0DBBBFB22FB}"/>
              </a:ext>
            </a:extLst>
          </p:cNvPr>
          <p:cNvSpPr>
            <a:spLocks noChangeArrowheads="1"/>
          </p:cNvSpPr>
          <p:nvPr/>
        </p:nvSpPr>
        <p:spPr bwMode="auto">
          <a:xfrm>
            <a:off x="4564063" y="536575"/>
            <a:ext cx="2008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52FF"/>
                </a:solidFill>
                <a:effectLst/>
                <a:latin typeface="Arial" panose="020B0604020202020204" pitchFamily="34" charset="0"/>
              </a:rPr>
              <a:t>chacun des plans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C4F84633-62F7-4343-AE1B-7BF1A909A8E5}"/>
              </a:ext>
            </a:extLst>
          </p:cNvPr>
          <p:cNvSpPr>
            <a:spLocks noChangeArrowheads="1"/>
          </p:cNvSpPr>
          <p:nvPr/>
        </p:nvSpPr>
        <p:spPr bwMode="auto">
          <a:xfrm>
            <a:off x="7854950" y="4926013"/>
            <a:ext cx="484187"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B94FBC43-E803-41DE-A0CC-CF1E5B6AA82E}"/>
              </a:ext>
            </a:extLst>
          </p:cNvPr>
          <p:cNvSpPr>
            <a:spLocks noChangeArrowheads="1"/>
          </p:cNvSpPr>
          <p:nvPr/>
        </p:nvSpPr>
        <p:spPr bwMode="auto">
          <a:xfrm>
            <a:off x="8636000" y="4926013"/>
            <a:ext cx="1365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33</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FEC83DF8-5E09-4F58-B393-374C300B8B2D}"/>
              </a:ext>
            </a:extLst>
          </p:cNvPr>
          <p:cNvSpPr>
            <a:spLocks noChangeArrowheads="1"/>
          </p:cNvSpPr>
          <p:nvPr/>
        </p:nvSpPr>
        <p:spPr bwMode="auto">
          <a:xfrm>
            <a:off x="117475" y="1155700"/>
            <a:ext cx="2230437"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1">
            <a:extLst>
              <a:ext uri="{FF2B5EF4-FFF2-40B4-BE49-F238E27FC236}">
                <a16:creationId xmlns:a16="http://schemas.microsoft.com/office/drawing/2014/main" id="{D5ABEDFA-E4AA-4B42-A9BD-7BD4E57FCCFF}"/>
              </a:ext>
            </a:extLst>
          </p:cNvPr>
          <p:cNvSpPr>
            <a:spLocks noChangeArrowheads="1"/>
          </p:cNvSpPr>
          <p:nvPr/>
        </p:nvSpPr>
        <p:spPr bwMode="auto">
          <a:xfrm>
            <a:off x="2347913" y="1155700"/>
            <a:ext cx="2228850"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2">
            <a:extLst>
              <a:ext uri="{FF2B5EF4-FFF2-40B4-BE49-F238E27FC236}">
                <a16:creationId xmlns:a16="http://schemas.microsoft.com/office/drawing/2014/main" id="{FAC8B281-E2E2-4971-90F6-5376BAF5DB30}"/>
              </a:ext>
            </a:extLst>
          </p:cNvPr>
          <p:cNvSpPr>
            <a:spLocks noChangeArrowheads="1"/>
          </p:cNvSpPr>
          <p:nvPr/>
        </p:nvSpPr>
        <p:spPr bwMode="auto">
          <a:xfrm>
            <a:off x="4576763" y="1155700"/>
            <a:ext cx="2303462"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3">
            <a:extLst>
              <a:ext uri="{FF2B5EF4-FFF2-40B4-BE49-F238E27FC236}">
                <a16:creationId xmlns:a16="http://schemas.microsoft.com/office/drawing/2014/main" id="{06257BF4-22A0-430A-ABE0-7DDF09112995}"/>
              </a:ext>
            </a:extLst>
          </p:cNvPr>
          <p:cNvSpPr>
            <a:spLocks noChangeArrowheads="1"/>
          </p:cNvSpPr>
          <p:nvPr/>
        </p:nvSpPr>
        <p:spPr bwMode="auto">
          <a:xfrm>
            <a:off x="6880225" y="1155700"/>
            <a:ext cx="2157412" cy="5969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4">
            <a:extLst>
              <a:ext uri="{FF2B5EF4-FFF2-40B4-BE49-F238E27FC236}">
                <a16:creationId xmlns:a16="http://schemas.microsoft.com/office/drawing/2014/main" id="{2F7B4BFE-8A7A-42EF-911F-0E0E930BA23B}"/>
              </a:ext>
            </a:extLst>
          </p:cNvPr>
          <p:cNvSpPr>
            <a:spLocks noChangeArrowheads="1"/>
          </p:cNvSpPr>
          <p:nvPr/>
        </p:nvSpPr>
        <p:spPr bwMode="auto">
          <a:xfrm>
            <a:off x="117475" y="1752600"/>
            <a:ext cx="2230437" cy="20431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5">
            <a:extLst>
              <a:ext uri="{FF2B5EF4-FFF2-40B4-BE49-F238E27FC236}">
                <a16:creationId xmlns:a16="http://schemas.microsoft.com/office/drawing/2014/main" id="{6EB4A4C9-64F4-4302-9986-9BA30579DFCB}"/>
              </a:ext>
            </a:extLst>
          </p:cNvPr>
          <p:cNvSpPr>
            <a:spLocks noChangeArrowheads="1"/>
          </p:cNvSpPr>
          <p:nvPr/>
        </p:nvSpPr>
        <p:spPr bwMode="auto">
          <a:xfrm>
            <a:off x="2347913" y="1752600"/>
            <a:ext cx="2228850" cy="20431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6">
            <a:extLst>
              <a:ext uri="{FF2B5EF4-FFF2-40B4-BE49-F238E27FC236}">
                <a16:creationId xmlns:a16="http://schemas.microsoft.com/office/drawing/2014/main" id="{B9496E8F-043C-4B7A-8DC6-A90BDF101CC7}"/>
              </a:ext>
            </a:extLst>
          </p:cNvPr>
          <p:cNvSpPr>
            <a:spLocks noChangeArrowheads="1"/>
          </p:cNvSpPr>
          <p:nvPr/>
        </p:nvSpPr>
        <p:spPr bwMode="auto">
          <a:xfrm>
            <a:off x="4576763" y="1752600"/>
            <a:ext cx="2303462" cy="20431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7">
            <a:extLst>
              <a:ext uri="{FF2B5EF4-FFF2-40B4-BE49-F238E27FC236}">
                <a16:creationId xmlns:a16="http://schemas.microsoft.com/office/drawing/2014/main" id="{4578451F-4E33-486F-A79A-C39DA657D197}"/>
              </a:ext>
            </a:extLst>
          </p:cNvPr>
          <p:cNvSpPr>
            <a:spLocks noChangeArrowheads="1"/>
          </p:cNvSpPr>
          <p:nvPr/>
        </p:nvSpPr>
        <p:spPr bwMode="auto">
          <a:xfrm>
            <a:off x="6880225" y="1752600"/>
            <a:ext cx="2157412" cy="20431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Line 28">
            <a:extLst>
              <a:ext uri="{FF2B5EF4-FFF2-40B4-BE49-F238E27FC236}">
                <a16:creationId xmlns:a16="http://schemas.microsoft.com/office/drawing/2014/main" id="{FF72906C-D781-4062-B8B8-C7A9C4EF9A39}"/>
              </a:ext>
            </a:extLst>
          </p:cNvPr>
          <p:cNvSpPr>
            <a:spLocks noChangeShapeType="1"/>
          </p:cNvSpPr>
          <p:nvPr/>
        </p:nvSpPr>
        <p:spPr bwMode="auto">
          <a:xfrm>
            <a:off x="2347913" y="1149350"/>
            <a:ext cx="0" cy="26527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16" name="Line 29">
            <a:extLst>
              <a:ext uri="{FF2B5EF4-FFF2-40B4-BE49-F238E27FC236}">
                <a16:creationId xmlns:a16="http://schemas.microsoft.com/office/drawing/2014/main" id="{ADF2E115-755C-451D-B876-4F898DA4BB98}"/>
              </a:ext>
            </a:extLst>
          </p:cNvPr>
          <p:cNvSpPr>
            <a:spLocks noChangeShapeType="1"/>
          </p:cNvSpPr>
          <p:nvPr/>
        </p:nvSpPr>
        <p:spPr bwMode="auto">
          <a:xfrm>
            <a:off x="4576763" y="1149350"/>
            <a:ext cx="0" cy="26527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17" name="Line 30">
            <a:extLst>
              <a:ext uri="{FF2B5EF4-FFF2-40B4-BE49-F238E27FC236}">
                <a16:creationId xmlns:a16="http://schemas.microsoft.com/office/drawing/2014/main" id="{BC1D7BCE-36F3-4DD6-B2E9-8BE48ACCBA33}"/>
              </a:ext>
            </a:extLst>
          </p:cNvPr>
          <p:cNvSpPr>
            <a:spLocks noChangeShapeType="1"/>
          </p:cNvSpPr>
          <p:nvPr/>
        </p:nvSpPr>
        <p:spPr bwMode="auto">
          <a:xfrm>
            <a:off x="6880225" y="1149350"/>
            <a:ext cx="0" cy="26527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18" name="Line 31">
            <a:extLst>
              <a:ext uri="{FF2B5EF4-FFF2-40B4-BE49-F238E27FC236}">
                <a16:creationId xmlns:a16="http://schemas.microsoft.com/office/drawing/2014/main" id="{DE631DE8-CB51-4D4D-AC8D-2EBEEEBA746D}"/>
              </a:ext>
            </a:extLst>
          </p:cNvPr>
          <p:cNvSpPr>
            <a:spLocks noChangeShapeType="1"/>
          </p:cNvSpPr>
          <p:nvPr/>
        </p:nvSpPr>
        <p:spPr bwMode="auto">
          <a:xfrm>
            <a:off x="111125" y="1752600"/>
            <a:ext cx="893286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19" name="Line 32">
            <a:extLst>
              <a:ext uri="{FF2B5EF4-FFF2-40B4-BE49-F238E27FC236}">
                <a16:creationId xmlns:a16="http://schemas.microsoft.com/office/drawing/2014/main" id="{7F26A487-FC23-435E-AC88-E2243D3B0669}"/>
              </a:ext>
            </a:extLst>
          </p:cNvPr>
          <p:cNvSpPr>
            <a:spLocks noChangeShapeType="1"/>
          </p:cNvSpPr>
          <p:nvPr/>
        </p:nvSpPr>
        <p:spPr bwMode="auto">
          <a:xfrm>
            <a:off x="117475" y="1149350"/>
            <a:ext cx="0" cy="26527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20" name="Line 33">
            <a:extLst>
              <a:ext uri="{FF2B5EF4-FFF2-40B4-BE49-F238E27FC236}">
                <a16:creationId xmlns:a16="http://schemas.microsoft.com/office/drawing/2014/main" id="{598945F5-36BA-450D-BC56-D0F9498C59F0}"/>
              </a:ext>
            </a:extLst>
          </p:cNvPr>
          <p:cNvSpPr>
            <a:spLocks noChangeShapeType="1"/>
          </p:cNvSpPr>
          <p:nvPr/>
        </p:nvSpPr>
        <p:spPr bwMode="auto">
          <a:xfrm>
            <a:off x="9037638" y="1149350"/>
            <a:ext cx="0" cy="26527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21" name="Line 34">
            <a:extLst>
              <a:ext uri="{FF2B5EF4-FFF2-40B4-BE49-F238E27FC236}">
                <a16:creationId xmlns:a16="http://schemas.microsoft.com/office/drawing/2014/main" id="{9F54004A-01A1-48C9-91BD-2133F587F8A2}"/>
              </a:ext>
            </a:extLst>
          </p:cNvPr>
          <p:cNvSpPr>
            <a:spLocks noChangeShapeType="1"/>
          </p:cNvSpPr>
          <p:nvPr/>
        </p:nvSpPr>
        <p:spPr bwMode="auto">
          <a:xfrm>
            <a:off x="111125" y="1155700"/>
            <a:ext cx="89328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23" name="Line 35">
            <a:extLst>
              <a:ext uri="{FF2B5EF4-FFF2-40B4-BE49-F238E27FC236}">
                <a16:creationId xmlns:a16="http://schemas.microsoft.com/office/drawing/2014/main" id="{9015ABF1-2583-47C3-A77F-96A67B166659}"/>
              </a:ext>
            </a:extLst>
          </p:cNvPr>
          <p:cNvSpPr>
            <a:spLocks noChangeShapeType="1"/>
          </p:cNvSpPr>
          <p:nvPr/>
        </p:nvSpPr>
        <p:spPr bwMode="auto">
          <a:xfrm>
            <a:off x="111125" y="3795713"/>
            <a:ext cx="89328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24" name="Rectangle 36">
            <a:extLst>
              <a:ext uri="{FF2B5EF4-FFF2-40B4-BE49-F238E27FC236}">
                <a16:creationId xmlns:a16="http://schemas.microsoft.com/office/drawing/2014/main" id="{CF1D650D-63D6-44C6-AE78-3F22AAA44FA4}"/>
              </a:ext>
            </a:extLst>
          </p:cNvPr>
          <p:cNvSpPr>
            <a:spLocks noChangeArrowheads="1"/>
          </p:cNvSpPr>
          <p:nvPr/>
        </p:nvSpPr>
        <p:spPr bwMode="auto">
          <a:xfrm>
            <a:off x="209550" y="1212850"/>
            <a:ext cx="1724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Transferts vers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25" name="Rectangle 37">
            <a:extLst>
              <a:ext uri="{FF2B5EF4-FFF2-40B4-BE49-F238E27FC236}">
                <a16:creationId xmlns:a16="http://schemas.microsoft.com/office/drawing/2014/main" id="{04996EFF-6DDA-4827-8314-1F6FFE552220}"/>
              </a:ext>
            </a:extLst>
          </p:cNvPr>
          <p:cNvSpPr>
            <a:spLocks noChangeArrowheads="1"/>
          </p:cNvSpPr>
          <p:nvPr/>
        </p:nvSpPr>
        <p:spPr bwMode="auto">
          <a:xfrm>
            <a:off x="3224213" y="1212850"/>
            <a:ext cx="669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26" name="Rectangle 38">
            <a:extLst>
              <a:ext uri="{FF2B5EF4-FFF2-40B4-BE49-F238E27FC236}">
                <a16:creationId xmlns:a16="http://schemas.microsoft.com/office/drawing/2014/main" id="{78EF5FCF-D151-4E38-B045-0C8D11267EC4}"/>
              </a:ext>
            </a:extLst>
          </p:cNvPr>
          <p:cNvSpPr>
            <a:spLocks noChangeArrowheads="1"/>
          </p:cNvSpPr>
          <p:nvPr/>
        </p:nvSpPr>
        <p:spPr bwMode="auto">
          <a:xfrm>
            <a:off x="5440363" y="1212850"/>
            <a:ext cx="7778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27" name="Rectangle 39">
            <a:extLst>
              <a:ext uri="{FF2B5EF4-FFF2-40B4-BE49-F238E27FC236}">
                <a16:creationId xmlns:a16="http://schemas.microsoft.com/office/drawing/2014/main" id="{9D1903E9-BF33-4E89-B8E2-299745B1C93A}"/>
              </a:ext>
            </a:extLst>
          </p:cNvPr>
          <p:cNvSpPr>
            <a:spLocks noChangeArrowheads="1"/>
          </p:cNvSpPr>
          <p:nvPr/>
        </p:nvSpPr>
        <p:spPr bwMode="auto">
          <a:xfrm>
            <a:off x="7558088" y="1212850"/>
            <a:ext cx="10779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PERECO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28" name="Rectangle 40">
            <a:extLst>
              <a:ext uri="{FF2B5EF4-FFF2-40B4-BE49-F238E27FC236}">
                <a16:creationId xmlns:a16="http://schemas.microsoft.com/office/drawing/2014/main" id="{88B018AA-3685-49D3-80DC-09B350E9922D}"/>
              </a:ext>
            </a:extLst>
          </p:cNvPr>
          <p:cNvSpPr>
            <a:spLocks noChangeArrowheads="1"/>
          </p:cNvSpPr>
          <p:nvPr/>
        </p:nvSpPr>
        <p:spPr bwMode="auto">
          <a:xfrm>
            <a:off x="209550" y="1809750"/>
            <a:ext cx="15224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Conditions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29" name="Rectangle 41">
            <a:extLst>
              <a:ext uri="{FF2B5EF4-FFF2-40B4-BE49-F238E27FC236}">
                <a16:creationId xmlns:a16="http://schemas.microsoft.com/office/drawing/2014/main" id="{F8C276FA-E436-4E96-B2A3-18EEBB48A22E}"/>
              </a:ext>
            </a:extLst>
          </p:cNvPr>
          <p:cNvSpPr>
            <a:spLocks noChangeArrowheads="1"/>
          </p:cNvSpPr>
          <p:nvPr/>
        </p:nvSpPr>
        <p:spPr bwMode="auto">
          <a:xfrm>
            <a:off x="209550" y="2052638"/>
            <a:ext cx="11001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transferts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0" name="Rectangle 42">
            <a:extLst>
              <a:ext uri="{FF2B5EF4-FFF2-40B4-BE49-F238E27FC236}">
                <a16:creationId xmlns:a16="http://schemas.microsoft.com/office/drawing/2014/main" id="{A8D86E7C-A95D-41A8-8EB1-3B0CBA491622}"/>
              </a:ext>
            </a:extLst>
          </p:cNvPr>
          <p:cNvSpPr>
            <a:spLocks noChangeArrowheads="1"/>
          </p:cNvSpPr>
          <p:nvPr/>
        </p:nvSpPr>
        <p:spPr bwMode="auto">
          <a:xfrm>
            <a:off x="2717800" y="1809750"/>
            <a:ext cx="16605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Possible à tous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1" name="Rectangle 43">
            <a:extLst>
              <a:ext uri="{FF2B5EF4-FFF2-40B4-BE49-F238E27FC236}">
                <a16:creationId xmlns:a16="http://schemas.microsoft.com/office/drawing/2014/main" id="{7BDE56C9-F1BE-475A-BF35-CAE9FF114BB5}"/>
              </a:ext>
            </a:extLst>
          </p:cNvPr>
          <p:cNvSpPr>
            <a:spLocks noChangeArrowheads="1"/>
          </p:cNvSpPr>
          <p:nvPr/>
        </p:nvSpPr>
        <p:spPr bwMode="auto">
          <a:xfrm>
            <a:off x="3009900" y="2052638"/>
            <a:ext cx="1063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moments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2" name="Rectangle 44">
            <a:extLst>
              <a:ext uri="{FF2B5EF4-FFF2-40B4-BE49-F238E27FC236}">
                <a16:creationId xmlns:a16="http://schemas.microsoft.com/office/drawing/2014/main" id="{1FCE2194-81B8-4FD6-9710-A3BAD26E3949}"/>
              </a:ext>
            </a:extLst>
          </p:cNvPr>
          <p:cNvSpPr>
            <a:spLocks noChangeArrowheads="1"/>
          </p:cNvSpPr>
          <p:nvPr/>
        </p:nvSpPr>
        <p:spPr bwMode="auto">
          <a:xfrm>
            <a:off x="4878388" y="1809750"/>
            <a:ext cx="18780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Possible que si 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3" name="Rectangle 45">
            <a:extLst>
              <a:ext uri="{FF2B5EF4-FFF2-40B4-BE49-F238E27FC236}">
                <a16:creationId xmlns:a16="http://schemas.microsoft.com/office/drawing/2014/main" id="{E0482E20-B2D3-41EF-8A82-7EB9B84A658C}"/>
              </a:ext>
            </a:extLst>
          </p:cNvPr>
          <p:cNvSpPr>
            <a:spLocks noChangeArrowheads="1"/>
          </p:cNvSpPr>
          <p:nvPr/>
        </p:nvSpPr>
        <p:spPr bwMode="auto">
          <a:xfrm>
            <a:off x="4902200" y="2052638"/>
            <a:ext cx="19208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salarié n’est plus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4" name="Rectangle 46">
            <a:extLst>
              <a:ext uri="{FF2B5EF4-FFF2-40B4-BE49-F238E27FC236}">
                <a16:creationId xmlns:a16="http://schemas.microsoft.com/office/drawing/2014/main" id="{94FBD689-F30A-40FF-A92F-46CCEED0786E}"/>
              </a:ext>
            </a:extLst>
          </p:cNvPr>
          <p:cNvSpPr>
            <a:spLocks noChangeArrowheads="1"/>
          </p:cNvSpPr>
          <p:nvPr/>
        </p:nvSpPr>
        <p:spPr bwMode="auto">
          <a:xfrm>
            <a:off x="4938713" y="2297113"/>
            <a:ext cx="17843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tenu d’y adhérer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5" name="Rectangle 47">
            <a:extLst>
              <a:ext uri="{FF2B5EF4-FFF2-40B4-BE49-F238E27FC236}">
                <a16:creationId xmlns:a16="http://schemas.microsoft.com/office/drawing/2014/main" id="{77764992-9116-42D3-9CFE-670FCF86CA00}"/>
              </a:ext>
            </a:extLst>
          </p:cNvPr>
          <p:cNvSpPr>
            <a:spLocks noChangeArrowheads="1"/>
          </p:cNvSpPr>
          <p:nvPr/>
        </p:nvSpPr>
        <p:spPr bwMode="auto">
          <a:xfrm>
            <a:off x="4737100" y="2541588"/>
            <a:ext cx="2105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 sortie des effectifs)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6" name="Rectangle 48">
            <a:extLst>
              <a:ext uri="{FF2B5EF4-FFF2-40B4-BE49-F238E27FC236}">
                <a16:creationId xmlns:a16="http://schemas.microsoft.com/office/drawing/2014/main" id="{D5706E4D-76D2-4518-995F-0E3662A05F31}"/>
              </a:ext>
            </a:extLst>
          </p:cNvPr>
          <p:cNvSpPr>
            <a:spLocks noChangeArrowheads="1"/>
          </p:cNvSpPr>
          <p:nvPr/>
        </p:nvSpPr>
        <p:spPr bwMode="auto">
          <a:xfrm>
            <a:off x="7107238" y="1809750"/>
            <a:ext cx="18780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Possible que si 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7" name="Rectangle 49">
            <a:extLst>
              <a:ext uri="{FF2B5EF4-FFF2-40B4-BE49-F238E27FC236}">
                <a16:creationId xmlns:a16="http://schemas.microsoft.com/office/drawing/2014/main" id="{D9BD6104-C3AC-4F7D-A021-6B3F36D643F5}"/>
              </a:ext>
            </a:extLst>
          </p:cNvPr>
          <p:cNvSpPr>
            <a:spLocks noChangeArrowheads="1"/>
          </p:cNvSpPr>
          <p:nvPr/>
        </p:nvSpPr>
        <p:spPr bwMode="auto">
          <a:xfrm>
            <a:off x="7131050" y="2052638"/>
            <a:ext cx="19224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salarié n’est plus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8" name="Rectangle 50">
            <a:extLst>
              <a:ext uri="{FF2B5EF4-FFF2-40B4-BE49-F238E27FC236}">
                <a16:creationId xmlns:a16="http://schemas.microsoft.com/office/drawing/2014/main" id="{3DFDE031-602F-4168-97C9-D0A69291A456}"/>
              </a:ext>
            </a:extLst>
          </p:cNvPr>
          <p:cNvSpPr>
            <a:spLocks noChangeArrowheads="1"/>
          </p:cNvSpPr>
          <p:nvPr/>
        </p:nvSpPr>
        <p:spPr bwMode="auto">
          <a:xfrm>
            <a:off x="7167563" y="2297113"/>
            <a:ext cx="17843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tenu d’y adhérer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39" name="Rectangle 51">
            <a:extLst>
              <a:ext uri="{FF2B5EF4-FFF2-40B4-BE49-F238E27FC236}">
                <a16:creationId xmlns:a16="http://schemas.microsoft.com/office/drawing/2014/main" id="{201304FE-3584-4D8B-93F3-183C85CFD275}"/>
              </a:ext>
            </a:extLst>
          </p:cNvPr>
          <p:cNvSpPr>
            <a:spLocks noChangeArrowheads="1"/>
          </p:cNvSpPr>
          <p:nvPr/>
        </p:nvSpPr>
        <p:spPr bwMode="auto">
          <a:xfrm>
            <a:off x="7415213" y="2541588"/>
            <a:ext cx="1247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 sortie des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40" name="Rectangle 52">
            <a:extLst>
              <a:ext uri="{FF2B5EF4-FFF2-40B4-BE49-F238E27FC236}">
                <a16:creationId xmlns:a16="http://schemas.microsoft.com/office/drawing/2014/main" id="{490424BB-CFA7-4F59-B14C-A7F05717BCF2}"/>
              </a:ext>
            </a:extLst>
          </p:cNvPr>
          <p:cNvSpPr>
            <a:spLocks noChangeArrowheads="1"/>
          </p:cNvSpPr>
          <p:nvPr/>
        </p:nvSpPr>
        <p:spPr bwMode="auto">
          <a:xfrm>
            <a:off x="7535863" y="2782888"/>
            <a:ext cx="10048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effectifs)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41" name="Rectangle 53">
            <a:extLst>
              <a:ext uri="{FF2B5EF4-FFF2-40B4-BE49-F238E27FC236}">
                <a16:creationId xmlns:a16="http://schemas.microsoft.com/office/drawing/2014/main" id="{89652368-617E-47C5-8E70-17CBE5C08B57}"/>
              </a:ext>
            </a:extLst>
          </p:cNvPr>
          <p:cNvSpPr>
            <a:spLocks noChangeArrowheads="1"/>
          </p:cNvSpPr>
          <p:nvPr/>
        </p:nvSpPr>
        <p:spPr bwMode="auto">
          <a:xfrm>
            <a:off x="7240588" y="3028950"/>
            <a:ext cx="16938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Ou dans le cas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42" name="Rectangle 54">
            <a:extLst>
              <a:ext uri="{FF2B5EF4-FFF2-40B4-BE49-F238E27FC236}">
                <a16:creationId xmlns:a16="http://schemas.microsoft.com/office/drawing/2014/main" id="{3B0AE644-4A2E-4A9F-BEDA-4BD36B86B2CE}"/>
              </a:ext>
            </a:extLst>
          </p:cNvPr>
          <p:cNvSpPr>
            <a:spLocks noChangeArrowheads="1"/>
          </p:cNvSpPr>
          <p:nvPr/>
        </p:nvSpPr>
        <p:spPr bwMode="auto">
          <a:xfrm>
            <a:off x="7000875" y="3273425"/>
            <a:ext cx="22082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contraire possible 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43" name="Rectangle 55">
            <a:extLst>
              <a:ext uri="{FF2B5EF4-FFF2-40B4-BE49-F238E27FC236}">
                <a16:creationId xmlns:a16="http://schemas.microsoft.com/office/drawing/2014/main" id="{90B090F1-E3D7-49CC-8357-BBF7693B96DE}"/>
              </a:ext>
            </a:extLst>
          </p:cNvPr>
          <p:cNvSpPr>
            <a:spLocks noChangeArrowheads="1"/>
          </p:cNvSpPr>
          <p:nvPr/>
        </p:nvSpPr>
        <p:spPr bwMode="auto">
          <a:xfrm>
            <a:off x="7077075" y="3517900"/>
            <a:ext cx="1936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Arial" panose="020B0604020202020204" pitchFamily="34" charset="0"/>
              </a:rPr>
              <a:t>fois tous les 3 ans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3068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576064" y="-20538"/>
            <a:ext cx="7812360" cy="360041"/>
          </a:xfrm>
          <a:ln>
            <a:solidFill>
              <a:schemeClr val="accent6"/>
            </a:solidFill>
          </a:ln>
        </p:spPr>
        <p:txBody>
          <a:bodyPr/>
          <a:lstStyle/>
          <a:p>
            <a:r>
              <a:rPr lang="fr-FR" sz="1600" dirty="0">
                <a:solidFill>
                  <a:schemeClr val="accent6"/>
                </a:solidFill>
              </a:rPr>
              <a:t>Le tout avec la </a:t>
            </a:r>
            <a:r>
              <a:rPr lang="fr-FR" sz="1600" b="1" dirty="0">
                <a:solidFill>
                  <a:schemeClr val="accent6"/>
                </a:solidFill>
              </a:rPr>
              <a:t>possibilité également d’y transférer les « anciens contrats »  </a:t>
            </a:r>
            <a:r>
              <a:rPr lang="fr-FR" sz="1600" dirty="0">
                <a:solidFill>
                  <a:schemeClr val="accent6"/>
                </a:solidFill>
              </a:rPr>
              <a:t>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34</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nvGraphicFramePr>
        <p:xfrm>
          <a:off x="143508" y="372364"/>
          <a:ext cx="8856984" cy="4791674"/>
        </p:xfrm>
        <a:graphic>
          <a:graphicData uri="http://schemas.openxmlformats.org/drawingml/2006/table">
            <a:tbl>
              <a:tblPr firstRow="1" bandRow="1">
                <a:tableStyleId>{5C22544A-7EE6-4342-B048-85BDC9FD1C3A}</a:tableStyleId>
              </a:tblPr>
              <a:tblGrid>
                <a:gridCol w="2988332">
                  <a:extLst>
                    <a:ext uri="{9D8B030D-6E8A-4147-A177-3AD203B41FA5}">
                      <a16:colId xmlns:a16="http://schemas.microsoft.com/office/drawing/2014/main" val="3621783715"/>
                    </a:ext>
                  </a:extLst>
                </a:gridCol>
                <a:gridCol w="2304256">
                  <a:extLst>
                    <a:ext uri="{9D8B030D-6E8A-4147-A177-3AD203B41FA5}">
                      <a16:colId xmlns:a16="http://schemas.microsoft.com/office/drawing/2014/main" val="3051841110"/>
                    </a:ext>
                  </a:extLst>
                </a:gridCol>
                <a:gridCol w="3564396">
                  <a:extLst>
                    <a:ext uri="{9D8B030D-6E8A-4147-A177-3AD203B41FA5}">
                      <a16:colId xmlns:a16="http://schemas.microsoft.com/office/drawing/2014/main" val="960438437"/>
                    </a:ext>
                  </a:extLst>
                </a:gridCol>
              </a:tblGrid>
              <a:tr h="595411">
                <a:tc>
                  <a:txBody>
                    <a:bodyPr/>
                    <a:lstStyle/>
                    <a:p>
                      <a:r>
                        <a:rPr lang="fr-FR" sz="1400" dirty="0"/>
                        <a:t>Transferts anciens contrats vers PER PACTE </a:t>
                      </a:r>
                      <a:r>
                        <a:rPr lang="fr-FR" sz="1200" dirty="0"/>
                        <a:t>(art L 224-40 du CMF)</a:t>
                      </a:r>
                    </a:p>
                  </a:txBody>
                  <a:tcPr>
                    <a:solidFill>
                      <a:schemeClr val="accent6"/>
                    </a:solidFill>
                  </a:tcPr>
                </a:tc>
                <a:tc>
                  <a:txBody>
                    <a:bodyPr/>
                    <a:lstStyle/>
                    <a:p>
                      <a:pPr algn="ctr"/>
                      <a:r>
                        <a:rPr lang="fr-FR" sz="1400" dirty="0"/>
                        <a:t>Transfert possible des droits individuels vers PER  </a:t>
                      </a:r>
                    </a:p>
                  </a:txBody>
                  <a:tcPr>
                    <a:solidFill>
                      <a:schemeClr val="accent6"/>
                    </a:solidFill>
                  </a:tcPr>
                </a:tc>
                <a:tc>
                  <a:txBody>
                    <a:bodyPr/>
                    <a:lstStyle/>
                    <a:p>
                      <a:pPr algn="ctr"/>
                      <a:r>
                        <a:rPr lang="fr-FR" sz="1400" dirty="0"/>
                        <a:t>Assimilation des droits transférés  </a:t>
                      </a:r>
                    </a:p>
                  </a:txBody>
                  <a:tcPr>
                    <a:solidFill>
                      <a:schemeClr val="accent6"/>
                    </a:solidFill>
                  </a:tcPr>
                </a:tc>
                <a:extLst>
                  <a:ext uri="{0D108BD9-81ED-4DB2-BD59-A6C34878D82A}">
                    <a16:rowId xmlns:a16="http://schemas.microsoft.com/office/drawing/2014/main" val="3545120676"/>
                  </a:ext>
                </a:extLst>
              </a:tr>
              <a:tr h="700733">
                <a:tc>
                  <a:txBody>
                    <a:bodyPr/>
                    <a:lstStyle/>
                    <a:p>
                      <a:r>
                        <a:rPr lang="fr-FR" sz="1400" b="1" dirty="0">
                          <a:solidFill>
                            <a:schemeClr val="bg1"/>
                          </a:solidFill>
                        </a:rPr>
                        <a:t>Madelin/Madelin agricole </a:t>
                      </a:r>
                      <a:r>
                        <a:rPr lang="fr-FR" sz="1200" b="1" dirty="0">
                          <a:solidFill>
                            <a:schemeClr val="bg1"/>
                          </a:solidFill>
                        </a:rPr>
                        <a:t>(contrats L 144-1 du code des assurances)</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endParaRPr lang="fr-FR" sz="1800" b="1" dirty="0"/>
                    </a:p>
                  </a:txBody>
                  <a:tcPr>
                    <a:solidFill>
                      <a:schemeClr val="accent6"/>
                    </a:solidFill>
                  </a:tcPr>
                </a:tc>
                <a:extLst>
                  <a:ext uri="{0D108BD9-81ED-4DB2-BD59-A6C34878D82A}">
                    <a16:rowId xmlns:a16="http://schemas.microsoft.com/office/drawing/2014/main" val="539606803"/>
                  </a:ext>
                </a:extLst>
              </a:tr>
              <a:tr h="428405">
                <a:tc>
                  <a:txBody>
                    <a:bodyPr/>
                    <a:lstStyle/>
                    <a:p>
                      <a:r>
                        <a:rPr lang="fr-FR" sz="1400" b="1" dirty="0">
                          <a:solidFill>
                            <a:schemeClr val="bg1"/>
                          </a:solidFill>
                        </a:rPr>
                        <a:t>PERP (</a:t>
                      </a:r>
                      <a:r>
                        <a:rPr lang="fr-FR" sz="1200" b="1" dirty="0">
                          <a:solidFill>
                            <a:schemeClr val="bg1"/>
                          </a:solidFill>
                        </a:rPr>
                        <a:t>contrats L 144-2 C Ass)</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endParaRPr lang="fr-FR" sz="1800" b="1" dirty="0"/>
                    </a:p>
                  </a:txBody>
                  <a:tcPr>
                    <a:solidFill>
                      <a:schemeClr val="accent6"/>
                    </a:solidFill>
                  </a:tcPr>
                </a:tc>
                <a:extLst>
                  <a:ext uri="{0D108BD9-81ED-4DB2-BD59-A6C34878D82A}">
                    <a16:rowId xmlns:a16="http://schemas.microsoft.com/office/drawing/2014/main" val="408965605"/>
                  </a:ext>
                </a:extLst>
              </a:tr>
              <a:tr h="432048">
                <a:tc>
                  <a:txBody>
                    <a:bodyPr/>
                    <a:lstStyle/>
                    <a:p>
                      <a:r>
                        <a:rPr lang="fr-FR" sz="1400" b="1" dirty="0">
                          <a:solidFill>
                            <a:schemeClr val="bg1"/>
                          </a:solidFill>
                        </a:rPr>
                        <a:t>PREFON </a:t>
                      </a:r>
                      <a:r>
                        <a:rPr lang="fr-FR" sz="1200" b="1" dirty="0">
                          <a:solidFill>
                            <a:schemeClr val="bg1"/>
                          </a:solidFill>
                        </a:rPr>
                        <a:t>(contrats L 132-23 C Ass)</a:t>
                      </a:r>
                    </a:p>
                  </a:txBody>
                  <a:tcPr>
                    <a:solidFill>
                      <a:schemeClr val="accent6"/>
                    </a:solidFill>
                  </a:tcPr>
                </a:tc>
                <a:tc>
                  <a:txBody>
                    <a:bodyPr/>
                    <a:lstStyle/>
                    <a:p>
                      <a:pPr algn="ctr"/>
                      <a:r>
                        <a:rPr lang="fr-FR" sz="1800" b="1" dirty="0">
                          <a:solidFill>
                            <a:schemeClr val="bg1"/>
                          </a:solidFill>
                        </a:rPr>
                        <a:t>oui </a:t>
                      </a:r>
                    </a:p>
                  </a:txBody>
                  <a:tcPr>
                    <a:solidFill>
                      <a:schemeClr val="accent6"/>
                    </a:solidFill>
                  </a:tcPr>
                </a:tc>
                <a:tc>
                  <a:txBody>
                    <a:bodyPr/>
                    <a:lstStyle/>
                    <a:p>
                      <a:pPr algn="ctr"/>
                      <a:endParaRPr lang="fr-FR" sz="1800" b="1" dirty="0"/>
                    </a:p>
                  </a:txBody>
                  <a:tcPr>
                    <a:solidFill>
                      <a:schemeClr val="accent6"/>
                    </a:solidFill>
                  </a:tcPr>
                </a:tc>
                <a:extLst>
                  <a:ext uri="{0D108BD9-81ED-4DB2-BD59-A6C34878D82A}">
                    <a16:rowId xmlns:a16="http://schemas.microsoft.com/office/drawing/2014/main" val="1385983691"/>
                  </a:ext>
                </a:extLst>
              </a:tr>
              <a:tr h="360040">
                <a:tc>
                  <a:txBody>
                    <a:bodyPr/>
                    <a:lstStyle/>
                    <a:p>
                      <a:r>
                        <a:rPr lang="fr-FR" sz="1400" b="1" dirty="0">
                          <a:solidFill>
                            <a:schemeClr val="bg1"/>
                          </a:solidFill>
                        </a:rPr>
                        <a:t>CHR </a:t>
                      </a:r>
                      <a:r>
                        <a:rPr lang="fr-FR" sz="1200" b="1" dirty="0">
                          <a:solidFill>
                            <a:schemeClr val="bg1"/>
                          </a:solidFill>
                        </a:rPr>
                        <a:t>( contrat L 132-23 C Ass)</a:t>
                      </a:r>
                    </a:p>
                  </a:txBody>
                  <a:tcPr>
                    <a:solidFill>
                      <a:schemeClr val="accent6"/>
                    </a:solidFill>
                  </a:tcPr>
                </a:tc>
                <a:tc>
                  <a:txBody>
                    <a:bodyPr/>
                    <a:lstStyle/>
                    <a:p>
                      <a:pPr algn="ctr"/>
                      <a:r>
                        <a:rPr lang="fr-FR" sz="1800" b="1" dirty="0">
                          <a:solidFill>
                            <a:schemeClr val="bg1"/>
                          </a:solidFill>
                        </a:rPr>
                        <a:t>oui </a:t>
                      </a:r>
                    </a:p>
                  </a:txBody>
                  <a:tcPr>
                    <a:solidFill>
                      <a:schemeClr val="accent6"/>
                    </a:solidFill>
                  </a:tcPr>
                </a:tc>
                <a:tc>
                  <a:txBody>
                    <a:bodyPr/>
                    <a:lstStyle/>
                    <a:p>
                      <a:pPr algn="ctr"/>
                      <a:endParaRPr lang="fr-FR" sz="1800" b="1" dirty="0"/>
                    </a:p>
                  </a:txBody>
                  <a:tcPr>
                    <a:solidFill>
                      <a:schemeClr val="accent6"/>
                    </a:solidFill>
                  </a:tcPr>
                </a:tc>
                <a:extLst>
                  <a:ext uri="{0D108BD9-81ED-4DB2-BD59-A6C34878D82A}">
                    <a16:rowId xmlns:a16="http://schemas.microsoft.com/office/drawing/2014/main" val="1560529617"/>
                  </a:ext>
                </a:extLst>
              </a:tr>
              <a:tr h="426328">
                <a:tc>
                  <a:txBody>
                    <a:bodyPr/>
                    <a:lstStyle/>
                    <a:p>
                      <a:r>
                        <a:rPr lang="fr-FR" sz="1400" b="1" dirty="0">
                          <a:solidFill>
                            <a:schemeClr val="bg1"/>
                          </a:solidFill>
                        </a:rPr>
                        <a:t>Union Mutualiste Retraite </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endParaRPr lang="fr-FR" sz="1800" b="1" dirty="0"/>
                    </a:p>
                  </a:txBody>
                  <a:tcPr>
                    <a:solidFill>
                      <a:schemeClr val="accent6"/>
                    </a:solidFill>
                  </a:tcPr>
                </a:tc>
                <a:extLst>
                  <a:ext uri="{0D108BD9-81ED-4DB2-BD59-A6C34878D82A}">
                    <a16:rowId xmlns:a16="http://schemas.microsoft.com/office/drawing/2014/main" val="3473848180"/>
                  </a:ext>
                </a:extLst>
              </a:tr>
              <a:tr h="504056">
                <a:tc>
                  <a:txBody>
                    <a:bodyPr/>
                    <a:lstStyle/>
                    <a:p>
                      <a:r>
                        <a:rPr lang="fr-FR" sz="1400" b="1" dirty="0">
                          <a:solidFill>
                            <a:schemeClr val="bg1"/>
                          </a:solidFill>
                        </a:rPr>
                        <a:t>PERCO </a:t>
                      </a:r>
                      <a:r>
                        <a:rPr lang="fr-FR" sz="1200" b="1" dirty="0">
                          <a:solidFill>
                            <a:schemeClr val="bg1"/>
                          </a:solidFill>
                        </a:rPr>
                        <a:t>(art L 3334-1 Code du travail)</a:t>
                      </a:r>
                    </a:p>
                  </a:txBody>
                  <a:tcPr>
                    <a:solidFill>
                      <a:schemeClr val="accent6"/>
                    </a:solidFill>
                  </a:tcPr>
                </a:tc>
                <a:tc>
                  <a:txBody>
                    <a:bodyPr/>
                    <a:lstStyle/>
                    <a:p>
                      <a:pPr algn="ctr"/>
                      <a:r>
                        <a:rPr lang="fr-FR" sz="1800" b="1" dirty="0">
                          <a:solidFill>
                            <a:schemeClr val="bg1"/>
                          </a:solidFill>
                        </a:rPr>
                        <a:t>oui</a:t>
                      </a:r>
                    </a:p>
                  </a:txBody>
                  <a:tcPr>
                    <a:solidFill>
                      <a:schemeClr val="accent6"/>
                    </a:solidFill>
                  </a:tcPr>
                </a:tc>
                <a:tc>
                  <a:txBody>
                    <a:bodyPr/>
                    <a:lstStyle/>
                    <a:p>
                      <a:pPr algn="ctr"/>
                      <a:r>
                        <a:rPr lang="fr-FR" sz="1400" b="0" dirty="0">
                          <a:solidFill>
                            <a:schemeClr val="bg1"/>
                          </a:solidFill>
                        </a:rPr>
                        <a:t>Droits transférés assimilés à des versements d’épargne salariale</a:t>
                      </a:r>
                    </a:p>
                  </a:txBody>
                  <a:tcPr>
                    <a:solidFill>
                      <a:schemeClr val="accent6"/>
                    </a:solidFill>
                  </a:tcPr>
                </a:tc>
                <a:extLst>
                  <a:ext uri="{0D108BD9-81ED-4DB2-BD59-A6C34878D82A}">
                    <a16:rowId xmlns:a16="http://schemas.microsoft.com/office/drawing/2014/main" val="45982172"/>
                  </a:ext>
                </a:extLst>
              </a:tr>
              <a:tr h="628490">
                <a:tc>
                  <a:txBody>
                    <a:bodyPr/>
                    <a:lstStyle/>
                    <a:p>
                      <a:r>
                        <a:rPr lang="fr-FR" sz="1400" b="1" dirty="0">
                          <a:solidFill>
                            <a:schemeClr val="bg1"/>
                          </a:solidFill>
                        </a:rPr>
                        <a:t>PÈRE/Art 83 du CGI </a:t>
                      </a:r>
                      <a:r>
                        <a:rPr lang="fr-FR" sz="1200" b="1" dirty="0">
                          <a:solidFill>
                            <a:schemeClr val="bg1"/>
                          </a:solidFill>
                        </a:rPr>
                        <a:t>(si le salarié n’est plus tenu d’y adhérer)</a:t>
                      </a:r>
                    </a:p>
                  </a:txBody>
                  <a:tcPr>
                    <a:solidFill>
                      <a:schemeClr val="accent6"/>
                    </a:solidFill>
                  </a:tcPr>
                </a:tc>
                <a:tc>
                  <a:txBody>
                    <a:bodyPr/>
                    <a:lstStyle/>
                    <a:p>
                      <a:pPr algn="ctr"/>
                      <a:endParaRPr lang="fr-FR" sz="1800" b="1" dirty="0">
                        <a:solidFill>
                          <a:schemeClr val="bg1"/>
                        </a:solidFill>
                      </a:endParaRPr>
                    </a:p>
                    <a:p>
                      <a:pPr algn="ctr"/>
                      <a:r>
                        <a:rPr lang="fr-FR" sz="1800" b="1" dirty="0">
                          <a:solidFill>
                            <a:schemeClr val="bg1"/>
                          </a:solidFill>
                        </a:rPr>
                        <a:t>oui</a:t>
                      </a:r>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bg1"/>
                          </a:solidFill>
                        </a:rPr>
                        <a:t>Pour droits issus de versements du salarié</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 = versements volontaires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bg1"/>
                          </a:solidFill>
                        </a:rPr>
                        <a:t>Pour droits issus de versements obligatoires </a:t>
                      </a:r>
                      <a:r>
                        <a:rPr lang="fr-FR" sz="1200" b="1" dirty="0">
                          <a:solidFill>
                            <a:schemeClr val="bg1"/>
                          </a:solidFill>
                        </a:rPr>
                        <a:t>= versements obligatoire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bg1"/>
                          </a:solidFill>
                        </a:rPr>
                        <a:t>Si distinction impossible </a:t>
                      </a:r>
                      <a:r>
                        <a:rPr lang="fr-FR" sz="1200" b="1" dirty="0">
                          <a:solidFill>
                            <a:schemeClr val="bg1"/>
                          </a:solidFill>
                        </a:rPr>
                        <a:t>= totalité des droits assimilés en versements obligatoires </a:t>
                      </a:r>
                    </a:p>
                  </a:txBody>
                  <a:tcPr>
                    <a:solidFill>
                      <a:schemeClr val="accent6"/>
                    </a:solidFill>
                  </a:tcPr>
                </a:tc>
                <a:extLst>
                  <a:ext uri="{0D108BD9-81ED-4DB2-BD59-A6C34878D82A}">
                    <a16:rowId xmlns:a16="http://schemas.microsoft.com/office/drawing/2014/main" val="3436913931"/>
                  </a:ext>
                </a:extLst>
              </a:tr>
            </a:tbl>
          </a:graphicData>
        </a:graphic>
      </p:graphicFrame>
      <p:sp>
        <p:nvSpPr>
          <p:cNvPr id="7" name="ZoneTexte 6">
            <a:extLst>
              <a:ext uri="{FF2B5EF4-FFF2-40B4-BE49-F238E27FC236}">
                <a16:creationId xmlns:a16="http://schemas.microsoft.com/office/drawing/2014/main" id="{ADDC74B4-9F1D-4D26-B477-CF18E9B14DCC}"/>
              </a:ext>
            </a:extLst>
          </p:cNvPr>
          <p:cNvSpPr txBox="1"/>
          <p:nvPr/>
        </p:nvSpPr>
        <p:spPr>
          <a:xfrm>
            <a:off x="5508104" y="1198949"/>
            <a:ext cx="3416440" cy="2092881"/>
          </a:xfrm>
          <a:prstGeom prst="rect">
            <a:avLst/>
          </a:prstGeom>
          <a:noFill/>
          <a:ln w="38100">
            <a:solidFill>
              <a:schemeClr val="bg1"/>
            </a:solidFill>
          </a:ln>
        </p:spPr>
        <p:txBody>
          <a:bodyPr wrap="square" rtlCol="0">
            <a:spAutoFit/>
          </a:bodyPr>
          <a:lstStyle/>
          <a:p>
            <a:pPr algn="ctr"/>
            <a:r>
              <a:rPr lang="fr-FR" sz="1600" dirty="0">
                <a:solidFill>
                  <a:schemeClr val="bg1"/>
                </a:solidFill>
              </a:rPr>
              <a:t>Droits </a:t>
            </a:r>
          </a:p>
          <a:p>
            <a:pPr algn="ctr"/>
            <a:endParaRPr lang="fr-FR" sz="1600" dirty="0">
              <a:solidFill>
                <a:schemeClr val="bg1"/>
              </a:solidFill>
            </a:endParaRPr>
          </a:p>
          <a:p>
            <a:pPr algn="ctr"/>
            <a:r>
              <a:rPr lang="fr-FR" sz="1600" dirty="0">
                <a:solidFill>
                  <a:schemeClr val="bg1"/>
                </a:solidFill>
              </a:rPr>
              <a:t>transférés</a:t>
            </a:r>
          </a:p>
          <a:p>
            <a:pPr algn="ctr"/>
            <a:endParaRPr lang="fr-FR" sz="1600" dirty="0">
              <a:solidFill>
                <a:schemeClr val="bg1"/>
              </a:solidFill>
            </a:endParaRPr>
          </a:p>
          <a:p>
            <a:pPr algn="ctr"/>
            <a:r>
              <a:rPr lang="fr-FR" sz="1600" dirty="0">
                <a:solidFill>
                  <a:schemeClr val="bg1"/>
                </a:solidFill>
              </a:rPr>
              <a:t> assimilés à</a:t>
            </a:r>
          </a:p>
          <a:p>
            <a:pPr algn="ctr"/>
            <a:r>
              <a:rPr lang="fr-FR" sz="1600" dirty="0">
                <a:solidFill>
                  <a:schemeClr val="bg1"/>
                </a:solidFill>
              </a:rPr>
              <a:t> </a:t>
            </a:r>
          </a:p>
          <a:p>
            <a:pPr algn="ctr"/>
            <a:r>
              <a:rPr lang="fr-FR" sz="1600" dirty="0">
                <a:solidFill>
                  <a:schemeClr val="bg1"/>
                </a:solidFill>
              </a:rPr>
              <a:t>des versements volontaires</a:t>
            </a:r>
            <a:endParaRPr lang="fr-FR" dirty="0"/>
          </a:p>
          <a:p>
            <a:endParaRPr lang="fr-FR" dirty="0"/>
          </a:p>
        </p:txBody>
      </p:sp>
      <p:sp>
        <p:nvSpPr>
          <p:cNvPr id="9" name="AutoShape 3">
            <a:extLst>
              <a:ext uri="{FF2B5EF4-FFF2-40B4-BE49-F238E27FC236}">
                <a16:creationId xmlns:a16="http://schemas.microsoft.com/office/drawing/2014/main" id="{167F2D00-211C-448B-B2A5-CB4FA99EFB20}"/>
              </a:ext>
            </a:extLst>
          </p:cNvPr>
          <p:cNvSpPr>
            <a:spLocks noChangeAspect="1" noChangeArrowheads="1" noTextEdit="1"/>
          </p:cNvSpPr>
          <p:nvPr/>
        </p:nvSpPr>
        <p:spPr bwMode="auto">
          <a:xfrm>
            <a:off x="0" y="-22225"/>
            <a:ext cx="9118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Rectangle 5">
            <a:extLst>
              <a:ext uri="{FF2B5EF4-FFF2-40B4-BE49-F238E27FC236}">
                <a16:creationId xmlns:a16="http://schemas.microsoft.com/office/drawing/2014/main" id="{DC05EF81-48E3-4B80-AAD1-CBF1061C0256}"/>
              </a:ext>
            </a:extLst>
          </p:cNvPr>
          <p:cNvSpPr>
            <a:spLocks noChangeArrowheads="1"/>
          </p:cNvSpPr>
          <p:nvPr/>
        </p:nvSpPr>
        <p:spPr bwMode="auto">
          <a:xfrm>
            <a:off x="-1588" y="-23813"/>
            <a:ext cx="9121775" cy="513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1270" name="Picture 6">
            <a:extLst>
              <a:ext uri="{FF2B5EF4-FFF2-40B4-BE49-F238E27FC236}">
                <a16:creationId xmlns:a16="http://schemas.microsoft.com/office/drawing/2014/main" id="{5400A374-BD29-4C8E-8BFD-3DC5A97B5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25"/>
            <a:ext cx="9121775"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B0A36834-E3DA-41EC-978C-3FA231FE3492}"/>
              </a:ext>
            </a:extLst>
          </p:cNvPr>
          <p:cNvSpPr>
            <a:spLocks noChangeArrowheads="1"/>
          </p:cNvSpPr>
          <p:nvPr/>
        </p:nvSpPr>
        <p:spPr bwMode="auto">
          <a:xfrm>
            <a:off x="573088" y="-44450"/>
            <a:ext cx="7793038" cy="360363"/>
          </a:xfrm>
          <a:prstGeom prst="rect">
            <a:avLst/>
          </a:prstGeom>
          <a:noFill/>
          <a:ln w="9525" cap="flat">
            <a:solidFill>
              <a:srgbClr val="005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8">
            <a:extLst>
              <a:ext uri="{FF2B5EF4-FFF2-40B4-BE49-F238E27FC236}">
                <a16:creationId xmlns:a16="http://schemas.microsoft.com/office/drawing/2014/main" id="{C6C7F78B-4AC7-47F4-BB8B-8887585B3EAA}"/>
              </a:ext>
            </a:extLst>
          </p:cNvPr>
          <p:cNvSpPr>
            <a:spLocks noChangeArrowheads="1"/>
          </p:cNvSpPr>
          <p:nvPr/>
        </p:nvSpPr>
        <p:spPr bwMode="auto">
          <a:xfrm>
            <a:off x="665163" y="19050"/>
            <a:ext cx="14874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52FF"/>
                </a:solidFill>
                <a:effectLst/>
                <a:latin typeface="Arial" panose="020B0604020202020204" pitchFamily="34" charset="0"/>
              </a:rPr>
              <a:t>Le tout avec la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97D911C5-E9A3-43DA-962D-0A39B1867478}"/>
              </a:ext>
            </a:extLst>
          </p:cNvPr>
          <p:cNvSpPr>
            <a:spLocks noChangeArrowheads="1"/>
          </p:cNvSpPr>
          <p:nvPr/>
        </p:nvSpPr>
        <p:spPr bwMode="auto">
          <a:xfrm>
            <a:off x="2043113" y="11113"/>
            <a:ext cx="40687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52FF"/>
                </a:solidFill>
                <a:effectLst/>
                <a:latin typeface="Arial" panose="020B0604020202020204" pitchFamily="34" charset="0"/>
              </a:rPr>
              <a:t>possibilité également d’y transférer les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F7F86102-916B-4043-979F-0E6176838942}"/>
              </a:ext>
            </a:extLst>
          </p:cNvPr>
          <p:cNvSpPr>
            <a:spLocks noChangeArrowheads="1"/>
          </p:cNvSpPr>
          <p:nvPr/>
        </p:nvSpPr>
        <p:spPr bwMode="auto">
          <a:xfrm>
            <a:off x="6026150" y="11113"/>
            <a:ext cx="17303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52FF"/>
                </a:solidFill>
                <a:effectLst/>
                <a:latin typeface="Arial" panose="020B0604020202020204" pitchFamily="34" charset="0"/>
              </a:rPr>
              <a:t>anciens contrats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7E13B456-566F-42DE-9E40-179CA042881C}"/>
              </a:ext>
            </a:extLst>
          </p:cNvPr>
          <p:cNvSpPr>
            <a:spLocks noChangeArrowheads="1"/>
          </p:cNvSpPr>
          <p:nvPr/>
        </p:nvSpPr>
        <p:spPr bwMode="auto">
          <a:xfrm>
            <a:off x="7693025" y="11113"/>
            <a:ext cx="3254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52FF"/>
                </a:solidFill>
                <a:effectLst/>
                <a:latin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3D29C6CD-9B07-4EAB-A70D-C606CCA49CBD}"/>
              </a:ext>
            </a:extLst>
          </p:cNvPr>
          <p:cNvSpPr>
            <a:spLocks noChangeArrowheads="1"/>
          </p:cNvSpPr>
          <p:nvPr/>
        </p:nvSpPr>
        <p:spPr bwMode="auto">
          <a:xfrm>
            <a:off x="7831138" y="4892675"/>
            <a:ext cx="4841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81289A5D-C516-42B7-A954-3188965ED322}"/>
              </a:ext>
            </a:extLst>
          </p:cNvPr>
          <p:cNvSpPr>
            <a:spLocks noChangeArrowheads="1"/>
          </p:cNvSpPr>
          <p:nvPr/>
        </p:nvSpPr>
        <p:spPr bwMode="auto">
          <a:xfrm>
            <a:off x="8610600" y="4892675"/>
            <a:ext cx="13652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34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F5F7892D-B529-4B22-B58D-6BA6C3E77E27}"/>
              </a:ext>
            </a:extLst>
          </p:cNvPr>
          <p:cNvSpPr>
            <a:spLocks noChangeArrowheads="1"/>
          </p:cNvSpPr>
          <p:nvPr/>
        </p:nvSpPr>
        <p:spPr bwMode="auto">
          <a:xfrm>
            <a:off x="141288" y="347663"/>
            <a:ext cx="2981325" cy="731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5">
            <a:extLst>
              <a:ext uri="{FF2B5EF4-FFF2-40B4-BE49-F238E27FC236}">
                <a16:creationId xmlns:a16="http://schemas.microsoft.com/office/drawing/2014/main" id="{01E06623-98D2-4D9D-A62E-4B13B71F9C1A}"/>
              </a:ext>
            </a:extLst>
          </p:cNvPr>
          <p:cNvSpPr>
            <a:spLocks noChangeArrowheads="1"/>
          </p:cNvSpPr>
          <p:nvPr/>
        </p:nvSpPr>
        <p:spPr bwMode="auto">
          <a:xfrm>
            <a:off x="3122613" y="347663"/>
            <a:ext cx="2298700" cy="731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6">
            <a:extLst>
              <a:ext uri="{FF2B5EF4-FFF2-40B4-BE49-F238E27FC236}">
                <a16:creationId xmlns:a16="http://schemas.microsoft.com/office/drawing/2014/main" id="{0A32D5E7-72B7-4344-9DDA-E197213FC1E3}"/>
              </a:ext>
            </a:extLst>
          </p:cNvPr>
          <p:cNvSpPr>
            <a:spLocks noChangeArrowheads="1"/>
          </p:cNvSpPr>
          <p:nvPr/>
        </p:nvSpPr>
        <p:spPr bwMode="auto">
          <a:xfrm>
            <a:off x="5421313" y="347663"/>
            <a:ext cx="3556000" cy="731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7">
            <a:extLst>
              <a:ext uri="{FF2B5EF4-FFF2-40B4-BE49-F238E27FC236}">
                <a16:creationId xmlns:a16="http://schemas.microsoft.com/office/drawing/2014/main" id="{553F4E57-82F6-47FE-B5C5-735AFD2B0FBB}"/>
              </a:ext>
            </a:extLst>
          </p:cNvPr>
          <p:cNvSpPr>
            <a:spLocks noChangeArrowheads="1"/>
          </p:cNvSpPr>
          <p:nvPr/>
        </p:nvSpPr>
        <p:spPr bwMode="auto">
          <a:xfrm>
            <a:off x="141288" y="1079500"/>
            <a:ext cx="2981325" cy="7000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8">
            <a:extLst>
              <a:ext uri="{FF2B5EF4-FFF2-40B4-BE49-F238E27FC236}">
                <a16:creationId xmlns:a16="http://schemas.microsoft.com/office/drawing/2014/main" id="{77C69DD3-6C00-463C-8FF2-F4E4F1066DD6}"/>
              </a:ext>
            </a:extLst>
          </p:cNvPr>
          <p:cNvSpPr>
            <a:spLocks noChangeArrowheads="1"/>
          </p:cNvSpPr>
          <p:nvPr/>
        </p:nvSpPr>
        <p:spPr bwMode="auto">
          <a:xfrm>
            <a:off x="3122613" y="1079500"/>
            <a:ext cx="2298700" cy="7000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9">
            <a:extLst>
              <a:ext uri="{FF2B5EF4-FFF2-40B4-BE49-F238E27FC236}">
                <a16:creationId xmlns:a16="http://schemas.microsoft.com/office/drawing/2014/main" id="{EBDC4E39-B3D7-45A1-B432-83C59CB2763E}"/>
              </a:ext>
            </a:extLst>
          </p:cNvPr>
          <p:cNvSpPr>
            <a:spLocks noChangeArrowheads="1"/>
          </p:cNvSpPr>
          <p:nvPr/>
        </p:nvSpPr>
        <p:spPr bwMode="auto">
          <a:xfrm>
            <a:off x="5421313" y="1079500"/>
            <a:ext cx="3556000" cy="70008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0">
            <a:extLst>
              <a:ext uri="{FF2B5EF4-FFF2-40B4-BE49-F238E27FC236}">
                <a16:creationId xmlns:a16="http://schemas.microsoft.com/office/drawing/2014/main" id="{36AB544D-329D-416F-8D6F-EBD70583146F}"/>
              </a:ext>
            </a:extLst>
          </p:cNvPr>
          <p:cNvSpPr>
            <a:spLocks noChangeArrowheads="1"/>
          </p:cNvSpPr>
          <p:nvPr/>
        </p:nvSpPr>
        <p:spPr bwMode="auto">
          <a:xfrm>
            <a:off x="141288" y="1779588"/>
            <a:ext cx="2981325" cy="4270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1">
            <a:extLst>
              <a:ext uri="{FF2B5EF4-FFF2-40B4-BE49-F238E27FC236}">
                <a16:creationId xmlns:a16="http://schemas.microsoft.com/office/drawing/2014/main" id="{EBE48431-C148-4755-974C-D5C329157F19}"/>
              </a:ext>
            </a:extLst>
          </p:cNvPr>
          <p:cNvSpPr>
            <a:spLocks noChangeArrowheads="1"/>
          </p:cNvSpPr>
          <p:nvPr/>
        </p:nvSpPr>
        <p:spPr bwMode="auto">
          <a:xfrm>
            <a:off x="3122613" y="1779588"/>
            <a:ext cx="2298700" cy="4270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2">
            <a:extLst>
              <a:ext uri="{FF2B5EF4-FFF2-40B4-BE49-F238E27FC236}">
                <a16:creationId xmlns:a16="http://schemas.microsoft.com/office/drawing/2014/main" id="{E6ED80CF-416C-443D-A006-BA1616C119DF}"/>
              </a:ext>
            </a:extLst>
          </p:cNvPr>
          <p:cNvSpPr>
            <a:spLocks noChangeArrowheads="1"/>
          </p:cNvSpPr>
          <p:nvPr/>
        </p:nvSpPr>
        <p:spPr bwMode="auto">
          <a:xfrm>
            <a:off x="5421313" y="1779588"/>
            <a:ext cx="3556000" cy="4270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3">
            <a:extLst>
              <a:ext uri="{FF2B5EF4-FFF2-40B4-BE49-F238E27FC236}">
                <a16:creationId xmlns:a16="http://schemas.microsoft.com/office/drawing/2014/main" id="{C179CE48-F714-4E26-821C-992F4969F4C3}"/>
              </a:ext>
            </a:extLst>
          </p:cNvPr>
          <p:cNvSpPr>
            <a:spLocks noChangeArrowheads="1"/>
          </p:cNvSpPr>
          <p:nvPr/>
        </p:nvSpPr>
        <p:spPr bwMode="auto">
          <a:xfrm>
            <a:off x="141288" y="2206625"/>
            <a:ext cx="2981325" cy="4318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4">
            <a:extLst>
              <a:ext uri="{FF2B5EF4-FFF2-40B4-BE49-F238E27FC236}">
                <a16:creationId xmlns:a16="http://schemas.microsoft.com/office/drawing/2014/main" id="{8E97D068-6F4D-4208-986C-D8EE79C21221}"/>
              </a:ext>
            </a:extLst>
          </p:cNvPr>
          <p:cNvSpPr>
            <a:spLocks noChangeArrowheads="1"/>
          </p:cNvSpPr>
          <p:nvPr/>
        </p:nvSpPr>
        <p:spPr bwMode="auto">
          <a:xfrm>
            <a:off x="3122613" y="2206625"/>
            <a:ext cx="2298700" cy="4318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5">
            <a:extLst>
              <a:ext uri="{FF2B5EF4-FFF2-40B4-BE49-F238E27FC236}">
                <a16:creationId xmlns:a16="http://schemas.microsoft.com/office/drawing/2014/main" id="{1753E3D4-B5FD-4217-84E9-A1600A0EC418}"/>
              </a:ext>
            </a:extLst>
          </p:cNvPr>
          <p:cNvSpPr>
            <a:spLocks noChangeArrowheads="1"/>
          </p:cNvSpPr>
          <p:nvPr/>
        </p:nvSpPr>
        <p:spPr bwMode="auto">
          <a:xfrm>
            <a:off x="5421313" y="2206625"/>
            <a:ext cx="3556000" cy="4318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6">
            <a:extLst>
              <a:ext uri="{FF2B5EF4-FFF2-40B4-BE49-F238E27FC236}">
                <a16:creationId xmlns:a16="http://schemas.microsoft.com/office/drawing/2014/main" id="{EC8FAE9C-45DA-4D6C-9802-88280DA4E60A}"/>
              </a:ext>
            </a:extLst>
          </p:cNvPr>
          <p:cNvSpPr>
            <a:spLocks noChangeArrowheads="1"/>
          </p:cNvSpPr>
          <p:nvPr/>
        </p:nvSpPr>
        <p:spPr bwMode="auto">
          <a:xfrm>
            <a:off x="141288" y="2638425"/>
            <a:ext cx="2981325" cy="3667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7">
            <a:extLst>
              <a:ext uri="{FF2B5EF4-FFF2-40B4-BE49-F238E27FC236}">
                <a16:creationId xmlns:a16="http://schemas.microsoft.com/office/drawing/2014/main" id="{E4375127-ECBB-400D-ADF7-A581F4FB26CE}"/>
              </a:ext>
            </a:extLst>
          </p:cNvPr>
          <p:cNvSpPr>
            <a:spLocks noChangeArrowheads="1"/>
          </p:cNvSpPr>
          <p:nvPr/>
        </p:nvSpPr>
        <p:spPr bwMode="auto">
          <a:xfrm>
            <a:off x="3122613" y="2638425"/>
            <a:ext cx="2298700" cy="3667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4" name="Rectangle 28">
            <a:extLst>
              <a:ext uri="{FF2B5EF4-FFF2-40B4-BE49-F238E27FC236}">
                <a16:creationId xmlns:a16="http://schemas.microsoft.com/office/drawing/2014/main" id="{370A644E-2D42-4635-AA70-9D5788ED2C6E}"/>
              </a:ext>
            </a:extLst>
          </p:cNvPr>
          <p:cNvSpPr>
            <a:spLocks noChangeArrowheads="1"/>
          </p:cNvSpPr>
          <p:nvPr/>
        </p:nvSpPr>
        <p:spPr bwMode="auto">
          <a:xfrm>
            <a:off x="5421313" y="2638425"/>
            <a:ext cx="3556000" cy="36671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5" name="Rectangle 29">
            <a:extLst>
              <a:ext uri="{FF2B5EF4-FFF2-40B4-BE49-F238E27FC236}">
                <a16:creationId xmlns:a16="http://schemas.microsoft.com/office/drawing/2014/main" id="{215D9C9B-AE3B-4EEB-8140-5021543907DF}"/>
              </a:ext>
            </a:extLst>
          </p:cNvPr>
          <p:cNvSpPr>
            <a:spLocks noChangeArrowheads="1"/>
          </p:cNvSpPr>
          <p:nvPr/>
        </p:nvSpPr>
        <p:spPr bwMode="auto">
          <a:xfrm>
            <a:off x="141288" y="3005138"/>
            <a:ext cx="2981325" cy="4254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6" name="Rectangle 30">
            <a:extLst>
              <a:ext uri="{FF2B5EF4-FFF2-40B4-BE49-F238E27FC236}">
                <a16:creationId xmlns:a16="http://schemas.microsoft.com/office/drawing/2014/main" id="{5C4D66F9-D30B-4B7E-BF85-B4B8F956A028}"/>
              </a:ext>
            </a:extLst>
          </p:cNvPr>
          <p:cNvSpPr>
            <a:spLocks noChangeArrowheads="1"/>
          </p:cNvSpPr>
          <p:nvPr/>
        </p:nvSpPr>
        <p:spPr bwMode="auto">
          <a:xfrm>
            <a:off x="3122613" y="3005138"/>
            <a:ext cx="2298700" cy="4254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7" name="Rectangle 31">
            <a:extLst>
              <a:ext uri="{FF2B5EF4-FFF2-40B4-BE49-F238E27FC236}">
                <a16:creationId xmlns:a16="http://schemas.microsoft.com/office/drawing/2014/main" id="{05E18545-B418-4ECB-819F-FA82568EA277}"/>
              </a:ext>
            </a:extLst>
          </p:cNvPr>
          <p:cNvSpPr>
            <a:spLocks noChangeArrowheads="1"/>
          </p:cNvSpPr>
          <p:nvPr/>
        </p:nvSpPr>
        <p:spPr bwMode="auto">
          <a:xfrm>
            <a:off x="5421313" y="3005138"/>
            <a:ext cx="3556000" cy="4254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8" name="Rectangle 32">
            <a:extLst>
              <a:ext uri="{FF2B5EF4-FFF2-40B4-BE49-F238E27FC236}">
                <a16:creationId xmlns:a16="http://schemas.microsoft.com/office/drawing/2014/main" id="{D0865E86-347C-4204-9C5D-8EFE481D8CEB}"/>
              </a:ext>
            </a:extLst>
          </p:cNvPr>
          <p:cNvSpPr>
            <a:spLocks noChangeArrowheads="1"/>
          </p:cNvSpPr>
          <p:nvPr/>
        </p:nvSpPr>
        <p:spPr bwMode="auto">
          <a:xfrm>
            <a:off x="141288" y="3430588"/>
            <a:ext cx="2981325" cy="5175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69" name="Rectangle 33">
            <a:extLst>
              <a:ext uri="{FF2B5EF4-FFF2-40B4-BE49-F238E27FC236}">
                <a16:creationId xmlns:a16="http://schemas.microsoft.com/office/drawing/2014/main" id="{D0AD9B6F-0814-4EFC-8CDF-C79321229996}"/>
              </a:ext>
            </a:extLst>
          </p:cNvPr>
          <p:cNvSpPr>
            <a:spLocks noChangeArrowheads="1"/>
          </p:cNvSpPr>
          <p:nvPr/>
        </p:nvSpPr>
        <p:spPr bwMode="auto">
          <a:xfrm>
            <a:off x="3122613" y="3430588"/>
            <a:ext cx="2298700" cy="5175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1" name="Rectangle 34">
            <a:extLst>
              <a:ext uri="{FF2B5EF4-FFF2-40B4-BE49-F238E27FC236}">
                <a16:creationId xmlns:a16="http://schemas.microsoft.com/office/drawing/2014/main" id="{CC358F36-6999-4234-8323-AE4E1DBCF071}"/>
              </a:ext>
            </a:extLst>
          </p:cNvPr>
          <p:cNvSpPr>
            <a:spLocks noChangeArrowheads="1"/>
          </p:cNvSpPr>
          <p:nvPr/>
        </p:nvSpPr>
        <p:spPr bwMode="auto">
          <a:xfrm>
            <a:off x="5421313" y="3430588"/>
            <a:ext cx="3556000" cy="5175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2" name="Rectangle 35">
            <a:extLst>
              <a:ext uri="{FF2B5EF4-FFF2-40B4-BE49-F238E27FC236}">
                <a16:creationId xmlns:a16="http://schemas.microsoft.com/office/drawing/2014/main" id="{7E1D24B0-9A81-42B9-95EF-B3926D79D33A}"/>
              </a:ext>
            </a:extLst>
          </p:cNvPr>
          <p:cNvSpPr>
            <a:spLocks noChangeArrowheads="1"/>
          </p:cNvSpPr>
          <p:nvPr/>
        </p:nvSpPr>
        <p:spPr bwMode="auto">
          <a:xfrm>
            <a:off x="141288" y="3948113"/>
            <a:ext cx="2981325" cy="11874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3" name="Rectangle 36">
            <a:extLst>
              <a:ext uri="{FF2B5EF4-FFF2-40B4-BE49-F238E27FC236}">
                <a16:creationId xmlns:a16="http://schemas.microsoft.com/office/drawing/2014/main" id="{A7175892-6F17-456E-8BCD-5F16BA4EA309}"/>
              </a:ext>
            </a:extLst>
          </p:cNvPr>
          <p:cNvSpPr>
            <a:spLocks noChangeArrowheads="1"/>
          </p:cNvSpPr>
          <p:nvPr/>
        </p:nvSpPr>
        <p:spPr bwMode="auto">
          <a:xfrm>
            <a:off x="3122613" y="3948113"/>
            <a:ext cx="2298700" cy="11874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4" name="Rectangle 37">
            <a:extLst>
              <a:ext uri="{FF2B5EF4-FFF2-40B4-BE49-F238E27FC236}">
                <a16:creationId xmlns:a16="http://schemas.microsoft.com/office/drawing/2014/main" id="{CB800301-5264-4A17-A61B-D872FB4DD0E6}"/>
              </a:ext>
            </a:extLst>
          </p:cNvPr>
          <p:cNvSpPr>
            <a:spLocks noChangeArrowheads="1"/>
          </p:cNvSpPr>
          <p:nvPr/>
        </p:nvSpPr>
        <p:spPr bwMode="auto">
          <a:xfrm>
            <a:off x="5421313" y="3948113"/>
            <a:ext cx="3556000" cy="11874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75" name="Line 38">
            <a:extLst>
              <a:ext uri="{FF2B5EF4-FFF2-40B4-BE49-F238E27FC236}">
                <a16:creationId xmlns:a16="http://schemas.microsoft.com/office/drawing/2014/main" id="{21965325-B42E-4DBD-BF64-AE7D889D9993}"/>
              </a:ext>
            </a:extLst>
          </p:cNvPr>
          <p:cNvSpPr>
            <a:spLocks noChangeShapeType="1"/>
          </p:cNvSpPr>
          <p:nvPr/>
        </p:nvSpPr>
        <p:spPr bwMode="auto">
          <a:xfrm>
            <a:off x="3122613" y="341313"/>
            <a:ext cx="0" cy="48006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76" name="Line 39">
            <a:extLst>
              <a:ext uri="{FF2B5EF4-FFF2-40B4-BE49-F238E27FC236}">
                <a16:creationId xmlns:a16="http://schemas.microsoft.com/office/drawing/2014/main" id="{0BE1DBDC-A1C5-4386-A4A7-B7CB89DA36C1}"/>
              </a:ext>
            </a:extLst>
          </p:cNvPr>
          <p:cNvSpPr>
            <a:spLocks noChangeShapeType="1"/>
          </p:cNvSpPr>
          <p:nvPr/>
        </p:nvSpPr>
        <p:spPr bwMode="auto">
          <a:xfrm>
            <a:off x="5421313" y="341313"/>
            <a:ext cx="0" cy="48006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77" name="Line 40">
            <a:extLst>
              <a:ext uri="{FF2B5EF4-FFF2-40B4-BE49-F238E27FC236}">
                <a16:creationId xmlns:a16="http://schemas.microsoft.com/office/drawing/2014/main" id="{913197ED-9984-4151-B965-5DE5BAB7C996}"/>
              </a:ext>
            </a:extLst>
          </p:cNvPr>
          <p:cNvSpPr>
            <a:spLocks noChangeShapeType="1"/>
          </p:cNvSpPr>
          <p:nvPr/>
        </p:nvSpPr>
        <p:spPr bwMode="auto">
          <a:xfrm>
            <a:off x="134938" y="1079500"/>
            <a:ext cx="884872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78" name="Line 41">
            <a:extLst>
              <a:ext uri="{FF2B5EF4-FFF2-40B4-BE49-F238E27FC236}">
                <a16:creationId xmlns:a16="http://schemas.microsoft.com/office/drawing/2014/main" id="{3CC9FCEE-A2AA-4CC7-B41D-A7144407D2F5}"/>
              </a:ext>
            </a:extLst>
          </p:cNvPr>
          <p:cNvSpPr>
            <a:spLocks noChangeShapeType="1"/>
          </p:cNvSpPr>
          <p:nvPr/>
        </p:nvSpPr>
        <p:spPr bwMode="auto">
          <a:xfrm>
            <a:off x="134938" y="1779588"/>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79" name="Line 42">
            <a:extLst>
              <a:ext uri="{FF2B5EF4-FFF2-40B4-BE49-F238E27FC236}">
                <a16:creationId xmlns:a16="http://schemas.microsoft.com/office/drawing/2014/main" id="{3F22ADA4-1F62-45A3-ADA8-0DDA50462B63}"/>
              </a:ext>
            </a:extLst>
          </p:cNvPr>
          <p:cNvSpPr>
            <a:spLocks noChangeShapeType="1"/>
          </p:cNvSpPr>
          <p:nvPr/>
        </p:nvSpPr>
        <p:spPr bwMode="auto">
          <a:xfrm>
            <a:off x="134938" y="2206625"/>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0" name="Line 43">
            <a:extLst>
              <a:ext uri="{FF2B5EF4-FFF2-40B4-BE49-F238E27FC236}">
                <a16:creationId xmlns:a16="http://schemas.microsoft.com/office/drawing/2014/main" id="{6C159FB3-C397-4985-B10A-7362B5211BAF}"/>
              </a:ext>
            </a:extLst>
          </p:cNvPr>
          <p:cNvSpPr>
            <a:spLocks noChangeShapeType="1"/>
          </p:cNvSpPr>
          <p:nvPr/>
        </p:nvSpPr>
        <p:spPr bwMode="auto">
          <a:xfrm>
            <a:off x="134938" y="2638425"/>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1" name="Line 44">
            <a:extLst>
              <a:ext uri="{FF2B5EF4-FFF2-40B4-BE49-F238E27FC236}">
                <a16:creationId xmlns:a16="http://schemas.microsoft.com/office/drawing/2014/main" id="{CEFDDDBE-2C45-41A1-8CA3-D75097571DB7}"/>
              </a:ext>
            </a:extLst>
          </p:cNvPr>
          <p:cNvSpPr>
            <a:spLocks noChangeShapeType="1"/>
          </p:cNvSpPr>
          <p:nvPr/>
        </p:nvSpPr>
        <p:spPr bwMode="auto">
          <a:xfrm>
            <a:off x="134938" y="3005138"/>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2" name="Line 45">
            <a:extLst>
              <a:ext uri="{FF2B5EF4-FFF2-40B4-BE49-F238E27FC236}">
                <a16:creationId xmlns:a16="http://schemas.microsoft.com/office/drawing/2014/main" id="{96B0D78B-E148-4886-B45E-4D3381F56426}"/>
              </a:ext>
            </a:extLst>
          </p:cNvPr>
          <p:cNvSpPr>
            <a:spLocks noChangeShapeType="1"/>
          </p:cNvSpPr>
          <p:nvPr/>
        </p:nvSpPr>
        <p:spPr bwMode="auto">
          <a:xfrm>
            <a:off x="134938" y="3430588"/>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3" name="Line 46">
            <a:extLst>
              <a:ext uri="{FF2B5EF4-FFF2-40B4-BE49-F238E27FC236}">
                <a16:creationId xmlns:a16="http://schemas.microsoft.com/office/drawing/2014/main" id="{689CA1C5-09CF-490F-A42E-7838E6902E3A}"/>
              </a:ext>
            </a:extLst>
          </p:cNvPr>
          <p:cNvSpPr>
            <a:spLocks noChangeShapeType="1"/>
          </p:cNvSpPr>
          <p:nvPr/>
        </p:nvSpPr>
        <p:spPr bwMode="auto">
          <a:xfrm>
            <a:off x="134938" y="3948113"/>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4" name="Line 47">
            <a:extLst>
              <a:ext uri="{FF2B5EF4-FFF2-40B4-BE49-F238E27FC236}">
                <a16:creationId xmlns:a16="http://schemas.microsoft.com/office/drawing/2014/main" id="{63E36FF9-AAA0-439D-ACB4-90A51802273D}"/>
              </a:ext>
            </a:extLst>
          </p:cNvPr>
          <p:cNvSpPr>
            <a:spLocks noChangeShapeType="1"/>
          </p:cNvSpPr>
          <p:nvPr/>
        </p:nvSpPr>
        <p:spPr bwMode="auto">
          <a:xfrm>
            <a:off x="141288" y="341313"/>
            <a:ext cx="0" cy="48006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5" name="Line 48">
            <a:extLst>
              <a:ext uri="{FF2B5EF4-FFF2-40B4-BE49-F238E27FC236}">
                <a16:creationId xmlns:a16="http://schemas.microsoft.com/office/drawing/2014/main" id="{F57D277A-A62B-40D2-8092-5FBEED092334}"/>
              </a:ext>
            </a:extLst>
          </p:cNvPr>
          <p:cNvSpPr>
            <a:spLocks noChangeShapeType="1"/>
          </p:cNvSpPr>
          <p:nvPr/>
        </p:nvSpPr>
        <p:spPr bwMode="auto">
          <a:xfrm>
            <a:off x="8977313" y="341313"/>
            <a:ext cx="0" cy="48006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6" name="Line 49">
            <a:extLst>
              <a:ext uri="{FF2B5EF4-FFF2-40B4-BE49-F238E27FC236}">
                <a16:creationId xmlns:a16="http://schemas.microsoft.com/office/drawing/2014/main" id="{7F56FD5C-B50F-4071-82F4-33321F494A9B}"/>
              </a:ext>
            </a:extLst>
          </p:cNvPr>
          <p:cNvSpPr>
            <a:spLocks noChangeShapeType="1"/>
          </p:cNvSpPr>
          <p:nvPr/>
        </p:nvSpPr>
        <p:spPr bwMode="auto">
          <a:xfrm>
            <a:off x="134938" y="347663"/>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7" name="Line 50">
            <a:extLst>
              <a:ext uri="{FF2B5EF4-FFF2-40B4-BE49-F238E27FC236}">
                <a16:creationId xmlns:a16="http://schemas.microsoft.com/office/drawing/2014/main" id="{62AAFC74-7F03-4FB0-8114-A3D2856B1633}"/>
              </a:ext>
            </a:extLst>
          </p:cNvPr>
          <p:cNvSpPr>
            <a:spLocks noChangeShapeType="1"/>
          </p:cNvSpPr>
          <p:nvPr/>
        </p:nvSpPr>
        <p:spPr bwMode="auto">
          <a:xfrm>
            <a:off x="134938" y="5135563"/>
            <a:ext cx="88487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88" name="Rectangle 51">
            <a:extLst>
              <a:ext uri="{FF2B5EF4-FFF2-40B4-BE49-F238E27FC236}">
                <a16:creationId xmlns:a16="http://schemas.microsoft.com/office/drawing/2014/main" id="{7CF23DC6-FEC1-4FB9-AB03-09A7B1F39CE0}"/>
              </a:ext>
            </a:extLst>
          </p:cNvPr>
          <p:cNvSpPr>
            <a:spLocks noChangeArrowheads="1"/>
          </p:cNvSpPr>
          <p:nvPr/>
        </p:nvSpPr>
        <p:spPr bwMode="auto">
          <a:xfrm>
            <a:off x="234950" y="406400"/>
            <a:ext cx="28575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Transferts anciens contrats vers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89" name="Rectangle 52">
            <a:extLst>
              <a:ext uri="{FF2B5EF4-FFF2-40B4-BE49-F238E27FC236}">
                <a16:creationId xmlns:a16="http://schemas.microsoft.com/office/drawing/2014/main" id="{D5517254-3E6D-4616-B893-1A46659986DE}"/>
              </a:ext>
            </a:extLst>
          </p:cNvPr>
          <p:cNvSpPr>
            <a:spLocks noChangeArrowheads="1"/>
          </p:cNvSpPr>
          <p:nvPr/>
        </p:nvSpPr>
        <p:spPr bwMode="auto">
          <a:xfrm>
            <a:off x="234950" y="619125"/>
            <a:ext cx="11334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PER PACTE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0" name="Rectangle 53">
            <a:extLst>
              <a:ext uri="{FF2B5EF4-FFF2-40B4-BE49-F238E27FC236}">
                <a16:creationId xmlns:a16="http://schemas.microsoft.com/office/drawing/2014/main" id="{5C1EC331-CEB0-4176-9AD7-E487D7AA573B}"/>
              </a:ext>
            </a:extLst>
          </p:cNvPr>
          <p:cNvSpPr>
            <a:spLocks noChangeArrowheads="1"/>
          </p:cNvSpPr>
          <p:nvPr/>
        </p:nvSpPr>
        <p:spPr bwMode="auto">
          <a:xfrm>
            <a:off x="1285875" y="642938"/>
            <a:ext cx="747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(art L 224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1" name="Rectangle 54">
            <a:extLst>
              <a:ext uri="{FF2B5EF4-FFF2-40B4-BE49-F238E27FC236}">
                <a16:creationId xmlns:a16="http://schemas.microsoft.com/office/drawing/2014/main" id="{2C244A60-2FC6-41E5-BFAB-073BC700114C}"/>
              </a:ext>
            </a:extLst>
          </p:cNvPr>
          <p:cNvSpPr>
            <a:spLocks noChangeArrowheads="1"/>
          </p:cNvSpPr>
          <p:nvPr/>
        </p:nvSpPr>
        <p:spPr bwMode="auto">
          <a:xfrm>
            <a:off x="1962150" y="642938"/>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2" name="Rectangle 55">
            <a:extLst>
              <a:ext uri="{FF2B5EF4-FFF2-40B4-BE49-F238E27FC236}">
                <a16:creationId xmlns:a16="http://schemas.microsoft.com/office/drawing/2014/main" id="{CDCA2B47-59D2-4CCA-AF94-D81E514608A7}"/>
              </a:ext>
            </a:extLst>
          </p:cNvPr>
          <p:cNvSpPr>
            <a:spLocks noChangeArrowheads="1"/>
          </p:cNvSpPr>
          <p:nvPr/>
        </p:nvSpPr>
        <p:spPr bwMode="auto">
          <a:xfrm>
            <a:off x="2012950" y="642938"/>
            <a:ext cx="893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40 du CMF)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3" name="Rectangle 56">
            <a:extLst>
              <a:ext uri="{FF2B5EF4-FFF2-40B4-BE49-F238E27FC236}">
                <a16:creationId xmlns:a16="http://schemas.microsoft.com/office/drawing/2014/main" id="{368B7F34-DEA2-4113-AF86-2783EB03CF5D}"/>
              </a:ext>
            </a:extLst>
          </p:cNvPr>
          <p:cNvSpPr>
            <a:spLocks noChangeArrowheads="1"/>
          </p:cNvSpPr>
          <p:nvPr/>
        </p:nvSpPr>
        <p:spPr bwMode="auto">
          <a:xfrm>
            <a:off x="3336925" y="406400"/>
            <a:ext cx="20161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Transfert possible des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4" name="Rectangle 57">
            <a:extLst>
              <a:ext uri="{FF2B5EF4-FFF2-40B4-BE49-F238E27FC236}">
                <a16:creationId xmlns:a16="http://schemas.microsoft.com/office/drawing/2014/main" id="{AFC20B84-F1D3-48DC-9B82-0CF81E2B9FA9}"/>
              </a:ext>
            </a:extLst>
          </p:cNvPr>
          <p:cNvSpPr>
            <a:spLocks noChangeArrowheads="1"/>
          </p:cNvSpPr>
          <p:nvPr/>
        </p:nvSpPr>
        <p:spPr bwMode="auto">
          <a:xfrm>
            <a:off x="3336925" y="619125"/>
            <a:ext cx="20034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droits individuels vers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5" name="Rectangle 58">
            <a:extLst>
              <a:ext uri="{FF2B5EF4-FFF2-40B4-BE49-F238E27FC236}">
                <a16:creationId xmlns:a16="http://schemas.microsoft.com/office/drawing/2014/main" id="{6B3482B8-2192-4A0A-ADE0-0399A5133D7A}"/>
              </a:ext>
            </a:extLst>
          </p:cNvPr>
          <p:cNvSpPr>
            <a:spLocks noChangeArrowheads="1"/>
          </p:cNvSpPr>
          <p:nvPr/>
        </p:nvSpPr>
        <p:spPr bwMode="auto">
          <a:xfrm>
            <a:off x="4090988" y="830263"/>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PER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6" name="Rectangle 59">
            <a:extLst>
              <a:ext uri="{FF2B5EF4-FFF2-40B4-BE49-F238E27FC236}">
                <a16:creationId xmlns:a16="http://schemas.microsoft.com/office/drawing/2014/main" id="{B5D67245-763E-4460-A6E1-C5FBA31C567E}"/>
              </a:ext>
            </a:extLst>
          </p:cNvPr>
          <p:cNvSpPr>
            <a:spLocks noChangeArrowheads="1"/>
          </p:cNvSpPr>
          <p:nvPr/>
        </p:nvSpPr>
        <p:spPr bwMode="auto">
          <a:xfrm>
            <a:off x="5778500" y="406400"/>
            <a:ext cx="30257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Assimilation des droits transférés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7" name="Rectangle 60">
            <a:extLst>
              <a:ext uri="{FF2B5EF4-FFF2-40B4-BE49-F238E27FC236}">
                <a16:creationId xmlns:a16="http://schemas.microsoft.com/office/drawing/2014/main" id="{CC682565-1965-4166-A309-A9A6DF76E840}"/>
              </a:ext>
            </a:extLst>
          </p:cNvPr>
          <p:cNvSpPr>
            <a:spLocks noChangeArrowheads="1"/>
          </p:cNvSpPr>
          <p:nvPr/>
        </p:nvSpPr>
        <p:spPr bwMode="auto">
          <a:xfrm>
            <a:off x="234950" y="1135063"/>
            <a:ext cx="2228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Madelin/Madelin agricole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8" name="Rectangle 61">
            <a:extLst>
              <a:ext uri="{FF2B5EF4-FFF2-40B4-BE49-F238E27FC236}">
                <a16:creationId xmlns:a16="http://schemas.microsoft.com/office/drawing/2014/main" id="{051D06A7-88E5-4F6F-B8C0-163BFCA1F2F6}"/>
              </a:ext>
            </a:extLst>
          </p:cNvPr>
          <p:cNvSpPr>
            <a:spLocks noChangeArrowheads="1"/>
          </p:cNvSpPr>
          <p:nvPr/>
        </p:nvSpPr>
        <p:spPr bwMode="auto">
          <a:xfrm>
            <a:off x="2374900" y="1160463"/>
            <a:ext cx="766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(contrats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99" name="Rectangle 62">
            <a:extLst>
              <a:ext uri="{FF2B5EF4-FFF2-40B4-BE49-F238E27FC236}">
                <a16:creationId xmlns:a16="http://schemas.microsoft.com/office/drawing/2014/main" id="{FAA1F676-82A7-4BD0-B018-0F34F64A9C54}"/>
              </a:ext>
            </a:extLst>
          </p:cNvPr>
          <p:cNvSpPr>
            <a:spLocks noChangeArrowheads="1"/>
          </p:cNvSpPr>
          <p:nvPr/>
        </p:nvSpPr>
        <p:spPr bwMode="auto">
          <a:xfrm>
            <a:off x="234950" y="1349375"/>
            <a:ext cx="461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L 144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0" name="Rectangle 63">
            <a:extLst>
              <a:ext uri="{FF2B5EF4-FFF2-40B4-BE49-F238E27FC236}">
                <a16:creationId xmlns:a16="http://schemas.microsoft.com/office/drawing/2014/main" id="{BA42F67A-7114-4204-A87E-10D74640B681}"/>
              </a:ext>
            </a:extLst>
          </p:cNvPr>
          <p:cNvSpPr>
            <a:spLocks noChangeArrowheads="1"/>
          </p:cNvSpPr>
          <p:nvPr/>
        </p:nvSpPr>
        <p:spPr bwMode="auto">
          <a:xfrm>
            <a:off x="623888" y="1349375"/>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1" name="Rectangle 64">
            <a:extLst>
              <a:ext uri="{FF2B5EF4-FFF2-40B4-BE49-F238E27FC236}">
                <a16:creationId xmlns:a16="http://schemas.microsoft.com/office/drawing/2014/main" id="{1AD24E65-3237-4373-9D98-3A4FF9349A8C}"/>
              </a:ext>
            </a:extLst>
          </p:cNvPr>
          <p:cNvSpPr>
            <a:spLocks noChangeArrowheads="1"/>
          </p:cNvSpPr>
          <p:nvPr/>
        </p:nvSpPr>
        <p:spPr bwMode="auto">
          <a:xfrm>
            <a:off x="674688" y="1349375"/>
            <a:ext cx="201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1 du code des assurances)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2" name="Rectangle 65">
            <a:extLst>
              <a:ext uri="{FF2B5EF4-FFF2-40B4-BE49-F238E27FC236}">
                <a16:creationId xmlns:a16="http://schemas.microsoft.com/office/drawing/2014/main" id="{E1371824-FA07-4DD4-BA5E-9D84E2E978E2}"/>
              </a:ext>
            </a:extLst>
          </p:cNvPr>
          <p:cNvSpPr>
            <a:spLocks noChangeArrowheads="1"/>
          </p:cNvSpPr>
          <p:nvPr/>
        </p:nvSpPr>
        <p:spPr bwMode="auto">
          <a:xfrm>
            <a:off x="4100513" y="1136650"/>
            <a:ext cx="4524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3" name="Rectangle 66">
            <a:extLst>
              <a:ext uri="{FF2B5EF4-FFF2-40B4-BE49-F238E27FC236}">
                <a16:creationId xmlns:a16="http://schemas.microsoft.com/office/drawing/2014/main" id="{F6E3700C-6D9A-45A2-AD93-1326BBD12FC1}"/>
              </a:ext>
            </a:extLst>
          </p:cNvPr>
          <p:cNvSpPr>
            <a:spLocks noChangeArrowheads="1"/>
          </p:cNvSpPr>
          <p:nvPr/>
        </p:nvSpPr>
        <p:spPr bwMode="auto">
          <a:xfrm>
            <a:off x="234950" y="1835150"/>
            <a:ext cx="671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PERP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4" name="Rectangle 67">
            <a:extLst>
              <a:ext uri="{FF2B5EF4-FFF2-40B4-BE49-F238E27FC236}">
                <a16:creationId xmlns:a16="http://schemas.microsoft.com/office/drawing/2014/main" id="{CA5D7B56-E327-4B56-9701-65080DD21C91}"/>
              </a:ext>
            </a:extLst>
          </p:cNvPr>
          <p:cNvSpPr>
            <a:spLocks noChangeArrowheads="1"/>
          </p:cNvSpPr>
          <p:nvPr/>
        </p:nvSpPr>
        <p:spPr bwMode="auto">
          <a:xfrm>
            <a:off x="820738" y="18605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contrats L 144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5" name="Rectangle 68">
            <a:extLst>
              <a:ext uri="{FF2B5EF4-FFF2-40B4-BE49-F238E27FC236}">
                <a16:creationId xmlns:a16="http://schemas.microsoft.com/office/drawing/2014/main" id="{5C532ABB-3290-4A6B-83B3-C62B184F8CB8}"/>
              </a:ext>
            </a:extLst>
          </p:cNvPr>
          <p:cNvSpPr>
            <a:spLocks noChangeArrowheads="1"/>
          </p:cNvSpPr>
          <p:nvPr/>
        </p:nvSpPr>
        <p:spPr bwMode="auto">
          <a:xfrm>
            <a:off x="1855788" y="1860550"/>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6" name="Rectangle 69">
            <a:extLst>
              <a:ext uri="{FF2B5EF4-FFF2-40B4-BE49-F238E27FC236}">
                <a16:creationId xmlns:a16="http://schemas.microsoft.com/office/drawing/2014/main" id="{72462E84-C6BC-4C32-9EB4-72C51B88C831}"/>
              </a:ext>
            </a:extLst>
          </p:cNvPr>
          <p:cNvSpPr>
            <a:spLocks noChangeArrowheads="1"/>
          </p:cNvSpPr>
          <p:nvPr/>
        </p:nvSpPr>
        <p:spPr bwMode="auto">
          <a:xfrm>
            <a:off x="1906588" y="1860550"/>
            <a:ext cx="677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2 C Ass)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7" name="Rectangle 70">
            <a:extLst>
              <a:ext uri="{FF2B5EF4-FFF2-40B4-BE49-F238E27FC236}">
                <a16:creationId xmlns:a16="http://schemas.microsoft.com/office/drawing/2014/main" id="{A192A95A-6815-4C2F-9E93-13C3C09BEE77}"/>
              </a:ext>
            </a:extLst>
          </p:cNvPr>
          <p:cNvSpPr>
            <a:spLocks noChangeArrowheads="1"/>
          </p:cNvSpPr>
          <p:nvPr/>
        </p:nvSpPr>
        <p:spPr bwMode="auto">
          <a:xfrm>
            <a:off x="4100513" y="1836738"/>
            <a:ext cx="4524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8" name="Rectangle 71">
            <a:extLst>
              <a:ext uri="{FF2B5EF4-FFF2-40B4-BE49-F238E27FC236}">
                <a16:creationId xmlns:a16="http://schemas.microsoft.com/office/drawing/2014/main" id="{60B23EEA-D21C-4DCF-B2C9-C226AAB6B26E}"/>
              </a:ext>
            </a:extLst>
          </p:cNvPr>
          <p:cNvSpPr>
            <a:spLocks noChangeArrowheads="1"/>
          </p:cNvSpPr>
          <p:nvPr/>
        </p:nvSpPr>
        <p:spPr bwMode="auto">
          <a:xfrm>
            <a:off x="234950" y="2265363"/>
            <a:ext cx="8651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PREFON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09" name="Rectangle 72">
            <a:extLst>
              <a:ext uri="{FF2B5EF4-FFF2-40B4-BE49-F238E27FC236}">
                <a16:creationId xmlns:a16="http://schemas.microsoft.com/office/drawing/2014/main" id="{C96D3D3D-0B99-4FF2-B791-8A3F18D2BFE6}"/>
              </a:ext>
            </a:extLst>
          </p:cNvPr>
          <p:cNvSpPr>
            <a:spLocks noChangeArrowheads="1"/>
          </p:cNvSpPr>
          <p:nvPr/>
        </p:nvSpPr>
        <p:spPr bwMode="auto">
          <a:xfrm>
            <a:off x="1022350" y="2289175"/>
            <a:ext cx="11541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(contrats L 132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0" name="Rectangle 73">
            <a:extLst>
              <a:ext uri="{FF2B5EF4-FFF2-40B4-BE49-F238E27FC236}">
                <a16:creationId xmlns:a16="http://schemas.microsoft.com/office/drawing/2014/main" id="{DB448D36-1B45-418B-A790-3E27DEF1CC02}"/>
              </a:ext>
            </a:extLst>
          </p:cNvPr>
          <p:cNvSpPr>
            <a:spLocks noChangeArrowheads="1"/>
          </p:cNvSpPr>
          <p:nvPr/>
        </p:nvSpPr>
        <p:spPr bwMode="auto">
          <a:xfrm>
            <a:off x="2105025" y="2289175"/>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1" name="Rectangle 74">
            <a:extLst>
              <a:ext uri="{FF2B5EF4-FFF2-40B4-BE49-F238E27FC236}">
                <a16:creationId xmlns:a16="http://schemas.microsoft.com/office/drawing/2014/main" id="{E63D78CC-9E90-4830-8705-A8CF5C78E93A}"/>
              </a:ext>
            </a:extLst>
          </p:cNvPr>
          <p:cNvSpPr>
            <a:spLocks noChangeArrowheads="1"/>
          </p:cNvSpPr>
          <p:nvPr/>
        </p:nvSpPr>
        <p:spPr bwMode="auto">
          <a:xfrm>
            <a:off x="2155825" y="2289175"/>
            <a:ext cx="763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23 C Ass)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2" name="Rectangle 75">
            <a:extLst>
              <a:ext uri="{FF2B5EF4-FFF2-40B4-BE49-F238E27FC236}">
                <a16:creationId xmlns:a16="http://schemas.microsoft.com/office/drawing/2014/main" id="{76CD1778-3112-4847-8FED-109349B34E76}"/>
              </a:ext>
            </a:extLst>
          </p:cNvPr>
          <p:cNvSpPr>
            <a:spLocks noChangeArrowheads="1"/>
          </p:cNvSpPr>
          <p:nvPr/>
        </p:nvSpPr>
        <p:spPr bwMode="auto">
          <a:xfrm>
            <a:off x="4100513" y="2265363"/>
            <a:ext cx="5175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3" name="Rectangle 76">
            <a:extLst>
              <a:ext uri="{FF2B5EF4-FFF2-40B4-BE49-F238E27FC236}">
                <a16:creationId xmlns:a16="http://schemas.microsoft.com/office/drawing/2014/main" id="{D8AFF94E-D5C0-4D82-8583-AE02D370315A}"/>
              </a:ext>
            </a:extLst>
          </p:cNvPr>
          <p:cNvSpPr>
            <a:spLocks noChangeArrowheads="1"/>
          </p:cNvSpPr>
          <p:nvPr/>
        </p:nvSpPr>
        <p:spPr bwMode="auto">
          <a:xfrm>
            <a:off x="234950" y="2697163"/>
            <a:ext cx="5127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CHR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4" name="Rectangle 77">
            <a:extLst>
              <a:ext uri="{FF2B5EF4-FFF2-40B4-BE49-F238E27FC236}">
                <a16:creationId xmlns:a16="http://schemas.microsoft.com/office/drawing/2014/main" id="{AE3609DF-680A-4791-AA2B-763C34A56221}"/>
              </a:ext>
            </a:extLst>
          </p:cNvPr>
          <p:cNvSpPr>
            <a:spLocks noChangeArrowheads="1"/>
          </p:cNvSpPr>
          <p:nvPr/>
        </p:nvSpPr>
        <p:spPr bwMode="auto">
          <a:xfrm>
            <a:off x="669925" y="2720975"/>
            <a:ext cx="1114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 contrat L 132</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5" name="Rectangle 78">
            <a:extLst>
              <a:ext uri="{FF2B5EF4-FFF2-40B4-BE49-F238E27FC236}">
                <a16:creationId xmlns:a16="http://schemas.microsoft.com/office/drawing/2014/main" id="{806E9FDD-1B95-4B16-B3A4-B6B9105CD897}"/>
              </a:ext>
            </a:extLst>
          </p:cNvPr>
          <p:cNvSpPr>
            <a:spLocks noChangeArrowheads="1"/>
          </p:cNvSpPr>
          <p:nvPr/>
        </p:nvSpPr>
        <p:spPr bwMode="auto">
          <a:xfrm>
            <a:off x="1709738" y="2720975"/>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6" name="Rectangle 79">
            <a:extLst>
              <a:ext uri="{FF2B5EF4-FFF2-40B4-BE49-F238E27FC236}">
                <a16:creationId xmlns:a16="http://schemas.microsoft.com/office/drawing/2014/main" id="{2497D422-3A2E-4F40-B12F-1C179552F736}"/>
              </a:ext>
            </a:extLst>
          </p:cNvPr>
          <p:cNvSpPr>
            <a:spLocks noChangeArrowheads="1"/>
          </p:cNvSpPr>
          <p:nvPr/>
        </p:nvSpPr>
        <p:spPr bwMode="auto">
          <a:xfrm>
            <a:off x="1760538" y="2720975"/>
            <a:ext cx="763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23 C Ass)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7" name="Rectangle 80">
            <a:extLst>
              <a:ext uri="{FF2B5EF4-FFF2-40B4-BE49-F238E27FC236}">
                <a16:creationId xmlns:a16="http://schemas.microsoft.com/office/drawing/2014/main" id="{0F74374F-BF23-4645-AAD5-0BC93FBCB9D5}"/>
              </a:ext>
            </a:extLst>
          </p:cNvPr>
          <p:cNvSpPr>
            <a:spLocks noChangeArrowheads="1"/>
          </p:cNvSpPr>
          <p:nvPr/>
        </p:nvSpPr>
        <p:spPr bwMode="auto">
          <a:xfrm>
            <a:off x="4100513" y="2697163"/>
            <a:ext cx="5175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8" name="Rectangle 81">
            <a:extLst>
              <a:ext uri="{FF2B5EF4-FFF2-40B4-BE49-F238E27FC236}">
                <a16:creationId xmlns:a16="http://schemas.microsoft.com/office/drawing/2014/main" id="{CCF35BE8-B9BA-412C-92F4-514C329EC0CC}"/>
              </a:ext>
            </a:extLst>
          </p:cNvPr>
          <p:cNvSpPr>
            <a:spLocks noChangeArrowheads="1"/>
          </p:cNvSpPr>
          <p:nvPr/>
        </p:nvSpPr>
        <p:spPr bwMode="auto">
          <a:xfrm>
            <a:off x="234950" y="3060700"/>
            <a:ext cx="2265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Union Mutualiste Retraite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19" name="Rectangle 82">
            <a:extLst>
              <a:ext uri="{FF2B5EF4-FFF2-40B4-BE49-F238E27FC236}">
                <a16:creationId xmlns:a16="http://schemas.microsoft.com/office/drawing/2014/main" id="{CB1F52AE-103A-4986-94DB-861B67F821F1}"/>
              </a:ext>
            </a:extLst>
          </p:cNvPr>
          <p:cNvSpPr>
            <a:spLocks noChangeArrowheads="1"/>
          </p:cNvSpPr>
          <p:nvPr/>
        </p:nvSpPr>
        <p:spPr bwMode="auto">
          <a:xfrm>
            <a:off x="4100513" y="3062288"/>
            <a:ext cx="452438"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0" name="Rectangle 83">
            <a:extLst>
              <a:ext uri="{FF2B5EF4-FFF2-40B4-BE49-F238E27FC236}">
                <a16:creationId xmlns:a16="http://schemas.microsoft.com/office/drawing/2014/main" id="{8BCCE22B-D9E8-4078-83EB-E09782BEA88C}"/>
              </a:ext>
            </a:extLst>
          </p:cNvPr>
          <p:cNvSpPr>
            <a:spLocks noChangeArrowheads="1"/>
          </p:cNvSpPr>
          <p:nvPr/>
        </p:nvSpPr>
        <p:spPr bwMode="auto">
          <a:xfrm>
            <a:off x="234950" y="3489325"/>
            <a:ext cx="7588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PERCO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1" name="Rectangle 84">
            <a:extLst>
              <a:ext uri="{FF2B5EF4-FFF2-40B4-BE49-F238E27FC236}">
                <a16:creationId xmlns:a16="http://schemas.microsoft.com/office/drawing/2014/main" id="{2C8E91C8-55DC-44CA-B8E0-D1BD0FD5F963}"/>
              </a:ext>
            </a:extLst>
          </p:cNvPr>
          <p:cNvSpPr>
            <a:spLocks noChangeArrowheads="1"/>
          </p:cNvSpPr>
          <p:nvPr/>
        </p:nvSpPr>
        <p:spPr bwMode="auto">
          <a:xfrm>
            <a:off x="915988" y="3513138"/>
            <a:ext cx="831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(art L 3334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2" name="Rectangle 85">
            <a:extLst>
              <a:ext uri="{FF2B5EF4-FFF2-40B4-BE49-F238E27FC236}">
                <a16:creationId xmlns:a16="http://schemas.microsoft.com/office/drawing/2014/main" id="{9965A1FD-8ACF-40EC-B995-BC602CFA2BAE}"/>
              </a:ext>
            </a:extLst>
          </p:cNvPr>
          <p:cNvSpPr>
            <a:spLocks noChangeArrowheads="1"/>
          </p:cNvSpPr>
          <p:nvPr/>
        </p:nvSpPr>
        <p:spPr bwMode="auto">
          <a:xfrm>
            <a:off x="1676400" y="3513138"/>
            <a:ext cx="123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3" name="Rectangle 86">
            <a:extLst>
              <a:ext uri="{FF2B5EF4-FFF2-40B4-BE49-F238E27FC236}">
                <a16:creationId xmlns:a16="http://schemas.microsoft.com/office/drawing/2014/main" id="{A745C534-AF5B-488C-8C3B-46B5A5CF7E6B}"/>
              </a:ext>
            </a:extLst>
          </p:cNvPr>
          <p:cNvSpPr>
            <a:spLocks noChangeArrowheads="1"/>
          </p:cNvSpPr>
          <p:nvPr/>
        </p:nvSpPr>
        <p:spPr bwMode="auto">
          <a:xfrm>
            <a:off x="1727200" y="3513138"/>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1 Code du travail)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4" name="Rectangle 87">
            <a:extLst>
              <a:ext uri="{FF2B5EF4-FFF2-40B4-BE49-F238E27FC236}">
                <a16:creationId xmlns:a16="http://schemas.microsoft.com/office/drawing/2014/main" id="{7103C763-C043-4CC7-B131-0A30A03E0CCB}"/>
              </a:ext>
            </a:extLst>
          </p:cNvPr>
          <p:cNvSpPr>
            <a:spLocks noChangeArrowheads="1"/>
          </p:cNvSpPr>
          <p:nvPr/>
        </p:nvSpPr>
        <p:spPr bwMode="auto">
          <a:xfrm>
            <a:off x="4100513" y="3487738"/>
            <a:ext cx="4524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5" name="Rectangle 88">
            <a:extLst>
              <a:ext uri="{FF2B5EF4-FFF2-40B4-BE49-F238E27FC236}">
                <a16:creationId xmlns:a16="http://schemas.microsoft.com/office/drawing/2014/main" id="{FB295C2E-D42D-4586-8A75-9FBCFEF75D67}"/>
              </a:ext>
            </a:extLst>
          </p:cNvPr>
          <p:cNvSpPr>
            <a:spLocks noChangeArrowheads="1"/>
          </p:cNvSpPr>
          <p:nvPr/>
        </p:nvSpPr>
        <p:spPr bwMode="auto">
          <a:xfrm>
            <a:off x="5921375" y="3495675"/>
            <a:ext cx="2687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Droits transférés assimilés à des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6" name="Rectangle 89">
            <a:extLst>
              <a:ext uri="{FF2B5EF4-FFF2-40B4-BE49-F238E27FC236}">
                <a16:creationId xmlns:a16="http://schemas.microsoft.com/office/drawing/2014/main" id="{94BA7363-50A7-4DAE-8EF4-D0674EB454A1}"/>
              </a:ext>
            </a:extLst>
          </p:cNvPr>
          <p:cNvSpPr>
            <a:spLocks noChangeArrowheads="1"/>
          </p:cNvSpPr>
          <p:nvPr/>
        </p:nvSpPr>
        <p:spPr bwMode="auto">
          <a:xfrm>
            <a:off x="5973763" y="3706813"/>
            <a:ext cx="25384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rgbClr val="FFFFFF"/>
                </a:solidFill>
                <a:effectLst/>
                <a:latin typeface="Arial" panose="020B0604020202020204" pitchFamily="34" charset="0"/>
              </a:rPr>
              <a:t>versements d’épargne salariale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7" name="Rectangle 90">
            <a:extLst>
              <a:ext uri="{FF2B5EF4-FFF2-40B4-BE49-F238E27FC236}">
                <a16:creationId xmlns:a16="http://schemas.microsoft.com/office/drawing/2014/main" id="{5D3A8F96-0535-44C0-B649-D158B6353661}"/>
              </a:ext>
            </a:extLst>
          </p:cNvPr>
          <p:cNvSpPr>
            <a:spLocks noChangeArrowheads="1"/>
          </p:cNvSpPr>
          <p:nvPr/>
        </p:nvSpPr>
        <p:spPr bwMode="auto">
          <a:xfrm>
            <a:off x="234950" y="4006850"/>
            <a:ext cx="17843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FFFFFF"/>
                </a:solidFill>
                <a:effectLst/>
                <a:latin typeface="Arial" panose="020B0604020202020204" pitchFamily="34" charset="0"/>
              </a:rPr>
              <a:t>PÈRE/Art 83 du CGI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8" name="Rectangle 91">
            <a:extLst>
              <a:ext uri="{FF2B5EF4-FFF2-40B4-BE49-F238E27FC236}">
                <a16:creationId xmlns:a16="http://schemas.microsoft.com/office/drawing/2014/main" id="{11A683ED-8B5C-41C1-8746-20E9D737192B}"/>
              </a:ext>
            </a:extLst>
          </p:cNvPr>
          <p:cNvSpPr>
            <a:spLocks noChangeArrowheads="1"/>
          </p:cNvSpPr>
          <p:nvPr/>
        </p:nvSpPr>
        <p:spPr bwMode="auto">
          <a:xfrm>
            <a:off x="1949450" y="4030663"/>
            <a:ext cx="987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(si le salarié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29" name="Rectangle 92">
            <a:extLst>
              <a:ext uri="{FF2B5EF4-FFF2-40B4-BE49-F238E27FC236}">
                <a16:creationId xmlns:a16="http://schemas.microsoft.com/office/drawing/2014/main" id="{CC0AF5DE-E28B-4730-B62D-866B89B00F5B}"/>
              </a:ext>
            </a:extLst>
          </p:cNvPr>
          <p:cNvSpPr>
            <a:spLocks noChangeArrowheads="1"/>
          </p:cNvSpPr>
          <p:nvPr/>
        </p:nvSpPr>
        <p:spPr bwMode="auto">
          <a:xfrm>
            <a:off x="234950" y="4219575"/>
            <a:ext cx="2060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n’est plus tenu d’y adhérer)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0" name="Rectangle 93">
            <a:extLst>
              <a:ext uri="{FF2B5EF4-FFF2-40B4-BE49-F238E27FC236}">
                <a16:creationId xmlns:a16="http://schemas.microsoft.com/office/drawing/2014/main" id="{626730B3-7A2B-4EA2-AE2D-99521172C9EF}"/>
              </a:ext>
            </a:extLst>
          </p:cNvPr>
          <p:cNvSpPr>
            <a:spLocks noChangeArrowheads="1"/>
          </p:cNvSpPr>
          <p:nvPr/>
        </p:nvSpPr>
        <p:spPr bwMode="auto">
          <a:xfrm>
            <a:off x="4100513" y="4279900"/>
            <a:ext cx="4524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Arial" panose="020B0604020202020204" pitchFamily="34" charset="0"/>
              </a:rPr>
              <a:t>oui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1" name="Rectangle 94">
            <a:extLst>
              <a:ext uri="{FF2B5EF4-FFF2-40B4-BE49-F238E27FC236}">
                <a16:creationId xmlns:a16="http://schemas.microsoft.com/office/drawing/2014/main" id="{0D278203-5659-4F8E-A1E7-F47CB595B959}"/>
              </a:ext>
            </a:extLst>
          </p:cNvPr>
          <p:cNvSpPr>
            <a:spLocks noChangeArrowheads="1"/>
          </p:cNvSpPr>
          <p:nvPr/>
        </p:nvSpPr>
        <p:spPr bwMode="auto">
          <a:xfrm>
            <a:off x="5765800" y="4006850"/>
            <a:ext cx="29321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Pour droits issus de versements du salarié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2" name="Rectangle 95">
            <a:extLst>
              <a:ext uri="{FF2B5EF4-FFF2-40B4-BE49-F238E27FC236}">
                <a16:creationId xmlns:a16="http://schemas.microsoft.com/office/drawing/2014/main" id="{98B313B0-B17B-454D-B471-7448E6DB14CA}"/>
              </a:ext>
            </a:extLst>
          </p:cNvPr>
          <p:cNvSpPr>
            <a:spLocks noChangeArrowheads="1"/>
          </p:cNvSpPr>
          <p:nvPr/>
        </p:nvSpPr>
        <p:spPr bwMode="auto">
          <a:xfrm>
            <a:off x="6307138" y="4186238"/>
            <a:ext cx="19431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 versements volontaires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3" name="Rectangle 96">
            <a:extLst>
              <a:ext uri="{FF2B5EF4-FFF2-40B4-BE49-F238E27FC236}">
                <a16:creationId xmlns:a16="http://schemas.microsoft.com/office/drawing/2014/main" id="{A3CA7DD1-61A3-43BB-B261-B574A44627B0}"/>
              </a:ext>
            </a:extLst>
          </p:cNvPr>
          <p:cNvSpPr>
            <a:spLocks noChangeArrowheads="1"/>
          </p:cNvSpPr>
          <p:nvPr/>
        </p:nvSpPr>
        <p:spPr bwMode="auto">
          <a:xfrm>
            <a:off x="5648325" y="4375150"/>
            <a:ext cx="30924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Pour droits issus de versements obligatoires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4" name="Rectangle 97">
            <a:extLst>
              <a:ext uri="{FF2B5EF4-FFF2-40B4-BE49-F238E27FC236}">
                <a16:creationId xmlns:a16="http://schemas.microsoft.com/office/drawing/2014/main" id="{3EBC3081-08FC-4C7C-9D86-300D70EE3795}"/>
              </a:ext>
            </a:extLst>
          </p:cNvPr>
          <p:cNvSpPr>
            <a:spLocks noChangeArrowheads="1"/>
          </p:cNvSpPr>
          <p:nvPr/>
        </p:nvSpPr>
        <p:spPr bwMode="auto">
          <a:xfrm>
            <a:off x="8664575" y="4371975"/>
            <a:ext cx="203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5" name="Rectangle 98">
            <a:extLst>
              <a:ext uri="{FF2B5EF4-FFF2-40B4-BE49-F238E27FC236}">
                <a16:creationId xmlns:a16="http://schemas.microsoft.com/office/drawing/2014/main" id="{05934B39-7676-4E64-A5FA-016392CC3D9A}"/>
              </a:ext>
            </a:extLst>
          </p:cNvPr>
          <p:cNvSpPr>
            <a:spLocks noChangeArrowheads="1"/>
          </p:cNvSpPr>
          <p:nvPr/>
        </p:nvSpPr>
        <p:spPr bwMode="auto">
          <a:xfrm>
            <a:off x="6365875" y="4554538"/>
            <a:ext cx="17811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versements obligatoire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6" name="Rectangle 99">
            <a:extLst>
              <a:ext uri="{FF2B5EF4-FFF2-40B4-BE49-F238E27FC236}">
                <a16:creationId xmlns:a16="http://schemas.microsoft.com/office/drawing/2014/main" id="{34C15707-B686-43B2-B95C-6C80E7749D31}"/>
              </a:ext>
            </a:extLst>
          </p:cNvPr>
          <p:cNvSpPr>
            <a:spLocks noChangeArrowheads="1"/>
          </p:cNvSpPr>
          <p:nvPr/>
        </p:nvSpPr>
        <p:spPr bwMode="auto">
          <a:xfrm>
            <a:off x="5672138" y="4740275"/>
            <a:ext cx="17240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FFFFFF"/>
                </a:solidFill>
                <a:effectLst/>
                <a:latin typeface="Arial" panose="020B0604020202020204" pitchFamily="34" charset="0"/>
              </a:rPr>
              <a:t>Si distinction impossible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7" name="Rectangle 100">
            <a:extLst>
              <a:ext uri="{FF2B5EF4-FFF2-40B4-BE49-F238E27FC236}">
                <a16:creationId xmlns:a16="http://schemas.microsoft.com/office/drawing/2014/main" id="{E972082A-9AC5-45C2-8593-F6F6D1F9B654}"/>
              </a:ext>
            </a:extLst>
          </p:cNvPr>
          <p:cNvSpPr>
            <a:spLocks noChangeArrowheads="1"/>
          </p:cNvSpPr>
          <p:nvPr/>
        </p:nvSpPr>
        <p:spPr bwMode="auto">
          <a:xfrm>
            <a:off x="7323138" y="4737100"/>
            <a:ext cx="1520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 totalité des droits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8" name="Rectangle 101">
            <a:extLst>
              <a:ext uri="{FF2B5EF4-FFF2-40B4-BE49-F238E27FC236}">
                <a16:creationId xmlns:a16="http://schemas.microsoft.com/office/drawing/2014/main" id="{822E9761-97EB-4FDB-9F20-E808781468D1}"/>
              </a:ext>
            </a:extLst>
          </p:cNvPr>
          <p:cNvSpPr>
            <a:spLocks noChangeArrowheads="1"/>
          </p:cNvSpPr>
          <p:nvPr/>
        </p:nvSpPr>
        <p:spPr bwMode="auto">
          <a:xfrm>
            <a:off x="5848350" y="4919663"/>
            <a:ext cx="2813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assimilés en versements obligatoires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39" name="Rectangle 102">
            <a:extLst>
              <a:ext uri="{FF2B5EF4-FFF2-40B4-BE49-F238E27FC236}">
                <a16:creationId xmlns:a16="http://schemas.microsoft.com/office/drawing/2014/main" id="{6967F9B1-D27D-4C05-8377-3C3B0AA33704}"/>
              </a:ext>
            </a:extLst>
          </p:cNvPr>
          <p:cNvSpPr>
            <a:spLocks noChangeArrowheads="1"/>
          </p:cNvSpPr>
          <p:nvPr/>
        </p:nvSpPr>
        <p:spPr bwMode="auto">
          <a:xfrm>
            <a:off x="5492750" y="1174750"/>
            <a:ext cx="3408363" cy="2090738"/>
          </a:xfrm>
          <a:prstGeom prst="rect">
            <a:avLst/>
          </a:prstGeom>
          <a:noFill/>
          <a:ln w="3810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40" name="Rectangle 103">
            <a:extLst>
              <a:ext uri="{FF2B5EF4-FFF2-40B4-BE49-F238E27FC236}">
                <a16:creationId xmlns:a16="http://schemas.microsoft.com/office/drawing/2014/main" id="{66FF86C2-081F-4B43-ACAF-7FEA9045B333}"/>
              </a:ext>
            </a:extLst>
          </p:cNvPr>
          <p:cNvSpPr>
            <a:spLocks noChangeArrowheads="1"/>
          </p:cNvSpPr>
          <p:nvPr/>
        </p:nvSpPr>
        <p:spPr bwMode="auto">
          <a:xfrm>
            <a:off x="6929438" y="1236663"/>
            <a:ext cx="7175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Droits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41" name="Rectangle 104">
            <a:extLst>
              <a:ext uri="{FF2B5EF4-FFF2-40B4-BE49-F238E27FC236}">
                <a16:creationId xmlns:a16="http://schemas.microsoft.com/office/drawing/2014/main" id="{82171447-0CD7-4581-B7CE-192921EF2A8E}"/>
              </a:ext>
            </a:extLst>
          </p:cNvPr>
          <p:cNvSpPr>
            <a:spLocks noChangeArrowheads="1"/>
          </p:cNvSpPr>
          <p:nvPr/>
        </p:nvSpPr>
        <p:spPr bwMode="auto">
          <a:xfrm>
            <a:off x="6743700" y="1724025"/>
            <a:ext cx="10556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transférés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42" name="Rectangle 105">
            <a:extLst>
              <a:ext uri="{FF2B5EF4-FFF2-40B4-BE49-F238E27FC236}">
                <a16:creationId xmlns:a16="http://schemas.microsoft.com/office/drawing/2014/main" id="{7EBA1A81-75AE-44E4-BA13-8C502940C050}"/>
              </a:ext>
            </a:extLst>
          </p:cNvPr>
          <p:cNvSpPr>
            <a:spLocks noChangeArrowheads="1"/>
          </p:cNvSpPr>
          <p:nvPr/>
        </p:nvSpPr>
        <p:spPr bwMode="auto">
          <a:xfrm>
            <a:off x="6726238" y="2211388"/>
            <a:ext cx="11604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assimilés à</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43" name="Rectangle 106">
            <a:extLst>
              <a:ext uri="{FF2B5EF4-FFF2-40B4-BE49-F238E27FC236}">
                <a16:creationId xmlns:a16="http://schemas.microsoft.com/office/drawing/2014/main" id="{0FEF9739-E060-4A40-8115-7D2FFA22AE4D}"/>
              </a:ext>
            </a:extLst>
          </p:cNvPr>
          <p:cNvSpPr>
            <a:spLocks noChangeArrowheads="1"/>
          </p:cNvSpPr>
          <p:nvPr/>
        </p:nvSpPr>
        <p:spPr bwMode="auto">
          <a:xfrm>
            <a:off x="5959475" y="2698750"/>
            <a:ext cx="2730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FFFFFF"/>
                </a:solidFill>
                <a:effectLst/>
                <a:latin typeface="Arial" panose="020B0604020202020204" pitchFamily="34" charset="0"/>
              </a:rPr>
              <a:t>des versements volontaires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5043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94"/>
                                        </p:tgtEl>
                                        <p:attrNameLst>
                                          <p:attrName>style.visibility</p:attrName>
                                        </p:attrNameLst>
                                      </p:cBhvr>
                                      <p:to>
                                        <p:strVal val="visible"/>
                                      </p:to>
                                    </p:set>
                                    <p:animEffect transition="in" filter="wipe(down)">
                                      <p:cBhvr>
                                        <p:cTn id="10" dur="500"/>
                                        <p:tgtEl>
                                          <p:spTgt spid="112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301"/>
                                        </p:tgtEl>
                                        <p:attrNameLst>
                                          <p:attrName>style.visibility</p:attrName>
                                        </p:attrNameLst>
                                      </p:cBhvr>
                                      <p:to>
                                        <p:strVal val="visible"/>
                                      </p:to>
                                    </p:set>
                                    <p:animEffect transition="in" filter="wipe(down)">
                                      <p:cBhvr>
                                        <p:cTn id="19" dur="500"/>
                                        <p:tgtEl>
                                          <p:spTgt spid="1130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275"/>
                                        </p:tgtEl>
                                        <p:attrNameLst>
                                          <p:attrName>style.visibility</p:attrName>
                                        </p:attrNameLst>
                                      </p:cBhvr>
                                      <p:to>
                                        <p:strVal val="visible"/>
                                      </p:to>
                                    </p:set>
                                    <p:animEffect transition="in" filter="wipe(down)">
                                      <p:cBhvr>
                                        <p:cTn id="25" dur="500"/>
                                        <p:tgtEl>
                                          <p:spTgt spid="1127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280"/>
                                        </p:tgtEl>
                                        <p:attrNameLst>
                                          <p:attrName>style.visibility</p:attrName>
                                        </p:attrNameLst>
                                      </p:cBhvr>
                                      <p:to>
                                        <p:strVal val="visible"/>
                                      </p:to>
                                    </p:set>
                                    <p:animEffect transition="in" filter="wipe(down)">
                                      <p:cBhvr>
                                        <p:cTn id="31" dur="500"/>
                                        <p:tgtEl>
                                          <p:spTgt spid="1128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265"/>
                                        </p:tgtEl>
                                        <p:attrNameLst>
                                          <p:attrName>style.visibility</p:attrName>
                                        </p:attrNameLst>
                                      </p:cBhvr>
                                      <p:to>
                                        <p:strVal val="visible"/>
                                      </p:to>
                                    </p:set>
                                    <p:animEffect transition="in" filter="wipe(down)">
                                      <p:cBhvr>
                                        <p:cTn id="40" dur="500"/>
                                        <p:tgtEl>
                                          <p:spTgt spid="1126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268"/>
                                        </p:tgtEl>
                                        <p:attrNameLst>
                                          <p:attrName>style.visibility</p:attrName>
                                        </p:attrNameLst>
                                      </p:cBhvr>
                                      <p:to>
                                        <p:strVal val="visible"/>
                                      </p:to>
                                    </p:set>
                                    <p:animEffect transition="in" filter="wipe(down)">
                                      <p:cBhvr>
                                        <p:cTn id="43" dur="500"/>
                                        <p:tgtEl>
                                          <p:spTgt spid="1126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272"/>
                                        </p:tgtEl>
                                        <p:attrNameLst>
                                          <p:attrName>style.visibility</p:attrName>
                                        </p:attrNameLst>
                                      </p:cBhvr>
                                      <p:to>
                                        <p:strVal val="visible"/>
                                      </p:to>
                                    </p:set>
                                    <p:animEffect transition="in" filter="wipe(down)">
                                      <p:cBhvr>
                                        <p:cTn id="46" dur="500"/>
                                        <p:tgtEl>
                                          <p:spTgt spid="1127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266"/>
                                        </p:tgtEl>
                                        <p:attrNameLst>
                                          <p:attrName>style.visibility</p:attrName>
                                        </p:attrNameLst>
                                      </p:cBhvr>
                                      <p:to>
                                        <p:strVal val="visible"/>
                                      </p:to>
                                    </p:set>
                                    <p:animEffect transition="in" filter="wipe(down)">
                                      <p:cBhvr>
                                        <p:cTn id="63" dur="500"/>
                                        <p:tgtEl>
                                          <p:spTgt spid="1126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278"/>
                                        </p:tgtEl>
                                        <p:attrNameLst>
                                          <p:attrName>style.visibility</p:attrName>
                                        </p:attrNameLst>
                                      </p:cBhvr>
                                      <p:to>
                                        <p:strVal val="visible"/>
                                      </p:to>
                                    </p:set>
                                    <p:animEffect transition="in" filter="wipe(down)">
                                      <p:cBhvr>
                                        <p:cTn id="69" dur="500"/>
                                        <p:tgtEl>
                                          <p:spTgt spid="1127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down)">
                                      <p:cBhvr>
                                        <p:cTn id="75" dur="500"/>
                                        <p:tgtEl>
                                          <p:spTgt spid="2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264"/>
                                        </p:tgtEl>
                                        <p:attrNameLst>
                                          <p:attrName>style.visibility</p:attrName>
                                        </p:attrNameLst>
                                      </p:cBhvr>
                                      <p:to>
                                        <p:strVal val="visible"/>
                                      </p:to>
                                    </p:set>
                                    <p:animEffect transition="in" filter="wipe(down)">
                                      <p:cBhvr>
                                        <p:cTn id="78" dur="500"/>
                                        <p:tgtEl>
                                          <p:spTgt spid="1126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1267"/>
                                        </p:tgtEl>
                                        <p:attrNameLst>
                                          <p:attrName>style.visibility</p:attrName>
                                        </p:attrNameLst>
                                      </p:cBhvr>
                                      <p:to>
                                        <p:strVal val="visible"/>
                                      </p:to>
                                    </p:set>
                                    <p:animEffect transition="in" filter="wipe(down)">
                                      <p:cBhvr>
                                        <p:cTn id="81" dur="500"/>
                                        <p:tgtEl>
                                          <p:spTgt spid="1126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1269"/>
                                        </p:tgtEl>
                                        <p:attrNameLst>
                                          <p:attrName>style.visibility</p:attrName>
                                        </p:attrNameLst>
                                      </p:cBhvr>
                                      <p:to>
                                        <p:strVal val="visible"/>
                                      </p:to>
                                    </p:set>
                                    <p:animEffect transition="in" filter="wipe(down)">
                                      <p:cBhvr>
                                        <p:cTn id="86" dur="500"/>
                                        <p:tgtEl>
                                          <p:spTgt spid="1126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1271"/>
                                        </p:tgtEl>
                                        <p:attrNameLst>
                                          <p:attrName>style.visibility</p:attrName>
                                        </p:attrNameLst>
                                      </p:cBhvr>
                                      <p:to>
                                        <p:strVal val="visible"/>
                                      </p:to>
                                    </p:set>
                                    <p:animEffect transition="in" filter="wipe(down)">
                                      <p:cBhvr>
                                        <p:cTn id="89" dur="500"/>
                                        <p:tgtEl>
                                          <p:spTgt spid="1127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1273"/>
                                        </p:tgtEl>
                                        <p:attrNameLst>
                                          <p:attrName>style.visibility</p:attrName>
                                        </p:attrNameLst>
                                      </p:cBhvr>
                                      <p:to>
                                        <p:strVal val="visible"/>
                                      </p:to>
                                    </p:set>
                                    <p:animEffect transition="in" filter="wipe(down)">
                                      <p:cBhvr>
                                        <p:cTn id="94" dur="500"/>
                                        <p:tgtEl>
                                          <p:spTgt spid="1127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1274"/>
                                        </p:tgtEl>
                                        <p:attrNameLst>
                                          <p:attrName>style.visibility</p:attrName>
                                        </p:attrNameLst>
                                      </p:cBhvr>
                                      <p:to>
                                        <p:strVal val="visible"/>
                                      </p:to>
                                    </p:set>
                                    <p:animEffect transition="in" filter="wipe(down)">
                                      <p:cBhvr>
                                        <p:cTn id="9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1264" grpId="0" animBg="1"/>
      <p:bldP spid="11265" grpId="0" animBg="1"/>
      <p:bldP spid="11266" grpId="0" animBg="1"/>
      <p:bldP spid="11267" grpId="0" animBg="1"/>
      <p:bldP spid="11268" grpId="0" animBg="1"/>
      <p:bldP spid="11269" grpId="0" animBg="1"/>
      <p:bldP spid="11271" grpId="0" animBg="1"/>
      <p:bldP spid="11272" grpId="0" animBg="1"/>
      <p:bldP spid="11273" grpId="0" animBg="1"/>
      <p:bldP spid="11274" grpId="0" animBg="1"/>
      <p:bldP spid="11275" grpId="0" animBg="1"/>
      <p:bldP spid="11278" grpId="0" animBg="1"/>
      <p:bldP spid="11280" grpId="0" animBg="1"/>
      <p:bldP spid="11294" grpId="0"/>
      <p:bldP spid="113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34C85C7-78DF-4E58-B008-70A75810ACC7}" type="slidenum">
              <a:rPr lang="fr-FR">
                <a:latin typeface="Arial"/>
              </a:rPr>
              <a:pPr/>
              <a:t>35</a:t>
            </a:fld>
            <a:endParaRPr lang="fr-FR" dirty="0">
              <a:latin typeface="Arial"/>
            </a:endParaRPr>
          </a:p>
        </p:txBody>
      </p:sp>
      <p:sp>
        <p:nvSpPr>
          <p:cNvPr id="6" name="ZoneTexte 5"/>
          <p:cNvSpPr txBox="1"/>
          <p:nvPr/>
        </p:nvSpPr>
        <p:spPr>
          <a:xfrm>
            <a:off x="1277634" y="681541"/>
            <a:ext cx="6426714" cy="1044581"/>
          </a:xfrm>
          <a:prstGeom prst="rect">
            <a:avLst/>
          </a:prstGeom>
          <a:noFill/>
        </p:spPr>
        <p:txBody>
          <a:bodyPr wrap="square" rtlCol="0">
            <a:spAutoFit/>
          </a:bodyPr>
          <a:lstStyle/>
          <a:p>
            <a:endParaRPr lang="fr-FR" sz="788" dirty="0">
              <a:solidFill>
                <a:prstClr val="black"/>
              </a:solidFill>
              <a:latin typeface="Arial"/>
            </a:endParaRPr>
          </a:p>
          <a:p>
            <a:endParaRPr lang="fr-FR" sz="1350" dirty="0">
              <a:solidFill>
                <a:prstClr val="black"/>
              </a:solidFill>
              <a:latin typeface="Arial"/>
            </a:endParaRPr>
          </a:p>
          <a:p>
            <a:endParaRPr lang="fr-FR" sz="1350" dirty="0">
              <a:solidFill>
                <a:prstClr val="black"/>
              </a:solidFill>
              <a:latin typeface="Arial"/>
            </a:endParaRPr>
          </a:p>
          <a:p>
            <a:endParaRPr lang="fr-FR" sz="1350" dirty="0">
              <a:solidFill>
                <a:prstClr val="black"/>
              </a:solidFill>
              <a:latin typeface="Arial"/>
            </a:endParaRPr>
          </a:p>
          <a:p>
            <a:endParaRPr lang="fr-FR" sz="1350" dirty="0">
              <a:solidFill>
                <a:prstClr val="black"/>
              </a:solidFill>
              <a:latin typeface="Arial"/>
            </a:endParaRPr>
          </a:p>
        </p:txBody>
      </p:sp>
      <p:sp>
        <p:nvSpPr>
          <p:cNvPr id="7" name="Titre 1"/>
          <p:cNvSpPr>
            <a:spLocks noGrp="1"/>
          </p:cNvSpPr>
          <p:nvPr>
            <p:ph type="title"/>
          </p:nvPr>
        </p:nvSpPr>
        <p:spPr>
          <a:xfrm>
            <a:off x="1266619" y="91794"/>
            <a:ext cx="6653753" cy="594066"/>
          </a:xfrm>
          <a:solidFill>
            <a:schemeClr val="accent1"/>
          </a:solidFill>
        </p:spPr>
        <p:txBody>
          <a:bodyPr/>
          <a:lstStyle/>
          <a:p>
            <a:r>
              <a:rPr lang="fr-FR" b="1" dirty="0">
                <a:solidFill>
                  <a:schemeClr val="bg1"/>
                </a:solidFill>
              </a:rPr>
              <a:t>Exemple fiscalité capital ou achat de la résidence principale (compartiment 1)</a:t>
            </a:r>
            <a:br>
              <a:rPr lang="fr-FR" b="1" dirty="0">
                <a:solidFill>
                  <a:schemeClr val="bg1"/>
                </a:solidFill>
              </a:rPr>
            </a:br>
            <a:endParaRPr lang="fr-FR" b="1" dirty="0">
              <a:solidFill>
                <a:schemeClr val="bg1"/>
              </a:solidFill>
            </a:endParaRPr>
          </a:p>
        </p:txBody>
      </p:sp>
      <p:graphicFrame>
        <p:nvGraphicFramePr>
          <p:cNvPr id="2" name="Graphique 1"/>
          <p:cNvGraphicFramePr/>
          <p:nvPr/>
        </p:nvGraphicFramePr>
        <p:xfrm>
          <a:off x="1439385" y="1110695"/>
          <a:ext cx="5955148" cy="3796487"/>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6424910" y="1561296"/>
            <a:ext cx="2052228" cy="1546577"/>
          </a:xfrm>
          <a:prstGeom prst="rect">
            <a:avLst/>
          </a:prstGeom>
          <a:noFill/>
          <a:ln>
            <a:solidFill>
              <a:schemeClr val="tx1"/>
            </a:solidFill>
          </a:ln>
        </p:spPr>
        <p:txBody>
          <a:bodyPr wrap="square" rtlCol="0">
            <a:spAutoFit/>
          </a:bodyPr>
          <a:lstStyle/>
          <a:p>
            <a:r>
              <a:rPr lang="fr-FR" sz="1350" dirty="0">
                <a:solidFill>
                  <a:prstClr val="black"/>
                </a:solidFill>
                <a:latin typeface="Arial"/>
              </a:rPr>
              <a:t>Capital net de fiscalité :</a:t>
            </a:r>
          </a:p>
          <a:p>
            <a:pPr marL="214313" indent="-214313">
              <a:buFontTx/>
              <a:buChar char="-"/>
            </a:pPr>
            <a:r>
              <a:rPr lang="fr-FR" sz="1350" dirty="0">
                <a:solidFill>
                  <a:prstClr val="black"/>
                </a:solidFill>
                <a:latin typeface="Arial"/>
              </a:rPr>
              <a:t>TMI à 30 % : 70 000 €</a:t>
            </a:r>
          </a:p>
          <a:p>
            <a:pPr marL="214313" indent="-214313">
              <a:buFontTx/>
              <a:buChar char="-"/>
            </a:pPr>
            <a:r>
              <a:rPr lang="fr-FR" sz="1350" dirty="0">
                <a:solidFill>
                  <a:prstClr val="black"/>
                </a:solidFill>
                <a:latin typeface="Arial"/>
              </a:rPr>
              <a:t>TMI à 41 % : 61 200 €</a:t>
            </a:r>
          </a:p>
          <a:p>
            <a:pPr marL="214313" indent="-214313">
              <a:buFontTx/>
              <a:buChar char="-"/>
            </a:pPr>
            <a:r>
              <a:rPr lang="fr-FR" sz="1350" dirty="0">
                <a:solidFill>
                  <a:prstClr val="black"/>
                </a:solidFill>
                <a:latin typeface="Arial"/>
              </a:rPr>
              <a:t>TMI à 45 % : 58 000 €</a:t>
            </a:r>
          </a:p>
        </p:txBody>
      </p:sp>
      <p:cxnSp>
        <p:nvCxnSpPr>
          <p:cNvPr id="8" name="Connecteur droit avec flèche 7"/>
          <p:cNvCxnSpPr/>
          <p:nvPr/>
        </p:nvCxnSpPr>
        <p:spPr>
          <a:xfrm flipH="1">
            <a:off x="2087724" y="2054617"/>
            <a:ext cx="48605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62915" y="1742579"/>
            <a:ext cx="1583095" cy="461665"/>
          </a:xfrm>
          <a:prstGeom prst="rect">
            <a:avLst/>
          </a:prstGeom>
          <a:noFill/>
        </p:spPr>
        <p:txBody>
          <a:bodyPr wrap="square" rtlCol="0">
            <a:spAutoFit/>
          </a:bodyPr>
          <a:lstStyle/>
          <a:p>
            <a:r>
              <a:rPr lang="fr-FR" sz="1200" dirty="0">
                <a:solidFill>
                  <a:prstClr val="black"/>
                </a:solidFill>
                <a:latin typeface="Arial"/>
              </a:rPr>
              <a:t>Impôts et PS : PFO</a:t>
            </a:r>
          </a:p>
          <a:p>
            <a:r>
              <a:rPr lang="fr-FR" sz="1200" dirty="0">
                <a:solidFill>
                  <a:prstClr val="black"/>
                </a:solidFill>
                <a:latin typeface="Arial"/>
              </a:rPr>
              <a:t>6000 €</a:t>
            </a:r>
          </a:p>
        </p:txBody>
      </p:sp>
      <p:cxnSp>
        <p:nvCxnSpPr>
          <p:cNvPr id="11" name="Connecteur droit avec flèche 10"/>
          <p:cNvCxnSpPr/>
          <p:nvPr/>
        </p:nvCxnSpPr>
        <p:spPr>
          <a:xfrm>
            <a:off x="5466302" y="3708769"/>
            <a:ext cx="378042" cy="32403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466301" y="4099269"/>
            <a:ext cx="1917218" cy="830997"/>
          </a:xfrm>
          <a:prstGeom prst="rect">
            <a:avLst/>
          </a:prstGeom>
          <a:noFill/>
        </p:spPr>
        <p:txBody>
          <a:bodyPr wrap="square" rtlCol="0">
            <a:spAutoFit/>
          </a:bodyPr>
          <a:lstStyle/>
          <a:p>
            <a:r>
              <a:rPr lang="fr-FR" sz="1200" dirty="0">
                <a:solidFill>
                  <a:prstClr val="black"/>
                </a:solidFill>
                <a:latin typeface="Arial"/>
              </a:rPr>
              <a:t>Impôts : au </a:t>
            </a:r>
            <a:r>
              <a:rPr lang="fr-FR" sz="1200" dirty="0" err="1">
                <a:solidFill>
                  <a:prstClr val="black"/>
                </a:solidFill>
                <a:latin typeface="Arial"/>
              </a:rPr>
              <a:t>barême</a:t>
            </a:r>
            <a:endParaRPr lang="fr-FR" sz="1200" dirty="0">
              <a:solidFill>
                <a:prstClr val="black"/>
              </a:solidFill>
              <a:latin typeface="Arial"/>
            </a:endParaRPr>
          </a:p>
          <a:p>
            <a:pPr marL="214313" indent="-214313">
              <a:buFont typeface="Arial" panose="020B0604020202020204" pitchFamily="34" charset="0"/>
              <a:buChar char="•"/>
            </a:pPr>
            <a:r>
              <a:rPr lang="fr-FR" sz="1200" dirty="0">
                <a:solidFill>
                  <a:prstClr val="black"/>
                </a:solidFill>
                <a:latin typeface="Arial"/>
              </a:rPr>
              <a:t>24 000 € (TMI à 30 %)</a:t>
            </a:r>
          </a:p>
          <a:p>
            <a:pPr marL="214313" indent="-214313">
              <a:buFont typeface="Arial" panose="020B0604020202020204" pitchFamily="34" charset="0"/>
              <a:buChar char="•"/>
            </a:pPr>
            <a:r>
              <a:rPr lang="fr-FR" sz="1200" dirty="0">
                <a:solidFill>
                  <a:prstClr val="black"/>
                </a:solidFill>
                <a:latin typeface="Arial"/>
              </a:rPr>
              <a:t>32 800 € (TMI à 41 %)</a:t>
            </a:r>
          </a:p>
          <a:p>
            <a:pPr marL="214313" indent="-214313">
              <a:buFont typeface="Arial" panose="020B0604020202020204" pitchFamily="34" charset="0"/>
              <a:buChar char="•"/>
            </a:pPr>
            <a:r>
              <a:rPr lang="fr-FR" sz="1200" dirty="0">
                <a:solidFill>
                  <a:prstClr val="black"/>
                </a:solidFill>
                <a:latin typeface="Arial"/>
              </a:rPr>
              <a:t>36 000 € (TMI à 45 %)</a:t>
            </a:r>
          </a:p>
        </p:txBody>
      </p:sp>
      <p:sp>
        <p:nvSpPr>
          <p:cNvPr id="5" name="Rectangle : avec coin arrondi 4">
            <a:extLst>
              <a:ext uri="{FF2B5EF4-FFF2-40B4-BE49-F238E27FC236}">
                <a16:creationId xmlns:a16="http://schemas.microsoft.com/office/drawing/2014/main" id="{C8734467-22B9-4039-A55B-312599EAAF6A}"/>
              </a:ext>
            </a:extLst>
          </p:cNvPr>
          <p:cNvSpPr/>
          <p:nvPr/>
        </p:nvSpPr>
        <p:spPr>
          <a:xfrm>
            <a:off x="368617" y="1702974"/>
            <a:ext cx="1665101" cy="573315"/>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57596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22F2A-FEA4-4DF8-880C-B388B6BC5AEA}"/>
              </a:ext>
            </a:extLst>
          </p:cNvPr>
          <p:cNvSpPr>
            <a:spLocks noGrp="1"/>
          </p:cNvSpPr>
          <p:nvPr>
            <p:ph type="title"/>
          </p:nvPr>
        </p:nvSpPr>
        <p:spPr>
          <a:xfrm>
            <a:off x="251520" y="1131590"/>
            <a:ext cx="8568952" cy="2376264"/>
          </a:xfrm>
        </p:spPr>
        <p:txBody>
          <a:bodyPr/>
          <a:lstStyle/>
          <a:p>
            <a:pPr algn="ctr"/>
            <a:br>
              <a:rPr lang="fr-FR" dirty="0"/>
            </a:br>
            <a:r>
              <a:rPr lang="fr-FR" b="1" dirty="0"/>
              <a:t>Comme tout ceci est très simple, quelles nouvelles obligations d’information et de conseil crée cette réforme au bénéfice de l’adhérent ?  </a:t>
            </a:r>
            <a:br>
              <a:rPr lang="fr-FR" dirty="0"/>
            </a:br>
            <a:br>
              <a:rPr lang="fr-FR" dirty="0"/>
            </a:br>
            <a:br>
              <a:rPr lang="fr-FR" dirty="0"/>
            </a:br>
            <a:br>
              <a:rPr lang="fr-FR" dirty="0"/>
            </a:br>
            <a:endParaRPr lang="fr-FR" dirty="0"/>
          </a:p>
        </p:txBody>
      </p:sp>
    </p:spTree>
    <p:custDataLst>
      <p:tags r:id="rId1"/>
    </p:custDataLst>
    <p:extLst>
      <p:ext uri="{BB962C8B-B14F-4D97-AF65-F5344CB8AC3E}">
        <p14:creationId xmlns:p14="http://schemas.microsoft.com/office/powerpoint/2010/main" val="1048506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640960" cy="648072"/>
          </a:xfrm>
        </p:spPr>
        <p:txBody>
          <a:bodyPr/>
          <a:lstStyle/>
          <a:p>
            <a:pPr algn="ctr"/>
            <a:r>
              <a:rPr lang="fr-FR" b="1" u="sng" dirty="0">
                <a:solidFill>
                  <a:schemeClr val="accent6"/>
                </a:solidFill>
              </a:rPr>
              <a:t>Avec quelles nouvelles obligations d’information et de conseil</a:t>
            </a:r>
            <a:br>
              <a:rPr lang="fr-FR" b="1" u="sng" dirty="0">
                <a:solidFill>
                  <a:schemeClr val="accent6"/>
                </a:solidFill>
              </a:rPr>
            </a:br>
            <a:r>
              <a:rPr lang="fr-FR" b="1" u="sng" dirty="0">
                <a:solidFill>
                  <a:schemeClr val="accent6"/>
                </a:solidFill>
              </a:rPr>
              <a:t> au bénéfice de l’assuré</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1059582"/>
            <a:ext cx="8856984" cy="2664296"/>
          </a:xfrm>
        </p:spPr>
        <p:txBody>
          <a:bodyPr/>
          <a:lstStyle/>
          <a:p>
            <a:r>
              <a:rPr lang="fr-FR" dirty="0"/>
              <a:t>La réforme de l’épargne retraite met en place des </a:t>
            </a:r>
            <a:r>
              <a:rPr lang="fr-FR" b="1" dirty="0"/>
              <a:t>obligations de conseil renforcé </a:t>
            </a:r>
            <a:r>
              <a:rPr lang="fr-FR" dirty="0"/>
              <a:t>vis-à-vis du client (art L 224-7 CMF) portant sur :</a:t>
            </a:r>
            <a:endParaRPr lang="fr-FR" dirty="0">
              <a:solidFill>
                <a:schemeClr val="accent6"/>
              </a:solidFill>
            </a:endParaRPr>
          </a:p>
          <a:p>
            <a:pPr marL="285750" indent="-285750">
              <a:buFont typeface="Arial" panose="020B0604020202020204" pitchFamily="34" charset="0"/>
              <a:buChar char="•"/>
            </a:pPr>
            <a:r>
              <a:rPr lang="fr-FR" dirty="0">
                <a:solidFill>
                  <a:schemeClr val="accent6"/>
                </a:solidFill>
              </a:rPr>
              <a:t>Le PER de façon générale</a:t>
            </a:r>
          </a:p>
          <a:p>
            <a:pPr marL="285750" indent="-285750">
              <a:buFont typeface="Arial" panose="020B0604020202020204" pitchFamily="34" charset="0"/>
              <a:buChar char="•"/>
            </a:pPr>
            <a:r>
              <a:rPr lang="fr-FR" dirty="0">
                <a:solidFill>
                  <a:schemeClr val="accent6"/>
                </a:solidFill>
              </a:rPr>
              <a:t>Le PERI sur des points très spécifiques </a:t>
            </a:r>
          </a:p>
          <a:p>
            <a:endParaRPr lang="fr-FR" dirty="0">
              <a:solidFill>
                <a:schemeClr val="accent6"/>
              </a:solidFill>
            </a:endParaRPr>
          </a:p>
          <a:p>
            <a:r>
              <a:rPr lang="fr-FR" dirty="0"/>
              <a:t>Cette obligation d’information régulière vient donc dans la suite logique de l’ensemble de la réglementation récente portant sur le devoir d’information et de conseil vis-à-vis de la </a:t>
            </a:r>
            <a:r>
              <a:rPr lang="fr-FR" b="1" dirty="0"/>
              <a:t>protection de l’assuré  </a:t>
            </a:r>
            <a:endParaRPr lang="fr-FR" b="1" dirty="0">
              <a:solidFill>
                <a:schemeClr val="accent6"/>
              </a:solidFill>
            </a:endParaRP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37</a:t>
            </a:fld>
            <a:endParaRPr lang="fr-FR" dirty="0"/>
          </a:p>
        </p:txBody>
      </p:sp>
    </p:spTree>
    <p:extLst>
      <p:ext uri="{BB962C8B-B14F-4D97-AF65-F5344CB8AC3E}">
        <p14:creationId xmlns:p14="http://schemas.microsoft.com/office/powerpoint/2010/main" val="1852896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51470"/>
            <a:ext cx="8496944" cy="720080"/>
          </a:xfrm>
        </p:spPr>
        <p:txBody>
          <a:bodyPr/>
          <a:lstStyle/>
          <a:p>
            <a:pPr algn="ctr"/>
            <a:r>
              <a:rPr lang="fr-FR" b="1" u="sng" dirty="0">
                <a:solidFill>
                  <a:srgbClr val="0052FF"/>
                </a:solidFill>
              </a:rPr>
              <a:t>Avec quelles nouvelles obligations d’information et de conseil au bénéfice du client </a:t>
            </a:r>
            <a:endParaRPr lang="fr-FR" b="1" u="sng" dirty="0">
              <a:solidFill>
                <a:schemeClr val="accent6"/>
              </a:solidFill>
            </a:endParaRP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323528" y="987574"/>
            <a:ext cx="8640960" cy="3096344"/>
          </a:xfrm>
        </p:spPr>
        <p:txBody>
          <a:bodyPr/>
          <a:lstStyle/>
          <a:p>
            <a:r>
              <a:rPr lang="fr-FR" b="1" dirty="0"/>
              <a:t>Une obligation d’information renforcée pour l’ensemble du PER </a:t>
            </a:r>
            <a:r>
              <a:rPr lang="fr-FR" dirty="0"/>
              <a:t>, vis-à-vis du client portant sur les 3 phases de « vie » du plan d’épargne retraite </a:t>
            </a:r>
          </a:p>
          <a:p>
            <a:r>
              <a:rPr lang="fr-FR" dirty="0"/>
              <a:t>(art L 224-7 CMF) :</a:t>
            </a:r>
          </a:p>
          <a:p>
            <a:endParaRPr lang="fr-FR" dirty="0">
              <a:solidFill>
                <a:schemeClr val="accent6"/>
              </a:solidFill>
            </a:endParaRPr>
          </a:p>
          <a:p>
            <a:pPr marL="285750" indent="-285750">
              <a:buFont typeface="Arial" panose="020B0604020202020204" pitchFamily="34" charset="0"/>
              <a:buChar char="•"/>
            </a:pPr>
            <a:r>
              <a:rPr lang="fr-FR" b="1" dirty="0">
                <a:solidFill>
                  <a:schemeClr val="accent6"/>
                </a:solidFill>
              </a:rPr>
              <a:t>Avant</a:t>
            </a:r>
            <a:r>
              <a:rPr lang="fr-FR" dirty="0">
                <a:solidFill>
                  <a:schemeClr val="accent6"/>
                </a:solidFill>
              </a:rPr>
              <a:t> la souscription du plan</a:t>
            </a:r>
          </a:p>
          <a:p>
            <a:pPr marL="285750" indent="-285750">
              <a:buFont typeface="Arial" panose="020B0604020202020204" pitchFamily="34" charset="0"/>
              <a:buChar char="•"/>
            </a:pPr>
            <a:endParaRPr lang="fr-FR" dirty="0">
              <a:solidFill>
                <a:schemeClr val="accent6"/>
              </a:solidFill>
            </a:endParaRPr>
          </a:p>
          <a:p>
            <a:pPr marL="285750" indent="-285750">
              <a:buFont typeface="Arial" panose="020B0604020202020204" pitchFamily="34" charset="0"/>
              <a:buChar char="•"/>
            </a:pPr>
            <a:r>
              <a:rPr lang="fr-FR" b="1" dirty="0">
                <a:solidFill>
                  <a:schemeClr val="accent6"/>
                </a:solidFill>
              </a:rPr>
              <a:t>Pendant</a:t>
            </a:r>
            <a:r>
              <a:rPr lang="fr-FR" dirty="0">
                <a:solidFill>
                  <a:schemeClr val="accent6"/>
                </a:solidFill>
              </a:rPr>
              <a:t> la phase de constitution du plan </a:t>
            </a:r>
          </a:p>
          <a:p>
            <a:pPr marL="285750" indent="-285750">
              <a:buFont typeface="Arial" panose="020B0604020202020204" pitchFamily="34" charset="0"/>
              <a:buChar char="•"/>
            </a:pPr>
            <a:endParaRPr lang="fr-FR" dirty="0">
              <a:solidFill>
                <a:schemeClr val="accent6"/>
              </a:solidFill>
            </a:endParaRPr>
          </a:p>
          <a:p>
            <a:pPr marL="285750" indent="-285750">
              <a:buFont typeface="Arial" panose="020B0604020202020204" pitchFamily="34" charset="0"/>
              <a:buChar char="•"/>
            </a:pPr>
            <a:r>
              <a:rPr lang="fr-FR" dirty="0">
                <a:solidFill>
                  <a:schemeClr val="accent6"/>
                </a:solidFill>
              </a:rPr>
              <a:t>Et </a:t>
            </a:r>
            <a:r>
              <a:rPr lang="fr-FR" b="1" dirty="0">
                <a:solidFill>
                  <a:schemeClr val="accent6"/>
                </a:solidFill>
              </a:rPr>
              <a:t>au</a:t>
            </a:r>
            <a:r>
              <a:rPr lang="fr-FR" dirty="0">
                <a:solidFill>
                  <a:schemeClr val="accent6"/>
                </a:solidFill>
              </a:rPr>
              <a:t> </a:t>
            </a:r>
            <a:r>
              <a:rPr lang="fr-FR" b="1" dirty="0">
                <a:solidFill>
                  <a:schemeClr val="accent6"/>
                </a:solidFill>
              </a:rPr>
              <a:t>moment de la liquidation </a:t>
            </a:r>
            <a:r>
              <a:rPr lang="fr-FR" dirty="0">
                <a:solidFill>
                  <a:schemeClr val="accent6"/>
                </a:solidFill>
              </a:rPr>
              <a:t>du plan </a:t>
            </a: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38</a:t>
            </a:fld>
            <a:endParaRPr lang="fr-FR" dirty="0"/>
          </a:p>
        </p:txBody>
      </p:sp>
    </p:spTree>
    <p:extLst>
      <p:ext uri="{BB962C8B-B14F-4D97-AF65-F5344CB8AC3E}">
        <p14:creationId xmlns:p14="http://schemas.microsoft.com/office/powerpoint/2010/main" val="276743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51470"/>
            <a:ext cx="8496944" cy="720080"/>
          </a:xfrm>
        </p:spPr>
        <p:txBody>
          <a:bodyPr/>
          <a:lstStyle/>
          <a:p>
            <a:pPr algn="ctr"/>
            <a:r>
              <a:rPr lang="fr-FR" b="1" u="sng" dirty="0">
                <a:solidFill>
                  <a:schemeClr val="accent6"/>
                </a:solidFill>
              </a:rPr>
              <a:t>Avec quelles nouvelles obligations d’information et de conseil au bénéfice du client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467544" y="915566"/>
            <a:ext cx="7972521" cy="3456384"/>
          </a:xfrm>
        </p:spPr>
        <p:txBody>
          <a:bodyPr/>
          <a:lstStyle/>
          <a:p>
            <a:r>
              <a:rPr lang="fr-FR" b="1" dirty="0"/>
              <a:t>Une obligation d’information renforcée avant et pendant la phase de constitution du plan </a:t>
            </a:r>
            <a:r>
              <a:rPr lang="fr-FR" dirty="0"/>
              <a:t>qui doit notamment porter sur :</a:t>
            </a:r>
          </a:p>
          <a:p>
            <a:r>
              <a:rPr lang="fr-FR" dirty="0"/>
              <a:t> </a:t>
            </a:r>
            <a:endParaRPr lang="fr-FR" dirty="0">
              <a:solidFill>
                <a:schemeClr val="accent6"/>
              </a:solidFill>
            </a:endParaRPr>
          </a:p>
          <a:p>
            <a:pPr marL="285750" indent="-285750">
              <a:buFont typeface="Arial" panose="020B0604020202020204" pitchFamily="34" charset="0"/>
              <a:buChar char="•"/>
            </a:pPr>
            <a:r>
              <a:rPr lang="fr-FR" dirty="0">
                <a:solidFill>
                  <a:schemeClr val="accent6"/>
                </a:solidFill>
              </a:rPr>
              <a:t>la valeur des droits acquis en cours de constitution du plan </a:t>
            </a:r>
          </a:p>
          <a:p>
            <a:pPr marL="285750" indent="-285750">
              <a:buFont typeface="Arial" panose="020B0604020202020204" pitchFamily="34" charset="0"/>
              <a:buChar char="•"/>
            </a:pPr>
            <a:r>
              <a:rPr lang="fr-FR" dirty="0">
                <a:solidFill>
                  <a:schemeClr val="accent6"/>
                </a:solidFill>
              </a:rPr>
              <a:t>les modalités de transferts vers un autre PER  </a:t>
            </a:r>
          </a:p>
          <a:p>
            <a:pPr marL="285750" indent="-285750">
              <a:buFont typeface="Arial" panose="020B0604020202020204" pitchFamily="34" charset="0"/>
              <a:buChar char="•"/>
            </a:pPr>
            <a:r>
              <a:rPr lang="fr-FR" dirty="0">
                <a:solidFill>
                  <a:schemeClr val="accent6"/>
                </a:solidFill>
              </a:rPr>
              <a:t>la performance brute et nette de chaque actif financier du plan </a:t>
            </a:r>
          </a:p>
          <a:p>
            <a:pPr marL="285750" indent="-285750">
              <a:buFont typeface="Arial" panose="020B0604020202020204" pitchFamily="34" charset="0"/>
              <a:buChar char="•"/>
            </a:pPr>
            <a:r>
              <a:rPr lang="fr-FR" dirty="0">
                <a:solidFill>
                  <a:schemeClr val="accent6"/>
                </a:solidFill>
              </a:rPr>
              <a:t>le montant des versements effectués pour chaque type de versements, les éventuels retraits, rachats ou liquidation</a:t>
            </a:r>
          </a:p>
          <a:p>
            <a:pPr marL="285750" indent="-285750">
              <a:buFont typeface="Arial" panose="020B0604020202020204" pitchFamily="34" charset="0"/>
              <a:buChar char="•"/>
            </a:pPr>
            <a:r>
              <a:rPr lang="fr-FR" dirty="0">
                <a:solidFill>
                  <a:schemeClr val="accent6"/>
                </a:solidFill>
              </a:rPr>
              <a:t>Le rythme de sécurisation de la gestion financière du plan et ses performances depuis l’origine</a:t>
            </a:r>
          </a:p>
          <a:p>
            <a:pPr marL="285750" indent="-285750">
              <a:buFont typeface="Arial" panose="020B0604020202020204" pitchFamily="34" charset="0"/>
              <a:buChar char="•"/>
            </a:pPr>
            <a:r>
              <a:rPr lang="fr-FR" dirty="0">
                <a:solidFill>
                  <a:schemeClr val="accent6"/>
                </a:solidFill>
              </a:rPr>
              <a:t>….</a:t>
            </a: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39</a:t>
            </a:fld>
            <a:endParaRPr lang="fr-FR" dirty="0"/>
          </a:p>
        </p:txBody>
      </p:sp>
    </p:spTree>
    <p:extLst>
      <p:ext uri="{BB962C8B-B14F-4D97-AF65-F5344CB8AC3E}">
        <p14:creationId xmlns:p14="http://schemas.microsoft.com/office/powerpoint/2010/main" val="309155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a:t>
            </a:fld>
            <a:endParaRPr lang="fr-FR" dirty="0"/>
          </a:p>
        </p:txBody>
      </p:sp>
      <p:sp>
        <p:nvSpPr>
          <p:cNvPr id="8" name="Ellipse 7">
            <a:extLst>
              <a:ext uri="{FF2B5EF4-FFF2-40B4-BE49-F238E27FC236}">
                <a16:creationId xmlns:a16="http://schemas.microsoft.com/office/drawing/2014/main" id="{50FF9808-CE4F-44BF-AA31-54F058C209C5}"/>
              </a:ext>
            </a:extLst>
          </p:cNvPr>
          <p:cNvSpPr/>
          <p:nvPr/>
        </p:nvSpPr>
        <p:spPr>
          <a:xfrm>
            <a:off x="539552" y="843558"/>
            <a:ext cx="3024336" cy="1872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multitude de dispositifs facultatifs individuels ou collectifs </a:t>
            </a:r>
          </a:p>
        </p:txBody>
      </p:sp>
      <p:sp>
        <p:nvSpPr>
          <p:cNvPr id="9" name="Ellipse 8">
            <a:extLst>
              <a:ext uri="{FF2B5EF4-FFF2-40B4-BE49-F238E27FC236}">
                <a16:creationId xmlns:a16="http://schemas.microsoft.com/office/drawing/2014/main" id="{8351EF11-D6AF-4CBC-A002-F6B6123F24F1}"/>
              </a:ext>
            </a:extLst>
          </p:cNvPr>
          <p:cNvSpPr/>
          <p:nvPr/>
        </p:nvSpPr>
        <p:spPr>
          <a:xfrm>
            <a:off x="4716016" y="915566"/>
            <a:ext cx="2736304" cy="1872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dégradation continue des régimes par répartition  </a:t>
            </a:r>
          </a:p>
        </p:txBody>
      </p:sp>
      <p:sp>
        <p:nvSpPr>
          <p:cNvPr id="10" name="Ellipse 9">
            <a:extLst>
              <a:ext uri="{FF2B5EF4-FFF2-40B4-BE49-F238E27FC236}">
                <a16:creationId xmlns:a16="http://schemas.microsoft.com/office/drawing/2014/main" id="{23CB187D-939B-47AF-B8CE-D5197DDA6D28}"/>
              </a:ext>
            </a:extLst>
          </p:cNvPr>
          <p:cNvSpPr/>
          <p:nvPr/>
        </p:nvSpPr>
        <p:spPr>
          <a:xfrm>
            <a:off x="4868416" y="3075806"/>
            <a:ext cx="2727920" cy="1872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Une sous capitalisation en fonds propres de l’économie française  </a:t>
            </a:r>
          </a:p>
        </p:txBody>
      </p:sp>
      <p:sp>
        <p:nvSpPr>
          <p:cNvPr id="11" name="Ellipse 10">
            <a:extLst>
              <a:ext uri="{FF2B5EF4-FFF2-40B4-BE49-F238E27FC236}">
                <a16:creationId xmlns:a16="http://schemas.microsoft.com/office/drawing/2014/main" id="{9637928F-CA8F-4BE7-B05E-A9EC554075E4}"/>
              </a:ext>
            </a:extLst>
          </p:cNvPr>
          <p:cNvSpPr/>
          <p:nvPr/>
        </p:nvSpPr>
        <p:spPr>
          <a:xfrm>
            <a:off x="611560" y="3147814"/>
            <a:ext cx="3312368" cy="187220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déséquilibre entre épargne assurance-vie (1700 Mds) dont 80 % en € contre 220 Mds en épargne retraite  </a:t>
            </a:r>
          </a:p>
        </p:txBody>
      </p:sp>
    </p:spTree>
    <p:custDataLst>
      <p:tags r:id="rId1"/>
    </p:custDataLst>
    <p:extLst>
      <p:ext uri="{BB962C8B-B14F-4D97-AF65-F5344CB8AC3E}">
        <p14:creationId xmlns:p14="http://schemas.microsoft.com/office/powerpoint/2010/main" val="3142248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720080"/>
          </a:xfrm>
        </p:spPr>
        <p:txBody>
          <a:bodyPr/>
          <a:lstStyle/>
          <a:p>
            <a:pPr algn="ctr"/>
            <a:r>
              <a:rPr lang="fr-FR" b="1" u="sng" dirty="0">
                <a:solidFill>
                  <a:schemeClr val="accent6"/>
                </a:solidFill>
              </a:rPr>
              <a:t>Avec quelles nouvelles obligations d’information et de conseil au bénéfice du client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1131590"/>
            <a:ext cx="8784976" cy="2952328"/>
          </a:xfrm>
        </p:spPr>
        <p:txBody>
          <a:bodyPr/>
          <a:lstStyle/>
          <a:p>
            <a:r>
              <a:rPr lang="fr-FR" b="1" dirty="0"/>
              <a:t>Sachant qu’au moment de la liquidation, </a:t>
            </a:r>
            <a:r>
              <a:rPr lang="fr-FR" dirty="0"/>
              <a:t>pour les PER d’Entreprise (art L 224-10 CMF) et les PER Individuels (art L 224-30 CMF) le titulaire du plan</a:t>
            </a:r>
            <a:r>
              <a:rPr lang="fr-FR" dirty="0">
                <a:solidFill>
                  <a:schemeClr val="tx1"/>
                </a:solidFill>
              </a:rPr>
              <a:t> pourra : </a:t>
            </a:r>
          </a:p>
          <a:p>
            <a:pPr marL="285750" indent="-285750">
              <a:buFont typeface="Arial" panose="020B0604020202020204" pitchFamily="34" charset="0"/>
              <a:buChar char="•"/>
            </a:pPr>
            <a:r>
              <a:rPr lang="fr-FR" b="1" dirty="0">
                <a:solidFill>
                  <a:schemeClr val="accent6"/>
                </a:solidFill>
              </a:rPr>
              <a:t>interroger le gestionnaire du plan sur ses droits </a:t>
            </a:r>
            <a:r>
              <a:rPr lang="fr-FR" dirty="0">
                <a:solidFill>
                  <a:schemeClr val="accent6"/>
                </a:solidFill>
              </a:rPr>
              <a:t>5 années avant l’échéance du plan (art L 224-1 du CMF) soit à compter de ses 57 ans soit 5 années avant la date de liquidation de sa pension de retraite dans un régime obligatoire  </a:t>
            </a:r>
          </a:p>
          <a:p>
            <a:pPr marL="285750" indent="-285750">
              <a:buFont typeface="Arial" panose="020B0604020202020204" pitchFamily="34" charset="0"/>
              <a:buChar char="•"/>
            </a:pPr>
            <a:r>
              <a:rPr lang="fr-FR" dirty="0">
                <a:solidFill>
                  <a:schemeClr val="accent6"/>
                </a:solidFill>
              </a:rPr>
              <a:t>lui demander de lui fournir les différentes </a:t>
            </a:r>
            <a:r>
              <a:rPr lang="fr-FR" b="1" dirty="0">
                <a:solidFill>
                  <a:schemeClr val="accent6"/>
                </a:solidFill>
              </a:rPr>
              <a:t>modalités de restitution de l’épargne appropriées à sa situation </a:t>
            </a:r>
          </a:p>
          <a:p>
            <a:pPr marL="285750" indent="-285750">
              <a:buFont typeface="Arial" panose="020B0604020202020204" pitchFamily="34" charset="0"/>
              <a:buChar char="•"/>
            </a:pPr>
            <a:r>
              <a:rPr lang="fr-FR" dirty="0">
                <a:solidFill>
                  <a:schemeClr val="accent6"/>
                </a:solidFill>
              </a:rPr>
              <a:t>et lui demander de lui confirmer le rythme de </a:t>
            </a:r>
            <a:r>
              <a:rPr lang="fr-FR" b="1" dirty="0">
                <a:solidFill>
                  <a:schemeClr val="accent6"/>
                </a:solidFill>
              </a:rPr>
              <a:t>réduction des risques financiers </a:t>
            </a:r>
            <a:r>
              <a:rPr lang="fr-FR" dirty="0">
                <a:solidFill>
                  <a:schemeClr val="accent6"/>
                </a:solidFill>
              </a:rPr>
              <a:t>dans le cadre de la gestion pilotée  </a:t>
            </a: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40</a:t>
            </a:fld>
            <a:endParaRPr lang="fr-FR" dirty="0"/>
          </a:p>
        </p:txBody>
      </p:sp>
    </p:spTree>
    <p:custDataLst>
      <p:tags r:id="rId1"/>
    </p:custDataLst>
    <p:extLst>
      <p:ext uri="{BB962C8B-B14F-4D97-AF65-F5344CB8AC3E}">
        <p14:creationId xmlns:p14="http://schemas.microsoft.com/office/powerpoint/2010/main" val="820302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720080"/>
          </a:xfrm>
        </p:spPr>
        <p:txBody>
          <a:bodyPr/>
          <a:lstStyle/>
          <a:p>
            <a:pPr algn="ctr"/>
            <a:r>
              <a:rPr lang="fr-FR" b="1" u="sng" dirty="0">
                <a:solidFill>
                  <a:schemeClr val="accent6"/>
                </a:solidFill>
              </a:rPr>
              <a:t>Avec quelles nouvelles obligations d’information et de conseil au bénéfice du client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987574"/>
            <a:ext cx="8856984" cy="2664296"/>
          </a:xfrm>
        </p:spPr>
        <p:txBody>
          <a:bodyPr/>
          <a:lstStyle/>
          <a:p>
            <a:r>
              <a:rPr lang="fr-FR" b="1" dirty="0"/>
              <a:t>Et pour le PERI, une obligation d’information spécifique </a:t>
            </a:r>
            <a:r>
              <a:rPr lang="fr-FR" dirty="0"/>
              <a:t>(art L 224-29 du CMF)</a:t>
            </a:r>
            <a:r>
              <a:rPr lang="fr-FR" b="1" dirty="0"/>
              <a:t> </a:t>
            </a:r>
            <a:r>
              <a:rPr lang="fr-FR" dirty="0"/>
              <a:t>vis-à-vis du client portant sur  :</a:t>
            </a:r>
            <a:endParaRPr lang="fr-FR" dirty="0">
              <a:solidFill>
                <a:schemeClr val="accent6"/>
              </a:solidFill>
            </a:endParaRPr>
          </a:p>
          <a:p>
            <a:pPr marL="285750" indent="-285750">
              <a:buFont typeface="Arial" panose="020B0604020202020204" pitchFamily="34" charset="0"/>
              <a:buChar char="•"/>
            </a:pPr>
            <a:r>
              <a:rPr lang="fr-FR" dirty="0">
                <a:solidFill>
                  <a:schemeClr val="accent6"/>
                </a:solidFill>
              </a:rPr>
              <a:t>Une information précontractuelle renforcée</a:t>
            </a:r>
          </a:p>
          <a:p>
            <a:pPr marL="285750" indent="-285750">
              <a:buFont typeface="Arial" panose="020B0604020202020204" pitchFamily="34" charset="0"/>
              <a:buChar char="•"/>
            </a:pPr>
            <a:r>
              <a:rPr lang="fr-FR" dirty="0">
                <a:solidFill>
                  <a:schemeClr val="accent6"/>
                </a:solidFill>
              </a:rPr>
              <a:t>Une information renforcée en cas d’option irrévocable de la liquidation en rente </a:t>
            </a:r>
          </a:p>
          <a:p>
            <a:endParaRPr lang="fr-FR" dirty="0">
              <a:solidFill>
                <a:schemeClr val="accent6"/>
              </a:solidFill>
            </a:endParaRPr>
          </a:p>
          <a:p>
            <a:r>
              <a:rPr lang="fr-FR" dirty="0"/>
              <a:t>Cette obligation d’information régulière vient donc dans la suite logique de l’ensemble de la réglementation récente portant sur le devoir d’information et de conseil vis-à-vis de la protection de l’assuré  </a:t>
            </a:r>
            <a:endParaRPr lang="fr-FR" dirty="0">
              <a:solidFill>
                <a:schemeClr val="accent6"/>
              </a:solidFill>
            </a:endParaRP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41</a:t>
            </a:fld>
            <a:endParaRPr lang="fr-FR" dirty="0"/>
          </a:p>
        </p:txBody>
      </p:sp>
    </p:spTree>
    <p:custDataLst>
      <p:tags r:id="rId1"/>
    </p:custDataLst>
    <p:extLst>
      <p:ext uri="{BB962C8B-B14F-4D97-AF65-F5344CB8AC3E}">
        <p14:creationId xmlns:p14="http://schemas.microsoft.com/office/powerpoint/2010/main" val="1607537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648072"/>
          </a:xfrm>
        </p:spPr>
        <p:txBody>
          <a:bodyPr/>
          <a:lstStyle/>
          <a:p>
            <a:pPr algn="ctr"/>
            <a:r>
              <a:rPr lang="fr-FR" b="1" u="sng" dirty="0">
                <a:solidFill>
                  <a:schemeClr val="accent6"/>
                </a:solidFill>
              </a:rPr>
              <a:t>Avec quelles nouvelles obligations d’information et de conseil au bénéfice du client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07504" y="843558"/>
            <a:ext cx="8856984" cy="3672408"/>
          </a:xfrm>
        </p:spPr>
        <p:txBody>
          <a:bodyPr/>
          <a:lstStyle/>
          <a:p>
            <a:r>
              <a:rPr lang="fr-FR" b="1" dirty="0"/>
              <a:t>Pour le PERI </a:t>
            </a:r>
            <a:r>
              <a:rPr lang="fr-FR" dirty="0"/>
              <a:t>(art L 224-9 CMF)l’entreprise d’assurance ou le prestataire habilité pour la distribution du plan doit notamment ,</a:t>
            </a:r>
            <a:r>
              <a:rPr lang="fr-FR" dirty="0">
                <a:solidFill>
                  <a:schemeClr val="tx1"/>
                </a:solidFill>
              </a:rPr>
              <a:t>au vu de la situation du client, de ses connaissances en matière financière et de ses </a:t>
            </a:r>
            <a:r>
              <a:rPr lang="fr-FR" b="1" dirty="0">
                <a:solidFill>
                  <a:schemeClr val="tx1"/>
                </a:solidFill>
              </a:rPr>
              <a:t>besoins de préparation de sa retraite :</a:t>
            </a:r>
          </a:p>
          <a:p>
            <a:pPr marL="285750" indent="-285750">
              <a:buFont typeface="Arial" panose="020B0604020202020204" pitchFamily="34" charset="0"/>
              <a:buChar char="•"/>
            </a:pPr>
            <a:r>
              <a:rPr lang="fr-FR" dirty="0">
                <a:solidFill>
                  <a:schemeClr val="accent6"/>
                </a:solidFill>
              </a:rPr>
              <a:t>lui proposer un </a:t>
            </a:r>
            <a:r>
              <a:rPr lang="fr-FR" b="1" dirty="0">
                <a:solidFill>
                  <a:schemeClr val="accent6"/>
                </a:solidFill>
              </a:rPr>
              <a:t>plan d’épargne retraite approprié</a:t>
            </a:r>
          </a:p>
          <a:p>
            <a:pPr marL="285750" indent="-285750">
              <a:buFont typeface="Arial" panose="020B0604020202020204" pitchFamily="34" charset="0"/>
              <a:buChar char="•"/>
            </a:pPr>
            <a:r>
              <a:rPr lang="fr-FR" dirty="0">
                <a:solidFill>
                  <a:schemeClr val="accent6"/>
                </a:solidFill>
              </a:rPr>
              <a:t>et l’informer des </a:t>
            </a:r>
            <a:r>
              <a:rPr lang="fr-FR" b="1" dirty="0">
                <a:solidFill>
                  <a:schemeClr val="accent6"/>
                </a:solidFill>
              </a:rPr>
              <a:t>caractéristiques techniques </a:t>
            </a:r>
            <a:r>
              <a:rPr lang="fr-FR" dirty="0">
                <a:solidFill>
                  <a:schemeClr val="accent6"/>
                </a:solidFill>
              </a:rPr>
              <a:t>de ce plan, notamment concernant le traitement fiscal et social des divers types de versements possibles   </a:t>
            </a:r>
          </a:p>
          <a:p>
            <a:endParaRPr lang="fr-FR" dirty="0">
              <a:solidFill>
                <a:schemeClr val="accent6"/>
              </a:solidFill>
            </a:endParaRPr>
          </a:p>
          <a:p>
            <a:r>
              <a:rPr lang="fr-FR" dirty="0"/>
              <a:t>Bref, une démarche « conseil » à l’inverse d’une démarche produit qui légitimise votre rôle dans la concrétisation de ces nouvelles obligations au bénéfice du client   </a:t>
            </a:r>
            <a:endParaRPr lang="fr-FR" dirty="0">
              <a:solidFill>
                <a:schemeClr val="accent6"/>
              </a:solidFill>
            </a:endParaRP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42</a:t>
            </a:fld>
            <a:endParaRPr lang="fr-FR" dirty="0"/>
          </a:p>
        </p:txBody>
      </p:sp>
    </p:spTree>
    <p:extLst>
      <p:ext uri="{BB962C8B-B14F-4D97-AF65-F5344CB8AC3E}">
        <p14:creationId xmlns:p14="http://schemas.microsoft.com/office/powerpoint/2010/main" val="2270202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51470"/>
            <a:ext cx="8496944" cy="576064"/>
          </a:xfrm>
        </p:spPr>
        <p:txBody>
          <a:bodyPr/>
          <a:lstStyle/>
          <a:p>
            <a:pPr algn="ctr"/>
            <a:r>
              <a:rPr lang="fr-FR" b="1" u="sng" dirty="0">
                <a:solidFill>
                  <a:schemeClr val="accent6"/>
                </a:solidFill>
              </a:rPr>
              <a:t>Avec quelles nouvelles obligations d’information et de conseil au bénéfice du client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07504" y="915566"/>
            <a:ext cx="8928992" cy="3168352"/>
          </a:xfrm>
        </p:spPr>
        <p:txBody>
          <a:bodyPr/>
          <a:lstStyle/>
          <a:p>
            <a:r>
              <a:rPr lang="fr-FR" b="1" dirty="0"/>
              <a:t>Et toujours pour le PERI, en cas d’option irrévocable de la liquidation en rente viagère avant la liquidation du plan, </a:t>
            </a:r>
            <a:r>
              <a:rPr lang="fr-FR" dirty="0"/>
              <a:t>lorsque le titulaire souhaite opter irrévocablement pour cette option </a:t>
            </a:r>
            <a:r>
              <a:rPr lang="fr-FR" dirty="0">
                <a:solidFill>
                  <a:schemeClr val="tx1"/>
                </a:solidFill>
              </a:rPr>
              <a:t> </a:t>
            </a:r>
            <a:r>
              <a:rPr lang="fr-FR" b="1" dirty="0">
                <a:solidFill>
                  <a:schemeClr val="tx1"/>
                </a:solidFill>
              </a:rPr>
              <a:t>:</a:t>
            </a:r>
          </a:p>
          <a:p>
            <a:pPr marL="285750" indent="-285750">
              <a:buFont typeface="Arial" panose="020B0604020202020204" pitchFamily="34" charset="0"/>
              <a:buChar char="•"/>
            </a:pPr>
            <a:r>
              <a:rPr lang="fr-FR" dirty="0">
                <a:solidFill>
                  <a:schemeClr val="accent6"/>
                </a:solidFill>
              </a:rPr>
              <a:t>Il doit être informé des conséquences de ce choix</a:t>
            </a:r>
          </a:p>
          <a:p>
            <a:pPr marL="285750" indent="-285750">
              <a:buFont typeface="Arial" panose="020B0604020202020204" pitchFamily="34" charset="0"/>
              <a:buChar char="•"/>
            </a:pPr>
            <a:r>
              <a:rPr lang="fr-FR" dirty="0">
                <a:solidFill>
                  <a:schemeClr val="accent6"/>
                </a:solidFill>
              </a:rPr>
              <a:t>Et être informé du caractère irrévocable de ce choix y compris en cas de transfert de ses droits sur un autre PER ou en cas de changement de gestionnaire   </a:t>
            </a:r>
          </a:p>
          <a:p>
            <a:endParaRPr lang="fr-FR" dirty="0">
              <a:solidFill>
                <a:schemeClr val="accent6"/>
              </a:solidFill>
            </a:endParaRPr>
          </a:p>
          <a:p>
            <a:r>
              <a:rPr lang="fr-FR" dirty="0"/>
              <a:t>L’information pesant sur ce choix irrévocable ne peut se faire sans un audit précis du futur revenu du client à la retraite ainsi que des risques encourus à ne pas maintenir un certain niveau de revenu viager en phase de retraite</a:t>
            </a: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43</a:t>
            </a:fld>
            <a:endParaRPr lang="fr-FR" dirty="0"/>
          </a:p>
        </p:txBody>
      </p:sp>
    </p:spTree>
    <p:extLst>
      <p:ext uri="{BB962C8B-B14F-4D97-AF65-F5344CB8AC3E}">
        <p14:creationId xmlns:p14="http://schemas.microsoft.com/office/powerpoint/2010/main" val="1033093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79512" y="123478"/>
            <a:ext cx="8496944" cy="792088"/>
          </a:xfrm>
        </p:spPr>
        <p:txBody>
          <a:bodyPr/>
          <a:lstStyle/>
          <a:p>
            <a:pPr algn="ctr"/>
            <a:r>
              <a:rPr lang="fr-FR" b="1" u="sng" dirty="0">
                <a:solidFill>
                  <a:schemeClr val="accent6"/>
                </a:solidFill>
              </a:rPr>
              <a:t>Avec quelles nouvelles obligations d’information et de conseil au bénéfice du client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395536" y="1347614"/>
            <a:ext cx="8424936" cy="2160240"/>
          </a:xfrm>
        </p:spPr>
        <p:txBody>
          <a:bodyPr/>
          <a:lstStyle/>
          <a:p>
            <a:r>
              <a:rPr lang="fr-FR" dirty="0"/>
              <a:t>Sachant que la réforme de l’épargne retraite (art 71 de la loi PACTE du 22/05/2019 et textes d’application) a instauré des dispositions propres aux PER si celui-ci est souscrit par adhésion à un contrat d’assurance de groupe.</a:t>
            </a:r>
          </a:p>
          <a:p>
            <a:r>
              <a:rPr lang="fr-FR" dirty="0"/>
              <a:t>Une distinction peut donc être faite entre </a:t>
            </a:r>
            <a:r>
              <a:rPr lang="fr-FR" dirty="0">
                <a:solidFill>
                  <a:schemeClr val="tx1"/>
                </a:solidFill>
              </a:rPr>
              <a:t>:</a:t>
            </a:r>
          </a:p>
          <a:p>
            <a:pPr marL="285750" indent="-285750">
              <a:buFont typeface="Arial" panose="020B0604020202020204" pitchFamily="34" charset="0"/>
              <a:buChar char="•"/>
            </a:pPr>
            <a:r>
              <a:rPr lang="fr-FR" dirty="0">
                <a:solidFill>
                  <a:schemeClr val="accent6"/>
                </a:solidFill>
              </a:rPr>
              <a:t>une adhésion à un compte-titres</a:t>
            </a:r>
          </a:p>
          <a:p>
            <a:pPr marL="285750" indent="-285750">
              <a:buFont typeface="Arial" panose="020B0604020202020204" pitchFamily="34" charset="0"/>
              <a:buChar char="•"/>
            </a:pPr>
            <a:r>
              <a:rPr lang="fr-FR" dirty="0">
                <a:solidFill>
                  <a:schemeClr val="accent6"/>
                </a:solidFill>
              </a:rPr>
              <a:t>ou une adhésion à un contrat d’assurance de groupe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44</a:t>
            </a:fld>
            <a:endParaRPr lang="fr-FR" dirty="0"/>
          </a:p>
        </p:txBody>
      </p:sp>
    </p:spTree>
    <p:extLst>
      <p:ext uri="{BB962C8B-B14F-4D97-AF65-F5344CB8AC3E}">
        <p14:creationId xmlns:p14="http://schemas.microsoft.com/office/powerpoint/2010/main" val="269516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45</a:t>
            </a:fld>
            <a:endParaRPr lang="fr-FR" dirty="0"/>
          </a:p>
        </p:txBody>
      </p:sp>
      <p:graphicFrame>
        <p:nvGraphicFramePr>
          <p:cNvPr id="7" name="Tableau 6">
            <a:extLst>
              <a:ext uri="{FF2B5EF4-FFF2-40B4-BE49-F238E27FC236}">
                <a16:creationId xmlns:a16="http://schemas.microsoft.com/office/drawing/2014/main" id="{E9E11283-1386-48B7-B933-DA35042E6673}"/>
              </a:ext>
            </a:extLst>
          </p:cNvPr>
          <p:cNvGraphicFramePr>
            <a:graphicFrameLocks noGrp="1"/>
          </p:cNvGraphicFramePr>
          <p:nvPr/>
        </p:nvGraphicFramePr>
        <p:xfrm>
          <a:off x="143508" y="92821"/>
          <a:ext cx="8856984" cy="4783185"/>
        </p:xfrm>
        <a:graphic>
          <a:graphicData uri="http://schemas.openxmlformats.org/drawingml/2006/table">
            <a:tbl>
              <a:tblPr firstRow="1" bandRow="1">
                <a:tableStyleId>{5C22544A-7EE6-4342-B048-85BDC9FD1C3A}</a:tableStyleId>
              </a:tblPr>
              <a:tblGrid>
                <a:gridCol w="2412268">
                  <a:extLst>
                    <a:ext uri="{9D8B030D-6E8A-4147-A177-3AD203B41FA5}">
                      <a16:colId xmlns:a16="http://schemas.microsoft.com/office/drawing/2014/main" val="3621783715"/>
                    </a:ext>
                  </a:extLst>
                </a:gridCol>
                <a:gridCol w="2880320">
                  <a:extLst>
                    <a:ext uri="{9D8B030D-6E8A-4147-A177-3AD203B41FA5}">
                      <a16:colId xmlns:a16="http://schemas.microsoft.com/office/drawing/2014/main" val="3051841110"/>
                    </a:ext>
                  </a:extLst>
                </a:gridCol>
                <a:gridCol w="3564396">
                  <a:extLst>
                    <a:ext uri="{9D8B030D-6E8A-4147-A177-3AD203B41FA5}">
                      <a16:colId xmlns:a16="http://schemas.microsoft.com/office/drawing/2014/main" val="960438437"/>
                    </a:ext>
                  </a:extLst>
                </a:gridCol>
              </a:tblGrid>
              <a:tr h="432048">
                <a:tc>
                  <a:txBody>
                    <a:bodyPr/>
                    <a:lstStyle/>
                    <a:p>
                      <a:endParaRPr lang="fr-FR" sz="1200" dirty="0"/>
                    </a:p>
                  </a:txBody>
                  <a:tcPr>
                    <a:solidFill>
                      <a:schemeClr val="accent6"/>
                    </a:solidFill>
                  </a:tcPr>
                </a:tc>
                <a:tc>
                  <a:txBody>
                    <a:bodyPr/>
                    <a:lstStyle/>
                    <a:p>
                      <a:pPr algn="ctr"/>
                      <a:r>
                        <a:rPr lang="fr-FR" sz="1200" dirty="0"/>
                        <a:t>Adhésion à un compte-titres</a:t>
                      </a:r>
                    </a:p>
                  </a:txBody>
                  <a:tcPr>
                    <a:solidFill>
                      <a:schemeClr val="accent6"/>
                    </a:solidFill>
                  </a:tcPr>
                </a:tc>
                <a:tc>
                  <a:txBody>
                    <a:bodyPr/>
                    <a:lstStyle/>
                    <a:p>
                      <a:pPr algn="ctr"/>
                      <a:r>
                        <a:rPr lang="fr-FR" sz="1200" dirty="0"/>
                        <a:t>Adhésion à un contrat d’assurance de groupe </a:t>
                      </a:r>
                    </a:p>
                  </a:txBody>
                  <a:tcPr>
                    <a:solidFill>
                      <a:schemeClr val="accent6"/>
                    </a:solidFill>
                  </a:tcPr>
                </a:tc>
                <a:extLst>
                  <a:ext uri="{0D108BD9-81ED-4DB2-BD59-A6C34878D82A}">
                    <a16:rowId xmlns:a16="http://schemas.microsoft.com/office/drawing/2014/main" val="3545120676"/>
                  </a:ext>
                </a:extLst>
              </a:tr>
              <a:tr h="674000">
                <a:tc>
                  <a:txBody>
                    <a:bodyPr/>
                    <a:lstStyle/>
                    <a:p>
                      <a:r>
                        <a:rPr lang="fr-FR" sz="1000" b="0" dirty="0">
                          <a:solidFill>
                            <a:schemeClr val="bg1"/>
                          </a:solidFill>
                        </a:rPr>
                        <a:t>Titres éligibles au PER </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Acquisition de titres financiers offrant une protection suffisante de l’épargne (liste fixée par décret du 30.07.2019)</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Acquisition de droits en €,en parts de provision de diversification, de droits exprimés en unité de rente ou de droits exprimés en UC constituées de titres financiers figurant sur la même liste fixée par le décret du 30.07.2019</a:t>
                      </a:r>
                    </a:p>
                  </a:txBody>
                  <a:tcPr>
                    <a:solidFill>
                      <a:schemeClr val="accent6"/>
                    </a:solidFill>
                  </a:tcPr>
                </a:tc>
                <a:extLst>
                  <a:ext uri="{0D108BD9-81ED-4DB2-BD59-A6C34878D82A}">
                    <a16:rowId xmlns:a16="http://schemas.microsoft.com/office/drawing/2014/main" val="539606803"/>
                  </a:ext>
                </a:extLst>
              </a:tr>
              <a:tr h="411881">
                <a:tc>
                  <a:txBody>
                    <a:bodyPr/>
                    <a:lstStyle/>
                    <a:p>
                      <a:r>
                        <a:rPr lang="fr-FR" sz="1000" b="0" dirty="0">
                          <a:solidFill>
                            <a:schemeClr val="bg1"/>
                          </a:solidFill>
                        </a:rPr>
                        <a:t>Protection des assurés si PERI </a:t>
                      </a:r>
                    </a:p>
                  </a:txBody>
                  <a:tcPr>
                    <a:solidFill>
                      <a:schemeClr val="accent6"/>
                    </a:solidFill>
                  </a:tcPr>
                </a:tc>
                <a:tc>
                  <a:txBody>
                    <a:bodyPr/>
                    <a:lstStyle/>
                    <a:p>
                      <a:pPr algn="ctr"/>
                      <a:endParaRPr lang="fr-FR" sz="1000" b="1" dirty="0"/>
                    </a:p>
                  </a:txBody>
                  <a:tcPr>
                    <a:solidFill>
                      <a:schemeClr val="accent6"/>
                    </a:solidFill>
                  </a:tcPr>
                </a:tc>
                <a:tc>
                  <a:txBody>
                    <a:bodyPr/>
                    <a:lstStyle/>
                    <a:p>
                      <a:pPr algn="ctr"/>
                      <a:r>
                        <a:rPr lang="fr-FR" sz="1000" b="0" dirty="0">
                          <a:solidFill>
                            <a:schemeClr val="bg1"/>
                          </a:solidFill>
                        </a:rPr>
                        <a:t>Association souscriptrice avec comité de surveillance</a:t>
                      </a:r>
                      <a:endParaRPr lang="fr-FR" sz="1000" b="1" dirty="0"/>
                    </a:p>
                  </a:txBody>
                  <a:tcPr>
                    <a:solidFill>
                      <a:schemeClr val="accent6"/>
                    </a:solidFill>
                  </a:tcPr>
                </a:tc>
                <a:extLst>
                  <a:ext uri="{0D108BD9-81ED-4DB2-BD59-A6C34878D82A}">
                    <a16:rowId xmlns:a16="http://schemas.microsoft.com/office/drawing/2014/main" val="408965605"/>
                  </a:ext>
                </a:extLst>
              </a:tr>
              <a:tr h="415383">
                <a:tc>
                  <a:txBody>
                    <a:bodyPr/>
                    <a:lstStyle/>
                    <a:p>
                      <a:r>
                        <a:rPr lang="fr-FR" sz="1000" b="0" dirty="0">
                          <a:solidFill>
                            <a:schemeClr val="bg1"/>
                          </a:solidFill>
                        </a:rPr>
                        <a:t>Obligation de mise en place d’une comptabilité auxiliaire</a:t>
                      </a:r>
                    </a:p>
                  </a:txBody>
                  <a:tcPr>
                    <a:solidFill>
                      <a:schemeClr val="accent6"/>
                    </a:solidFill>
                  </a:tcPr>
                </a:tc>
                <a:tc>
                  <a:txBody>
                    <a:bodyPr/>
                    <a:lstStyle/>
                    <a:p>
                      <a:pPr algn="ctr"/>
                      <a:r>
                        <a:rPr lang="fr-FR" sz="1000" b="1" dirty="0">
                          <a:solidFill>
                            <a:schemeClr val="bg1"/>
                          </a:solidFill>
                        </a:rPr>
                        <a:t>Non </a:t>
                      </a:r>
                    </a:p>
                  </a:txBody>
                  <a:tcPr>
                    <a:solidFill>
                      <a:schemeClr val="accent6"/>
                    </a:solidFill>
                  </a:tcPr>
                </a:tc>
                <a:tc>
                  <a:txBody>
                    <a:bodyPr/>
                    <a:lstStyle/>
                    <a:p>
                      <a:pPr algn="ctr"/>
                      <a:r>
                        <a:rPr lang="fr-FR" sz="1000" b="1" dirty="0">
                          <a:solidFill>
                            <a:schemeClr val="bg1"/>
                          </a:solidFill>
                        </a:rPr>
                        <a:t>Oui </a:t>
                      </a:r>
                    </a:p>
                  </a:txBody>
                  <a:tcPr>
                    <a:solidFill>
                      <a:schemeClr val="accent6"/>
                    </a:solidFill>
                  </a:tcPr>
                </a:tc>
                <a:extLst>
                  <a:ext uri="{0D108BD9-81ED-4DB2-BD59-A6C34878D82A}">
                    <a16:rowId xmlns:a16="http://schemas.microsoft.com/office/drawing/2014/main" val="1385983691"/>
                  </a:ext>
                </a:extLst>
              </a:tr>
              <a:tr h="346153">
                <a:tc>
                  <a:txBody>
                    <a:bodyPr/>
                    <a:lstStyle/>
                    <a:p>
                      <a:r>
                        <a:rPr lang="fr-FR" sz="1000" b="0" dirty="0">
                          <a:solidFill>
                            <a:schemeClr val="bg1"/>
                          </a:solidFill>
                        </a:rPr>
                        <a:t>Garanties complémentaires</a:t>
                      </a:r>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bg1"/>
                          </a:solidFill>
                        </a:rPr>
                        <a:t>Non </a:t>
                      </a:r>
                    </a:p>
                  </a:txBody>
                  <a:tcPr>
                    <a:solidFill>
                      <a:schemeClr val="accent6"/>
                    </a:solidFill>
                  </a:tcPr>
                </a:tc>
                <a:tc>
                  <a:txBody>
                    <a:bodyPr/>
                    <a:lstStyle/>
                    <a:p>
                      <a:pPr algn="ctr"/>
                      <a:r>
                        <a:rPr lang="fr-FR" sz="1000" b="1" dirty="0">
                          <a:solidFill>
                            <a:schemeClr val="bg1"/>
                          </a:solidFill>
                        </a:rPr>
                        <a:t>Oui</a:t>
                      </a:r>
                    </a:p>
                  </a:txBody>
                  <a:tcPr>
                    <a:solidFill>
                      <a:schemeClr val="accent6"/>
                    </a:solidFill>
                  </a:tcPr>
                </a:tc>
                <a:extLst>
                  <a:ext uri="{0D108BD9-81ED-4DB2-BD59-A6C34878D82A}">
                    <a16:rowId xmlns:a16="http://schemas.microsoft.com/office/drawing/2014/main" val="1560529617"/>
                  </a:ext>
                </a:extLst>
              </a:tr>
              <a:tr h="409884">
                <a:tc>
                  <a:txBody>
                    <a:bodyPr/>
                    <a:lstStyle/>
                    <a:p>
                      <a:r>
                        <a:rPr lang="fr-FR" sz="1000" b="0" dirty="0">
                          <a:solidFill>
                            <a:schemeClr val="bg1"/>
                          </a:solidFill>
                        </a:rPr>
                        <a:t>Taux technique fixé par arrêté</a:t>
                      </a:r>
                    </a:p>
                  </a:txBody>
                  <a:tcPr>
                    <a:solidFill>
                      <a:schemeClr val="accent6"/>
                    </a:solidFill>
                  </a:tcPr>
                </a:tc>
                <a:tc>
                  <a:txBody>
                    <a:bodyPr/>
                    <a:lstStyle/>
                    <a:p>
                      <a:pPr algn="ctr"/>
                      <a:r>
                        <a:rPr lang="fr-FR" sz="1000" b="1" dirty="0">
                          <a:solidFill>
                            <a:schemeClr val="bg1"/>
                          </a:solidFill>
                        </a:rPr>
                        <a:t>Non </a:t>
                      </a:r>
                    </a:p>
                  </a:txBody>
                  <a:tcPr>
                    <a:solidFill>
                      <a:schemeClr val="accent6"/>
                    </a:solidFill>
                  </a:tcPr>
                </a:tc>
                <a:tc>
                  <a:txBody>
                    <a:bodyPr/>
                    <a:lstStyle/>
                    <a:p>
                      <a:pPr algn="ctr"/>
                      <a:r>
                        <a:rPr lang="fr-FR" sz="1000" b="1" dirty="0">
                          <a:solidFill>
                            <a:schemeClr val="bg1"/>
                          </a:solidFill>
                        </a:rPr>
                        <a:t>Oui </a:t>
                      </a:r>
                    </a:p>
                  </a:txBody>
                  <a:tcPr>
                    <a:solidFill>
                      <a:schemeClr val="accent6"/>
                    </a:solidFill>
                  </a:tcPr>
                </a:tc>
                <a:extLst>
                  <a:ext uri="{0D108BD9-81ED-4DB2-BD59-A6C34878D82A}">
                    <a16:rowId xmlns:a16="http://schemas.microsoft.com/office/drawing/2014/main" val="3473848180"/>
                  </a:ext>
                </a:extLst>
              </a:tr>
              <a:tr h="484614">
                <a:tc>
                  <a:txBody>
                    <a:bodyPr/>
                    <a:lstStyle/>
                    <a:p>
                      <a:r>
                        <a:rPr lang="fr-FR" sz="1000" b="0" dirty="0">
                          <a:solidFill>
                            <a:schemeClr val="bg1"/>
                          </a:solidFill>
                        </a:rPr>
                        <a:t>Fiscalité en cas de décès</a:t>
                      </a:r>
                    </a:p>
                  </a:txBody>
                  <a:tcPr>
                    <a:solidFill>
                      <a:schemeClr val="accent6"/>
                    </a:solidFill>
                  </a:tcPr>
                </a:tc>
                <a:tc>
                  <a:txBody>
                    <a:bodyPr/>
                    <a:lstStyle/>
                    <a:p>
                      <a:pPr algn="ctr"/>
                      <a:r>
                        <a:rPr lang="fr-FR" sz="1000" b="0" dirty="0">
                          <a:solidFill>
                            <a:schemeClr val="bg1"/>
                          </a:solidFill>
                        </a:rPr>
                        <a:t>Entre dans la succession en intégralité quel que soit l'âge de l’assuré </a:t>
                      </a:r>
                    </a:p>
                  </a:txBody>
                  <a:tcPr>
                    <a:solidFill>
                      <a:schemeClr val="accent6"/>
                    </a:solidFill>
                  </a:tcPr>
                </a:tc>
                <a:tc>
                  <a:txBody>
                    <a:bodyPr/>
                    <a:lstStyle/>
                    <a:p>
                      <a:pPr algn="ctr"/>
                      <a:r>
                        <a:rPr lang="fr-FR" sz="1000" b="0" dirty="0">
                          <a:solidFill>
                            <a:schemeClr val="bg1"/>
                          </a:solidFill>
                        </a:rPr>
                        <a:t>Art 757 B du CGI(décès &gt; 70 ans)</a:t>
                      </a:r>
                    </a:p>
                    <a:p>
                      <a:pPr algn="ctr"/>
                      <a:r>
                        <a:rPr lang="fr-FR" sz="1000" b="0" dirty="0">
                          <a:solidFill>
                            <a:schemeClr val="bg1"/>
                          </a:solidFill>
                        </a:rPr>
                        <a:t>Art 990 I du CGI(décès &lt; 70 ans)</a:t>
                      </a:r>
                    </a:p>
                  </a:txBody>
                  <a:tcPr>
                    <a:solidFill>
                      <a:schemeClr val="accent6"/>
                    </a:solidFill>
                  </a:tcPr>
                </a:tc>
                <a:extLst>
                  <a:ext uri="{0D108BD9-81ED-4DB2-BD59-A6C34878D82A}">
                    <a16:rowId xmlns:a16="http://schemas.microsoft.com/office/drawing/2014/main" val="45982172"/>
                  </a:ext>
                </a:extLst>
              </a:tr>
              <a:tr h="604248">
                <a:tc>
                  <a:txBody>
                    <a:bodyPr/>
                    <a:lstStyle/>
                    <a:p>
                      <a:r>
                        <a:rPr lang="fr-FR" sz="1000" b="0" dirty="0">
                          <a:solidFill>
                            <a:schemeClr val="bg1"/>
                          </a:solidFill>
                        </a:rPr>
                        <a:t>Participation minimale aux bénéfices </a:t>
                      </a:r>
                    </a:p>
                  </a:txBody>
                  <a:tcPr>
                    <a:solidFill>
                      <a:schemeClr val="accent6"/>
                    </a:solidFill>
                  </a:tcPr>
                </a:tc>
                <a:tc>
                  <a:txBody>
                    <a:bodyPr/>
                    <a:lstStyle/>
                    <a:p>
                      <a:pPr algn="ctr"/>
                      <a:r>
                        <a:rPr lang="fr-FR" sz="1000" b="0" dirty="0">
                          <a:solidFill>
                            <a:schemeClr val="bg1"/>
                          </a:solidFill>
                        </a:rPr>
                        <a:t>Non</a:t>
                      </a:r>
                      <a:endParaRPr lang="fr-FR" sz="1000" b="0" dirty="0"/>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Oui calculée dans le cadre de la comptabilité auxiliaire d’affectation et acquise aux seuls assurés des PER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(cantonnement)</a:t>
                      </a:r>
                    </a:p>
                  </a:txBody>
                  <a:tcPr>
                    <a:solidFill>
                      <a:schemeClr val="accent6"/>
                    </a:solidFill>
                  </a:tcPr>
                </a:tc>
                <a:extLst>
                  <a:ext uri="{0D108BD9-81ED-4DB2-BD59-A6C34878D82A}">
                    <a16:rowId xmlns:a16="http://schemas.microsoft.com/office/drawing/2014/main" val="3436913931"/>
                  </a:ext>
                </a:extLst>
              </a:tr>
              <a:tr h="373686">
                <a:tc>
                  <a:txBody>
                    <a:bodyPr/>
                    <a:lstStyle/>
                    <a:p>
                      <a:r>
                        <a:rPr lang="fr-FR" sz="1000" b="0" dirty="0">
                          <a:solidFill>
                            <a:schemeClr val="bg1"/>
                          </a:solidFill>
                        </a:rPr>
                        <a:t>Fonds en € </a:t>
                      </a:r>
                    </a:p>
                  </a:txBody>
                  <a:tcPr>
                    <a:solidFill>
                      <a:schemeClr val="accent6"/>
                    </a:solidFill>
                  </a:tcPr>
                </a:tc>
                <a:tc>
                  <a:txBody>
                    <a:bodyPr/>
                    <a:lstStyle/>
                    <a:p>
                      <a:pPr algn="ctr"/>
                      <a:r>
                        <a:rPr lang="fr-FR" sz="1000" b="0" dirty="0">
                          <a:solidFill>
                            <a:schemeClr val="bg1"/>
                          </a:solidFill>
                        </a:rPr>
                        <a:t>Non </a:t>
                      </a:r>
                      <a:r>
                        <a:rPr lang="fr-FR" sz="1000" b="0" dirty="0"/>
                        <a:t> </a:t>
                      </a:r>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Oui</a:t>
                      </a:r>
                    </a:p>
                  </a:txBody>
                  <a:tcPr>
                    <a:solidFill>
                      <a:schemeClr val="accent6"/>
                    </a:solidFill>
                  </a:tcPr>
                </a:tc>
                <a:extLst>
                  <a:ext uri="{0D108BD9-81ED-4DB2-BD59-A6C34878D82A}">
                    <a16:rowId xmlns:a16="http://schemas.microsoft.com/office/drawing/2014/main" val="3772523766"/>
                  </a:ext>
                </a:extLst>
              </a:tr>
              <a:tr h="604248">
                <a:tc>
                  <a:txBody>
                    <a:bodyPr/>
                    <a:lstStyle/>
                    <a:p>
                      <a:r>
                        <a:rPr lang="fr-FR" sz="1000" b="0" dirty="0">
                          <a:solidFill>
                            <a:schemeClr val="bg1"/>
                          </a:solidFill>
                        </a:rPr>
                        <a:t>Gestion de la sortie en rente à la liquidation</a:t>
                      </a:r>
                    </a:p>
                  </a:txBody>
                  <a:tcPr>
                    <a:solidFill>
                      <a:schemeClr val="accent6"/>
                    </a:solidFill>
                  </a:tcPr>
                </a:tc>
                <a:tc>
                  <a:txBody>
                    <a:bodyPr/>
                    <a:lstStyle/>
                    <a:p>
                      <a:pPr algn="ctr"/>
                      <a:r>
                        <a:rPr lang="fr-FR" sz="1000" b="0" dirty="0">
                          <a:solidFill>
                            <a:schemeClr val="bg1"/>
                          </a:solidFill>
                        </a:rPr>
                        <a:t>Pas possible </a:t>
                      </a:r>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dirty="0">
                          <a:solidFill>
                            <a:schemeClr val="bg1"/>
                          </a:solidFill>
                        </a:rPr>
                        <a:t>Oui</a:t>
                      </a:r>
                    </a:p>
                  </a:txBody>
                  <a:tcPr>
                    <a:solidFill>
                      <a:schemeClr val="accent6"/>
                    </a:solidFill>
                  </a:tcPr>
                </a:tc>
                <a:extLst>
                  <a:ext uri="{0D108BD9-81ED-4DB2-BD59-A6C34878D82A}">
                    <a16:rowId xmlns:a16="http://schemas.microsoft.com/office/drawing/2014/main" val="2319142287"/>
                  </a:ext>
                </a:extLst>
              </a:tr>
            </a:tbl>
          </a:graphicData>
        </a:graphic>
      </p:graphicFrame>
      <p:sp>
        <p:nvSpPr>
          <p:cNvPr id="6" name="AutoShape 3">
            <a:extLst>
              <a:ext uri="{FF2B5EF4-FFF2-40B4-BE49-F238E27FC236}">
                <a16:creationId xmlns:a16="http://schemas.microsoft.com/office/drawing/2014/main" id="{00CB2061-2B26-49E1-BD28-16C4362C1224}"/>
              </a:ext>
            </a:extLst>
          </p:cNvPr>
          <p:cNvSpPr>
            <a:spLocks noChangeAspect="1" noChangeArrowheads="1" noTextEdit="1"/>
          </p:cNvSpPr>
          <p:nvPr/>
        </p:nvSpPr>
        <p:spPr bwMode="auto">
          <a:xfrm>
            <a:off x="0" y="17463"/>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5">
            <a:extLst>
              <a:ext uri="{FF2B5EF4-FFF2-40B4-BE49-F238E27FC236}">
                <a16:creationId xmlns:a16="http://schemas.microsoft.com/office/drawing/2014/main" id="{5123D668-8B71-4DB5-AC15-E0F79508405A}"/>
              </a:ext>
            </a:extLst>
          </p:cNvPr>
          <p:cNvSpPr>
            <a:spLocks noChangeArrowheads="1"/>
          </p:cNvSpPr>
          <p:nvPr/>
        </p:nvSpPr>
        <p:spPr bwMode="auto">
          <a:xfrm>
            <a:off x="-1588" y="15876"/>
            <a:ext cx="9147175" cy="515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294" name="Picture 6">
            <a:extLst>
              <a:ext uri="{FF2B5EF4-FFF2-40B4-BE49-F238E27FC236}">
                <a16:creationId xmlns:a16="http://schemas.microsoft.com/office/drawing/2014/main" id="{711217C5-EC3D-4CE2-A5C0-95FAB79F7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7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C87220FD-71B4-478E-B0F7-51E21C199B20}"/>
              </a:ext>
            </a:extLst>
          </p:cNvPr>
          <p:cNvSpPr>
            <a:spLocks noChangeArrowheads="1"/>
          </p:cNvSpPr>
          <p:nvPr/>
        </p:nvSpPr>
        <p:spPr bwMode="auto">
          <a:xfrm>
            <a:off x="7853363" y="4946651"/>
            <a:ext cx="4841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11/10/2019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BD5A24F1-33FC-4371-940A-84517A31C566}"/>
              </a:ext>
            </a:extLst>
          </p:cNvPr>
          <p:cNvSpPr>
            <a:spLocks noChangeArrowheads="1"/>
          </p:cNvSpPr>
          <p:nvPr/>
        </p:nvSpPr>
        <p:spPr bwMode="auto">
          <a:xfrm>
            <a:off x="8634413" y="4946651"/>
            <a:ext cx="138113"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a:ln>
                  <a:noFill/>
                </a:ln>
                <a:solidFill>
                  <a:srgbClr val="391909"/>
                </a:solidFill>
                <a:effectLst/>
                <a:latin typeface="Arial" panose="020B0604020202020204" pitchFamily="34" charset="0"/>
              </a:rPr>
              <a:t>44</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97ED8446-2367-42FE-854A-8F7AE7E0ABE3}"/>
              </a:ext>
            </a:extLst>
          </p:cNvPr>
          <p:cNvSpPr>
            <a:spLocks noChangeArrowheads="1"/>
          </p:cNvSpPr>
          <p:nvPr/>
        </p:nvSpPr>
        <p:spPr bwMode="auto">
          <a:xfrm>
            <a:off x="142875" y="109538"/>
            <a:ext cx="2413000" cy="4318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Rectangle 10">
            <a:extLst>
              <a:ext uri="{FF2B5EF4-FFF2-40B4-BE49-F238E27FC236}">
                <a16:creationId xmlns:a16="http://schemas.microsoft.com/office/drawing/2014/main" id="{3C312844-2D80-456B-A52A-1696F0160F41}"/>
              </a:ext>
            </a:extLst>
          </p:cNvPr>
          <p:cNvSpPr>
            <a:spLocks noChangeArrowheads="1"/>
          </p:cNvSpPr>
          <p:nvPr/>
        </p:nvSpPr>
        <p:spPr bwMode="auto">
          <a:xfrm>
            <a:off x="2555875" y="109538"/>
            <a:ext cx="2879725" cy="4318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Rectangle 11">
            <a:extLst>
              <a:ext uri="{FF2B5EF4-FFF2-40B4-BE49-F238E27FC236}">
                <a16:creationId xmlns:a16="http://schemas.microsoft.com/office/drawing/2014/main" id="{628E5181-505F-447D-BE66-BA803402A0B0}"/>
              </a:ext>
            </a:extLst>
          </p:cNvPr>
          <p:cNvSpPr>
            <a:spLocks noChangeArrowheads="1"/>
          </p:cNvSpPr>
          <p:nvPr/>
        </p:nvSpPr>
        <p:spPr bwMode="auto">
          <a:xfrm>
            <a:off x="5435600" y="109538"/>
            <a:ext cx="3567113" cy="43180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Rectangle 12">
            <a:extLst>
              <a:ext uri="{FF2B5EF4-FFF2-40B4-BE49-F238E27FC236}">
                <a16:creationId xmlns:a16="http://schemas.microsoft.com/office/drawing/2014/main" id="{0EA75912-76FB-4007-AC52-D5E80B67A863}"/>
              </a:ext>
            </a:extLst>
          </p:cNvPr>
          <p:cNvSpPr>
            <a:spLocks noChangeArrowheads="1"/>
          </p:cNvSpPr>
          <p:nvPr/>
        </p:nvSpPr>
        <p:spPr bwMode="auto">
          <a:xfrm>
            <a:off x="142875" y="541338"/>
            <a:ext cx="2413000" cy="7032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Rectangle 13">
            <a:extLst>
              <a:ext uri="{FF2B5EF4-FFF2-40B4-BE49-F238E27FC236}">
                <a16:creationId xmlns:a16="http://schemas.microsoft.com/office/drawing/2014/main" id="{8FAF03DE-F2D4-4DDD-B48C-17C71E54AD31}"/>
              </a:ext>
            </a:extLst>
          </p:cNvPr>
          <p:cNvSpPr>
            <a:spLocks noChangeArrowheads="1"/>
          </p:cNvSpPr>
          <p:nvPr/>
        </p:nvSpPr>
        <p:spPr bwMode="auto">
          <a:xfrm>
            <a:off x="2555875" y="541338"/>
            <a:ext cx="2879725" cy="7032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4">
            <a:extLst>
              <a:ext uri="{FF2B5EF4-FFF2-40B4-BE49-F238E27FC236}">
                <a16:creationId xmlns:a16="http://schemas.microsoft.com/office/drawing/2014/main" id="{065233BD-9638-4498-A2CC-72CA613FFCE9}"/>
              </a:ext>
            </a:extLst>
          </p:cNvPr>
          <p:cNvSpPr>
            <a:spLocks noChangeArrowheads="1"/>
          </p:cNvSpPr>
          <p:nvPr/>
        </p:nvSpPr>
        <p:spPr bwMode="auto">
          <a:xfrm>
            <a:off x="5435600" y="541338"/>
            <a:ext cx="3567113" cy="7032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Rectangle 15">
            <a:extLst>
              <a:ext uri="{FF2B5EF4-FFF2-40B4-BE49-F238E27FC236}">
                <a16:creationId xmlns:a16="http://schemas.microsoft.com/office/drawing/2014/main" id="{41215D3F-B2B2-460B-A76E-B0FA42DC0CCC}"/>
              </a:ext>
            </a:extLst>
          </p:cNvPr>
          <p:cNvSpPr>
            <a:spLocks noChangeArrowheads="1"/>
          </p:cNvSpPr>
          <p:nvPr/>
        </p:nvSpPr>
        <p:spPr bwMode="auto">
          <a:xfrm>
            <a:off x="142875" y="1244601"/>
            <a:ext cx="2413000" cy="4127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6">
            <a:extLst>
              <a:ext uri="{FF2B5EF4-FFF2-40B4-BE49-F238E27FC236}">
                <a16:creationId xmlns:a16="http://schemas.microsoft.com/office/drawing/2014/main" id="{ADD6FAAB-2EFF-4530-BCA0-98F219EAA241}"/>
              </a:ext>
            </a:extLst>
          </p:cNvPr>
          <p:cNvSpPr>
            <a:spLocks noChangeArrowheads="1"/>
          </p:cNvSpPr>
          <p:nvPr/>
        </p:nvSpPr>
        <p:spPr bwMode="auto">
          <a:xfrm>
            <a:off x="2555875" y="1244601"/>
            <a:ext cx="2879725" cy="4127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7">
            <a:extLst>
              <a:ext uri="{FF2B5EF4-FFF2-40B4-BE49-F238E27FC236}">
                <a16:creationId xmlns:a16="http://schemas.microsoft.com/office/drawing/2014/main" id="{8AB729AB-0D31-48D0-A0F9-8FE77862BCB1}"/>
              </a:ext>
            </a:extLst>
          </p:cNvPr>
          <p:cNvSpPr>
            <a:spLocks noChangeArrowheads="1"/>
          </p:cNvSpPr>
          <p:nvPr/>
        </p:nvSpPr>
        <p:spPr bwMode="auto">
          <a:xfrm>
            <a:off x="5435600" y="1244601"/>
            <a:ext cx="3567113" cy="4127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8">
            <a:extLst>
              <a:ext uri="{FF2B5EF4-FFF2-40B4-BE49-F238E27FC236}">
                <a16:creationId xmlns:a16="http://schemas.microsoft.com/office/drawing/2014/main" id="{053FB8CF-BA40-4F0F-B095-2473E2ACBFE6}"/>
              </a:ext>
            </a:extLst>
          </p:cNvPr>
          <p:cNvSpPr>
            <a:spLocks noChangeArrowheads="1"/>
          </p:cNvSpPr>
          <p:nvPr/>
        </p:nvSpPr>
        <p:spPr bwMode="auto">
          <a:xfrm>
            <a:off x="142875" y="1657351"/>
            <a:ext cx="2413000" cy="4159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9">
            <a:extLst>
              <a:ext uri="{FF2B5EF4-FFF2-40B4-BE49-F238E27FC236}">
                <a16:creationId xmlns:a16="http://schemas.microsoft.com/office/drawing/2014/main" id="{1C0C988B-B6EE-4451-8AB9-96304F13DCD3}"/>
              </a:ext>
            </a:extLst>
          </p:cNvPr>
          <p:cNvSpPr>
            <a:spLocks noChangeArrowheads="1"/>
          </p:cNvSpPr>
          <p:nvPr/>
        </p:nvSpPr>
        <p:spPr bwMode="auto">
          <a:xfrm>
            <a:off x="2555875" y="1657351"/>
            <a:ext cx="2879725" cy="4159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20">
            <a:extLst>
              <a:ext uri="{FF2B5EF4-FFF2-40B4-BE49-F238E27FC236}">
                <a16:creationId xmlns:a16="http://schemas.microsoft.com/office/drawing/2014/main" id="{1F28EBC2-80C4-48C7-B8D0-A0B9EA9655C6}"/>
              </a:ext>
            </a:extLst>
          </p:cNvPr>
          <p:cNvSpPr>
            <a:spLocks noChangeArrowheads="1"/>
          </p:cNvSpPr>
          <p:nvPr/>
        </p:nvSpPr>
        <p:spPr bwMode="auto">
          <a:xfrm>
            <a:off x="5435600" y="1657351"/>
            <a:ext cx="3567113" cy="41592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1">
            <a:extLst>
              <a:ext uri="{FF2B5EF4-FFF2-40B4-BE49-F238E27FC236}">
                <a16:creationId xmlns:a16="http://schemas.microsoft.com/office/drawing/2014/main" id="{6432D699-358E-4013-A8C3-6EFF2C15F4E6}"/>
              </a:ext>
            </a:extLst>
          </p:cNvPr>
          <p:cNvSpPr>
            <a:spLocks noChangeArrowheads="1"/>
          </p:cNvSpPr>
          <p:nvPr/>
        </p:nvSpPr>
        <p:spPr bwMode="auto">
          <a:xfrm>
            <a:off x="142875" y="2073276"/>
            <a:ext cx="2413000" cy="3460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22">
            <a:extLst>
              <a:ext uri="{FF2B5EF4-FFF2-40B4-BE49-F238E27FC236}">
                <a16:creationId xmlns:a16="http://schemas.microsoft.com/office/drawing/2014/main" id="{8BFFE808-0A6C-4731-85F9-5CEAD7E2FBA4}"/>
              </a:ext>
            </a:extLst>
          </p:cNvPr>
          <p:cNvSpPr>
            <a:spLocks noChangeArrowheads="1"/>
          </p:cNvSpPr>
          <p:nvPr/>
        </p:nvSpPr>
        <p:spPr bwMode="auto">
          <a:xfrm>
            <a:off x="2555875" y="2073276"/>
            <a:ext cx="2879725" cy="3460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23">
            <a:extLst>
              <a:ext uri="{FF2B5EF4-FFF2-40B4-BE49-F238E27FC236}">
                <a16:creationId xmlns:a16="http://schemas.microsoft.com/office/drawing/2014/main" id="{C91F5866-9286-41CB-A70E-C66568CD4AC1}"/>
              </a:ext>
            </a:extLst>
          </p:cNvPr>
          <p:cNvSpPr>
            <a:spLocks noChangeArrowheads="1"/>
          </p:cNvSpPr>
          <p:nvPr/>
        </p:nvSpPr>
        <p:spPr bwMode="auto">
          <a:xfrm>
            <a:off x="5435600" y="2073276"/>
            <a:ext cx="3567113" cy="3460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24">
            <a:extLst>
              <a:ext uri="{FF2B5EF4-FFF2-40B4-BE49-F238E27FC236}">
                <a16:creationId xmlns:a16="http://schemas.microsoft.com/office/drawing/2014/main" id="{6974C3C1-0028-4743-8380-E0552EAD6399}"/>
              </a:ext>
            </a:extLst>
          </p:cNvPr>
          <p:cNvSpPr>
            <a:spLocks noChangeArrowheads="1"/>
          </p:cNvSpPr>
          <p:nvPr/>
        </p:nvSpPr>
        <p:spPr bwMode="auto">
          <a:xfrm>
            <a:off x="142875" y="2419351"/>
            <a:ext cx="2413000" cy="4111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25">
            <a:extLst>
              <a:ext uri="{FF2B5EF4-FFF2-40B4-BE49-F238E27FC236}">
                <a16:creationId xmlns:a16="http://schemas.microsoft.com/office/drawing/2014/main" id="{46382CE3-888E-4B98-99A1-F7BE7BC4E937}"/>
              </a:ext>
            </a:extLst>
          </p:cNvPr>
          <p:cNvSpPr>
            <a:spLocks noChangeArrowheads="1"/>
          </p:cNvSpPr>
          <p:nvPr/>
        </p:nvSpPr>
        <p:spPr bwMode="auto">
          <a:xfrm>
            <a:off x="2555875" y="2419351"/>
            <a:ext cx="2879725" cy="4111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26">
            <a:extLst>
              <a:ext uri="{FF2B5EF4-FFF2-40B4-BE49-F238E27FC236}">
                <a16:creationId xmlns:a16="http://schemas.microsoft.com/office/drawing/2014/main" id="{D19AAD6D-9DC7-4E4D-9D5D-C66C697E9E5E}"/>
              </a:ext>
            </a:extLst>
          </p:cNvPr>
          <p:cNvSpPr>
            <a:spLocks noChangeArrowheads="1"/>
          </p:cNvSpPr>
          <p:nvPr/>
        </p:nvSpPr>
        <p:spPr bwMode="auto">
          <a:xfrm>
            <a:off x="5435600" y="2419351"/>
            <a:ext cx="3567113" cy="411163"/>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27">
            <a:extLst>
              <a:ext uri="{FF2B5EF4-FFF2-40B4-BE49-F238E27FC236}">
                <a16:creationId xmlns:a16="http://schemas.microsoft.com/office/drawing/2014/main" id="{8FE1B8C6-0459-4F4C-98C3-16F17ECC1BEB}"/>
              </a:ext>
            </a:extLst>
          </p:cNvPr>
          <p:cNvSpPr>
            <a:spLocks noChangeArrowheads="1"/>
          </p:cNvSpPr>
          <p:nvPr/>
        </p:nvSpPr>
        <p:spPr bwMode="auto">
          <a:xfrm>
            <a:off x="142875" y="2830513"/>
            <a:ext cx="2413000" cy="4857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28">
            <a:extLst>
              <a:ext uri="{FF2B5EF4-FFF2-40B4-BE49-F238E27FC236}">
                <a16:creationId xmlns:a16="http://schemas.microsoft.com/office/drawing/2014/main" id="{D949C495-B253-4ED6-8D5F-0F95C91EFF7F}"/>
              </a:ext>
            </a:extLst>
          </p:cNvPr>
          <p:cNvSpPr>
            <a:spLocks noChangeArrowheads="1"/>
          </p:cNvSpPr>
          <p:nvPr/>
        </p:nvSpPr>
        <p:spPr bwMode="auto">
          <a:xfrm>
            <a:off x="2555875" y="2830513"/>
            <a:ext cx="2879725" cy="4857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29">
            <a:extLst>
              <a:ext uri="{FF2B5EF4-FFF2-40B4-BE49-F238E27FC236}">
                <a16:creationId xmlns:a16="http://schemas.microsoft.com/office/drawing/2014/main" id="{3C248B46-3D98-4AF1-8257-D00DD89BDBC9}"/>
              </a:ext>
            </a:extLst>
          </p:cNvPr>
          <p:cNvSpPr>
            <a:spLocks noChangeArrowheads="1"/>
          </p:cNvSpPr>
          <p:nvPr/>
        </p:nvSpPr>
        <p:spPr bwMode="auto">
          <a:xfrm>
            <a:off x="5435600" y="2830513"/>
            <a:ext cx="3567113" cy="485775"/>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88" name="Rectangle 30">
            <a:extLst>
              <a:ext uri="{FF2B5EF4-FFF2-40B4-BE49-F238E27FC236}">
                <a16:creationId xmlns:a16="http://schemas.microsoft.com/office/drawing/2014/main" id="{BB05DA64-6541-441D-9191-A47CBDF3A5F9}"/>
              </a:ext>
            </a:extLst>
          </p:cNvPr>
          <p:cNvSpPr>
            <a:spLocks noChangeArrowheads="1"/>
          </p:cNvSpPr>
          <p:nvPr/>
        </p:nvSpPr>
        <p:spPr bwMode="auto">
          <a:xfrm>
            <a:off x="142875" y="3316288"/>
            <a:ext cx="2413000" cy="604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89" name="Rectangle 31">
            <a:extLst>
              <a:ext uri="{FF2B5EF4-FFF2-40B4-BE49-F238E27FC236}">
                <a16:creationId xmlns:a16="http://schemas.microsoft.com/office/drawing/2014/main" id="{6878D56A-EA4B-434C-8FE8-93F68D3A6CF5}"/>
              </a:ext>
            </a:extLst>
          </p:cNvPr>
          <p:cNvSpPr>
            <a:spLocks noChangeArrowheads="1"/>
          </p:cNvSpPr>
          <p:nvPr/>
        </p:nvSpPr>
        <p:spPr bwMode="auto">
          <a:xfrm>
            <a:off x="2555875" y="3316288"/>
            <a:ext cx="2879725" cy="604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0" name="Rectangle 32">
            <a:extLst>
              <a:ext uri="{FF2B5EF4-FFF2-40B4-BE49-F238E27FC236}">
                <a16:creationId xmlns:a16="http://schemas.microsoft.com/office/drawing/2014/main" id="{728F5A53-040A-4BAE-8BEB-D5223627FABB}"/>
              </a:ext>
            </a:extLst>
          </p:cNvPr>
          <p:cNvSpPr>
            <a:spLocks noChangeArrowheads="1"/>
          </p:cNvSpPr>
          <p:nvPr/>
        </p:nvSpPr>
        <p:spPr bwMode="auto">
          <a:xfrm>
            <a:off x="5435600" y="3316288"/>
            <a:ext cx="3567113" cy="604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1" name="Rectangle 33">
            <a:extLst>
              <a:ext uri="{FF2B5EF4-FFF2-40B4-BE49-F238E27FC236}">
                <a16:creationId xmlns:a16="http://schemas.microsoft.com/office/drawing/2014/main" id="{5AB15DBF-FBEE-4B07-93BF-EEBE308943E7}"/>
              </a:ext>
            </a:extLst>
          </p:cNvPr>
          <p:cNvSpPr>
            <a:spLocks noChangeArrowheads="1"/>
          </p:cNvSpPr>
          <p:nvPr/>
        </p:nvSpPr>
        <p:spPr bwMode="auto">
          <a:xfrm>
            <a:off x="142875" y="3921126"/>
            <a:ext cx="2413000" cy="3746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2" name="Rectangle 34">
            <a:extLst>
              <a:ext uri="{FF2B5EF4-FFF2-40B4-BE49-F238E27FC236}">
                <a16:creationId xmlns:a16="http://schemas.microsoft.com/office/drawing/2014/main" id="{990103B1-57EE-47C1-A1CD-C05CD973DF04}"/>
              </a:ext>
            </a:extLst>
          </p:cNvPr>
          <p:cNvSpPr>
            <a:spLocks noChangeArrowheads="1"/>
          </p:cNvSpPr>
          <p:nvPr/>
        </p:nvSpPr>
        <p:spPr bwMode="auto">
          <a:xfrm>
            <a:off x="2555875" y="3921126"/>
            <a:ext cx="2879725" cy="3746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3" name="Rectangle 35">
            <a:extLst>
              <a:ext uri="{FF2B5EF4-FFF2-40B4-BE49-F238E27FC236}">
                <a16:creationId xmlns:a16="http://schemas.microsoft.com/office/drawing/2014/main" id="{D969DDA7-86B7-4B4D-88B1-97AD608B1BCD}"/>
              </a:ext>
            </a:extLst>
          </p:cNvPr>
          <p:cNvSpPr>
            <a:spLocks noChangeArrowheads="1"/>
          </p:cNvSpPr>
          <p:nvPr/>
        </p:nvSpPr>
        <p:spPr bwMode="auto">
          <a:xfrm>
            <a:off x="5435600" y="3921126"/>
            <a:ext cx="3567113" cy="374650"/>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5" name="Rectangle 36">
            <a:extLst>
              <a:ext uri="{FF2B5EF4-FFF2-40B4-BE49-F238E27FC236}">
                <a16:creationId xmlns:a16="http://schemas.microsoft.com/office/drawing/2014/main" id="{D58EDF77-0B42-4894-9B5D-81293AE37B11}"/>
              </a:ext>
            </a:extLst>
          </p:cNvPr>
          <p:cNvSpPr>
            <a:spLocks noChangeArrowheads="1"/>
          </p:cNvSpPr>
          <p:nvPr/>
        </p:nvSpPr>
        <p:spPr bwMode="auto">
          <a:xfrm>
            <a:off x="142875" y="4295776"/>
            <a:ext cx="2413000" cy="604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6" name="Rectangle 37">
            <a:extLst>
              <a:ext uri="{FF2B5EF4-FFF2-40B4-BE49-F238E27FC236}">
                <a16:creationId xmlns:a16="http://schemas.microsoft.com/office/drawing/2014/main" id="{B2E7C801-A2CC-4B67-ADE1-693F4D92EAFF}"/>
              </a:ext>
            </a:extLst>
          </p:cNvPr>
          <p:cNvSpPr>
            <a:spLocks noChangeArrowheads="1"/>
          </p:cNvSpPr>
          <p:nvPr/>
        </p:nvSpPr>
        <p:spPr bwMode="auto">
          <a:xfrm>
            <a:off x="2555875" y="4295776"/>
            <a:ext cx="2879725" cy="604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7" name="Rectangle 38">
            <a:extLst>
              <a:ext uri="{FF2B5EF4-FFF2-40B4-BE49-F238E27FC236}">
                <a16:creationId xmlns:a16="http://schemas.microsoft.com/office/drawing/2014/main" id="{6353CCC7-A637-4ECA-96F9-D8FBBEF39B21}"/>
              </a:ext>
            </a:extLst>
          </p:cNvPr>
          <p:cNvSpPr>
            <a:spLocks noChangeArrowheads="1"/>
          </p:cNvSpPr>
          <p:nvPr/>
        </p:nvSpPr>
        <p:spPr bwMode="auto">
          <a:xfrm>
            <a:off x="5435600" y="4295776"/>
            <a:ext cx="3567113" cy="604838"/>
          </a:xfrm>
          <a:prstGeom prst="rect">
            <a:avLst/>
          </a:prstGeom>
          <a:solidFill>
            <a:srgbClr val="005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98" name="Line 39">
            <a:extLst>
              <a:ext uri="{FF2B5EF4-FFF2-40B4-BE49-F238E27FC236}">
                <a16:creationId xmlns:a16="http://schemas.microsoft.com/office/drawing/2014/main" id="{0A34EEC6-7F03-4B17-85EC-D78132C264C7}"/>
              </a:ext>
            </a:extLst>
          </p:cNvPr>
          <p:cNvSpPr>
            <a:spLocks noChangeShapeType="1"/>
          </p:cNvSpPr>
          <p:nvPr/>
        </p:nvSpPr>
        <p:spPr bwMode="auto">
          <a:xfrm>
            <a:off x="2555875" y="103188"/>
            <a:ext cx="0" cy="4803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99" name="Line 40">
            <a:extLst>
              <a:ext uri="{FF2B5EF4-FFF2-40B4-BE49-F238E27FC236}">
                <a16:creationId xmlns:a16="http://schemas.microsoft.com/office/drawing/2014/main" id="{6AF97AF5-05DF-4FD4-8ECC-1B94170F6B4B}"/>
              </a:ext>
            </a:extLst>
          </p:cNvPr>
          <p:cNvSpPr>
            <a:spLocks noChangeShapeType="1"/>
          </p:cNvSpPr>
          <p:nvPr/>
        </p:nvSpPr>
        <p:spPr bwMode="auto">
          <a:xfrm>
            <a:off x="5435600" y="103188"/>
            <a:ext cx="0" cy="4803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0" name="Line 41">
            <a:extLst>
              <a:ext uri="{FF2B5EF4-FFF2-40B4-BE49-F238E27FC236}">
                <a16:creationId xmlns:a16="http://schemas.microsoft.com/office/drawing/2014/main" id="{8C86AC5A-FE62-4B03-99F8-0A397B1694A7}"/>
              </a:ext>
            </a:extLst>
          </p:cNvPr>
          <p:cNvSpPr>
            <a:spLocks noChangeShapeType="1"/>
          </p:cNvSpPr>
          <p:nvPr/>
        </p:nvSpPr>
        <p:spPr bwMode="auto">
          <a:xfrm>
            <a:off x="134938" y="541338"/>
            <a:ext cx="88725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1" name="Line 42">
            <a:extLst>
              <a:ext uri="{FF2B5EF4-FFF2-40B4-BE49-F238E27FC236}">
                <a16:creationId xmlns:a16="http://schemas.microsoft.com/office/drawing/2014/main" id="{C3D6E133-D49E-42D9-BA40-10EB3ECD9517}"/>
              </a:ext>
            </a:extLst>
          </p:cNvPr>
          <p:cNvSpPr>
            <a:spLocks noChangeShapeType="1"/>
          </p:cNvSpPr>
          <p:nvPr/>
        </p:nvSpPr>
        <p:spPr bwMode="auto">
          <a:xfrm>
            <a:off x="134938" y="1244601"/>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2" name="Line 43">
            <a:extLst>
              <a:ext uri="{FF2B5EF4-FFF2-40B4-BE49-F238E27FC236}">
                <a16:creationId xmlns:a16="http://schemas.microsoft.com/office/drawing/2014/main" id="{A1652E00-A596-4D5B-97E4-CDF698641D40}"/>
              </a:ext>
            </a:extLst>
          </p:cNvPr>
          <p:cNvSpPr>
            <a:spLocks noChangeShapeType="1"/>
          </p:cNvSpPr>
          <p:nvPr/>
        </p:nvSpPr>
        <p:spPr bwMode="auto">
          <a:xfrm>
            <a:off x="134938" y="1657351"/>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3" name="Line 44">
            <a:extLst>
              <a:ext uri="{FF2B5EF4-FFF2-40B4-BE49-F238E27FC236}">
                <a16:creationId xmlns:a16="http://schemas.microsoft.com/office/drawing/2014/main" id="{6665757B-8C12-4AF5-9992-1FB10A0D61EE}"/>
              </a:ext>
            </a:extLst>
          </p:cNvPr>
          <p:cNvSpPr>
            <a:spLocks noChangeShapeType="1"/>
          </p:cNvSpPr>
          <p:nvPr/>
        </p:nvSpPr>
        <p:spPr bwMode="auto">
          <a:xfrm>
            <a:off x="134938" y="2073276"/>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4" name="Line 45">
            <a:extLst>
              <a:ext uri="{FF2B5EF4-FFF2-40B4-BE49-F238E27FC236}">
                <a16:creationId xmlns:a16="http://schemas.microsoft.com/office/drawing/2014/main" id="{39B124FA-832B-4693-B435-4B810BA97CAE}"/>
              </a:ext>
            </a:extLst>
          </p:cNvPr>
          <p:cNvSpPr>
            <a:spLocks noChangeShapeType="1"/>
          </p:cNvSpPr>
          <p:nvPr/>
        </p:nvSpPr>
        <p:spPr bwMode="auto">
          <a:xfrm>
            <a:off x="134938" y="2419351"/>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5" name="Line 46">
            <a:extLst>
              <a:ext uri="{FF2B5EF4-FFF2-40B4-BE49-F238E27FC236}">
                <a16:creationId xmlns:a16="http://schemas.microsoft.com/office/drawing/2014/main" id="{92EBB671-43DA-40C1-B482-463F2B872191}"/>
              </a:ext>
            </a:extLst>
          </p:cNvPr>
          <p:cNvSpPr>
            <a:spLocks noChangeShapeType="1"/>
          </p:cNvSpPr>
          <p:nvPr/>
        </p:nvSpPr>
        <p:spPr bwMode="auto">
          <a:xfrm>
            <a:off x="134938" y="2830513"/>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6" name="Line 47">
            <a:extLst>
              <a:ext uri="{FF2B5EF4-FFF2-40B4-BE49-F238E27FC236}">
                <a16:creationId xmlns:a16="http://schemas.microsoft.com/office/drawing/2014/main" id="{C277C83D-F2BD-44A1-B115-61B0D69830EA}"/>
              </a:ext>
            </a:extLst>
          </p:cNvPr>
          <p:cNvSpPr>
            <a:spLocks noChangeShapeType="1"/>
          </p:cNvSpPr>
          <p:nvPr/>
        </p:nvSpPr>
        <p:spPr bwMode="auto">
          <a:xfrm>
            <a:off x="134938" y="3316288"/>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7" name="Line 48">
            <a:extLst>
              <a:ext uri="{FF2B5EF4-FFF2-40B4-BE49-F238E27FC236}">
                <a16:creationId xmlns:a16="http://schemas.microsoft.com/office/drawing/2014/main" id="{AB6B130F-2D02-49DE-8063-5696B9993779}"/>
              </a:ext>
            </a:extLst>
          </p:cNvPr>
          <p:cNvSpPr>
            <a:spLocks noChangeShapeType="1"/>
          </p:cNvSpPr>
          <p:nvPr/>
        </p:nvSpPr>
        <p:spPr bwMode="auto">
          <a:xfrm>
            <a:off x="134938" y="3921126"/>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8" name="Line 49">
            <a:extLst>
              <a:ext uri="{FF2B5EF4-FFF2-40B4-BE49-F238E27FC236}">
                <a16:creationId xmlns:a16="http://schemas.microsoft.com/office/drawing/2014/main" id="{535450E5-A755-48B5-B098-EA267262C78C}"/>
              </a:ext>
            </a:extLst>
          </p:cNvPr>
          <p:cNvSpPr>
            <a:spLocks noChangeShapeType="1"/>
          </p:cNvSpPr>
          <p:nvPr/>
        </p:nvSpPr>
        <p:spPr bwMode="auto">
          <a:xfrm>
            <a:off x="134938" y="4295776"/>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09" name="Line 50">
            <a:extLst>
              <a:ext uri="{FF2B5EF4-FFF2-40B4-BE49-F238E27FC236}">
                <a16:creationId xmlns:a16="http://schemas.microsoft.com/office/drawing/2014/main" id="{7DE78A0B-DBBF-4A77-8A1B-CD32F50AED09}"/>
              </a:ext>
            </a:extLst>
          </p:cNvPr>
          <p:cNvSpPr>
            <a:spLocks noChangeShapeType="1"/>
          </p:cNvSpPr>
          <p:nvPr/>
        </p:nvSpPr>
        <p:spPr bwMode="auto">
          <a:xfrm>
            <a:off x="142875" y="103188"/>
            <a:ext cx="0" cy="4803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10" name="Line 51">
            <a:extLst>
              <a:ext uri="{FF2B5EF4-FFF2-40B4-BE49-F238E27FC236}">
                <a16:creationId xmlns:a16="http://schemas.microsoft.com/office/drawing/2014/main" id="{A119B91B-E927-4DDD-BBCC-7E0355C69E11}"/>
              </a:ext>
            </a:extLst>
          </p:cNvPr>
          <p:cNvSpPr>
            <a:spLocks noChangeShapeType="1"/>
          </p:cNvSpPr>
          <p:nvPr/>
        </p:nvSpPr>
        <p:spPr bwMode="auto">
          <a:xfrm>
            <a:off x="9002713" y="103188"/>
            <a:ext cx="0" cy="4803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11" name="Line 52">
            <a:extLst>
              <a:ext uri="{FF2B5EF4-FFF2-40B4-BE49-F238E27FC236}">
                <a16:creationId xmlns:a16="http://schemas.microsoft.com/office/drawing/2014/main" id="{DA0F0ED1-FF45-4DB9-86D5-C63611F895D7}"/>
              </a:ext>
            </a:extLst>
          </p:cNvPr>
          <p:cNvSpPr>
            <a:spLocks noChangeShapeType="1"/>
          </p:cNvSpPr>
          <p:nvPr/>
        </p:nvSpPr>
        <p:spPr bwMode="auto">
          <a:xfrm>
            <a:off x="134938" y="109538"/>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12" name="Line 53">
            <a:extLst>
              <a:ext uri="{FF2B5EF4-FFF2-40B4-BE49-F238E27FC236}">
                <a16:creationId xmlns:a16="http://schemas.microsoft.com/office/drawing/2014/main" id="{76E316DD-B4B3-482D-B40F-890963125FE6}"/>
              </a:ext>
            </a:extLst>
          </p:cNvPr>
          <p:cNvSpPr>
            <a:spLocks noChangeShapeType="1"/>
          </p:cNvSpPr>
          <p:nvPr/>
        </p:nvSpPr>
        <p:spPr bwMode="auto">
          <a:xfrm>
            <a:off x="134938" y="4900613"/>
            <a:ext cx="8872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13" name="Rectangle 54">
            <a:extLst>
              <a:ext uri="{FF2B5EF4-FFF2-40B4-BE49-F238E27FC236}">
                <a16:creationId xmlns:a16="http://schemas.microsoft.com/office/drawing/2014/main" id="{9078C58F-69F9-4477-B639-CB5837158FC4}"/>
              </a:ext>
            </a:extLst>
          </p:cNvPr>
          <p:cNvSpPr>
            <a:spLocks noChangeArrowheads="1"/>
          </p:cNvSpPr>
          <p:nvPr/>
        </p:nvSpPr>
        <p:spPr bwMode="auto">
          <a:xfrm>
            <a:off x="2962275" y="166688"/>
            <a:ext cx="1708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Adhésion à un compte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14" name="Rectangle 55">
            <a:extLst>
              <a:ext uri="{FF2B5EF4-FFF2-40B4-BE49-F238E27FC236}">
                <a16:creationId xmlns:a16="http://schemas.microsoft.com/office/drawing/2014/main" id="{4030A646-540C-4763-BA74-CCC4A5E0BE62}"/>
              </a:ext>
            </a:extLst>
          </p:cNvPr>
          <p:cNvSpPr>
            <a:spLocks noChangeArrowheads="1"/>
          </p:cNvSpPr>
          <p:nvPr/>
        </p:nvSpPr>
        <p:spPr bwMode="auto">
          <a:xfrm>
            <a:off x="4602163" y="166688"/>
            <a:ext cx="125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15" name="Rectangle 56">
            <a:extLst>
              <a:ext uri="{FF2B5EF4-FFF2-40B4-BE49-F238E27FC236}">
                <a16:creationId xmlns:a16="http://schemas.microsoft.com/office/drawing/2014/main" id="{47950A36-BEE7-494A-AB04-6BBE2920D0A5}"/>
              </a:ext>
            </a:extLst>
          </p:cNvPr>
          <p:cNvSpPr>
            <a:spLocks noChangeArrowheads="1"/>
          </p:cNvSpPr>
          <p:nvPr/>
        </p:nvSpPr>
        <p:spPr bwMode="auto">
          <a:xfrm>
            <a:off x="4654550" y="166688"/>
            <a:ext cx="444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titres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16" name="Rectangle 57">
            <a:extLst>
              <a:ext uri="{FF2B5EF4-FFF2-40B4-BE49-F238E27FC236}">
                <a16:creationId xmlns:a16="http://schemas.microsoft.com/office/drawing/2014/main" id="{134DEFFC-1C53-4B61-8BA2-7B05D56FFCA6}"/>
              </a:ext>
            </a:extLst>
          </p:cNvPr>
          <p:cNvSpPr>
            <a:spLocks noChangeArrowheads="1"/>
          </p:cNvSpPr>
          <p:nvPr/>
        </p:nvSpPr>
        <p:spPr bwMode="auto">
          <a:xfrm>
            <a:off x="5556250" y="166688"/>
            <a:ext cx="3436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Arial" panose="020B0604020202020204" pitchFamily="34" charset="0"/>
              </a:rPr>
              <a:t>Adhésion à un contrat d’assurance de groupe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17" name="Rectangle 58">
            <a:extLst>
              <a:ext uri="{FF2B5EF4-FFF2-40B4-BE49-F238E27FC236}">
                <a16:creationId xmlns:a16="http://schemas.microsoft.com/office/drawing/2014/main" id="{26C496A7-DD73-4D3D-8792-9BE40779E569}"/>
              </a:ext>
            </a:extLst>
          </p:cNvPr>
          <p:cNvSpPr>
            <a:spLocks noChangeArrowheads="1"/>
          </p:cNvSpPr>
          <p:nvPr/>
        </p:nvSpPr>
        <p:spPr bwMode="auto">
          <a:xfrm>
            <a:off x="234950" y="598488"/>
            <a:ext cx="15271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Titres éligibles au PER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18" name="Rectangle 59">
            <a:extLst>
              <a:ext uri="{FF2B5EF4-FFF2-40B4-BE49-F238E27FC236}">
                <a16:creationId xmlns:a16="http://schemas.microsoft.com/office/drawing/2014/main" id="{F3412946-2D85-46B4-919D-21E8235CFCA6}"/>
              </a:ext>
            </a:extLst>
          </p:cNvPr>
          <p:cNvSpPr>
            <a:spLocks noChangeArrowheads="1"/>
          </p:cNvSpPr>
          <p:nvPr/>
        </p:nvSpPr>
        <p:spPr bwMode="auto">
          <a:xfrm>
            <a:off x="2647950" y="598488"/>
            <a:ext cx="155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A</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19" name="Rectangle 60">
            <a:extLst>
              <a:ext uri="{FF2B5EF4-FFF2-40B4-BE49-F238E27FC236}">
                <a16:creationId xmlns:a16="http://schemas.microsoft.com/office/drawing/2014/main" id="{5FFA1A39-457B-4447-8031-A455192C033A}"/>
              </a:ext>
            </a:extLst>
          </p:cNvPr>
          <p:cNvSpPr>
            <a:spLocks noChangeArrowheads="1"/>
          </p:cNvSpPr>
          <p:nvPr/>
        </p:nvSpPr>
        <p:spPr bwMode="auto">
          <a:xfrm>
            <a:off x="2733675" y="598488"/>
            <a:ext cx="6889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cquisition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0" name="Rectangle 61">
            <a:extLst>
              <a:ext uri="{FF2B5EF4-FFF2-40B4-BE49-F238E27FC236}">
                <a16:creationId xmlns:a16="http://schemas.microsoft.com/office/drawing/2014/main" id="{7614189C-07EF-4AA5-8D9E-73BA84784A43}"/>
              </a:ext>
            </a:extLst>
          </p:cNvPr>
          <p:cNvSpPr>
            <a:spLocks noChangeArrowheads="1"/>
          </p:cNvSpPr>
          <p:nvPr/>
        </p:nvSpPr>
        <p:spPr bwMode="auto">
          <a:xfrm>
            <a:off x="3294063" y="598488"/>
            <a:ext cx="19669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de titres financiers offrant une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1" name="Rectangle 62">
            <a:extLst>
              <a:ext uri="{FF2B5EF4-FFF2-40B4-BE49-F238E27FC236}">
                <a16:creationId xmlns:a16="http://schemas.microsoft.com/office/drawing/2014/main" id="{7408FBA6-C9BA-42E4-B80F-55302A37F33F}"/>
              </a:ext>
            </a:extLst>
          </p:cNvPr>
          <p:cNvSpPr>
            <a:spLocks noChangeArrowheads="1"/>
          </p:cNvSpPr>
          <p:nvPr/>
        </p:nvSpPr>
        <p:spPr bwMode="auto">
          <a:xfrm>
            <a:off x="2647950" y="750888"/>
            <a:ext cx="31035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protection suffisante de l’épargne (liste fixée par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2" name="Rectangle 63">
            <a:extLst>
              <a:ext uri="{FF2B5EF4-FFF2-40B4-BE49-F238E27FC236}">
                <a16:creationId xmlns:a16="http://schemas.microsoft.com/office/drawing/2014/main" id="{B4A43861-15C1-4E44-8216-DD852375F5EC}"/>
              </a:ext>
            </a:extLst>
          </p:cNvPr>
          <p:cNvSpPr>
            <a:spLocks noChangeArrowheads="1"/>
          </p:cNvSpPr>
          <p:nvPr/>
        </p:nvSpPr>
        <p:spPr bwMode="auto">
          <a:xfrm>
            <a:off x="2647950" y="901701"/>
            <a:ext cx="14366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décret du 30.07.2019)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3" name="Rectangle 64">
            <a:extLst>
              <a:ext uri="{FF2B5EF4-FFF2-40B4-BE49-F238E27FC236}">
                <a16:creationId xmlns:a16="http://schemas.microsoft.com/office/drawing/2014/main" id="{99AA1790-71F0-4849-974A-FE2CEEB22033}"/>
              </a:ext>
            </a:extLst>
          </p:cNvPr>
          <p:cNvSpPr>
            <a:spLocks noChangeArrowheads="1"/>
          </p:cNvSpPr>
          <p:nvPr/>
        </p:nvSpPr>
        <p:spPr bwMode="auto">
          <a:xfrm>
            <a:off x="5529263" y="598488"/>
            <a:ext cx="1555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A</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4" name="Rectangle 65">
            <a:extLst>
              <a:ext uri="{FF2B5EF4-FFF2-40B4-BE49-F238E27FC236}">
                <a16:creationId xmlns:a16="http://schemas.microsoft.com/office/drawing/2014/main" id="{5B0ED846-3A04-4D4F-8EBD-956577C6ACF3}"/>
              </a:ext>
            </a:extLst>
          </p:cNvPr>
          <p:cNvSpPr>
            <a:spLocks noChangeArrowheads="1"/>
          </p:cNvSpPr>
          <p:nvPr/>
        </p:nvSpPr>
        <p:spPr bwMode="auto">
          <a:xfrm>
            <a:off x="5614988" y="598488"/>
            <a:ext cx="6889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cquisition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5" name="Rectangle 66">
            <a:extLst>
              <a:ext uri="{FF2B5EF4-FFF2-40B4-BE49-F238E27FC236}">
                <a16:creationId xmlns:a16="http://schemas.microsoft.com/office/drawing/2014/main" id="{1A45F80B-D979-4732-A76F-04FDDA62A6F0}"/>
              </a:ext>
            </a:extLst>
          </p:cNvPr>
          <p:cNvSpPr>
            <a:spLocks noChangeArrowheads="1"/>
          </p:cNvSpPr>
          <p:nvPr/>
        </p:nvSpPr>
        <p:spPr bwMode="auto">
          <a:xfrm>
            <a:off x="6175375" y="598488"/>
            <a:ext cx="25003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de droits en €,en parts de provision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6" name="Rectangle 67">
            <a:extLst>
              <a:ext uri="{FF2B5EF4-FFF2-40B4-BE49-F238E27FC236}">
                <a16:creationId xmlns:a16="http://schemas.microsoft.com/office/drawing/2014/main" id="{1B3B8CC3-03EB-492B-B926-3B1C110429A8}"/>
              </a:ext>
            </a:extLst>
          </p:cNvPr>
          <p:cNvSpPr>
            <a:spLocks noChangeArrowheads="1"/>
          </p:cNvSpPr>
          <p:nvPr/>
        </p:nvSpPr>
        <p:spPr bwMode="auto">
          <a:xfrm>
            <a:off x="5529263" y="750888"/>
            <a:ext cx="3679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diversification, de droits exprimés en unité de rente ou de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7" name="Rectangle 68">
            <a:extLst>
              <a:ext uri="{FF2B5EF4-FFF2-40B4-BE49-F238E27FC236}">
                <a16:creationId xmlns:a16="http://schemas.microsoft.com/office/drawing/2014/main" id="{21C40049-3FE0-4295-9756-A72B734E205D}"/>
              </a:ext>
            </a:extLst>
          </p:cNvPr>
          <p:cNvSpPr>
            <a:spLocks noChangeArrowheads="1"/>
          </p:cNvSpPr>
          <p:nvPr/>
        </p:nvSpPr>
        <p:spPr bwMode="auto">
          <a:xfrm>
            <a:off x="5529263" y="901701"/>
            <a:ext cx="34385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droits exprimés en UC constituées de titres financiers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8" name="Rectangle 69">
            <a:extLst>
              <a:ext uri="{FF2B5EF4-FFF2-40B4-BE49-F238E27FC236}">
                <a16:creationId xmlns:a16="http://schemas.microsoft.com/office/drawing/2014/main" id="{78EF64C6-2C4A-4A1C-9471-2F882DD149D1}"/>
              </a:ext>
            </a:extLst>
          </p:cNvPr>
          <p:cNvSpPr>
            <a:spLocks noChangeArrowheads="1"/>
          </p:cNvSpPr>
          <p:nvPr/>
        </p:nvSpPr>
        <p:spPr bwMode="auto">
          <a:xfrm>
            <a:off x="5529263" y="1057276"/>
            <a:ext cx="34242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figurant sur la même liste fixée par le décret du 30.07.2019</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29" name="Rectangle 70">
            <a:extLst>
              <a:ext uri="{FF2B5EF4-FFF2-40B4-BE49-F238E27FC236}">
                <a16:creationId xmlns:a16="http://schemas.microsoft.com/office/drawing/2014/main" id="{41AA621D-9AB0-4986-B14A-2AE4C972CBE4}"/>
              </a:ext>
            </a:extLst>
          </p:cNvPr>
          <p:cNvSpPr>
            <a:spLocks noChangeArrowheads="1"/>
          </p:cNvSpPr>
          <p:nvPr/>
        </p:nvSpPr>
        <p:spPr bwMode="auto">
          <a:xfrm>
            <a:off x="234950" y="1301751"/>
            <a:ext cx="18748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Protection des assurés si PERI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0" name="Rectangle 71">
            <a:extLst>
              <a:ext uri="{FF2B5EF4-FFF2-40B4-BE49-F238E27FC236}">
                <a16:creationId xmlns:a16="http://schemas.microsoft.com/office/drawing/2014/main" id="{7C2A4F04-FED8-4D79-90F6-EF82A0FDBE5A}"/>
              </a:ext>
            </a:extLst>
          </p:cNvPr>
          <p:cNvSpPr>
            <a:spLocks noChangeArrowheads="1"/>
          </p:cNvSpPr>
          <p:nvPr/>
        </p:nvSpPr>
        <p:spPr bwMode="auto">
          <a:xfrm>
            <a:off x="5724525" y="1301751"/>
            <a:ext cx="31035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Association souscriptrice avec comité de surveillance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1" name="Rectangle 72">
            <a:extLst>
              <a:ext uri="{FF2B5EF4-FFF2-40B4-BE49-F238E27FC236}">
                <a16:creationId xmlns:a16="http://schemas.microsoft.com/office/drawing/2014/main" id="{A6358FB0-9451-4EC3-AD3E-5EB6A8CF7EEA}"/>
              </a:ext>
            </a:extLst>
          </p:cNvPr>
          <p:cNvSpPr>
            <a:spLocks noChangeArrowheads="1"/>
          </p:cNvSpPr>
          <p:nvPr/>
        </p:nvSpPr>
        <p:spPr bwMode="auto">
          <a:xfrm>
            <a:off x="234950" y="1714501"/>
            <a:ext cx="20367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Obligation de mise en place d’une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2" name="Rectangle 73">
            <a:extLst>
              <a:ext uri="{FF2B5EF4-FFF2-40B4-BE49-F238E27FC236}">
                <a16:creationId xmlns:a16="http://schemas.microsoft.com/office/drawing/2014/main" id="{3EDDF0CA-827E-4134-82C9-3BFBFE2E0640}"/>
              </a:ext>
            </a:extLst>
          </p:cNvPr>
          <p:cNvSpPr>
            <a:spLocks noChangeArrowheads="1"/>
          </p:cNvSpPr>
          <p:nvPr/>
        </p:nvSpPr>
        <p:spPr bwMode="auto">
          <a:xfrm>
            <a:off x="234950" y="1866901"/>
            <a:ext cx="14112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comptabilité auxiliaire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3" name="Rectangle 74">
            <a:extLst>
              <a:ext uri="{FF2B5EF4-FFF2-40B4-BE49-F238E27FC236}">
                <a16:creationId xmlns:a16="http://schemas.microsoft.com/office/drawing/2014/main" id="{3E7D0313-D0BB-4E78-85AD-1336235154C5}"/>
              </a:ext>
            </a:extLst>
          </p:cNvPr>
          <p:cNvSpPr>
            <a:spLocks noChangeArrowheads="1"/>
          </p:cNvSpPr>
          <p:nvPr/>
        </p:nvSpPr>
        <p:spPr bwMode="auto">
          <a:xfrm>
            <a:off x="3870325" y="1711326"/>
            <a:ext cx="1524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4" name="Rectangle 75">
            <a:extLst>
              <a:ext uri="{FF2B5EF4-FFF2-40B4-BE49-F238E27FC236}">
                <a16:creationId xmlns:a16="http://schemas.microsoft.com/office/drawing/2014/main" id="{BD2F5ADB-067C-4487-A5CD-65F2AF288AA8}"/>
              </a:ext>
            </a:extLst>
          </p:cNvPr>
          <p:cNvSpPr>
            <a:spLocks noChangeArrowheads="1"/>
          </p:cNvSpPr>
          <p:nvPr/>
        </p:nvSpPr>
        <p:spPr bwMode="auto">
          <a:xfrm>
            <a:off x="3962400" y="1711326"/>
            <a:ext cx="2524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5" name="Rectangle 76">
            <a:extLst>
              <a:ext uri="{FF2B5EF4-FFF2-40B4-BE49-F238E27FC236}">
                <a16:creationId xmlns:a16="http://schemas.microsoft.com/office/drawing/2014/main" id="{7FA20C9C-A895-45D4-A88F-F78C2BAE0103}"/>
              </a:ext>
            </a:extLst>
          </p:cNvPr>
          <p:cNvSpPr>
            <a:spLocks noChangeArrowheads="1"/>
          </p:cNvSpPr>
          <p:nvPr/>
        </p:nvSpPr>
        <p:spPr bwMode="auto">
          <a:xfrm>
            <a:off x="7112000" y="1711326"/>
            <a:ext cx="1619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6" name="Rectangle 77">
            <a:extLst>
              <a:ext uri="{FF2B5EF4-FFF2-40B4-BE49-F238E27FC236}">
                <a16:creationId xmlns:a16="http://schemas.microsoft.com/office/drawing/2014/main" id="{CF8F2637-93CA-48F2-9D4A-0F359AFAD25B}"/>
              </a:ext>
            </a:extLst>
          </p:cNvPr>
          <p:cNvSpPr>
            <a:spLocks noChangeArrowheads="1"/>
          </p:cNvSpPr>
          <p:nvPr/>
        </p:nvSpPr>
        <p:spPr bwMode="auto">
          <a:xfrm>
            <a:off x="7212013" y="1711326"/>
            <a:ext cx="211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7" name="Rectangle 78">
            <a:extLst>
              <a:ext uri="{FF2B5EF4-FFF2-40B4-BE49-F238E27FC236}">
                <a16:creationId xmlns:a16="http://schemas.microsoft.com/office/drawing/2014/main" id="{52A1233F-9F9C-4CFB-9E94-C209407CE512}"/>
              </a:ext>
            </a:extLst>
          </p:cNvPr>
          <p:cNvSpPr>
            <a:spLocks noChangeArrowheads="1"/>
          </p:cNvSpPr>
          <p:nvPr/>
        </p:nvSpPr>
        <p:spPr bwMode="auto">
          <a:xfrm>
            <a:off x="234950" y="2130426"/>
            <a:ext cx="1784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Garanties complémentaires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8" name="Rectangle 79">
            <a:extLst>
              <a:ext uri="{FF2B5EF4-FFF2-40B4-BE49-F238E27FC236}">
                <a16:creationId xmlns:a16="http://schemas.microsoft.com/office/drawing/2014/main" id="{7E6B1A1B-05C0-4CEB-9226-A1C1A3683D0A}"/>
              </a:ext>
            </a:extLst>
          </p:cNvPr>
          <p:cNvSpPr>
            <a:spLocks noChangeArrowheads="1"/>
          </p:cNvSpPr>
          <p:nvPr/>
        </p:nvSpPr>
        <p:spPr bwMode="auto">
          <a:xfrm>
            <a:off x="3870325" y="2127251"/>
            <a:ext cx="168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39" name="Rectangle 80">
            <a:extLst>
              <a:ext uri="{FF2B5EF4-FFF2-40B4-BE49-F238E27FC236}">
                <a16:creationId xmlns:a16="http://schemas.microsoft.com/office/drawing/2014/main" id="{23F963A7-FA30-4A7A-BC4F-29733F413CD8}"/>
              </a:ext>
            </a:extLst>
          </p:cNvPr>
          <p:cNvSpPr>
            <a:spLocks noChangeArrowheads="1"/>
          </p:cNvSpPr>
          <p:nvPr/>
        </p:nvSpPr>
        <p:spPr bwMode="auto">
          <a:xfrm>
            <a:off x="3962400" y="2127251"/>
            <a:ext cx="2778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0" name="Rectangle 81">
            <a:extLst>
              <a:ext uri="{FF2B5EF4-FFF2-40B4-BE49-F238E27FC236}">
                <a16:creationId xmlns:a16="http://schemas.microsoft.com/office/drawing/2014/main" id="{C33FFE96-0507-4FD7-998E-C5E67387B384}"/>
              </a:ext>
            </a:extLst>
          </p:cNvPr>
          <p:cNvSpPr>
            <a:spLocks noChangeArrowheads="1"/>
          </p:cNvSpPr>
          <p:nvPr/>
        </p:nvSpPr>
        <p:spPr bwMode="auto">
          <a:xfrm>
            <a:off x="7112000" y="2127251"/>
            <a:ext cx="176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1" name="Rectangle 82">
            <a:extLst>
              <a:ext uri="{FF2B5EF4-FFF2-40B4-BE49-F238E27FC236}">
                <a16:creationId xmlns:a16="http://schemas.microsoft.com/office/drawing/2014/main" id="{0C81A907-DF29-4C3F-8BEA-FD06678883F8}"/>
              </a:ext>
            </a:extLst>
          </p:cNvPr>
          <p:cNvSpPr>
            <a:spLocks noChangeArrowheads="1"/>
          </p:cNvSpPr>
          <p:nvPr/>
        </p:nvSpPr>
        <p:spPr bwMode="auto">
          <a:xfrm>
            <a:off x="7212013" y="2127251"/>
            <a:ext cx="1920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2" name="Rectangle 83">
            <a:extLst>
              <a:ext uri="{FF2B5EF4-FFF2-40B4-BE49-F238E27FC236}">
                <a16:creationId xmlns:a16="http://schemas.microsoft.com/office/drawing/2014/main" id="{E4D8B893-FC38-4D26-ABC2-FCF5B41DD400}"/>
              </a:ext>
            </a:extLst>
          </p:cNvPr>
          <p:cNvSpPr>
            <a:spLocks noChangeArrowheads="1"/>
          </p:cNvSpPr>
          <p:nvPr/>
        </p:nvSpPr>
        <p:spPr bwMode="auto">
          <a:xfrm>
            <a:off x="234950" y="2476501"/>
            <a:ext cx="19367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Taux technique fixé par arrêté</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3" name="Rectangle 84">
            <a:extLst>
              <a:ext uri="{FF2B5EF4-FFF2-40B4-BE49-F238E27FC236}">
                <a16:creationId xmlns:a16="http://schemas.microsoft.com/office/drawing/2014/main" id="{4F53551C-AFF7-4C5C-BD37-F6E35564708B}"/>
              </a:ext>
            </a:extLst>
          </p:cNvPr>
          <p:cNvSpPr>
            <a:spLocks noChangeArrowheads="1"/>
          </p:cNvSpPr>
          <p:nvPr/>
        </p:nvSpPr>
        <p:spPr bwMode="auto">
          <a:xfrm>
            <a:off x="3870325" y="2473326"/>
            <a:ext cx="168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4" name="Rectangle 85">
            <a:extLst>
              <a:ext uri="{FF2B5EF4-FFF2-40B4-BE49-F238E27FC236}">
                <a16:creationId xmlns:a16="http://schemas.microsoft.com/office/drawing/2014/main" id="{96409C89-956B-44A3-8A0D-102F2731D1C2}"/>
              </a:ext>
            </a:extLst>
          </p:cNvPr>
          <p:cNvSpPr>
            <a:spLocks noChangeArrowheads="1"/>
          </p:cNvSpPr>
          <p:nvPr/>
        </p:nvSpPr>
        <p:spPr bwMode="auto">
          <a:xfrm>
            <a:off x="3962400" y="2473326"/>
            <a:ext cx="2778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5" name="Rectangle 86">
            <a:extLst>
              <a:ext uri="{FF2B5EF4-FFF2-40B4-BE49-F238E27FC236}">
                <a16:creationId xmlns:a16="http://schemas.microsoft.com/office/drawing/2014/main" id="{6795E0AF-0C3C-4E52-B41C-7DB9316E76DA}"/>
              </a:ext>
            </a:extLst>
          </p:cNvPr>
          <p:cNvSpPr>
            <a:spLocks noChangeArrowheads="1"/>
          </p:cNvSpPr>
          <p:nvPr/>
        </p:nvSpPr>
        <p:spPr bwMode="auto">
          <a:xfrm>
            <a:off x="7112000" y="2473326"/>
            <a:ext cx="176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6" name="Rectangle 87">
            <a:extLst>
              <a:ext uri="{FF2B5EF4-FFF2-40B4-BE49-F238E27FC236}">
                <a16:creationId xmlns:a16="http://schemas.microsoft.com/office/drawing/2014/main" id="{517A1185-61D8-44D1-B7EA-1223F09C7D3F}"/>
              </a:ext>
            </a:extLst>
          </p:cNvPr>
          <p:cNvSpPr>
            <a:spLocks noChangeArrowheads="1"/>
          </p:cNvSpPr>
          <p:nvPr/>
        </p:nvSpPr>
        <p:spPr bwMode="auto">
          <a:xfrm>
            <a:off x="7212013" y="2473326"/>
            <a:ext cx="231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Arial" panose="020B0604020202020204" pitchFamily="34" charset="0"/>
              </a:rPr>
              <a:t>ui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7" name="Rectangle 88">
            <a:extLst>
              <a:ext uri="{FF2B5EF4-FFF2-40B4-BE49-F238E27FC236}">
                <a16:creationId xmlns:a16="http://schemas.microsoft.com/office/drawing/2014/main" id="{8D8C7E44-EC14-46E6-B445-B34931881222}"/>
              </a:ext>
            </a:extLst>
          </p:cNvPr>
          <p:cNvSpPr>
            <a:spLocks noChangeArrowheads="1"/>
          </p:cNvSpPr>
          <p:nvPr/>
        </p:nvSpPr>
        <p:spPr bwMode="auto">
          <a:xfrm>
            <a:off x="234950" y="2887663"/>
            <a:ext cx="16462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Fiscalité en cas de décès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8" name="Rectangle 89">
            <a:extLst>
              <a:ext uri="{FF2B5EF4-FFF2-40B4-BE49-F238E27FC236}">
                <a16:creationId xmlns:a16="http://schemas.microsoft.com/office/drawing/2014/main" id="{4710A502-A5D7-4CD4-823C-EEF9716A1CF6}"/>
              </a:ext>
            </a:extLst>
          </p:cNvPr>
          <p:cNvSpPr>
            <a:spLocks noChangeArrowheads="1"/>
          </p:cNvSpPr>
          <p:nvPr/>
        </p:nvSpPr>
        <p:spPr bwMode="auto">
          <a:xfrm>
            <a:off x="2657475" y="2887663"/>
            <a:ext cx="30940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Entre dans la succession en intégralité quel que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49" name="Rectangle 90">
            <a:extLst>
              <a:ext uri="{FF2B5EF4-FFF2-40B4-BE49-F238E27FC236}">
                <a16:creationId xmlns:a16="http://schemas.microsoft.com/office/drawing/2014/main" id="{2FCADC94-2FC2-42F3-9F16-63174CDF5CAC}"/>
              </a:ext>
            </a:extLst>
          </p:cNvPr>
          <p:cNvSpPr>
            <a:spLocks noChangeArrowheads="1"/>
          </p:cNvSpPr>
          <p:nvPr/>
        </p:nvSpPr>
        <p:spPr bwMode="auto">
          <a:xfrm>
            <a:off x="3429000" y="3040063"/>
            <a:ext cx="137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soit l'âge de l’assuré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0" name="Rectangle 91">
            <a:extLst>
              <a:ext uri="{FF2B5EF4-FFF2-40B4-BE49-F238E27FC236}">
                <a16:creationId xmlns:a16="http://schemas.microsoft.com/office/drawing/2014/main" id="{60153D2F-ED27-4011-8A95-9226BD2C4243}"/>
              </a:ext>
            </a:extLst>
          </p:cNvPr>
          <p:cNvSpPr>
            <a:spLocks noChangeArrowheads="1"/>
          </p:cNvSpPr>
          <p:nvPr/>
        </p:nvSpPr>
        <p:spPr bwMode="auto">
          <a:xfrm>
            <a:off x="6267450" y="2887663"/>
            <a:ext cx="21891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Art 757 B du CGI(décès &gt; 70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1" name="Rectangle 92">
            <a:extLst>
              <a:ext uri="{FF2B5EF4-FFF2-40B4-BE49-F238E27FC236}">
                <a16:creationId xmlns:a16="http://schemas.microsoft.com/office/drawing/2014/main" id="{5716A3C4-A4AC-4146-BBC6-3607A734F219}"/>
              </a:ext>
            </a:extLst>
          </p:cNvPr>
          <p:cNvSpPr>
            <a:spLocks noChangeArrowheads="1"/>
          </p:cNvSpPr>
          <p:nvPr/>
        </p:nvSpPr>
        <p:spPr bwMode="auto">
          <a:xfrm>
            <a:off x="6291263" y="3040063"/>
            <a:ext cx="21383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Art 990 I du CGI(décès &lt; 70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2" name="Rectangle 93">
            <a:extLst>
              <a:ext uri="{FF2B5EF4-FFF2-40B4-BE49-F238E27FC236}">
                <a16:creationId xmlns:a16="http://schemas.microsoft.com/office/drawing/2014/main" id="{2415C1BE-9CE9-455C-8533-E5DABB56C9DC}"/>
              </a:ext>
            </a:extLst>
          </p:cNvPr>
          <p:cNvSpPr>
            <a:spLocks noChangeArrowheads="1"/>
          </p:cNvSpPr>
          <p:nvPr/>
        </p:nvSpPr>
        <p:spPr bwMode="auto">
          <a:xfrm>
            <a:off x="234950" y="3373438"/>
            <a:ext cx="23907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Participation minimale aux bénéfices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3" name="Rectangle 94">
            <a:extLst>
              <a:ext uri="{FF2B5EF4-FFF2-40B4-BE49-F238E27FC236}">
                <a16:creationId xmlns:a16="http://schemas.microsoft.com/office/drawing/2014/main" id="{612F2A12-F420-421A-8E5E-F7F79BFCB03E}"/>
              </a:ext>
            </a:extLst>
          </p:cNvPr>
          <p:cNvSpPr>
            <a:spLocks noChangeArrowheads="1"/>
          </p:cNvSpPr>
          <p:nvPr/>
        </p:nvSpPr>
        <p:spPr bwMode="auto">
          <a:xfrm>
            <a:off x="3879850" y="3373438"/>
            <a:ext cx="161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4" name="Rectangle 95">
            <a:extLst>
              <a:ext uri="{FF2B5EF4-FFF2-40B4-BE49-F238E27FC236}">
                <a16:creationId xmlns:a16="http://schemas.microsoft.com/office/drawing/2014/main" id="{1DA08E06-FEDB-45EB-92A3-7D4D4CD80247}"/>
              </a:ext>
            </a:extLst>
          </p:cNvPr>
          <p:cNvSpPr>
            <a:spLocks noChangeArrowheads="1"/>
          </p:cNvSpPr>
          <p:nvPr/>
        </p:nvSpPr>
        <p:spPr bwMode="auto">
          <a:xfrm>
            <a:off x="3971925" y="3373438"/>
            <a:ext cx="2159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5" name="Rectangle 96">
            <a:extLst>
              <a:ext uri="{FF2B5EF4-FFF2-40B4-BE49-F238E27FC236}">
                <a16:creationId xmlns:a16="http://schemas.microsoft.com/office/drawing/2014/main" id="{2FC60142-79B0-4426-8496-5C37AC52E01E}"/>
              </a:ext>
            </a:extLst>
          </p:cNvPr>
          <p:cNvSpPr>
            <a:spLocks noChangeArrowheads="1"/>
          </p:cNvSpPr>
          <p:nvPr/>
        </p:nvSpPr>
        <p:spPr bwMode="auto">
          <a:xfrm>
            <a:off x="5694363" y="3373438"/>
            <a:ext cx="34972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Oui calculée dans le cadre de la comptabilité auxiliaire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6" name="Rectangle 97">
            <a:extLst>
              <a:ext uri="{FF2B5EF4-FFF2-40B4-BE49-F238E27FC236}">
                <a16:creationId xmlns:a16="http://schemas.microsoft.com/office/drawing/2014/main" id="{3BB3F947-543B-4945-8DAC-3CA09C281C70}"/>
              </a:ext>
            </a:extLst>
          </p:cNvPr>
          <p:cNvSpPr>
            <a:spLocks noChangeArrowheads="1"/>
          </p:cNvSpPr>
          <p:nvPr/>
        </p:nvSpPr>
        <p:spPr bwMode="auto">
          <a:xfrm>
            <a:off x="5783263" y="3525838"/>
            <a:ext cx="33924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d’affectation et acquise aux seuls assurés des PER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7" name="Rectangle 98">
            <a:extLst>
              <a:ext uri="{FF2B5EF4-FFF2-40B4-BE49-F238E27FC236}">
                <a16:creationId xmlns:a16="http://schemas.microsoft.com/office/drawing/2014/main" id="{505EC41E-4A73-4A56-837B-EDA20043CF22}"/>
              </a:ext>
            </a:extLst>
          </p:cNvPr>
          <p:cNvSpPr>
            <a:spLocks noChangeArrowheads="1"/>
          </p:cNvSpPr>
          <p:nvPr/>
        </p:nvSpPr>
        <p:spPr bwMode="auto">
          <a:xfrm>
            <a:off x="6773863" y="3676651"/>
            <a:ext cx="10445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(cantonnement)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8" name="Rectangle 99">
            <a:extLst>
              <a:ext uri="{FF2B5EF4-FFF2-40B4-BE49-F238E27FC236}">
                <a16:creationId xmlns:a16="http://schemas.microsoft.com/office/drawing/2014/main" id="{D4F7515E-7903-433B-AE97-F2EBF832BA57}"/>
              </a:ext>
            </a:extLst>
          </p:cNvPr>
          <p:cNvSpPr>
            <a:spLocks noChangeArrowheads="1"/>
          </p:cNvSpPr>
          <p:nvPr/>
        </p:nvSpPr>
        <p:spPr bwMode="auto">
          <a:xfrm>
            <a:off x="234950" y="3979863"/>
            <a:ext cx="7381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Fonds en €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59" name="Rectangle 100">
            <a:extLst>
              <a:ext uri="{FF2B5EF4-FFF2-40B4-BE49-F238E27FC236}">
                <a16:creationId xmlns:a16="http://schemas.microsoft.com/office/drawing/2014/main" id="{C9F01843-1F07-45D5-A780-76A20D9C8DF5}"/>
              </a:ext>
            </a:extLst>
          </p:cNvPr>
          <p:cNvSpPr>
            <a:spLocks noChangeArrowheads="1"/>
          </p:cNvSpPr>
          <p:nvPr/>
        </p:nvSpPr>
        <p:spPr bwMode="auto">
          <a:xfrm>
            <a:off x="3879850" y="3979863"/>
            <a:ext cx="1492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0" name="Rectangle 101">
            <a:extLst>
              <a:ext uri="{FF2B5EF4-FFF2-40B4-BE49-F238E27FC236}">
                <a16:creationId xmlns:a16="http://schemas.microsoft.com/office/drawing/2014/main" id="{C196CD9B-D8B0-4BD4-A0E5-750F58C2665B}"/>
              </a:ext>
            </a:extLst>
          </p:cNvPr>
          <p:cNvSpPr>
            <a:spLocks noChangeArrowheads="1"/>
          </p:cNvSpPr>
          <p:nvPr/>
        </p:nvSpPr>
        <p:spPr bwMode="auto">
          <a:xfrm>
            <a:off x="3971925" y="3979863"/>
            <a:ext cx="2381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1" name="Rectangle 102">
            <a:extLst>
              <a:ext uri="{FF2B5EF4-FFF2-40B4-BE49-F238E27FC236}">
                <a16:creationId xmlns:a16="http://schemas.microsoft.com/office/drawing/2014/main" id="{3B682E6C-8C6C-4B89-875B-94B8BAF9211B}"/>
              </a:ext>
            </a:extLst>
          </p:cNvPr>
          <p:cNvSpPr>
            <a:spLocks noChangeArrowheads="1"/>
          </p:cNvSpPr>
          <p:nvPr/>
        </p:nvSpPr>
        <p:spPr bwMode="auto">
          <a:xfrm>
            <a:off x="7118350" y="3979863"/>
            <a:ext cx="1587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2" name="Rectangle 103">
            <a:extLst>
              <a:ext uri="{FF2B5EF4-FFF2-40B4-BE49-F238E27FC236}">
                <a16:creationId xmlns:a16="http://schemas.microsoft.com/office/drawing/2014/main" id="{8FBE973F-30D6-4061-9A04-FBEA39D4CA0E}"/>
              </a:ext>
            </a:extLst>
          </p:cNvPr>
          <p:cNvSpPr>
            <a:spLocks noChangeArrowheads="1"/>
          </p:cNvSpPr>
          <p:nvPr/>
        </p:nvSpPr>
        <p:spPr bwMode="auto">
          <a:xfrm>
            <a:off x="7218363" y="3979863"/>
            <a:ext cx="1587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3" name="Rectangle 104">
            <a:extLst>
              <a:ext uri="{FF2B5EF4-FFF2-40B4-BE49-F238E27FC236}">
                <a16:creationId xmlns:a16="http://schemas.microsoft.com/office/drawing/2014/main" id="{E63366BF-D427-49B8-9A7B-2CE80BC08AAA}"/>
              </a:ext>
            </a:extLst>
          </p:cNvPr>
          <p:cNvSpPr>
            <a:spLocks noChangeArrowheads="1"/>
          </p:cNvSpPr>
          <p:nvPr/>
        </p:nvSpPr>
        <p:spPr bwMode="auto">
          <a:xfrm>
            <a:off x="234950" y="4351338"/>
            <a:ext cx="21399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Gestion de la sortie en rente à la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4" name="Rectangle 105">
            <a:extLst>
              <a:ext uri="{FF2B5EF4-FFF2-40B4-BE49-F238E27FC236}">
                <a16:creationId xmlns:a16="http://schemas.microsoft.com/office/drawing/2014/main" id="{A5A23A62-57E7-4D9F-815D-52B153FCE726}"/>
              </a:ext>
            </a:extLst>
          </p:cNvPr>
          <p:cNvSpPr>
            <a:spLocks noChangeArrowheads="1"/>
          </p:cNvSpPr>
          <p:nvPr/>
        </p:nvSpPr>
        <p:spPr bwMode="auto">
          <a:xfrm>
            <a:off x="234950" y="4506913"/>
            <a:ext cx="6365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liquidation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5" name="Rectangle 106">
            <a:extLst>
              <a:ext uri="{FF2B5EF4-FFF2-40B4-BE49-F238E27FC236}">
                <a16:creationId xmlns:a16="http://schemas.microsoft.com/office/drawing/2014/main" id="{D140FA9A-4399-4405-B5B1-5BB178215945}"/>
              </a:ext>
            </a:extLst>
          </p:cNvPr>
          <p:cNvSpPr>
            <a:spLocks noChangeArrowheads="1"/>
          </p:cNvSpPr>
          <p:nvPr/>
        </p:nvSpPr>
        <p:spPr bwMode="auto">
          <a:xfrm>
            <a:off x="3638550" y="4351338"/>
            <a:ext cx="9001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Pas possible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6" name="Rectangle 107">
            <a:extLst>
              <a:ext uri="{FF2B5EF4-FFF2-40B4-BE49-F238E27FC236}">
                <a16:creationId xmlns:a16="http://schemas.microsoft.com/office/drawing/2014/main" id="{C564DD0A-ACA0-4D1D-B036-D45C956E7808}"/>
              </a:ext>
            </a:extLst>
          </p:cNvPr>
          <p:cNvSpPr>
            <a:spLocks noChangeArrowheads="1"/>
          </p:cNvSpPr>
          <p:nvPr/>
        </p:nvSpPr>
        <p:spPr bwMode="auto">
          <a:xfrm>
            <a:off x="7118350" y="4351338"/>
            <a:ext cx="1698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O</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67" name="Rectangle 108">
            <a:extLst>
              <a:ext uri="{FF2B5EF4-FFF2-40B4-BE49-F238E27FC236}">
                <a16:creationId xmlns:a16="http://schemas.microsoft.com/office/drawing/2014/main" id="{5D351381-0FAF-433C-B7B0-66B6EDFDA5B7}"/>
              </a:ext>
            </a:extLst>
          </p:cNvPr>
          <p:cNvSpPr>
            <a:spLocks noChangeArrowheads="1"/>
          </p:cNvSpPr>
          <p:nvPr/>
        </p:nvSpPr>
        <p:spPr bwMode="auto">
          <a:xfrm>
            <a:off x="7218363" y="4351338"/>
            <a:ext cx="1714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FFFFFF"/>
                </a:solidFill>
                <a:effectLst/>
                <a:latin typeface="Arial" panose="020B0604020202020204" pitchFamily="34" charset="0"/>
              </a:rPr>
              <a:t>ui</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162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wipe(down)">
                                      <p:cBhvr>
                                        <p:cTn id="19" dur="500"/>
                                        <p:tgtEl>
                                          <p:spTgt spid="1229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288"/>
                                        </p:tgtEl>
                                        <p:attrNameLst>
                                          <p:attrName>style.visibility</p:attrName>
                                        </p:attrNameLst>
                                      </p:cBhvr>
                                      <p:to>
                                        <p:strVal val="visible"/>
                                      </p:to>
                                    </p:set>
                                    <p:animEffect transition="in" filter="wipe(down)">
                                      <p:cBhvr>
                                        <p:cTn id="37" dur="500"/>
                                        <p:tgtEl>
                                          <p:spTgt spid="1228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291"/>
                                        </p:tgtEl>
                                        <p:attrNameLst>
                                          <p:attrName>style.visibility</p:attrName>
                                        </p:attrNameLst>
                                      </p:cBhvr>
                                      <p:to>
                                        <p:strVal val="visible"/>
                                      </p:to>
                                    </p:set>
                                    <p:animEffect transition="in" filter="wipe(down)">
                                      <p:cBhvr>
                                        <p:cTn id="40" dur="500"/>
                                        <p:tgtEl>
                                          <p:spTgt spid="1229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295"/>
                                        </p:tgtEl>
                                        <p:attrNameLst>
                                          <p:attrName>style.visibility</p:attrName>
                                        </p:attrNameLst>
                                      </p:cBhvr>
                                      <p:to>
                                        <p:strVal val="visible"/>
                                      </p:to>
                                    </p:set>
                                    <p:animEffect transition="in" filter="wipe(down)">
                                      <p:cBhvr>
                                        <p:cTn id="43" dur="500"/>
                                        <p:tgtEl>
                                          <p:spTgt spid="122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down)">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12289"/>
                                        </p:tgtEl>
                                        <p:attrNameLst>
                                          <p:attrName>style.visibility</p:attrName>
                                        </p:attrNameLst>
                                      </p:cBhvr>
                                      <p:to>
                                        <p:strVal val="visible"/>
                                      </p:to>
                                    </p:set>
                                    <p:animEffect transition="in" filter="wipe(down)">
                                      <p:cBhvr>
                                        <p:cTn id="96" dur="500"/>
                                        <p:tgtEl>
                                          <p:spTgt spid="1228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2290"/>
                                        </p:tgtEl>
                                        <p:attrNameLst>
                                          <p:attrName>style.visibility</p:attrName>
                                        </p:attrNameLst>
                                      </p:cBhvr>
                                      <p:to>
                                        <p:strVal val="visible"/>
                                      </p:to>
                                    </p:set>
                                    <p:animEffect transition="in" filter="wipe(down)">
                                      <p:cBhvr>
                                        <p:cTn id="99" dur="500"/>
                                        <p:tgtEl>
                                          <p:spTgt spid="1229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2292"/>
                                        </p:tgtEl>
                                        <p:attrNameLst>
                                          <p:attrName>style.visibility</p:attrName>
                                        </p:attrNameLst>
                                      </p:cBhvr>
                                      <p:to>
                                        <p:strVal val="visible"/>
                                      </p:to>
                                    </p:set>
                                    <p:animEffect transition="in" filter="wipe(down)">
                                      <p:cBhvr>
                                        <p:cTn id="104" dur="500"/>
                                        <p:tgtEl>
                                          <p:spTgt spid="12292"/>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2308"/>
                                        </p:tgtEl>
                                        <p:attrNameLst>
                                          <p:attrName>style.visibility</p:attrName>
                                        </p:attrNameLst>
                                      </p:cBhvr>
                                      <p:to>
                                        <p:strVal val="visible"/>
                                      </p:to>
                                    </p:set>
                                    <p:animEffect transition="in" filter="wipe(down)">
                                      <p:cBhvr>
                                        <p:cTn id="107" dur="500"/>
                                        <p:tgtEl>
                                          <p:spTgt spid="12308"/>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2293"/>
                                        </p:tgtEl>
                                        <p:attrNameLst>
                                          <p:attrName>style.visibility</p:attrName>
                                        </p:attrNameLst>
                                      </p:cBhvr>
                                      <p:to>
                                        <p:strVal val="visible"/>
                                      </p:to>
                                    </p:set>
                                    <p:animEffect transition="in" filter="wipe(down)">
                                      <p:cBhvr>
                                        <p:cTn id="110" dur="500"/>
                                        <p:tgtEl>
                                          <p:spTgt spid="1229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2296"/>
                                        </p:tgtEl>
                                        <p:attrNameLst>
                                          <p:attrName>style.visibility</p:attrName>
                                        </p:attrNameLst>
                                      </p:cBhvr>
                                      <p:to>
                                        <p:strVal val="visible"/>
                                      </p:to>
                                    </p:set>
                                    <p:animEffect transition="in" filter="wipe(down)">
                                      <p:cBhvr>
                                        <p:cTn id="115" dur="500"/>
                                        <p:tgtEl>
                                          <p:spTgt spid="12296"/>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2297"/>
                                        </p:tgtEl>
                                        <p:attrNameLst>
                                          <p:attrName>style.visibility</p:attrName>
                                        </p:attrNameLst>
                                      </p:cBhvr>
                                      <p:to>
                                        <p:strVal val="visible"/>
                                      </p:to>
                                    </p:set>
                                    <p:animEffect transition="in" filter="wipe(down)">
                                      <p:cBhvr>
                                        <p:cTn id="118"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2288" grpId="0" animBg="1"/>
      <p:bldP spid="12289" grpId="0" animBg="1"/>
      <p:bldP spid="12290" grpId="0" animBg="1"/>
      <p:bldP spid="12291" grpId="0" animBg="1"/>
      <p:bldP spid="12292" grpId="0" animBg="1"/>
      <p:bldP spid="12293" grpId="0" animBg="1"/>
      <p:bldP spid="12295" grpId="0" animBg="1"/>
      <p:bldP spid="12296" grpId="0" animBg="1"/>
      <p:bldP spid="12297" grpId="0" animBg="1"/>
      <p:bldP spid="12298" grpId="0" animBg="1"/>
      <p:bldP spid="1230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D85D2-0A56-4167-8D3C-EC1AB4D50E21}"/>
              </a:ext>
            </a:extLst>
          </p:cNvPr>
          <p:cNvSpPr>
            <a:spLocks noGrp="1"/>
          </p:cNvSpPr>
          <p:nvPr>
            <p:ph type="title"/>
          </p:nvPr>
        </p:nvSpPr>
        <p:spPr>
          <a:xfrm>
            <a:off x="539552" y="1275606"/>
            <a:ext cx="8280920" cy="2415206"/>
          </a:xfrm>
        </p:spPr>
        <p:txBody>
          <a:bodyPr/>
          <a:lstStyle/>
          <a:p>
            <a:pPr algn="ctr"/>
            <a:br>
              <a:rPr lang="fr-FR" b="1" dirty="0"/>
            </a:br>
            <a:r>
              <a:rPr lang="fr-FR" b="1" dirty="0"/>
              <a:t>en synthèse , le PER c’est…</a:t>
            </a:r>
          </a:p>
        </p:txBody>
      </p:sp>
    </p:spTree>
    <p:extLst>
      <p:ext uri="{BB962C8B-B14F-4D97-AF65-F5344CB8AC3E}">
        <p14:creationId xmlns:p14="http://schemas.microsoft.com/office/powerpoint/2010/main" val="1768001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47</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extLst>
              <p:ext uri="{D42A27DB-BD31-4B8C-83A1-F6EECF244321}">
                <p14:modId xmlns:p14="http://schemas.microsoft.com/office/powerpoint/2010/main" val="1588170678"/>
              </p:ext>
            </p:extLst>
          </p:nvPr>
        </p:nvGraphicFramePr>
        <p:xfrm>
          <a:off x="107504" y="116505"/>
          <a:ext cx="8928992" cy="489256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3621783715"/>
                    </a:ext>
                  </a:extLst>
                </a:gridCol>
                <a:gridCol w="1440160">
                  <a:extLst>
                    <a:ext uri="{9D8B030D-6E8A-4147-A177-3AD203B41FA5}">
                      <a16:colId xmlns:a16="http://schemas.microsoft.com/office/drawing/2014/main" val="3051841110"/>
                    </a:ext>
                  </a:extLst>
                </a:gridCol>
                <a:gridCol w="1368152">
                  <a:extLst>
                    <a:ext uri="{9D8B030D-6E8A-4147-A177-3AD203B41FA5}">
                      <a16:colId xmlns:a16="http://schemas.microsoft.com/office/drawing/2014/main" val="960438437"/>
                    </a:ext>
                  </a:extLst>
                </a:gridCol>
                <a:gridCol w="1584176">
                  <a:extLst>
                    <a:ext uri="{9D8B030D-6E8A-4147-A177-3AD203B41FA5}">
                      <a16:colId xmlns:a16="http://schemas.microsoft.com/office/drawing/2014/main" val="2022352010"/>
                    </a:ext>
                  </a:extLst>
                </a:gridCol>
              </a:tblGrid>
              <a:tr h="495118">
                <a:tc>
                  <a:txBody>
                    <a:bodyPr/>
                    <a:lstStyle/>
                    <a:p>
                      <a:endParaRPr lang="fr-FR" sz="1000" dirty="0"/>
                    </a:p>
                  </a:txBody>
                  <a:tcPr>
                    <a:solidFill>
                      <a:schemeClr val="accent6"/>
                    </a:solidFill>
                  </a:tcPr>
                </a:tc>
                <a:tc>
                  <a:txBody>
                    <a:bodyPr/>
                    <a:lstStyle/>
                    <a:p>
                      <a:pPr algn="ctr"/>
                      <a:r>
                        <a:rPr lang="fr-FR" sz="1000" dirty="0"/>
                        <a:t>PERI </a:t>
                      </a:r>
                    </a:p>
                    <a:p>
                      <a:pPr algn="ctr"/>
                      <a:r>
                        <a:rPr lang="fr-FR" sz="1000" dirty="0"/>
                        <a:t>(ex PERP/Madelin)</a:t>
                      </a:r>
                    </a:p>
                  </a:txBody>
                  <a:tcPr>
                    <a:solidFill>
                      <a:schemeClr val="accent6"/>
                    </a:solidFill>
                  </a:tcPr>
                </a:tc>
                <a:tc>
                  <a:txBody>
                    <a:bodyPr/>
                    <a:lstStyle/>
                    <a:p>
                      <a:pPr algn="ctr"/>
                      <a:r>
                        <a:rPr lang="fr-FR" sz="1000" dirty="0"/>
                        <a:t>PERO </a:t>
                      </a:r>
                    </a:p>
                    <a:p>
                      <a:pPr algn="ctr"/>
                      <a:r>
                        <a:rPr lang="fr-FR" sz="1000" dirty="0"/>
                        <a:t>(ex art 83/PÈRE)</a:t>
                      </a:r>
                    </a:p>
                  </a:txBody>
                  <a:tcPr>
                    <a:solidFill>
                      <a:schemeClr val="accent6"/>
                    </a:solidFill>
                  </a:tcPr>
                </a:tc>
                <a:tc>
                  <a:txBody>
                    <a:bodyPr/>
                    <a:lstStyle/>
                    <a:p>
                      <a:pPr algn="ctr"/>
                      <a:r>
                        <a:rPr lang="fr-FR" sz="1000" dirty="0"/>
                        <a:t>PERECO </a:t>
                      </a:r>
                    </a:p>
                    <a:p>
                      <a:pPr algn="ctr"/>
                      <a:r>
                        <a:rPr lang="fr-FR" sz="1000" dirty="0"/>
                        <a:t>(ex PERCO)</a:t>
                      </a:r>
                    </a:p>
                  </a:txBody>
                  <a:tcPr>
                    <a:solidFill>
                      <a:schemeClr val="accent6"/>
                    </a:solidFill>
                  </a:tcPr>
                </a:tc>
                <a:extLst>
                  <a:ext uri="{0D108BD9-81ED-4DB2-BD59-A6C34878D82A}">
                    <a16:rowId xmlns:a16="http://schemas.microsoft.com/office/drawing/2014/main" val="3545120676"/>
                  </a:ext>
                </a:extLst>
              </a:tr>
              <a:tr h="440985">
                <a:tc>
                  <a:txBody>
                    <a:bodyPr/>
                    <a:lstStyle/>
                    <a:p>
                      <a:r>
                        <a:rPr lang="fr-FR" sz="1000" b="1" dirty="0">
                          <a:solidFill>
                            <a:schemeClr val="bg1"/>
                          </a:solidFill>
                        </a:rPr>
                        <a:t>Versements volontaires déductibles ou non selon option  </a:t>
                      </a:r>
                    </a:p>
                    <a:p>
                      <a:r>
                        <a:rPr lang="fr-FR" sz="1000" b="1" dirty="0">
                          <a:solidFill>
                            <a:schemeClr val="bg1"/>
                          </a:solidFill>
                        </a:rPr>
                        <a:t>Compartiment 1 (C1)</a:t>
                      </a:r>
                    </a:p>
                  </a:txBody>
                  <a:tcPr>
                    <a:solidFill>
                      <a:schemeClr val="accent6"/>
                    </a:solidFill>
                  </a:tcPr>
                </a:tc>
                <a:tc>
                  <a:txBody>
                    <a:bodyPr/>
                    <a:lstStyle/>
                    <a:p>
                      <a:pPr algn="ctr"/>
                      <a:r>
                        <a:rPr lang="fr-FR" sz="1000" b="0" dirty="0">
                          <a:solidFill>
                            <a:schemeClr val="bg1"/>
                          </a:solidFill>
                        </a:rPr>
                        <a:t>            </a:t>
                      </a:r>
                    </a:p>
                    <a:p>
                      <a:pPr algn="ctr"/>
                      <a:r>
                        <a:rPr lang="fr-FR" sz="1000" b="0" dirty="0">
                          <a:solidFill>
                            <a:schemeClr val="bg1"/>
                          </a:solidFill>
                        </a:rPr>
                        <a:t>X</a:t>
                      </a:r>
                    </a:p>
                  </a:txBody>
                  <a:tcPr>
                    <a:solidFill>
                      <a:schemeClr val="accent6"/>
                    </a:solidFill>
                  </a:tcPr>
                </a:tc>
                <a:tc>
                  <a:txBody>
                    <a:bodyPr/>
                    <a:lstStyle/>
                    <a:p>
                      <a:pPr algn="ctr"/>
                      <a:endParaRPr lang="fr-FR" sz="1000" b="0" dirty="0">
                        <a:solidFill>
                          <a:schemeClr val="bg1"/>
                        </a:solidFill>
                      </a:endParaRPr>
                    </a:p>
                    <a:p>
                      <a:pPr algn="ctr"/>
                      <a:r>
                        <a:rPr lang="fr-FR" sz="1000" b="0" dirty="0">
                          <a:solidFill>
                            <a:schemeClr val="bg1"/>
                          </a:solidFill>
                        </a:rPr>
                        <a:t>X</a:t>
                      </a:r>
                    </a:p>
                  </a:txBody>
                  <a:tcPr>
                    <a:solidFill>
                      <a:schemeClr val="accent6"/>
                    </a:solidFill>
                  </a:tcPr>
                </a:tc>
                <a:tc>
                  <a:txBody>
                    <a:bodyPr/>
                    <a:lstStyle/>
                    <a:p>
                      <a:pPr algn="ctr"/>
                      <a:endParaRPr lang="fr-FR" sz="1000" b="0" dirty="0">
                        <a:solidFill>
                          <a:schemeClr val="bg1"/>
                        </a:solidFill>
                      </a:endParaRPr>
                    </a:p>
                    <a:p>
                      <a:pPr algn="ctr"/>
                      <a:r>
                        <a:rPr lang="fr-FR" sz="1000" b="0" dirty="0">
                          <a:solidFill>
                            <a:schemeClr val="bg1"/>
                          </a:solidFill>
                        </a:rPr>
                        <a:t> X</a:t>
                      </a:r>
                    </a:p>
                  </a:txBody>
                  <a:tcPr>
                    <a:solidFill>
                      <a:schemeClr val="accent6"/>
                    </a:solidFill>
                  </a:tcPr>
                </a:tc>
                <a:extLst>
                  <a:ext uri="{0D108BD9-81ED-4DB2-BD59-A6C34878D82A}">
                    <a16:rowId xmlns:a16="http://schemas.microsoft.com/office/drawing/2014/main" val="539606803"/>
                  </a:ext>
                </a:extLst>
              </a:tr>
              <a:tr h="315456">
                <a:tc>
                  <a:txBody>
                    <a:bodyPr/>
                    <a:lstStyle/>
                    <a:p>
                      <a:r>
                        <a:rPr lang="fr-FR" sz="1000" b="1" dirty="0">
                          <a:solidFill>
                            <a:schemeClr val="bg1"/>
                          </a:solidFill>
                        </a:rPr>
                        <a:t>Versements issus de l’épargne salariale </a:t>
                      </a:r>
                    </a:p>
                    <a:p>
                      <a:r>
                        <a:rPr lang="fr-FR" sz="1000" b="1" dirty="0">
                          <a:solidFill>
                            <a:schemeClr val="bg1"/>
                          </a:solidFill>
                        </a:rPr>
                        <a:t>Compartiment 2 (C 2)</a:t>
                      </a:r>
                    </a:p>
                    <a:p>
                      <a:r>
                        <a:rPr lang="fr-FR" sz="1000" b="1" dirty="0">
                          <a:solidFill>
                            <a:schemeClr val="bg1"/>
                          </a:solidFill>
                        </a:rPr>
                        <a:t>  </a:t>
                      </a:r>
                    </a:p>
                  </a:txBody>
                  <a:tcPr>
                    <a:solidFill>
                      <a:schemeClr val="accent6"/>
                    </a:solidFill>
                  </a:tcPr>
                </a:tc>
                <a:tc>
                  <a:txBody>
                    <a:bodyPr/>
                    <a:lstStyle/>
                    <a:p>
                      <a:endParaRPr lang="fr-FR" sz="1000" b="0" dirty="0">
                        <a:solidFill>
                          <a:schemeClr val="bg1"/>
                        </a:solidFill>
                      </a:endParaRPr>
                    </a:p>
                  </a:txBody>
                  <a:tcPr>
                    <a:solidFill>
                      <a:schemeClr val="accent6"/>
                    </a:solidFill>
                  </a:tcPr>
                </a:tc>
                <a:tc>
                  <a:txBody>
                    <a:bodyPr/>
                    <a:lstStyle/>
                    <a:p>
                      <a:pPr algn="ctr"/>
                      <a:endParaRPr lang="fr-FR" sz="1000" b="0" dirty="0">
                        <a:solidFill>
                          <a:schemeClr val="bg1"/>
                        </a:solidFill>
                      </a:endParaRPr>
                    </a:p>
                    <a:p>
                      <a:pPr algn="ctr"/>
                      <a:r>
                        <a:rPr lang="fr-FR" sz="1000" b="0" dirty="0">
                          <a:solidFill>
                            <a:schemeClr val="bg1"/>
                          </a:solidFill>
                        </a:rPr>
                        <a:t> X</a:t>
                      </a:r>
                    </a:p>
                  </a:txBody>
                  <a:tcPr>
                    <a:solidFill>
                      <a:schemeClr val="accent6"/>
                    </a:solidFill>
                  </a:tcPr>
                </a:tc>
                <a:tc>
                  <a:txBody>
                    <a:bodyPr/>
                    <a:lstStyle/>
                    <a:p>
                      <a:pPr algn="ctr"/>
                      <a:endParaRPr lang="fr-FR" sz="1000" b="0" dirty="0">
                        <a:solidFill>
                          <a:schemeClr val="bg1"/>
                        </a:solidFill>
                      </a:endParaRPr>
                    </a:p>
                    <a:p>
                      <a:pPr algn="ctr"/>
                      <a:r>
                        <a:rPr lang="fr-FR" sz="1000" b="0" dirty="0">
                          <a:solidFill>
                            <a:schemeClr val="bg1"/>
                          </a:solidFill>
                        </a:rPr>
                        <a:t> X</a:t>
                      </a:r>
                    </a:p>
                    <a:p>
                      <a:pPr algn="ctr"/>
                      <a:endParaRPr lang="fr-FR" sz="1000" b="0" dirty="0">
                        <a:solidFill>
                          <a:schemeClr val="bg1"/>
                        </a:solidFill>
                      </a:endParaRPr>
                    </a:p>
                  </a:txBody>
                  <a:tcPr>
                    <a:solidFill>
                      <a:schemeClr val="accent6"/>
                    </a:solidFill>
                  </a:tcPr>
                </a:tc>
                <a:extLst>
                  <a:ext uri="{0D108BD9-81ED-4DB2-BD59-A6C34878D82A}">
                    <a16:rowId xmlns:a16="http://schemas.microsoft.com/office/drawing/2014/main" val="408965605"/>
                  </a:ext>
                </a:extLst>
              </a:tr>
              <a:tr h="469587">
                <a:tc>
                  <a:txBody>
                    <a:bodyPr/>
                    <a:lstStyle/>
                    <a:p>
                      <a:r>
                        <a:rPr lang="fr-FR" sz="1000" b="1" dirty="0">
                          <a:solidFill>
                            <a:schemeClr val="bg1"/>
                          </a:solidFill>
                        </a:rPr>
                        <a:t>Versements obligatoires employeur/salarié </a:t>
                      </a:r>
                    </a:p>
                    <a:p>
                      <a:r>
                        <a:rPr lang="fr-FR" sz="1000" b="1" dirty="0">
                          <a:solidFill>
                            <a:schemeClr val="bg1"/>
                          </a:solidFill>
                        </a:rPr>
                        <a:t>Compartiment 3 (C 3)</a:t>
                      </a:r>
                    </a:p>
                  </a:txBody>
                  <a:tcPr>
                    <a:solidFill>
                      <a:schemeClr val="accent6"/>
                    </a:solidFill>
                  </a:tcPr>
                </a:tc>
                <a:tc>
                  <a:txBody>
                    <a:bodyPr/>
                    <a:lstStyle/>
                    <a:p>
                      <a:pPr algn="ctr"/>
                      <a:endParaRPr lang="fr-FR" sz="1000" b="0" dirty="0">
                        <a:solidFill>
                          <a:schemeClr val="bg1"/>
                        </a:solidFill>
                      </a:endParaRPr>
                    </a:p>
                  </a:txBody>
                  <a:tcPr>
                    <a:solidFill>
                      <a:schemeClr val="accent6"/>
                    </a:solidFill>
                  </a:tcPr>
                </a:tc>
                <a:tc>
                  <a:txBody>
                    <a:bodyPr/>
                    <a:lstStyle/>
                    <a:p>
                      <a:pPr algn="ctr"/>
                      <a:endParaRPr lang="fr-FR" sz="1000" b="0" dirty="0">
                        <a:solidFill>
                          <a:schemeClr val="bg1"/>
                        </a:solidFill>
                      </a:endParaRPr>
                    </a:p>
                    <a:p>
                      <a:pPr algn="ctr"/>
                      <a:r>
                        <a:rPr lang="fr-FR" sz="1000" b="0" dirty="0">
                          <a:solidFill>
                            <a:schemeClr val="bg1"/>
                          </a:solidFill>
                        </a:rPr>
                        <a:t>X</a:t>
                      </a:r>
                    </a:p>
                  </a:txBody>
                  <a:tcPr>
                    <a:solidFill>
                      <a:schemeClr val="accent6"/>
                    </a:solidFill>
                  </a:tcPr>
                </a:tc>
                <a:tc>
                  <a:txBody>
                    <a:bodyPr/>
                    <a:lstStyle/>
                    <a:p>
                      <a:pPr algn="ctr"/>
                      <a:endParaRPr lang="fr-FR" sz="1000" b="0" dirty="0">
                        <a:solidFill>
                          <a:schemeClr val="bg1"/>
                        </a:solidFill>
                      </a:endParaRPr>
                    </a:p>
                  </a:txBody>
                  <a:tcPr>
                    <a:solidFill>
                      <a:schemeClr val="accent6"/>
                    </a:solidFill>
                  </a:tcPr>
                </a:tc>
                <a:extLst>
                  <a:ext uri="{0D108BD9-81ED-4DB2-BD59-A6C34878D82A}">
                    <a16:rowId xmlns:a16="http://schemas.microsoft.com/office/drawing/2014/main" val="1385983691"/>
                  </a:ext>
                </a:extLst>
              </a:tr>
              <a:tr h="412599">
                <a:tc>
                  <a:txBody>
                    <a:bodyPr/>
                    <a:lstStyle/>
                    <a:p>
                      <a:r>
                        <a:rPr lang="fr-FR" sz="1000" b="1" dirty="0">
                          <a:solidFill>
                            <a:schemeClr val="bg1"/>
                          </a:solidFill>
                        </a:rPr>
                        <a:t>Rachat de rente si rente &lt; à 80 €/mois ( si contrat d’assurance de groupe)</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extLst>
                  <a:ext uri="{0D108BD9-81ED-4DB2-BD59-A6C34878D82A}">
                    <a16:rowId xmlns:a16="http://schemas.microsoft.com/office/drawing/2014/main" val="3216877714"/>
                  </a:ext>
                </a:extLst>
              </a:tr>
              <a:tr h="507157">
                <a:tc>
                  <a:txBody>
                    <a:bodyPr/>
                    <a:lstStyle/>
                    <a:p>
                      <a:r>
                        <a:rPr lang="fr-FR" sz="1000" b="1" dirty="0">
                          <a:solidFill>
                            <a:schemeClr val="bg1"/>
                          </a:solidFill>
                        </a:rPr>
                        <a:t>Disponibilité de l’épargne en cas d’accident de la vie (5 cas)</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extLst>
                  <a:ext uri="{0D108BD9-81ED-4DB2-BD59-A6C34878D82A}">
                    <a16:rowId xmlns:a16="http://schemas.microsoft.com/office/drawing/2014/main" val="3739849434"/>
                  </a:ext>
                </a:extLst>
              </a:tr>
              <a:tr h="567981">
                <a:tc>
                  <a:txBody>
                    <a:bodyPr/>
                    <a:lstStyle/>
                    <a:p>
                      <a:r>
                        <a:rPr lang="fr-FR" sz="1000" b="1" dirty="0">
                          <a:solidFill>
                            <a:schemeClr val="bg1"/>
                          </a:solidFill>
                        </a:rPr>
                        <a:t>Disponibilité de l’épargne achat résidence principale </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tc>
                  <a:txBody>
                    <a:bodyPr/>
                    <a:lstStyle/>
                    <a:p>
                      <a:pPr algn="ctr"/>
                      <a:endParaRPr lang="fr-FR" sz="1000" b="0" dirty="0">
                        <a:solidFill>
                          <a:schemeClr val="bg1"/>
                        </a:solidFill>
                      </a:endParaRPr>
                    </a:p>
                  </a:txBody>
                  <a:tcPr>
                    <a:solidFill>
                      <a:schemeClr val="accent6"/>
                    </a:solidFill>
                  </a:tcPr>
                </a:tc>
                <a:tc>
                  <a:txBody>
                    <a:bodyPr/>
                    <a:lstStyle/>
                    <a:p>
                      <a:pPr algn="ctr"/>
                      <a:r>
                        <a:rPr lang="fr-FR" sz="1000" b="0" dirty="0">
                          <a:solidFill>
                            <a:schemeClr val="bg1"/>
                          </a:solidFill>
                        </a:rPr>
                        <a:t>X</a:t>
                      </a:r>
                    </a:p>
                  </a:txBody>
                  <a:tcPr>
                    <a:solidFill>
                      <a:schemeClr val="accent6"/>
                    </a:solidFill>
                  </a:tcPr>
                </a:tc>
                <a:extLst>
                  <a:ext uri="{0D108BD9-81ED-4DB2-BD59-A6C34878D82A}">
                    <a16:rowId xmlns:a16="http://schemas.microsoft.com/office/drawing/2014/main" val="3067866816"/>
                  </a:ext>
                </a:extLst>
              </a:tr>
              <a:tr h="411284">
                <a:tc>
                  <a:txBody>
                    <a:bodyPr/>
                    <a:lstStyle/>
                    <a:p>
                      <a:r>
                        <a:rPr lang="fr-FR" sz="1000" b="1" dirty="0">
                          <a:solidFill>
                            <a:schemeClr val="bg1"/>
                          </a:solidFill>
                        </a:rPr>
                        <a:t>Irrévocabilité du choix de sortie en rente avant la liquation (option) </a:t>
                      </a:r>
                    </a:p>
                  </a:txBody>
                  <a:tcPr>
                    <a:solidFill>
                      <a:schemeClr val="accent6"/>
                    </a:solidFill>
                  </a:tcPr>
                </a:tc>
                <a:tc>
                  <a:txBody>
                    <a:bodyPr/>
                    <a:lstStyle/>
                    <a:p>
                      <a:pPr algn="ctr"/>
                      <a:r>
                        <a:rPr lang="fr-FR" sz="1000" b="0" dirty="0">
                          <a:solidFill>
                            <a:schemeClr val="bg1"/>
                          </a:solidFill>
                        </a:rPr>
                        <a:t>X</a:t>
                      </a:r>
                    </a:p>
                  </a:txBody>
                  <a:tcPr>
                    <a:solidFill>
                      <a:schemeClr val="accent6"/>
                    </a:solidFill>
                  </a:tcPr>
                </a:tc>
                <a:tc>
                  <a:txBody>
                    <a:bodyPr/>
                    <a:lstStyle/>
                    <a:p>
                      <a:pPr algn="ctr"/>
                      <a:endParaRPr lang="fr-FR" sz="1000" b="0" dirty="0">
                        <a:solidFill>
                          <a:schemeClr val="bg1"/>
                        </a:solidFill>
                      </a:endParaRPr>
                    </a:p>
                  </a:txBody>
                  <a:tcPr>
                    <a:solidFill>
                      <a:schemeClr val="accent6"/>
                    </a:solidFill>
                  </a:tcPr>
                </a:tc>
                <a:tc>
                  <a:txBody>
                    <a:bodyPr/>
                    <a:lstStyle/>
                    <a:p>
                      <a:pPr algn="ctr"/>
                      <a:endParaRPr lang="fr-FR" sz="1000" b="0" dirty="0">
                        <a:solidFill>
                          <a:schemeClr val="bg1"/>
                        </a:solidFill>
                      </a:endParaRPr>
                    </a:p>
                  </a:txBody>
                  <a:tcPr>
                    <a:solidFill>
                      <a:schemeClr val="accent6"/>
                    </a:solidFill>
                  </a:tcPr>
                </a:tc>
                <a:extLst>
                  <a:ext uri="{0D108BD9-81ED-4DB2-BD59-A6C34878D82A}">
                    <a16:rowId xmlns:a16="http://schemas.microsoft.com/office/drawing/2014/main" val="828051946"/>
                  </a:ext>
                </a:extLst>
              </a:tr>
              <a:tr h="338169">
                <a:tc>
                  <a:txBody>
                    <a:bodyPr/>
                    <a:lstStyle/>
                    <a:p>
                      <a:r>
                        <a:rPr lang="fr-FR" sz="1000" b="1" dirty="0">
                          <a:solidFill>
                            <a:schemeClr val="bg1"/>
                          </a:solidFill>
                        </a:rPr>
                        <a:t>Transferts inter PER </a:t>
                      </a:r>
                    </a:p>
                  </a:txBody>
                  <a:tcPr>
                    <a:solidFill>
                      <a:schemeClr val="accent6"/>
                    </a:solidFill>
                  </a:tcPr>
                </a:tc>
                <a:tc>
                  <a:txBody>
                    <a:bodyPr/>
                    <a:lstStyle/>
                    <a:p>
                      <a:pPr algn="ctr"/>
                      <a:r>
                        <a:rPr lang="fr-FR" sz="1000" b="0" dirty="0">
                          <a:solidFill>
                            <a:schemeClr val="bg1"/>
                          </a:solidFill>
                        </a:rPr>
                        <a:t>C2 / C3 </a:t>
                      </a:r>
                    </a:p>
                  </a:txBody>
                  <a:tcPr>
                    <a:solidFill>
                      <a:schemeClr val="accent6"/>
                    </a:solidFill>
                  </a:tcPr>
                </a:tc>
                <a:tc>
                  <a:txBody>
                    <a:bodyPr/>
                    <a:lstStyle/>
                    <a:p>
                      <a:pPr algn="ctr"/>
                      <a:r>
                        <a:rPr lang="fr-FR" sz="1000" b="0" dirty="0">
                          <a:solidFill>
                            <a:schemeClr val="bg1"/>
                          </a:solidFill>
                        </a:rPr>
                        <a:t>C1/C2/C3</a:t>
                      </a:r>
                    </a:p>
                  </a:txBody>
                  <a:tcPr>
                    <a:solidFill>
                      <a:schemeClr val="accent6"/>
                    </a:solidFill>
                  </a:tcPr>
                </a:tc>
                <a:tc>
                  <a:txBody>
                    <a:bodyPr/>
                    <a:lstStyle/>
                    <a:p>
                      <a:pPr algn="ctr"/>
                      <a:r>
                        <a:rPr lang="fr-FR" sz="1000" b="0" dirty="0">
                          <a:solidFill>
                            <a:schemeClr val="bg1"/>
                          </a:solidFill>
                        </a:rPr>
                        <a:t>C3</a:t>
                      </a:r>
                    </a:p>
                  </a:txBody>
                  <a:tcPr>
                    <a:solidFill>
                      <a:schemeClr val="accent6"/>
                    </a:solidFill>
                  </a:tcPr>
                </a:tc>
                <a:extLst>
                  <a:ext uri="{0D108BD9-81ED-4DB2-BD59-A6C34878D82A}">
                    <a16:rowId xmlns:a16="http://schemas.microsoft.com/office/drawing/2014/main" val="3901636123"/>
                  </a:ext>
                </a:extLst>
              </a:tr>
              <a:tr h="567981">
                <a:tc>
                  <a:txBody>
                    <a:bodyPr/>
                    <a:lstStyle/>
                    <a:p>
                      <a:r>
                        <a:rPr lang="fr-FR" sz="1000" b="1" dirty="0">
                          <a:solidFill>
                            <a:schemeClr val="bg1"/>
                          </a:solidFill>
                        </a:rPr>
                        <a:t>Modes de mises en place </a:t>
                      </a:r>
                    </a:p>
                  </a:txBody>
                  <a:tcPr>
                    <a:solidFill>
                      <a:schemeClr val="accent6"/>
                    </a:solidFill>
                  </a:tcPr>
                </a:tc>
                <a:tc>
                  <a:txBody>
                    <a:bodyPr/>
                    <a:lstStyle/>
                    <a:p>
                      <a:pPr algn="ctr"/>
                      <a:r>
                        <a:rPr lang="fr-FR" sz="1000" b="0" dirty="0">
                          <a:solidFill>
                            <a:schemeClr val="bg1"/>
                          </a:solidFill>
                        </a:rPr>
                        <a:t>Souscrit par Association </a:t>
                      </a:r>
                    </a:p>
                  </a:txBody>
                  <a:tcPr>
                    <a:solidFill>
                      <a:schemeClr val="accent6"/>
                    </a:solidFill>
                  </a:tcPr>
                </a:tc>
                <a:tc>
                  <a:txBody>
                    <a:bodyPr/>
                    <a:lstStyle/>
                    <a:p>
                      <a:pPr algn="ctr"/>
                      <a:r>
                        <a:rPr lang="fr-FR" sz="1000" b="0" dirty="0">
                          <a:solidFill>
                            <a:schemeClr val="bg1"/>
                          </a:solidFill>
                        </a:rPr>
                        <a:t>Souscrit par Entreprise (régime mis en place Art L 911-1 CSS )</a:t>
                      </a:r>
                    </a:p>
                  </a:txBody>
                  <a:tcPr>
                    <a:solidFill>
                      <a:schemeClr val="accent6"/>
                    </a:solidFill>
                  </a:tcPr>
                </a:tc>
                <a:tc>
                  <a:txBody>
                    <a:bodyPr/>
                    <a:lstStyle/>
                    <a:p>
                      <a:pPr algn="ctr"/>
                      <a:r>
                        <a:rPr lang="fr-FR" sz="1000" b="0" dirty="0">
                          <a:solidFill>
                            <a:schemeClr val="bg1"/>
                          </a:solidFill>
                        </a:rPr>
                        <a:t>Souscrit par Entreprise (PERECO mise en place  selon règles Code du travail ou DUE )</a:t>
                      </a:r>
                    </a:p>
                  </a:txBody>
                  <a:tcPr>
                    <a:solidFill>
                      <a:schemeClr val="accent6"/>
                    </a:solidFill>
                  </a:tcPr>
                </a:tc>
                <a:extLst>
                  <a:ext uri="{0D108BD9-81ED-4DB2-BD59-A6C34878D82A}">
                    <a16:rowId xmlns:a16="http://schemas.microsoft.com/office/drawing/2014/main" val="3372631633"/>
                  </a:ext>
                </a:extLst>
              </a:tr>
            </a:tbl>
          </a:graphicData>
        </a:graphic>
      </p:graphicFrame>
    </p:spTree>
    <p:custDataLst>
      <p:tags r:id="rId1"/>
    </p:custDataLst>
    <p:extLst>
      <p:ext uri="{BB962C8B-B14F-4D97-AF65-F5344CB8AC3E}">
        <p14:creationId xmlns:p14="http://schemas.microsoft.com/office/powerpoint/2010/main" val="3789500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D85D2-0A56-4167-8D3C-EC1AB4D50E21}"/>
              </a:ext>
            </a:extLst>
          </p:cNvPr>
          <p:cNvSpPr>
            <a:spLocks noGrp="1"/>
          </p:cNvSpPr>
          <p:nvPr>
            <p:ph type="title"/>
          </p:nvPr>
        </p:nvSpPr>
        <p:spPr>
          <a:xfrm>
            <a:off x="539552" y="1275606"/>
            <a:ext cx="8280920" cy="2415206"/>
          </a:xfrm>
        </p:spPr>
        <p:txBody>
          <a:bodyPr/>
          <a:lstStyle/>
          <a:p>
            <a:pPr algn="ctr"/>
            <a:br>
              <a:rPr lang="fr-FR" b="1" dirty="0"/>
            </a:br>
            <a:r>
              <a:rPr lang="fr-FR" b="1" dirty="0"/>
              <a:t>et pour finir et ne pas se tromper </a:t>
            </a:r>
            <a:br>
              <a:rPr lang="fr-FR" b="1" dirty="0"/>
            </a:br>
            <a:r>
              <a:rPr lang="fr-FR" b="1" dirty="0"/>
              <a:t>sur cette fin d’année 2019 :  </a:t>
            </a:r>
            <a:br>
              <a:rPr lang="fr-FR" b="1" dirty="0"/>
            </a:br>
            <a:r>
              <a:rPr lang="fr-FR" b="1" dirty="0"/>
              <a:t>quiz de synthèse </a:t>
            </a:r>
          </a:p>
        </p:txBody>
      </p:sp>
    </p:spTree>
    <p:extLst>
      <p:ext uri="{BB962C8B-B14F-4D97-AF65-F5344CB8AC3E}">
        <p14:creationId xmlns:p14="http://schemas.microsoft.com/office/powerpoint/2010/main" val="1547694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79803-C16E-4EA2-B5FC-43FF522ECC58}"/>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4" name="Espace réservé de la date 3">
            <a:extLst>
              <a:ext uri="{FF2B5EF4-FFF2-40B4-BE49-F238E27FC236}">
                <a16:creationId xmlns:a16="http://schemas.microsoft.com/office/drawing/2014/main" id="{9998E76C-08EB-45C2-88AF-D8683F13475F}"/>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6555DE92-A548-40BE-8577-0B7CDB436D1A}"/>
              </a:ext>
            </a:extLst>
          </p:cNvPr>
          <p:cNvSpPr>
            <a:spLocks noGrp="1"/>
          </p:cNvSpPr>
          <p:nvPr>
            <p:ph type="sldNum" sz="quarter" idx="12"/>
          </p:nvPr>
        </p:nvSpPr>
        <p:spPr/>
        <p:txBody>
          <a:bodyPr/>
          <a:lstStyle/>
          <a:p>
            <a:fld id="{234C85C7-78DF-4E58-B008-70A75810ACC7}" type="slidenum">
              <a:rPr lang="fr-FR" smtClean="0"/>
              <a:pPr/>
              <a:t>49</a:t>
            </a:fld>
            <a:endParaRPr lang="fr-FR" dirty="0"/>
          </a:p>
        </p:txBody>
      </p:sp>
      <p:sp>
        <p:nvSpPr>
          <p:cNvPr id="8" name="Espace réservé du contenu 7">
            <a:extLst>
              <a:ext uri="{FF2B5EF4-FFF2-40B4-BE49-F238E27FC236}">
                <a16:creationId xmlns:a16="http://schemas.microsoft.com/office/drawing/2014/main" id="{507A37E6-4135-4B01-B054-105313BB0591}"/>
              </a:ext>
            </a:extLst>
          </p:cNvPr>
          <p:cNvSpPr>
            <a:spLocks noGrp="1"/>
          </p:cNvSpPr>
          <p:nvPr>
            <p:ph idx="1"/>
          </p:nvPr>
        </p:nvSpPr>
        <p:spPr>
          <a:xfrm>
            <a:off x="179512" y="918000"/>
            <a:ext cx="8640960" cy="3951656"/>
          </a:xfrm>
        </p:spPr>
        <p:txBody>
          <a:bodyPr/>
          <a:lstStyle/>
          <a:p>
            <a:pPr>
              <a:spcBef>
                <a:spcPct val="100000"/>
              </a:spcBef>
            </a:pPr>
            <a:r>
              <a:rPr lang="fr-FR" altLang="fr-FR" dirty="0"/>
              <a:t>1. L’objectif de la réforme de l’épargne retraite est de  : </a:t>
            </a:r>
          </a:p>
          <a:p>
            <a:pPr marL="358775">
              <a:spcBef>
                <a:spcPct val="100000"/>
              </a:spcBef>
            </a:pPr>
            <a:r>
              <a:rPr lang="fr-FR" altLang="fr-FR" dirty="0">
                <a:sym typeface="Webdings" panose="05030102010509060703" pitchFamily="18" charset="2"/>
              </a:rPr>
              <a:t> développer les fonds propres des entreprises 	 </a:t>
            </a:r>
          </a:p>
          <a:p>
            <a:pPr marL="358775">
              <a:spcBef>
                <a:spcPct val="50000"/>
              </a:spcBef>
              <a:buFont typeface="Webdings" panose="05030102010509060703" pitchFamily="18" charset="2"/>
              <a:buChar char="c"/>
            </a:pPr>
            <a:r>
              <a:rPr lang="fr-FR" altLang="fr-FR" dirty="0">
                <a:sym typeface="Webdings" panose="05030102010509060703" pitchFamily="18" charset="2"/>
              </a:rPr>
              <a:t> rendre plus attractive l’épargne retraite 		</a:t>
            </a:r>
          </a:p>
          <a:p>
            <a:pPr marL="358775">
              <a:spcBef>
                <a:spcPct val="50000"/>
              </a:spcBef>
            </a:pPr>
            <a:r>
              <a:rPr lang="fr-FR" altLang="fr-FR" dirty="0">
                <a:sym typeface="Webdings" panose="05030102010509060703" pitchFamily="18" charset="2"/>
              </a:rPr>
              <a:t> protéger les français face à la dégradation des régimes obligatoires (objectif sous-jacent) </a:t>
            </a:r>
          </a:p>
          <a:p>
            <a:endParaRPr lang="fr-FR" dirty="0"/>
          </a:p>
          <a:p>
            <a:endParaRPr lang="fr-FR" dirty="0"/>
          </a:p>
        </p:txBody>
      </p:sp>
      <p:grpSp>
        <p:nvGrpSpPr>
          <p:cNvPr id="10" name="Groupe 9">
            <a:extLst>
              <a:ext uri="{FF2B5EF4-FFF2-40B4-BE49-F238E27FC236}">
                <a16:creationId xmlns:a16="http://schemas.microsoft.com/office/drawing/2014/main" id="{C1302329-25A6-4B55-B16E-2893EDA57423}"/>
              </a:ext>
            </a:extLst>
          </p:cNvPr>
          <p:cNvGrpSpPr/>
          <p:nvPr/>
        </p:nvGrpSpPr>
        <p:grpSpPr>
          <a:xfrm>
            <a:off x="590135" y="1466478"/>
            <a:ext cx="334609" cy="1174846"/>
            <a:chOff x="590135" y="1466478"/>
            <a:chExt cx="334609" cy="1174846"/>
          </a:xfrm>
        </p:grpSpPr>
        <p:pic>
          <p:nvPicPr>
            <p:cNvPr id="6" name="Graphique 5" descr="Coche">
              <a:extLst>
                <a:ext uri="{FF2B5EF4-FFF2-40B4-BE49-F238E27FC236}">
                  <a16:creationId xmlns:a16="http://schemas.microsoft.com/office/drawing/2014/main" id="{66BB9D36-E7C1-40E3-B1D3-0EFDCCBB14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560" y="1466478"/>
              <a:ext cx="313184" cy="313184"/>
            </a:xfrm>
            <a:prstGeom prst="rect">
              <a:avLst/>
            </a:prstGeom>
          </p:spPr>
        </p:pic>
        <p:pic>
          <p:nvPicPr>
            <p:cNvPr id="7" name="Graphique 6" descr="Coche">
              <a:extLst>
                <a:ext uri="{FF2B5EF4-FFF2-40B4-BE49-F238E27FC236}">
                  <a16:creationId xmlns:a16="http://schemas.microsoft.com/office/drawing/2014/main" id="{E65CC7A2-8690-4E88-BA79-974C3FE9E5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560" y="1898526"/>
              <a:ext cx="313184" cy="313184"/>
            </a:xfrm>
            <a:prstGeom prst="rect">
              <a:avLst/>
            </a:prstGeom>
          </p:spPr>
        </p:pic>
        <p:pic>
          <p:nvPicPr>
            <p:cNvPr id="9" name="Graphique 8" descr="Coche">
              <a:extLst>
                <a:ext uri="{FF2B5EF4-FFF2-40B4-BE49-F238E27FC236}">
                  <a16:creationId xmlns:a16="http://schemas.microsoft.com/office/drawing/2014/main" id="{00911842-A8B1-4B80-9C88-024F5CCC70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135" y="2328140"/>
              <a:ext cx="313184" cy="313184"/>
            </a:xfrm>
            <a:prstGeom prst="rect">
              <a:avLst/>
            </a:prstGeom>
          </p:spPr>
        </p:pic>
      </p:grpSp>
    </p:spTree>
    <p:custDataLst>
      <p:tags r:id="rId1"/>
    </p:custDataLst>
    <p:extLst>
      <p:ext uri="{BB962C8B-B14F-4D97-AF65-F5344CB8AC3E}">
        <p14:creationId xmlns:p14="http://schemas.microsoft.com/office/powerpoint/2010/main" val="27905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918000"/>
            <a:ext cx="8784976" cy="3453950"/>
          </a:xfrm>
        </p:spPr>
        <p:txBody>
          <a:bodyPr/>
          <a:lstStyle/>
          <a:p>
            <a:r>
              <a:rPr lang="fr-FR" dirty="0"/>
              <a:t>Face à ces constats, </a:t>
            </a:r>
            <a:r>
              <a:rPr lang="fr-FR" b="1" dirty="0"/>
              <a:t>l’objectif de la réforme </a:t>
            </a:r>
            <a:r>
              <a:rPr lang="fr-FR" dirty="0">
                <a:solidFill>
                  <a:schemeClr val="accent6"/>
                </a:solidFill>
              </a:rPr>
              <a:t>est de rendre plus attractive l’épargne retraite :</a:t>
            </a:r>
          </a:p>
          <a:p>
            <a:endParaRPr lang="fr-FR" dirty="0">
              <a:solidFill>
                <a:schemeClr val="accent6"/>
              </a:solidFill>
            </a:endParaRPr>
          </a:p>
          <a:p>
            <a:pPr marL="285750" indent="-285750">
              <a:buFont typeface="Arial" panose="020B0604020202020204" pitchFamily="34" charset="0"/>
              <a:buChar char="•"/>
            </a:pPr>
            <a:r>
              <a:rPr lang="fr-FR" dirty="0">
                <a:solidFill>
                  <a:schemeClr val="accent6"/>
                </a:solidFill>
              </a:rPr>
              <a:t>pour mieux protéger les français face à la dégradation de leurs revenus en phase de retraite</a:t>
            </a:r>
            <a:endParaRPr lang="fr-FR" dirty="0"/>
          </a:p>
          <a:p>
            <a:pPr marL="285750" indent="-285750">
              <a:buFont typeface="Arial" panose="020B0604020202020204" pitchFamily="34" charset="0"/>
              <a:buChar char="•"/>
            </a:pPr>
            <a:r>
              <a:rPr lang="fr-FR" dirty="0">
                <a:solidFill>
                  <a:schemeClr val="accent6"/>
                </a:solidFill>
              </a:rPr>
              <a:t>tout en redirigeant l’épargne des français vers l’économie réelle </a:t>
            </a:r>
          </a:p>
          <a:p>
            <a:pPr marL="285750" indent="-285750">
              <a:buFont typeface="Arial" panose="020B0604020202020204" pitchFamily="34" charset="0"/>
              <a:buChar char="•"/>
            </a:pPr>
            <a:r>
              <a:rPr lang="fr-FR" dirty="0">
                <a:solidFill>
                  <a:schemeClr val="accent6"/>
                </a:solidFill>
              </a:rPr>
              <a:t>en dotant cette épargne retraite de titres financiers ou de grilles de gestion financières tournées vers la capitalisation des entreprises (arrêté du 07.08.2019)    </a:t>
            </a:r>
          </a:p>
          <a:p>
            <a:endParaRPr lang="fr-FR"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5</a:t>
            </a:fld>
            <a:endParaRPr lang="fr-FR" dirty="0"/>
          </a:p>
        </p:txBody>
      </p:sp>
    </p:spTree>
    <p:custDataLst>
      <p:tags r:id="rId1"/>
    </p:custDataLst>
    <p:extLst>
      <p:ext uri="{BB962C8B-B14F-4D97-AF65-F5344CB8AC3E}">
        <p14:creationId xmlns:p14="http://schemas.microsoft.com/office/powerpoint/2010/main" val="2509311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179512" y="918000"/>
            <a:ext cx="8496944" cy="2013790"/>
          </a:xfrm>
        </p:spPr>
        <p:txBody>
          <a:bodyPr/>
          <a:lstStyle/>
          <a:p>
            <a:pPr algn="ctr">
              <a:spcBef>
                <a:spcPct val="100000"/>
              </a:spcBef>
            </a:pPr>
            <a:r>
              <a:rPr lang="fr-FR" altLang="fr-FR" dirty="0"/>
              <a:t>2. Les règles communes à la nouvelle offre d’épargne retraite seront régies par  :</a:t>
            </a:r>
          </a:p>
          <a:p>
            <a:pPr>
              <a:spcBef>
                <a:spcPct val="50000"/>
              </a:spcBef>
            </a:pPr>
            <a:r>
              <a:rPr lang="fr-FR" altLang="fr-FR" dirty="0"/>
              <a:t>	</a:t>
            </a:r>
            <a:r>
              <a:rPr lang="fr-FR" altLang="fr-FR" dirty="0">
                <a:sym typeface="Webdings" panose="05030102010509060703" pitchFamily="18" charset="2"/>
              </a:rPr>
              <a:t>		  le Code Monétaire et Financier		</a:t>
            </a:r>
          </a:p>
          <a:p>
            <a:pPr>
              <a:spcBef>
                <a:spcPct val="50000"/>
              </a:spcBef>
            </a:pPr>
            <a:r>
              <a:rPr lang="fr-FR" altLang="fr-FR" dirty="0">
                <a:sym typeface="Webdings" panose="05030102010509060703" pitchFamily="18" charset="2"/>
              </a:rPr>
              <a:t>                                              le Code des Assurances </a:t>
            </a:r>
          </a:p>
          <a:p>
            <a:pPr>
              <a:spcBef>
                <a:spcPct val="50000"/>
              </a:spcBef>
            </a:pPr>
            <a:r>
              <a:rPr lang="fr-FR" altLang="fr-FR" dirty="0">
                <a:sym typeface="Webdings" panose="05030102010509060703" pitchFamily="18" charset="2"/>
              </a:rPr>
              <a:t>                                              le Code de la Route  </a:t>
            </a:r>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50</a:t>
            </a:fld>
            <a:endParaRPr lang="fr-FR" dirty="0"/>
          </a:p>
        </p:txBody>
      </p:sp>
      <p:pic>
        <p:nvPicPr>
          <p:cNvPr id="7" name="Image 6">
            <a:extLst>
              <a:ext uri="{FF2B5EF4-FFF2-40B4-BE49-F238E27FC236}">
                <a16:creationId xmlns:a16="http://schemas.microsoft.com/office/drawing/2014/main" id="{F91C2F8C-F052-4FF7-8A08-CDF34D2F7910}"/>
              </a:ext>
            </a:extLst>
          </p:cNvPr>
          <p:cNvPicPr>
            <a:picLocks noChangeAspect="1"/>
          </p:cNvPicPr>
          <p:nvPr/>
        </p:nvPicPr>
        <p:blipFill>
          <a:blip r:embed="rId4"/>
          <a:stretch>
            <a:fillRect/>
          </a:stretch>
        </p:blipFill>
        <p:spPr>
          <a:xfrm>
            <a:off x="3059832" y="1347614"/>
            <a:ext cx="310923" cy="310923"/>
          </a:xfrm>
          <a:prstGeom prst="rect">
            <a:avLst/>
          </a:prstGeom>
        </p:spPr>
      </p:pic>
    </p:spTree>
    <p:custDataLst>
      <p:tags r:id="rId1"/>
    </p:custDataLst>
    <p:extLst>
      <p:ext uri="{BB962C8B-B14F-4D97-AF65-F5344CB8AC3E}">
        <p14:creationId xmlns:p14="http://schemas.microsoft.com/office/powerpoint/2010/main" val="404068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p:txBody>
          <a:bodyPr/>
          <a:lstStyle/>
          <a:p>
            <a:pPr>
              <a:spcBef>
                <a:spcPct val="50000"/>
              </a:spcBef>
            </a:pPr>
            <a:r>
              <a:rPr lang="fr-FR" altLang="fr-FR" dirty="0"/>
              <a:t>3. Le client pourra souscrire un PER soit :</a:t>
            </a:r>
          </a:p>
          <a:p>
            <a:pPr>
              <a:spcBef>
                <a:spcPct val="50000"/>
              </a:spcBef>
            </a:pPr>
            <a:r>
              <a:rPr lang="fr-FR" altLang="fr-FR" dirty="0"/>
              <a:t>	</a:t>
            </a:r>
            <a:r>
              <a:rPr lang="fr-FR" altLang="fr-FR" dirty="0">
                <a:sym typeface="Webdings" panose="05030102010509060703" pitchFamily="18" charset="2"/>
              </a:rPr>
              <a:t>		  par adhésion à un compte-titres		 </a:t>
            </a:r>
          </a:p>
          <a:p>
            <a:pPr>
              <a:spcBef>
                <a:spcPct val="50000"/>
              </a:spcBef>
            </a:pPr>
            <a:r>
              <a:rPr lang="fr-FR" altLang="fr-FR" dirty="0">
                <a:sym typeface="Webdings" panose="05030102010509060703" pitchFamily="18" charset="2"/>
              </a:rPr>
              <a:t>                                             par adhésion à un contrat d’assurance de groupe </a:t>
            </a:r>
          </a:p>
          <a:p>
            <a:r>
              <a:rPr lang="fr-FR" altLang="fr-FR" dirty="0">
                <a:sym typeface="Webdings" panose="05030102010509060703" pitchFamily="18" charset="2"/>
              </a:rPr>
              <a:t>                                             par adhésion à la Française des Jeux </a:t>
            </a:r>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51</a:t>
            </a:fld>
            <a:endParaRPr lang="fr-FR" dirty="0"/>
          </a:p>
        </p:txBody>
      </p:sp>
      <p:grpSp>
        <p:nvGrpSpPr>
          <p:cNvPr id="6" name="Groupe 5">
            <a:extLst>
              <a:ext uri="{FF2B5EF4-FFF2-40B4-BE49-F238E27FC236}">
                <a16:creationId xmlns:a16="http://schemas.microsoft.com/office/drawing/2014/main" id="{8D49B1EC-85C0-4ED8-9CD4-8BB1E571F137}"/>
              </a:ext>
            </a:extLst>
          </p:cNvPr>
          <p:cNvGrpSpPr/>
          <p:nvPr/>
        </p:nvGrpSpPr>
        <p:grpSpPr>
          <a:xfrm>
            <a:off x="3059832" y="1347614"/>
            <a:ext cx="310923" cy="742971"/>
            <a:chOff x="3059832" y="1347614"/>
            <a:chExt cx="310923" cy="742971"/>
          </a:xfrm>
        </p:grpSpPr>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3059832" y="1347614"/>
              <a:ext cx="310923" cy="310923"/>
            </a:xfrm>
            <a:prstGeom prst="rect">
              <a:avLst/>
            </a:prstGeom>
          </p:spPr>
        </p:pic>
        <p:pic>
          <p:nvPicPr>
            <p:cNvPr id="7" name="Image 6">
              <a:extLst>
                <a:ext uri="{FF2B5EF4-FFF2-40B4-BE49-F238E27FC236}">
                  <a16:creationId xmlns:a16="http://schemas.microsoft.com/office/drawing/2014/main" id="{A80B4DF4-3577-48D8-8B32-6218102DE5D0}"/>
                </a:ext>
              </a:extLst>
            </p:cNvPr>
            <p:cNvPicPr>
              <a:picLocks noChangeAspect="1"/>
            </p:cNvPicPr>
            <p:nvPr/>
          </p:nvPicPr>
          <p:blipFill>
            <a:blip r:embed="rId4"/>
            <a:stretch>
              <a:fillRect/>
            </a:stretch>
          </p:blipFill>
          <p:spPr>
            <a:xfrm>
              <a:off x="3059832" y="1779662"/>
              <a:ext cx="310923" cy="310923"/>
            </a:xfrm>
            <a:prstGeom prst="rect">
              <a:avLst/>
            </a:prstGeom>
          </p:spPr>
        </p:pic>
      </p:grpSp>
    </p:spTree>
    <p:custDataLst>
      <p:tags r:id="rId1"/>
    </p:custDataLst>
    <p:extLst>
      <p:ext uri="{BB962C8B-B14F-4D97-AF65-F5344CB8AC3E}">
        <p14:creationId xmlns:p14="http://schemas.microsoft.com/office/powerpoint/2010/main" val="11487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p:txBody>
          <a:bodyPr/>
          <a:lstStyle/>
          <a:p>
            <a:pPr>
              <a:spcBef>
                <a:spcPct val="50000"/>
              </a:spcBef>
            </a:pPr>
            <a:r>
              <a:rPr lang="fr-FR" altLang="fr-FR" dirty="0"/>
              <a:t>4. La nouvelle offre d’épargne retraite se décompose par  :</a:t>
            </a:r>
          </a:p>
          <a:p>
            <a:pPr>
              <a:spcBef>
                <a:spcPct val="50000"/>
              </a:spcBef>
            </a:pPr>
            <a:r>
              <a:rPr lang="fr-FR" altLang="fr-FR" dirty="0"/>
              <a:t>	</a:t>
            </a:r>
            <a:r>
              <a:rPr lang="fr-FR" altLang="fr-FR" dirty="0">
                <a:sym typeface="Webdings" panose="05030102010509060703" pitchFamily="18" charset="2"/>
              </a:rPr>
              <a:t>  un plan d’entreprise collectif et un plan individuel 		 </a:t>
            </a:r>
          </a:p>
          <a:p>
            <a:pPr>
              <a:spcBef>
                <a:spcPct val="50000"/>
              </a:spcBef>
            </a:pPr>
            <a:r>
              <a:rPr lang="fr-FR" altLang="fr-FR" dirty="0">
                <a:sym typeface="Webdings" panose="05030102010509060703" pitchFamily="18" charset="2"/>
              </a:rPr>
              <a:t>                un plan d’entreprise et un plan individuel </a:t>
            </a:r>
          </a:p>
          <a:p>
            <a:r>
              <a:rPr lang="fr-FR" altLang="fr-FR" dirty="0">
                <a:sym typeface="Webdings" panose="05030102010509060703" pitchFamily="18" charset="2"/>
              </a:rPr>
              <a:t>                un plan d’entreprise obligatoire et un plan individuel  </a:t>
            </a:r>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52</a:t>
            </a:fld>
            <a:endParaRPr lang="fr-FR" dirty="0"/>
          </a:p>
        </p:txBody>
      </p:sp>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1187624" y="1756771"/>
            <a:ext cx="310923" cy="310923"/>
          </a:xfrm>
          <a:prstGeom prst="rect">
            <a:avLst/>
          </a:prstGeom>
        </p:spPr>
      </p:pic>
    </p:spTree>
    <p:custDataLst>
      <p:tags r:id="rId1"/>
    </p:custDataLst>
    <p:extLst>
      <p:ext uri="{BB962C8B-B14F-4D97-AF65-F5344CB8AC3E}">
        <p14:creationId xmlns:p14="http://schemas.microsoft.com/office/powerpoint/2010/main" val="27192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179512" y="918000"/>
            <a:ext cx="8496944" cy="2085798"/>
          </a:xfrm>
        </p:spPr>
        <p:txBody>
          <a:bodyPr/>
          <a:lstStyle/>
          <a:p>
            <a:pPr>
              <a:spcBef>
                <a:spcPct val="50000"/>
              </a:spcBef>
            </a:pPr>
            <a:r>
              <a:rPr lang="fr-FR" altLang="fr-FR" dirty="0"/>
              <a:t>5. La fiscalité de la nouvelle offre d’épargne retraite dépend   :</a:t>
            </a:r>
          </a:p>
          <a:p>
            <a:pPr>
              <a:spcBef>
                <a:spcPct val="50000"/>
              </a:spcBef>
            </a:pPr>
            <a:r>
              <a:rPr lang="fr-FR" altLang="fr-FR" dirty="0"/>
              <a:t>	</a:t>
            </a:r>
            <a:r>
              <a:rPr lang="fr-FR" altLang="fr-FR" dirty="0">
                <a:sym typeface="Webdings" panose="05030102010509060703" pitchFamily="18" charset="2"/>
              </a:rPr>
              <a:t>  du type de plans ( PERI/PERO/PERECO) 		 </a:t>
            </a:r>
          </a:p>
          <a:p>
            <a:pPr>
              <a:spcBef>
                <a:spcPct val="50000"/>
              </a:spcBef>
            </a:pPr>
            <a:r>
              <a:rPr lang="fr-FR" altLang="fr-FR" dirty="0">
                <a:sym typeface="Webdings" panose="05030102010509060703" pitchFamily="18" charset="2"/>
              </a:rPr>
              <a:t>                du type de versements( volontaires/ épargne salariale/obligatoires)</a:t>
            </a:r>
          </a:p>
          <a:p>
            <a:r>
              <a:rPr lang="fr-FR" altLang="fr-FR" dirty="0">
                <a:sym typeface="Webdings" panose="05030102010509060703" pitchFamily="18" charset="2"/>
              </a:rPr>
              <a:t>                du type d’intervenants ( si droitier ou gaucher)   </a:t>
            </a:r>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53</a:t>
            </a:fld>
            <a:endParaRPr lang="fr-FR" dirty="0"/>
          </a:p>
        </p:txBody>
      </p:sp>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1187624" y="1756771"/>
            <a:ext cx="310923" cy="310923"/>
          </a:xfrm>
          <a:prstGeom prst="rect">
            <a:avLst/>
          </a:prstGeom>
        </p:spPr>
      </p:pic>
    </p:spTree>
    <p:custDataLst>
      <p:tags r:id="rId1"/>
    </p:custDataLst>
    <p:extLst>
      <p:ext uri="{BB962C8B-B14F-4D97-AF65-F5344CB8AC3E}">
        <p14:creationId xmlns:p14="http://schemas.microsoft.com/office/powerpoint/2010/main" val="38088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179512" y="918000"/>
            <a:ext cx="8496944" cy="2445838"/>
          </a:xfrm>
        </p:spPr>
        <p:txBody>
          <a:bodyPr/>
          <a:lstStyle/>
          <a:p>
            <a:pPr>
              <a:spcBef>
                <a:spcPct val="50000"/>
              </a:spcBef>
            </a:pPr>
            <a:r>
              <a:rPr lang="fr-FR" altLang="fr-FR" dirty="0"/>
              <a:t>6. j’aurai la possibilité de mixer capital ou rente pour l’épargne issue  :</a:t>
            </a:r>
          </a:p>
          <a:p>
            <a:pPr>
              <a:spcBef>
                <a:spcPct val="50000"/>
              </a:spcBef>
            </a:pPr>
            <a:r>
              <a:rPr lang="fr-FR" altLang="fr-FR" dirty="0"/>
              <a:t>	</a:t>
            </a:r>
            <a:r>
              <a:rPr lang="fr-FR" altLang="fr-FR" dirty="0">
                <a:sym typeface="Webdings" panose="05030102010509060703" pitchFamily="18" charset="2"/>
              </a:rPr>
              <a:t>  de mes versements volontaires 		 </a:t>
            </a:r>
          </a:p>
          <a:p>
            <a:pPr>
              <a:spcBef>
                <a:spcPct val="50000"/>
              </a:spcBef>
            </a:pPr>
            <a:r>
              <a:rPr lang="fr-FR" altLang="fr-FR" dirty="0">
                <a:sym typeface="Webdings" panose="05030102010509060703" pitchFamily="18" charset="2"/>
              </a:rPr>
              <a:t>                des versements issus de l’épargne salariale</a:t>
            </a:r>
          </a:p>
          <a:p>
            <a:r>
              <a:rPr lang="fr-FR" altLang="fr-FR" dirty="0">
                <a:sym typeface="Webdings" panose="05030102010509060703" pitchFamily="18" charset="2"/>
              </a:rPr>
              <a:t>                des versements obligatoires</a:t>
            </a:r>
          </a:p>
          <a:p>
            <a:r>
              <a:rPr lang="fr-FR" altLang="fr-FR" dirty="0">
                <a:sym typeface="Webdings" panose="05030102010509060703" pitchFamily="18" charset="2"/>
              </a:rPr>
              <a:t>                de mes versements en liquide </a:t>
            </a:r>
          </a:p>
          <a:p>
            <a:r>
              <a:rPr lang="fr-FR" altLang="fr-FR" dirty="0">
                <a:sym typeface="Webdings" panose="05030102010509060703" pitchFamily="18" charset="2"/>
              </a:rPr>
              <a:t>                de mes versements et inversement  </a:t>
            </a:r>
          </a:p>
          <a:p>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54</a:t>
            </a:fld>
            <a:endParaRPr lang="fr-FR" dirty="0"/>
          </a:p>
        </p:txBody>
      </p:sp>
      <p:grpSp>
        <p:nvGrpSpPr>
          <p:cNvPr id="6" name="Groupe 5">
            <a:extLst>
              <a:ext uri="{FF2B5EF4-FFF2-40B4-BE49-F238E27FC236}">
                <a16:creationId xmlns:a16="http://schemas.microsoft.com/office/drawing/2014/main" id="{13913E23-EBAD-429F-BE48-FDC33D8DD901}"/>
              </a:ext>
            </a:extLst>
          </p:cNvPr>
          <p:cNvGrpSpPr/>
          <p:nvPr/>
        </p:nvGrpSpPr>
        <p:grpSpPr>
          <a:xfrm>
            <a:off x="1187624" y="1324723"/>
            <a:ext cx="310923" cy="742971"/>
            <a:chOff x="1187624" y="1324723"/>
            <a:chExt cx="310923" cy="742971"/>
          </a:xfrm>
        </p:grpSpPr>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1187624" y="1756771"/>
              <a:ext cx="310923" cy="310923"/>
            </a:xfrm>
            <a:prstGeom prst="rect">
              <a:avLst/>
            </a:prstGeom>
          </p:spPr>
        </p:pic>
        <p:pic>
          <p:nvPicPr>
            <p:cNvPr id="7" name="Image 6">
              <a:extLst>
                <a:ext uri="{FF2B5EF4-FFF2-40B4-BE49-F238E27FC236}">
                  <a16:creationId xmlns:a16="http://schemas.microsoft.com/office/drawing/2014/main" id="{32E219DF-7960-47FA-B37B-9749298EFB55}"/>
                </a:ext>
              </a:extLst>
            </p:cNvPr>
            <p:cNvPicPr>
              <a:picLocks noChangeAspect="1"/>
            </p:cNvPicPr>
            <p:nvPr/>
          </p:nvPicPr>
          <p:blipFill>
            <a:blip r:embed="rId4"/>
            <a:stretch>
              <a:fillRect/>
            </a:stretch>
          </p:blipFill>
          <p:spPr>
            <a:xfrm>
              <a:off x="1187624" y="1324723"/>
              <a:ext cx="310923" cy="310923"/>
            </a:xfrm>
            <a:prstGeom prst="rect">
              <a:avLst/>
            </a:prstGeom>
          </p:spPr>
        </p:pic>
      </p:grpSp>
    </p:spTree>
    <p:custDataLst>
      <p:tags r:id="rId1"/>
    </p:custDataLst>
    <p:extLst>
      <p:ext uri="{BB962C8B-B14F-4D97-AF65-F5344CB8AC3E}">
        <p14:creationId xmlns:p14="http://schemas.microsoft.com/office/powerpoint/2010/main" val="27198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179512" y="918000"/>
            <a:ext cx="8496944" cy="2445838"/>
          </a:xfrm>
        </p:spPr>
        <p:txBody>
          <a:bodyPr/>
          <a:lstStyle/>
          <a:p>
            <a:pPr>
              <a:spcBef>
                <a:spcPct val="50000"/>
              </a:spcBef>
            </a:pPr>
            <a:r>
              <a:rPr lang="fr-FR" altLang="fr-FR" dirty="0"/>
              <a:t>7. La loi a renforcé l’obligation d’information et de conseil pour le PER   :</a:t>
            </a:r>
          </a:p>
          <a:p>
            <a:pPr>
              <a:spcBef>
                <a:spcPct val="50000"/>
              </a:spcBef>
            </a:pPr>
            <a:r>
              <a:rPr lang="fr-FR" altLang="fr-FR" dirty="0"/>
              <a:t>	</a:t>
            </a:r>
            <a:r>
              <a:rPr lang="fr-FR" altLang="fr-FR" dirty="0">
                <a:sym typeface="Webdings" panose="05030102010509060703" pitchFamily="18" charset="2"/>
              </a:rPr>
              <a:t>  avant l’adhésion 		 </a:t>
            </a:r>
          </a:p>
          <a:p>
            <a:pPr>
              <a:spcBef>
                <a:spcPct val="50000"/>
              </a:spcBef>
            </a:pPr>
            <a:r>
              <a:rPr lang="fr-FR" altLang="fr-FR" dirty="0">
                <a:sym typeface="Webdings" panose="05030102010509060703" pitchFamily="18" charset="2"/>
              </a:rPr>
              <a:t>                pendant la phase de constitution du plan</a:t>
            </a:r>
          </a:p>
          <a:p>
            <a:r>
              <a:rPr lang="fr-FR" altLang="fr-FR" dirty="0">
                <a:sym typeface="Webdings" panose="05030102010509060703" pitchFamily="18" charset="2"/>
              </a:rPr>
              <a:t>                au moment de la liquidation du plan </a:t>
            </a:r>
          </a:p>
          <a:p>
            <a:r>
              <a:rPr lang="fr-FR" altLang="fr-FR" dirty="0">
                <a:sym typeface="Webdings" panose="05030102010509060703" pitchFamily="18" charset="2"/>
              </a:rPr>
              <a:t>                pendant le Tour de France </a:t>
            </a:r>
          </a:p>
          <a:p>
            <a:r>
              <a:rPr lang="fr-FR" altLang="fr-FR" dirty="0">
                <a:sym typeface="Webdings" panose="05030102010509060703" pitchFamily="18" charset="2"/>
              </a:rPr>
              <a:t>                 </a:t>
            </a:r>
          </a:p>
          <a:p>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55</a:t>
            </a:fld>
            <a:endParaRPr lang="fr-FR" dirty="0"/>
          </a:p>
        </p:txBody>
      </p:sp>
      <p:grpSp>
        <p:nvGrpSpPr>
          <p:cNvPr id="6" name="Groupe 5">
            <a:extLst>
              <a:ext uri="{FF2B5EF4-FFF2-40B4-BE49-F238E27FC236}">
                <a16:creationId xmlns:a16="http://schemas.microsoft.com/office/drawing/2014/main" id="{C5608D55-6C6E-4946-9637-44D3E79E39A7}"/>
              </a:ext>
            </a:extLst>
          </p:cNvPr>
          <p:cNvGrpSpPr/>
          <p:nvPr/>
        </p:nvGrpSpPr>
        <p:grpSpPr>
          <a:xfrm>
            <a:off x="1187624" y="1324723"/>
            <a:ext cx="310923" cy="1103011"/>
            <a:chOff x="1187624" y="1324723"/>
            <a:chExt cx="310923" cy="1103011"/>
          </a:xfrm>
        </p:grpSpPr>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1187624" y="1756771"/>
              <a:ext cx="310923" cy="310923"/>
            </a:xfrm>
            <a:prstGeom prst="rect">
              <a:avLst/>
            </a:prstGeom>
          </p:spPr>
        </p:pic>
        <p:pic>
          <p:nvPicPr>
            <p:cNvPr id="7" name="Image 6">
              <a:extLst>
                <a:ext uri="{FF2B5EF4-FFF2-40B4-BE49-F238E27FC236}">
                  <a16:creationId xmlns:a16="http://schemas.microsoft.com/office/drawing/2014/main" id="{32E219DF-7960-47FA-B37B-9749298EFB55}"/>
                </a:ext>
              </a:extLst>
            </p:cNvPr>
            <p:cNvPicPr>
              <a:picLocks noChangeAspect="1"/>
            </p:cNvPicPr>
            <p:nvPr/>
          </p:nvPicPr>
          <p:blipFill>
            <a:blip r:embed="rId4"/>
            <a:stretch>
              <a:fillRect/>
            </a:stretch>
          </p:blipFill>
          <p:spPr>
            <a:xfrm>
              <a:off x="1187624" y="1324723"/>
              <a:ext cx="310923" cy="310923"/>
            </a:xfrm>
            <a:prstGeom prst="rect">
              <a:avLst/>
            </a:prstGeom>
          </p:spPr>
        </p:pic>
        <p:pic>
          <p:nvPicPr>
            <p:cNvPr id="9" name="Image 8">
              <a:extLst>
                <a:ext uri="{FF2B5EF4-FFF2-40B4-BE49-F238E27FC236}">
                  <a16:creationId xmlns:a16="http://schemas.microsoft.com/office/drawing/2014/main" id="{D322037B-8BE4-4F89-9031-0C4D63DD9EB9}"/>
                </a:ext>
              </a:extLst>
            </p:cNvPr>
            <p:cNvPicPr>
              <a:picLocks noChangeAspect="1"/>
            </p:cNvPicPr>
            <p:nvPr/>
          </p:nvPicPr>
          <p:blipFill>
            <a:blip r:embed="rId4"/>
            <a:stretch>
              <a:fillRect/>
            </a:stretch>
          </p:blipFill>
          <p:spPr>
            <a:xfrm>
              <a:off x="1187624" y="2116811"/>
              <a:ext cx="310923" cy="310923"/>
            </a:xfrm>
            <a:prstGeom prst="rect">
              <a:avLst/>
            </a:prstGeom>
          </p:spPr>
        </p:pic>
      </p:grpSp>
    </p:spTree>
    <p:custDataLst>
      <p:tags r:id="rId1"/>
    </p:custDataLst>
    <p:extLst>
      <p:ext uri="{BB962C8B-B14F-4D97-AF65-F5344CB8AC3E}">
        <p14:creationId xmlns:p14="http://schemas.microsoft.com/office/powerpoint/2010/main" val="21299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251520" y="918000"/>
            <a:ext cx="8568952" cy="2445838"/>
          </a:xfrm>
        </p:spPr>
        <p:txBody>
          <a:bodyPr/>
          <a:lstStyle/>
          <a:p>
            <a:pPr>
              <a:spcBef>
                <a:spcPct val="50000"/>
              </a:spcBef>
            </a:pPr>
            <a:r>
              <a:rPr lang="fr-FR" altLang="fr-FR" dirty="0"/>
              <a:t>8. La loi a renforcé l’obligation d’information et de conseil pour le client spécifiquement pour le PERI pour tenir compte  :</a:t>
            </a:r>
          </a:p>
          <a:p>
            <a:pPr>
              <a:spcBef>
                <a:spcPct val="50000"/>
              </a:spcBef>
            </a:pPr>
            <a:r>
              <a:rPr lang="fr-FR" altLang="fr-FR" dirty="0"/>
              <a:t>	</a:t>
            </a:r>
            <a:r>
              <a:rPr lang="fr-FR" altLang="fr-FR" dirty="0">
                <a:sym typeface="Webdings" panose="05030102010509060703" pitchFamily="18" charset="2"/>
              </a:rPr>
              <a:t>  de sa situation	 </a:t>
            </a:r>
          </a:p>
          <a:p>
            <a:pPr>
              <a:spcBef>
                <a:spcPct val="50000"/>
              </a:spcBef>
            </a:pPr>
            <a:r>
              <a:rPr lang="fr-FR" altLang="fr-FR" dirty="0">
                <a:sym typeface="Webdings" panose="05030102010509060703" pitchFamily="18" charset="2"/>
              </a:rPr>
              <a:t>                de ses connaissances financières </a:t>
            </a:r>
          </a:p>
          <a:p>
            <a:r>
              <a:rPr lang="fr-FR" altLang="fr-FR" dirty="0">
                <a:sym typeface="Webdings" panose="05030102010509060703" pitchFamily="18" charset="2"/>
              </a:rPr>
              <a:t>                de ses besoins de préparation à la retraite </a:t>
            </a:r>
          </a:p>
          <a:p>
            <a:r>
              <a:rPr lang="fr-FR" altLang="fr-FR" dirty="0">
                <a:sym typeface="Webdings" panose="05030102010509060703" pitchFamily="18" charset="2"/>
              </a:rPr>
              <a:t>                de la couleur de ses cheveux  </a:t>
            </a:r>
          </a:p>
          <a:p>
            <a:r>
              <a:rPr lang="fr-FR" altLang="fr-FR" dirty="0">
                <a:sym typeface="Webdings" panose="05030102010509060703" pitchFamily="18" charset="2"/>
              </a:rPr>
              <a:t>                 </a:t>
            </a:r>
          </a:p>
          <a:p>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56</a:t>
            </a:fld>
            <a:endParaRPr lang="fr-FR" dirty="0"/>
          </a:p>
        </p:txBody>
      </p:sp>
      <p:grpSp>
        <p:nvGrpSpPr>
          <p:cNvPr id="6" name="Groupe 5">
            <a:extLst>
              <a:ext uri="{FF2B5EF4-FFF2-40B4-BE49-F238E27FC236}">
                <a16:creationId xmlns:a16="http://schemas.microsoft.com/office/drawing/2014/main" id="{FB5BC0A8-FD53-4702-9FBF-24D86E46D905}"/>
              </a:ext>
            </a:extLst>
          </p:cNvPr>
          <p:cNvGrpSpPr/>
          <p:nvPr/>
        </p:nvGrpSpPr>
        <p:grpSpPr>
          <a:xfrm>
            <a:off x="1236741" y="1635646"/>
            <a:ext cx="333814" cy="1080120"/>
            <a:chOff x="1236741" y="1635646"/>
            <a:chExt cx="333814" cy="1080120"/>
          </a:xfrm>
        </p:grpSpPr>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1236741" y="2067694"/>
              <a:ext cx="310923" cy="310923"/>
            </a:xfrm>
            <a:prstGeom prst="rect">
              <a:avLst/>
            </a:prstGeom>
          </p:spPr>
        </p:pic>
        <p:pic>
          <p:nvPicPr>
            <p:cNvPr id="7" name="Image 6">
              <a:extLst>
                <a:ext uri="{FF2B5EF4-FFF2-40B4-BE49-F238E27FC236}">
                  <a16:creationId xmlns:a16="http://schemas.microsoft.com/office/drawing/2014/main" id="{32E219DF-7960-47FA-B37B-9749298EFB55}"/>
                </a:ext>
              </a:extLst>
            </p:cNvPr>
            <p:cNvPicPr>
              <a:picLocks noChangeAspect="1"/>
            </p:cNvPicPr>
            <p:nvPr/>
          </p:nvPicPr>
          <p:blipFill>
            <a:blip r:embed="rId4"/>
            <a:stretch>
              <a:fillRect/>
            </a:stretch>
          </p:blipFill>
          <p:spPr>
            <a:xfrm>
              <a:off x="1259632" y="1635646"/>
              <a:ext cx="310923" cy="310923"/>
            </a:xfrm>
            <a:prstGeom prst="rect">
              <a:avLst/>
            </a:prstGeom>
          </p:spPr>
        </p:pic>
        <p:pic>
          <p:nvPicPr>
            <p:cNvPr id="9" name="Image 8">
              <a:extLst>
                <a:ext uri="{FF2B5EF4-FFF2-40B4-BE49-F238E27FC236}">
                  <a16:creationId xmlns:a16="http://schemas.microsoft.com/office/drawing/2014/main" id="{D322037B-8BE4-4F89-9031-0C4D63DD9EB9}"/>
                </a:ext>
              </a:extLst>
            </p:cNvPr>
            <p:cNvPicPr>
              <a:picLocks noChangeAspect="1"/>
            </p:cNvPicPr>
            <p:nvPr/>
          </p:nvPicPr>
          <p:blipFill>
            <a:blip r:embed="rId4"/>
            <a:stretch>
              <a:fillRect/>
            </a:stretch>
          </p:blipFill>
          <p:spPr>
            <a:xfrm>
              <a:off x="1259632" y="2404843"/>
              <a:ext cx="310923" cy="310923"/>
            </a:xfrm>
            <a:prstGeom prst="rect">
              <a:avLst/>
            </a:prstGeom>
          </p:spPr>
        </p:pic>
      </p:grpSp>
    </p:spTree>
    <p:custDataLst>
      <p:tags r:id="rId1"/>
    </p:custDataLst>
    <p:extLst>
      <p:ext uri="{BB962C8B-B14F-4D97-AF65-F5344CB8AC3E}">
        <p14:creationId xmlns:p14="http://schemas.microsoft.com/office/powerpoint/2010/main" val="7863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251520" y="918000"/>
            <a:ext cx="8568952" cy="3309934"/>
          </a:xfrm>
        </p:spPr>
        <p:txBody>
          <a:bodyPr/>
          <a:lstStyle/>
          <a:p>
            <a:pPr>
              <a:spcBef>
                <a:spcPct val="50000"/>
              </a:spcBef>
            </a:pPr>
            <a:r>
              <a:rPr lang="fr-FR" altLang="fr-FR" dirty="0"/>
              <a:t>9. Passé le 01/10/2019, ai-je intérêt à souscrire un PER ou à continuer à verser sur mon contrat actuel   :</a:t>
            </a:r>
          </a:p>
          <a:p>
            <a:pPr marL="901700" indent="-901700">
              <a:spcBef>
                <a:spcPct val="50000"/>
              </a:spcBef>
            </a:pPr>
            <a:r>
              <a:rPr lang="fr-FR" altLang="fr-FR" dirty="0"/>
              <a:t>	</a:t>
            </a:r>
            <a:r>
              <a:rPr lang="fr-FR" altLang="fr-FR" dirty="0">
                <a:sym typeface="Webdings" panose="05030102010509060703" pitchFamily="18" charset="2"/>
              </a:rPr>
              <a:t>  continuer à verser si mon contrat est de bonne qualité	 </a:t>
            </a:r>
          </a:p>
          <a:p>
            <a:pPr marL="1260475" indent="-1260475">
              <a:spcBef>
                <a:spcPct val="50000"/>
              </a:spcBef>
            </a:pPr>
            <a:r>
              <a:rPr lang="fr-FR" altLang="fr-FR" dirty="0">
                <a:sym typeface="Webdings" panose="05030102010509060703" pitchFamily="18" charset="2"/>
              </a:rPr>
              <a:t>                rencontrer un spécialiste pour étudier l’opportunité de transférer mon ancien contrat vers un PER  </a:t>
            </a:r>
          </a:p>
          <a:p>
            <a:pPr marL="1260475" indent="-1260475"/>
            <a:r>
              <a:rPr lang="fr-FR" altLang="fr-FR" dirty="0">
                <a:sym typeface="Webdings" panose="05030102010509060703" pitchFamily="18" charset="2"/>
              </a:rPr>
              <a:t>                rencontrer un spécialiste pour étudier les avantages à garder mon ancien contrat et à ouvrir un PER  </a:t>
            </a:r>
          </a:p>
          <a:p>
            <a:pPr marL="1260475" indent="-1260475"/>
            <a:r>
              <a:rPr lang="fr-FR" altLang="fr-FR" dirty="0">
                <a:sym typeface="Webdings" panose="05030102010509060703" pitchFamily="18" charset="2"/>
              </a:rPr>
              <a:t>                faire appel à B.LE MAIRE   </a:t>
            </a:r>
          </a:p>
          <a:p>
            <a:r>
              <a:rPr lang="fr-FR" altLang="fr-FR" dirty="0">
                <a:sym typeface="Webdings" panose="05030102010509060703" pitchFamily="18" charset="2"/>
              </a:rPr>
              <a:t>                 </a:t>
            </a:r>
          </a:p>
          <a:p>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57</a:t>
            </a:fld>
            <a:endParaRPr lang="fr-FR" dirty="0"/>
          </a:p>
        </p:txBody>
      </p:sp>
      <p:grpSp>
        <p:nvGrpSpPr>
          <p:cNvPr id="6" name="Groupe 5">
            <a:extLst>
              <a:ext uri="{FF2B5EF4-FFF2-40B4-BE49-F238E27FC236}">
                <a16:creationId xmlns:a16="http://schemas.microsoft.com/office/drawing/2014/main" id="{D4D06EEE-0A28-432E-BD71-ABD7011ADEB4}"/>
              </a:ext>
            </a:extLst>
          </p:cNvPr>
          <p:cNvGrpSpPr/>
          <p:nvPr/>
        </p:nvGrpSpPr>
        <p:grpSpPr>
          <a:xfrm>
            <a:off x="1236741" y="1635646"/>
            <a:ext cx="333814" cy="1368152"/>
            <a:chOff x="1236741" y="1635646"/>
            <a:chExt cx="333814" cy="1368152"/>
          </a:xfrm>
        </p:grpSpPr>
        <p:pic>
          <p:nvPicPr>
            <p:cNvPr id="8" name="Image 7">
              <a:extLst>
                <a:ext uri="{FF2B5EF4-FFF2-40B4-BE49-F238E27FC236}">
                  <a16:creationId xmlns:a16="http://schemas.microsoft.com/office/drawing/2014/main" id="{67C1555F-1DDF-4A51-8083-6490FD03865F}"/>
                </a:ext>
              </a:extLst>
            </p:cNvPr>
            <p:cNvPicPr>
              <a:picLocks noChangeAspect="1"/>
            </p:cNvPicPr>
            <p:nvPr/>
          </p:nvPicPr>
          <p:blipFill>
            <a:blip r:embed="rId4"/>
            <a:stretch>
              <a:fillRect/>
            </a:stretch>
          </p:blipFill>
          <p:spPr>
            <a:xfrm>
              <a:off x="1236741" y="2067694"/>
              <a:ext cx="310923" cy="310923"/>
            </a:xfrm>
            <a:prstGeom prst="rect">
              <a:avLst/>
            </a:prstGeom>
          </p:spPr>
        </p:pic>
        <p:pic>
          <p:nvPicPr>
            <p:cNvPr id="7" name="Image 6">
              <a:extLst>
                <a:ext uri="{FF2B5EF4-FFF2-40B4-BE49-F238E27FC236}">
                  <a16:creationId xmlns:a16="http://schemas.microsoft.com/office/drawing/2014/main" id="{32E219DF-7960-47FA-B37B-9749298EFB55}"/>
                </a:ext>
              </a:extLst>
            </p:cNvPr>
            <p:cNvPicPr>
              <a:picLocks noChangeAspect="1"/>
            </p:cNvPicPr>
            <p:nvPr/>
          </p:nvPicPr>
          <p:blipFill>
            <a:blip r:embed="rId4"/>
            <a:stretch>
              <a:fillRect/>
            </a:stretch>
          </p:blipFill>
          <p:spPr>
            <a:xfrm>
              <a:off x="1259632" y="1635646"/>
              <a:ext cx="310923" cy="310923"/>
            </a:xfrm>
            <a:prstGeom prst="rect">
              <a:avLst/>
            </a:prstGeom>
          </p:spPr>
        </p:pic>
        <p:pic>
          <p:nvPicPr>
            <p:cNvPr id="9" name="Image 8">
              <a:extLst>
                <a:ext uri="{FF2B5EF4-FFF2-40B4-BE49-F238E27FC236}">
                  <a16:creationId xmlns:a16="http://schemas.microsoft.com/office/drawing/2014/main" id="{D322037B-8BE4-4F89-9031-0C4D63DD9EB9}"/>
                </a:ext>
              </a:extLst>
            </p:cNvPr>
            <p:cNvPicPr>
              <a:picLocks noChangeAspect="1"/>
            </p:cNvPicPr>
            <p:nvPr/>
          </p:nvPicPr>
          <p:blipFill>
            <a:blip r:embed="rId4"/>
            <a:stretch>
              <a:fillRect/>
            </a:stretch>
          </p:blipFill>
          <p:spPr>
            <a:xfrm>
              <a:off x="1259632" y="2692875"/>
              <a:ext cx="310923" cy="310923"/>
            </a:xfrm>
            <a:prstGeom prst="rect">
              <a:avLst/>
            </a:prstGeom>
          </p:spPr>
        </p:pic>
      </p:grpSp>
    </p:spTree>
    <p:custDataLst>
      <p:tags r:id="rId1"/>
    </p:custDataLst>
    <p:extLst>
      <p:ext uri="{BB962C8B-B14F-4D97-AF65-F5344CB8AC3E}">
        <p14:creationId xmlns:p14="http://schemas.microsoft.com/office/powerpoint/2010/main" val="20677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3C247-0F3A-40C5-BF12-C3EC98E0EAF4}"/>
              </a:ext>
            </a:extLst>
          </p:cNvPr>
          <p:cNvSpPr>
            <a:spLocks noGrp="1"/>
          </p:cNvSpPr>
          <p:nvPr>
            <p:ph type="title"/>
          </p:nvPr>
        </p:nvSpPr>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660CF482-3323-4104-A902-7D5701A01F8E}"/>
              </a:ext>
            </a:extLst>
          </p:cNvPr>
          <p:cNvSpPr>
            <a:spLocks noGrp="1"/>
          </p:cNvSpPr>
          <p:nvPr>
            <p:ph idx="1"/>
          </p:nvPr>
        </p:nvSpPr>
        <p:spPr>
          <a:xfrm>
            <a:off x="251520" y="918000"/>
            <a:ext cx="8568952" cy="3309934"/>
          </a:xfrm>
        </p:spPr>
        <p:txBody>
          <a:bodyPr/>
          <a:lstStyle/>
          <a:p>
            <a:pPr>
              <a:spcBef>
                <a:spcPct val="50000"/>
              </a:spcBef>
            </a:pPr>
            <a:r>
              <a:rPr lang="fr-FR" altLang="fr-FR" dirty="0"/>
              <a:t>10. Je ne suis pas équipé en épargne retraite et me pose la question de souscrire un PER ou l’ancienne offre encore disponible :</a:t>
            </a:r>
          </a:p>
          <a:p>
            <a:pPr marL="1162050" indent="-260350">
              <a:spcBef>
                <a:spcPct val="50000"/>
              </a:spcBef>
            </a:pPr>
            <a:r>
              <a:rPr lang="fr-FR" altLang="fr-FR" dirty="0">
                <a:sym typeface="Webdings" panose="05030102010509060703" pitchFamily="18" charset="2"/>
              </a:rPr>
              <a:t>  souscrire l’ancienne offre est sans risques car j’aurai toujours le choix  de transférer mon épargne vers la nouvelle offre </a:t>
            </a:r>
          </a:p>
          <a:p>
            <a:pPr marL="1260475" indent="-1260475">
              <a:spcBef>
                <a:spcPct val="50000"/>
              </a:spcBef>
            </a:pPr>
            <a:r>
              <a:rPr lang="fr-FR" altLang="fr-FR" dirty="0">
                <a:sym typeface="Webdings" panose="05030102010509060703" pitchFamily="18" charset="2"/>
              </a:rPr>
              <a:t>                souscrire la nouvelle offre est sans risques car j’aurai toujours le choix  de transférer mon épargne vers l’ancienne offre </a:t>
            </a:r>
          </a:p>
          <a:p>
            <a:pPr marL="1260475" indent="-1260475"/>
            <a:r>
              <a:rPr lang="fr-FR" altLang="fr-FR" dirty="0">
                <a:sym typeface="Webdings" panose="05030102010509060703" pitchFamily="18" charset="2"/>
              </a:rPr>
              <a:t>                rencontrer un spécialiste pour étudier les avantages et inconvénients entre anciennes offres et nouvelle offre   </a:t>
            </a:r>
          </a:p>
          <a:p>
            <a:pPr marL="1260475" indent="-1260475"/>
            <a:r>
              <a:rPr lang="fr-FR" altLang="fr-FR" dirty="0">
                <a:sym typeface="Webdings" panose="05030102010509060703" pitchFamily="18" charset="2"/>
              </a:rPr>
              <a:t>                faire appel à Obi Wan Kenobi </a:t>
            </a:r>
          </a:p>
          <a:p>
            <a:r>
              <a:rPr lang="fr-FR" altLang="fr-FR" dirty="0">
                <a:sym typeface="Webdings" panose="05030102010509060703" pitchFamily="18" charset="2"/>
              </a:rPr>
              <a:t>                 </a:t>
            </a:r>
          </a:p>
          <a:p>
            <a:endParaRPr lang="fr-FR" dirty="0"/>
          </a:p>
          <a:p>
            <a:endParaRPr lang="fr-FR" dirty="0"/>
          </a:p>
        </p:txBody>
      </p:sp>
      <p:sp>
        <p:nvSpPr>
          <p:cNvPr id="4" name="Espace réservé de la date 3">
            <a:extLst>
              <a:ext uri="{FF2B5EF4-FFF2-40B4-BE49-F238E27FC236}">
                <a16:creationId xmlns:a16="http://schemas.microsoft.com/office/drawing/2014/main" id="{11399F1A-9500-4113-9EF0-A3CF43257F2D}"/>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7ADC2AAB-CF43-4A6D-8E03-8AEF962C4B4C}"/>
              </a:ext>
            </a:extLst>
          </p:cNvPr>
          <p:cNvSpPr>
            <a:spLocks noGrp="1"/>
          </p:cNvSpPr>
          <p:nvPr>
            <p:ph type="sldNum" sz="quarter" idx="12"/>
          </p:nvPr>
        </p:nvSpPr>
        <p:spPr/>
        <p:txBody>
          <a:bodyPr/>
          <a:lstStyle/>
          <a:p>
            <a:fld id="{234C85C7-78DF-4E58-B008-70A75810ACC7}" type="slidenum">
              <a:rPr lang="fr-FR" smtClean="0"/>
              <a:pPr/>
              <a:t>58</a:t>
            </a:fld>
            <a:endParaRPr lang="fr-FR" dirty="0"/>
          </a:p>
        </p:txBody>
      </p:sp>
      <p:grpSp>
        <p:nvGrpSpPr>
          <p:cNvPr id="6" name="Groupe 5">
            <a:extLst>
              <a:ext uri="{FF2B5EF4-FFF2-40B4-BE49-F238E27FC236}">
                <a16:creationId xmlns:a16="http://schemas.microsoft.com/office/drawing/2014/main" id="{4465501B-86BA-4B78-8FEB-C81C51979601}"/>
              </a:ext>
            </a:extLst>
          </p:cNvPr>
          <p:cNvGrpSpPr/>
          <p:nvPr/>
        </p:nvGrpSpPr>
        <p:grpSpPr>
          <a:xfrm>
            <a:off x="1259632" y="1635646"/>
            <a:ext cx="310923" cy="1584176"/>
            <a:chOff x="1259632" y="1635646"/>
            <a:chExt cx="310923" cy="1584176"/>
          </a:xfrm>
        </p:grpSpPr>
        <p:pic>
          <p:nvPicPr>
            <p:cNvPr id="7" name="Image 6">
              <a:extLst>
                <a:ext uri="{FF2B5EF4-FFF2-40B4-BE49-F238E27FC236}">
                  <a16:creationId xmlns:a16="http://schemas.microsoft.com/office/drawing/2014/main" id="{32E219DF-7960-47FA-B37B-9749298EFB55}"/>
                </a:ext>
              </a:extLst>
            </p:cNvPr>
            <p:cNvPicPr>
              <a:picLocks noChangeAspect="1"/>
            </p:cNvPicPr>
            <p:nvPr/>
          </p:nvPicPr>
          <p:blipFill>
            <a:blip r:embed="rId4"/>
            <a:stretch>
              <a:fillRect/>
            </a:stretch>
          </p:blipFill>
          <p:spPr>
            <a:xfrm>
              <a:off x="1259632" y="1635646"/>
              <a:ext cx="310923" cy="310923"/>
            </a:xfrm>
            <a:prstGeom prst="rect">
              <a:avLst/>
            </a:prstGeom>
          </p:spPr>
        </p:pic>
        <p:pic>
          <p:nvPicPr>
            <p:cNvPr id="9" name="Image 8">
              <a:extLst>
                <a:ext uri="{FF2B5EF4-FFF2-40B4-BE49-F238E27FC236}">
                  <a16:creationId xmlns:a16="http://schemas.microsoft.com/office/drawing/2014/main" id="{D322037B-8BE4-4F89-9031-0C4D63DD9EB9}"/>
                </a:ext>
              </a:extLst>
            </p:cNvPr>
            <p:cNvPicPr>
              <a:picLocks noChangeAspect="1"/>
            </p:cNvPicPr>
            <p:nvPr/>
          </p:nvPicPr>
          <p:blipFill>
            <a:blip r:embed="rId4"/>
            <a:stretch>
              <a:fillRect/>
            </a:stretch>
          </p:blipFill>
          <p:spPr>
            <a:xfrm>
              <a:off x="1259632" y="2908899"/>
              <a:ext cx="310923" cy="310923"/>
            </a:xfrm>
            <a:prstGeom prst="rect">
              <a:avLst/>
            </a:prstGeom>
          </p:spPr>
        </p:pic>
      </p:grpSp>
    </p:spTree>
    <p:custDataLst>
      <p:tags r:id="rId1"/>
    </p:custDataLst>
    <p:extLst>
      <p:ext uri="{BB962C8B-B14F-4D97-AF65-F5344CB8AC3E}">
        <p14:creationId xmlns:p14="http://schemas.microsoft.com/office/powerpoint/2010/main" val="21653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7539E-3668-4301-BC23-ACBA3B9289B4}"/>
              </a:ext>
            </a:extLst>
          </p:cNvPr>
          <p:cNvSpPr>
            <a:spLocks noGrp="1"/>
          </p:cNvSpPr>
          <p:nvPr>
            <p:ph type="title"/>
          </p:nvPr>
        </p:nvSpPr>
        <p:spPr>
          <a:xfrm>
            <a:off x="179512" y="-7208"/>
            <a:ext cx="8496944" cy="418718"/>
          </a:xfrm>
        </p:spPr>
        <p:txBody>
          <a:bodyPr/>
          <a:lstStyle/>
          <a:p>
            <a:pPr algn="ctr"/>
            <a:r>
              <a:rPr lang="fr-FR" b="1" u="sng" dirty="0">
                <a:solidFill>
                  <a:schemeClr val="accent6"/>
                </a:solidFill>
              </a:rPr>
              <a:t>Quiz de synthèse</a:t>
            </a:r>
            <a:br>
              <a:rPr lang="fr-FR" dirty="0"/>
            </a:br>
            <a:endParaRPr lang="fr-FR" dirty="0"/>
          </a:p>
        </p:txBody>
      </p:sp>
      <p:sp>
        <p:nvSpPr>
          <p:cNvPr id="3" name="Espace réservé du contenu 2">
            <a:extLst>
              <a:ext uri="{FF2B5EF4-FFF2-40B4-BE49-F238E27FC236}">
                <a16:creationId xmlns:a16="http://schemas.microsoft.com/office/drawing/2014/main" id="{A53F0C25-EE49-4CD1-ACF4-997C2F332CED}"/>
              </a:ext>
            </a:extLst>
          </p:cNvPr>
          <p:cNvSpPr>
            <a:spLocks noGrp="1"/>
          </p:cNvSpPr>
          <p:nvPr>
            <p:ph idx="1"/>
          </p:nvPr>
        </p:nvSpPr>
        <p:spPr>
          <a:xfrm>
            <a:off x="179512" y="411510"/>
            <a:ext cx="8784976" cy="4104456"/>
          </a:xfrm>
        </p:spPr>
        <p:txBody>
          <a:bodyPr/>
          <a:lstStyle/>
          <a:p>
            <a:r>
              <a:rPr lang="fr-FR" sz="1600" dirty="0">
                <a:solidFill>
                  <a:schemeClr val="accent6"/>
                </a:solidFill>
              </a:rPr>
              <a:t>Sachant que « anciennes offres » et « nouvelle offre PACTE » sont </a:t>
            </a:r>
            <a:r>
              <a:rPr lang="fr-FR" sz="1600" b="1" dirty="0">
                <a:solidFill>
                  <a:schemeClr val="accent6"/>
                </a:solidFill>
              </a:rPr>
              <a:t>différentes et complémentaires </a:t>
            </a:r>
            <a:r>
              <a:rPr lang="fr-FR" sz="1600" dirty="0">
                <a:solidFill>
                  <a:schemeClr val="accent6"/>
                </a:solidFill>
              </a:rPr>
              <a:t>mais que l’ancienne offre comporte des caractéristiques techniques ou fiscales que l’on ne retrouvera pas dans l’offre PACTE </a:t>
            </a:r>
          </a:p>
          <a:p>
            <a:endParaRPr lang="fr-FR" sz="1600" dirty="0">
              <a:solidFill>
                <a:schemeClr val="tx1"/>
              </a:solidFill>
            </a:endParaRPr>
          </a:p>
          <a:p>
            <a:r>
              <a:rPr lang="fr-FR" sz="1600" dirty="0">
                <a:solidFill>
                  <a:schemeClr val="tx1"/>
                </a:solidFill>
              </a:rPr>
              <a:t>Exemples  : </a:t>
            </a:r>
          </a:p>
          <a:p>
            <a:pPr marL="285750" indent="-285750">
              <a:buFont typeface="Arial" panose="020B0604020202020204" pitchFamily="34" charset="0"/>
              <a:buChar char="•"/>
            </a:pPr>
            <a:r>
              <a:rPr lang="fr-FR" sz="1600" dirty="0">
                <a:solidFill>
                  <a:schemeClr val="tx1"/>
                </a:solidFill>
              </a:rPr>
              <a:t>option exonération des cotisations en cas d’arrêt de travail possible pour tous assurés et pas uniquement pour TNS </a:t>
            </a:r>
          </a:p>
          <a:p>
            <a:pPr marL="285750" indent="-285750">
              <a:buFont typeface="Arial" panose="020B0604020202020204" pitchFamily="34" charset="0"/>
              <a:buChar char="•"/>
            </a:pPr>
            <a:r>
              <a:rPr lang="fr-FR" sz="1600" dirty="0">
                <a:solidFill>
                  <a:schemeClr val="tx1"/>
                </a:solidFill>
              </a:rPr>
              <a:t>options de rentes à la sortie avec réversions à 150 ou 200 %</a:t>
            </a:r>
          </a:p>
          <a:p>
            <a:pPr marL="285750" indent="-285750">
              <a:buFont typeface="Arial" panose="020B0604020202020204" pitchFamily="34" charset="0"/>
              <a:buChar char="•"/>
            </a:pPr>
            <a:r>
              <a:rPr lang="fr-FR" sz="1600" dirty="0">
                <a:solidFill>
                  <a:schemeClr val="tx1"/>
                </a:solidFill>
              </a:rPr>
              <a:t>option PFL à 7,50 % sur rachat de rentes sur Madelin/ PÈRE 83/PERP  </a:t>
            </a:r>
          </a:p>
          <a:p>
            <a:pPr marL="285750" indent="-285750">
              <a:buFont typeface="Arial" panose="020B0604020202020204" pitchFamily="34" charset="0"/>
              <a:buChar char="•"/>
            </a:pPr>
            <a:r>
              <a:rPr lang="fr-FR" sz="1600" dirty="0">
                <a:solidFill>
                  <a:schemeClr val="tx1"/>
                </a:solidFill>
              </a:rPr>
              <a:t>option PFL à 7,50 % sur 20 % de l’épargne ou 100 % si primo accédant sur PERP </a:t>
            </a:r>
          </a:p>
          <a:p>
            <a:pPr marL="285750" indent="-285750">
              <a:buFont typeface="Arial" panose="020B0604020202020204" pitchFamily="34" charset="0"/>
              <a:buChar char="•"/>
            </a:pPr>
            <a:r>
              <a:rPr lang="fr-FR" sz="1600" dirty="0">
                <a:solidFill>
                  <a:schemeClr val="tx1"/>
                </a:solidFill>
              </a:rPr>
              <a:t>rachats sociaux exonérés d’IR et de prélèvements sociaux sur Madelin/ PÈRE 83/PERP </a:t>
            </a:r>
          </a:p>
          <a:p>
            <a:pPr marL="285750" indent="-285750">
              <a:buFont typeface="Arial" panose="020B0604020202020204" pitchFamily="34" charset="0"/>
              <a:buChar char="•"/>
            </a:pPr>
            <a:r>
              <a:rPr lang="fr-FR" sz="1600" dirty="0">
                <a:solidFill>
                  <a:schemeClr val="tx1"/>
                </a:solidFill>
              </a:rPr>
              <a:t>… </a:t>
            </a:r>
          </a:p>
          <a:p>
            <a:r>
              <a:rPr lang="fr-FR" sz="1600" dirty="0">
                <a:solidFill>
                  <a:schemeClr val="accent6"/>
                </a:solidFill>
              </a:rPr>
              <a:t>Et qu’il sera toujours possible de transférer une ancienne offre vers l’offre PACTE… l’inverse étant impossible….</a:t>
            </a:r>
          </a:p>
          <a:p>
            <a:endParaRPr lang="fr-FR" dirty="0"/>
          </a:p>
          <a:p>
            <a:endParaRPr lang="fr-FR" dirty="0"/>
          </a:p>
        </p:txBody>
      </p:sp>
      <p:sp>
        <p:nvSpPr>
          <p:cNvPr id="4" name="Espace réservé de la date 3">
            <a:extLst>
              <a:ext uri="{FF2B5EF4-FFF2-40B4-BE49-F238E27FC236}">
                <a16:creationId xmlns:a16="http://schemas.microsoft.com/office/drawing/2014/main" id="{963EC8EA-2EF2-473E-93D7-A5EDFD47B32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B37130F1-6BD9-4DAB-92C5-00B18AE76567}"/>
              </a:ext>
            </a:extLst>
          </p:cNvPr>
          <p:cNvSpPr>
            <a:spLocks noGrp="1"/>
          </p:cNvSpPr>
          <p:nvPr>
            <p:ph type="sldNum" sz="quarter" idx="12"/>
          </p:nvPr>
        </p:nvSpPr>
        <p:spPr/>
        <p:txBody>
          <a:bodyPr/>
          <a:lstStyle/>
          <a:p>
            <a:fld id="{234C85C7-78DF-4E58-B008-70A75810ACC7}" type="slidenum">
              <a:rPr lang="fr-FR" smtClean="0"/>
              <a:pPr/>
              <a:t>59</a:t>
            </a:fld>
            <a:endParaRPr lang="fr-FR" dirty="0"/>
          </a:p>
        </p:txBody>
      </p:sp>
    </p:spTree>
    <p:custDataLst>
      <p:tags r:id="rId1"/>
    </p:custDataLst>
    <p:extLst>
      <p:ext uri="{BB962C8B-B14F-4D97-AF65-F5344CB8AC3E}">
        <p14:creationId xmlns:p14="http://schemas.microsoft.com/office/powerpoint/2010/main" val="311599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771550"/>
            <a:ext cx="8856984" cy="3672408"/>
          </a:xfrm>
        </p:spPr>
        <p:txBody>
          <a:bodyPr/>
          <a:lstStyle/>
          <a:p>
            <a:r>
              <a:rPr lang="fr-FR" dirty="0"/>
              <a:t>Par conséquent, </a:t>
            </a:r>
            <a:r>
              <a:rPr lang="fr-FR" b="1" dirty="0"/>
              <a:t>l’art 71 de la loi </a:t>
            </a:r>
            <a:r>
              <a:rPr lang="fr-FR" dirty="0"/>
              <a:t>regroupe dorénavant l’ensemble des dispositifs d’épargne retraite au sein d’un seul dispositif : </a:t>
            </a:r>
            <a:r>
              <a:rPr lang="fr-FR" b="1" dirty="0"/>
              <a:t>le PER </a:t>
            </a:r>
            <a:r>
              <a:rPr lang="fr-FR" dirty="0"/>
              <a:t>( Plan d’Epargne Retraite)</a:t>
            </a:r>
          </a:p>
          <a:p>
            <a:r>
              <a:rPr lang="fr-FR" dirty="0"/>
              <a:t> </a:t>
            </a:r>
            <a:endParaRPr lang="fr-FR" dirty="0">
              <a:solidFill>
                <a:schemeClr val="accent6"/>
              </a:solidFill>
            </a:endParaRPr>
          </a:p>
          <a:p>
            <a:r>
              <a:rPr lang="fr-FR" dirty="0">
                <a:solidFill>
                  <a:schemeClr val="tx1"/>
                </a:solidFill>
              </a:rPr>
              <a:t>Avec pour avantages pour l’assuré  :</a:t>
            </a:r>
          </a:p>
          <a:p>
            <a:pPr marL="285750" indent="-285750">
              <a:buFont typeface="Arial" panose="020B0604020202020204" pitchFamily="34" charset="0"/>
              <a:buChar char="•"/>
            </a:pPr>
            <a:r>
              <a:rPr lang="fr-FR" dirty="0">
                <a:solidFill>
                  <a:schemeClr val="accent6"/>
                </a:solidFill>
              </a:rPr>
              <a:t>de bénéficier d’un seul « véhicule » ( le PER) regroupant l’ensemble des dispositifs d’épargne retraite et non plus de différents véhicules isolés ( PERP,Madelin,83,PERCO…)</a:t>
            </a:r>
          </a:p>
          <a:p>
            <a:pPr marL="285750" indent="-285750">
              <a:buFont typeface="Arial" panose="020B0604020202020204" pitchFamily="34" charset="0"/>
              <a:buChar char="•"/>
            </a:pPr>
            <a:r>
              <a:rPr lang="fr-FR" dirty="0">
                <a:solidFill>
                  <a:schemeClr val="accent6"/>
                </a:solidFill>
              </a:rPr>
              <a:t>tout en bénéficiant d’options de sorties (capital ou rente) largement revues     </a:t>
            </a:r>
          </a:p>
          <a:p>
            <a:endParaRPr lang="fr-FR" dirty="0">
              <a:solidFill>
                <a:schemeClr val="accent6"/>
              </a:solidFill>
            </a:endParaRPr>
          </a:p>
          <a:p>
            <a:pPr marL="285750" indent="-285750">
              <a:buFont typeface="Wingdings" panose="05000000000000000000" pitchFamily="2" charset="2"/>
              <a:buChar char="Ø"/>
            </a:pPr>
            <a:r>
              <a:rPr lang="fr-FR" dirty="0">
                <a:solidFill>
                  <a:schemeClr val="accent6"/>
                </a:solidFill>
              </a:rPr>
              <a:t>objectif final : permettre à l’assuré de mieux piloter et mieux organiser son revenu futur face à la dégradation des régimes obligatoires  </a:t>
            </a:r>
            <a:endParaRPr lang="fr-FR" dirty="0"/>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6</a:t>
            </a:fld>
            <a:endParaRPr lang="fr-FR" dirty="0"/>
          </a:p>
        </p:txBody>
      </p:sp>
    </p:spTree>
    <p:custDataLst>
      <p:tags r:id="rId1"/>
    </p:custDataLst>
    <p:extLst>
      <p:ext uri="{BB962C8B-B14F-4D97-AF65-F5344CB8AC3E}">
        <p14:creationId xmlns:p14="http://schemas.microsoft.com/office/powerpoint/2010/main" val="3249082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D9D376-CED2-48DF-866B-9CDEA33AF4AD}"/>
              </a:ext>
            </a:extLst>
          </p:cNvPr>
          <p:cNvSpPr>
            <a:spLocks noGrp="1"/>
          </p:cNvSpPr>
          <p:nvPr>
            <p:ph type="title"/>
          </p:nvPr>
        </p:nvSpPr>
        <p:spPr/>
        <p:txBody>
          <a:bodyPr/>
          <a:lstStyle/>
          <a:p>
            <a:pPr algn="ctr"/>
            <a:r>
              <a:rPr lang="fr-FR" b="1" u="sng" dirty="0">
                <a:solidFill>
                  <a:schemeClr val="accent6"/>
                </a:solidFill>
              </a:rPr>
              <a:t>Atelier: les clients prioritaires  (fiche)</a:t>
            </a:r>
          </a:p>
        </p:txBody>
      </p:sp>
      <p:sp>
        <p:nvSpPr>
          <p:cNvPr id="3" name="Espace réservé du contenu 2">
            <a:extLst>
              <a:ext uri="{FF2B5EF4-FFF2-40B4-BE49-F238E27FC236}">
                <a16:creationId xmlns:a16="http://schemas.microsoft.com/office/drawing/2014/main" id="{0918E96C-495A-4AC2-91C9-63C048BBE7E8}"/>
              </a:ext>
            </a:extLst>
          </p:cNvPr>
          <p:cNvSpPr>
            <a:spLocks noGrp="1"/>
          </p:cNvSpPr>
          <p:nvPr>
            <p:ph idx="1"/>
          </p:nvPr>
        </p:nvSpPr>
        <p:spPr>
          <a:xfrm>
            <a:off x="179512" y="702881"/>
            <a:ext cx="8640960" cy="3951656"/>
          </a:xfrm>
        </p:spPr>
        <p:txBody>
          <a:bodyPr/>
          <a:lstStyle/>
          <a:p>
            <a:pPr marL="285750" indent="-285750">
              <a:buFont typeface="Arial" panose="020B0604020202020204" pitchFamily="34" charset="0"/>
              <a:buChar char="•"/>
            </a:pPr>
            <a:r>
              <a:rPr lang="fr-FR" b="1" dirty="0"/>
              <a:t>Les clients non équipés PERP ( foyer fiscal: Mr et Mme)</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Les clients équipés PERP avec disponible fiscal sous utilisé</a:t>
            </a:r>
          </a:p>
          <a:p>
            <a:endParaRPr lang="fr-FR" b="1" dirty="0"/>
          </a:p>
          <a:p>
            <a:pPr marL="285750" indent="-285750">
              <a:buFont typeface="Arial" panose="020B0604020202020204" pitchFamily="34" charset="0"/>
              <a:buChar char="•"/>
            </a:pPr>
            <a:r>
              <a:rPr lang="fr-FR" b="1" dirty="0"/>
              <a:t>Le clients non équipés « MADELIN » </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Le clients équipés MADELIN avec disponible fiscale sous utilisé</a:t>
            </a:r>
          </a:p>
          <a:p>
            <a:endParaRPr lang="fr-FR" b="1" dirty="0"/>
          </a:p>
          <a:p>
            <a:pPr marL="285750" indent="-285750">
              <a:buFont typeface="Arial" panose="020B0604020202020204" pitchFamily="34" charset="0"/>
              <a:buChar char="•"/>
            </a:pPr>
            <a:r>
              <a:rPr lang="fr-FR" b="1" dirty="0"/>
              <a:t>Les clients BIC/BNC avec rémunération  &gt; PASS</a:t>
            </a:r>
          </a:p>
          <a:p>
            <a:endParaRPr lang="fr-FR" b="1" dirty="0"/>
          </a:p>
          <a:p>
            <a:pPr marL="285750" indent="-285750">
              <a:buFont typeface="Arial" panose="020B0604020202020204" pitchFamily="34" charset="0"/>
              <a:buChar char="•"/>
            </a:pPr>
            <a:r>
              <a:rPr lang="fr-FR" b="1" dirty="0"/>
              <a:t>Les clients avec changement de statut dans les 5 dernières années</a:t>
            </a:r>
          </a:p>
          <a:p>
            <a:endParaRPr lang="fr-FR" dirty="0"/>
          </a:p>
        </p:txBody>
      </p:sp>
      <p:sp>
        <p:nvSpPr>
          <p:cNvPr id="4" name="Espace réservé de la date 3">
            <a:extLst>
              <a:ext uri="{FF2B5EF4-FFF2-40B4-BE49-F238E27FC236}">
                <a16:creationId xmlns:a16="http://schemas.microsoft.com/office/drawing/2014/main" id="{C60F0CBF-412F-4292-8DA0-955871AF89C3}"/>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9AD854E-23BD-43D1-89FA-7E27FAF1C020}"/>
              </a:ext>
            </a:extLst>
          </p:cNvPr>
          <p:cNvSpPr>
            <a:spLocks noGrp="1"/>
          </p:cNvSpPr>
          <p:nvPr>
            <p:ph type="sldNum" sz="quarter" idx="12"/>
          </p:nvPr>
        </p:nvSpPr>
        <p:spPr/>
        <p:txBody>
          <a:bodyPr/>
          <a:lstStyle/>
          <a:p>
            <a:fld id="{234C85C7-78DF-4E58-B008-70A75810ACC7}" type="slidenum">
              <a:rPr lang="fr-FR" smtClean="0"/>
              <a:pPr/>
              <a:t>60</a:t>
            </a:fld>
            <a:endParaRPr lang="fr-FR" dirty="0"/>
          </a:p>
        </p:txBody>
      </p:sp>
    </p:spTree>
    <p:custDataLst>
      <p:tags r:id="rId1"/>
    </p:custDataLst>
    <p:extLst>
      <p:ext uri="{BB962C8B-B14F-4D97-AF65-F5344CB8AC3E}">
        <p14:creationId xmlns:p14="http://schemas.microsoft.com/office/powerpoint/2010/main" val="356409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7539E-3668-4301-BC23-ACBA3B9289B4}"/>
              </a:ext>
            </a:extLst>
          </p:cNvPr>
          <p:cNvSpPr>
            <a:spLocks noGrp="1"/>
          </p:cNvSpPr>
          <p:nvPr>
            <p:ph type="title"/>
          </p:nvPr>
        </p:nvSpPr>
        <p:spPr/>
        <p:txBody>
          <a:bodyPr/>
          <a:lstStyle/>
          <a:p>
            <a:pPr algn="ctr"/>
            <a:r>
              <a:rPr lang="fr-FR" b="1" u="sng" dirty="0">
                <a:solidFill>
                  <a:schemeClr val="accent6"/>
                </a:solidFill>
              </a:rPr>
              <a:t>En synthèse</a:t>
            </a:r>
            <a:br>
              <a:rPr lang="fr-FR" dirty="0"/>
            </a:br>
            <a:endParaRPr lang="fr-FR" dirty="0"/>
          </a:p>
        </p:txBody>
      </p:sp>
      <p:sp>
        <p:nvSpPr>
          <p:cNvPr id="3" name="Espace réservé du contenu 2">
            <a:extLst>
              <a:ext uri="{FF2B5EF4-FFF2-40B4-BE49-F238E27FC236}">
                <a16:creationId xmlns:a16="http://schemas.microsoft.com/office/drawing/2014/main" id="{A53F0C25-EE49-4CD1-ACF4-997C2F332CED}"/>
              </a:ext>
            </a:extLst>
          </p:cNvPr>
          <p:cNvSpPr>
            <a:spLocks noGrp="1"/>
          </p:cNvSpPr>
          <p:nvPr>
            <p:ph idx="1"/>
          </p:nvPr>
        </p:nvSpPr>
        <p:spPr>
          <a:xfrm>
            <a:off x="179512" y="1422056"/>
            <a:ext cx="8496944" cy="2589854"/>
          </a:xfrm>
        </p:spPr>
        <p:txBody>
          <a:bodyPr/>
          <a:lstStyle/>
          <a:p>
            <a:r>
              <a:rPr lang="fr-FR" dirty="0"/>
              <a:t>Parce que la loi met en place un dispositif unique mais pluriel ,</a:t>
            </a:r>
          </a:p>
          <a:p>
            <a:endParaRPr lang="fr-FR" dirty="0"/>
          </a:p>
          <a:p>
            <a:r>
              <a:rPr lang="fr-FR" dirty="0">
                <a:solidFill>
                  <a:schemeClr val="accent6"/>
                </a:solidFill>
              </a:rPr>
              <a:t>avec de nouvelles obligations d’information et de conseil au bénéfice du client,</a:t>
            </a:r>
          </a:p>
          <a:p>
            <a:endParaRPr lang="fr-FR" dirty="0"/>
          </a:p>
          <a:p>
            <a:r>
              <a:rPr lang="fr-FR" dirty="0">
                <a:solidFill>
                  <a:schemeClr val="tx1"/>
                </a:solidFill>
              </a:rPr>
              <a:t>se pose la question de préserver ou de maintenir les anciennes offres qui peuvent bénéficier d’avantages fiscaux ou de caractéristiques techniques spécifiques </a:t>
            </a:r>
          </a:p>
          <a:p>
            <a:endParaRPr lang="fr-FR" dirty="0"/>
          </a:p>
          <a:p>
            <a:endParaRPr lang="fr-FR" dirty="0"/>
          </a:p>
        </p:txBody>
      </p:sp>
      <p:sp>
        <p:nvSpPr>
          <p:cNvPr id="4" name="Espace réservé de la date 3">
            <a:extLst>
              <a:ext uri="{FF2B5EF4-FFF2-40B4-BE49-F238E27FC236}">
                <a16:creationId xmlns:a16="http://schemas.microsoft.com/office/drawing/2014/main" id="{963EC8EA-2EF2-473E-93D7-A5EDFD47B32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B37130F1-6BD9-4DAB-92C5-00B18AE76567}"/>
              </a:ext>
            </a:extLst>
          </p:cNvPr>
          <p:cNvSpPr>
            <a:spLocks noGrp="1"/>
          </p:cNvSpPr>
          <p:nvPr>
            <p:ph type="sldNum" sz="quarter" idx="12"/>
          </p:nvPr>
        </p:nvSpPr>
        <p:spPr/>
        <p:txBody>
          <a:bodyPr/>
          <a:lstStyle/>
          <a:p>
            <a:fld id="{234C85C7-78DF-4E58-B008-70A75810ACC7}" type="slidenum">
              <a:rPr lang="fr-FR" smtClean="0"/>
              <a:pPr/>
              <a:t>61</a:t>
            </a:fld>
            <a:endParaRPr lang="fr-FR" dirty="0"/>
          </a:p>
        </p:txBody>
      </p:sp>
    </p:spTree>
    <p:custDataLst>
      <p:tags r:id="rId1"/>
    </p:custDataLst>
    <p:extLst>
      <p:ext uri="{BB962C8B-B14F-4D97-AF65-F5344CB8AC3E}">
        <p14:creationId xmlns:p14="http://schemas.microsoft.com/office/powerpoint/2010/main" val="3859661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avec flèche 22">
            <a:extLst>
              <a:ext uri="{FF2B5EF4-FFF2-40B4-BE49-F238E27FC236}">
                <a16:creationId xmlns:a16="http://schemas.microsoft.com/office/drawing/2014/main" id="{B47566E5-F980-4CF0-933F-7AFBA3C9057E}"/>
              </a:ext>
            </a:extLst>
          </p:cNvPr>
          <p:cNvCxnSpPr/>
          <p:nvPr/>
        </p:nvCxnSpPr>
        <p:spPr>
          <a:xfrm flipH="1">
            <a:off x="4436270" y="2625329"/>
            <a:ext cx="13097" cy="183713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140E8F34-4C3B-49E3-B293-0C50B7745D80}"/>
              </a:ext>
            </a:extLst>
          </p:cNvPr>
          <p:cNvSpPr>
            <a:spLocks noGrp="1"/>
          </p:cNvSpPr>
          <p:nvPr>
            <p:ph type="title"/>
          </p:nvPr>
        </p:nvSpPr>
        <p:spPr>
          <a:xfrm>
            <a:off x="1574006" y="171451"/>
            <a:ext cx="6000750" cy="456010"/>
          </a:xfrm>
        </p:spPr>
        <p:style>
          <a:lnRef idx="0">
            <a:scrgbClr r="0" g="0" b="0"/>
          </a:lnRef>
          <a:fillRef idx="1001">
            <a:schemeClr val="dk1"/>
          </a:fillRef>
          <a:effectRef idx="0">
            <a:scrgbClr r="0" g="0" b="0"/>
          </a:effectRef>
          <a:fontRef idx="major"/>
        </p:style>
        <p:txBody>
          <a:bodyPr>
            <a:normAutofit fontScale="90000"/>
          </a:bodyPr>
          <a:lstStyle/>
          <a:p>
            <a:pPr algn="ctr">
              <a:defRPr/>
            </a:pPr>
            <a:br>
              <a:rPr lang="fr-FR" sz="1200" b="1" dirty="0">
                <a:solidFill>
                  <a:schemeClr val="tx2">
                    <a:lumMod val="20000"/>
                    <a:lumOff val="80000"/>
                  </a:schemeClr>
                </a:solidFill>
              </a:rPr>
            </a:br>
            <a:r>
              <a:rPr lang="fr-FR" sz="1200" dirty="0">
                <a:solidFill>
                  <a:schemeClr val="tx2">
                    <a:lumMod val="20000"/>
                    <a:lumOff val="80000"/>
                  </a:schemeClr>
                </a:solidFill>
              </a:rPr>
              <a:t> POURQUOI ACCOMPAGNER ses clients au-delà la mission comptable  ?</a:t>
            </a:r>
          </a:p>
        </p:txBody>
      </p:sp>
      <p:sp>
        <p:nvSpPr>
          <p:cNvPr id="80900" name="Espace réservé de la date 3">
            <a:extLst>
              <a:ext uri="{FF2B5EF4-FFF2-40B4-BE49-F238E27FC236}">
                <a16:creationId xmlns:a16="http://schemas.microsoft.com/office/drawing/2014/main" id="{12781DB0-F1A4-4D85-A248-6C47BCEF1744}"/>
              </a:ext>
            </a:extLst>
          </p:cNvPr>
          <p:cNvSpPr>
            <a:spLocks noGrp="1"/>
          </p:cNvSpPr>
          <p:nvPr>
            <p:ph type="dt" sz="quarter" idx="10"/>
          </p:nvPr>
        </p:nvSpPr>
        <p:spPr>
          <a:noFill/>
        </p:spPr>
        <p:txBody>
          <a:bodyPr/>
          <a:lstStyle>
            <a:lvl1pPr>
              <a:spcBef>
                <a:spcPct val="100000"/>
              </a:spcBef>
              <a:defRPr sz="1500">
                <a:solidFill>
                  <a:schemeClr val="tx2"/>
                </a:solidFill>
                <a:latin typeface="Verdana" panose="020B0604030504040204" pitchFamily="34" charset="0"/>
              </a:defRPr>
            </a:lvl1pPr>
            <a:lvl2pPr marL="557213" indent="-214313">
              <a:spcBef>
                <a:spcPct val="20000"/>
              </a:spcBef>
              <a:buChar char="•"/>
              <a:defRPr>
                <a:solidFill>
                  <a:schemeClr val="tx1"/>
                </a:solidFill>
                <a:latin typeface="Verdana" panose="020B0604030504040204" pitchFamily="34" charset="0"/>
              </a:defRPr>
            </a:lvl2pPr>
            <a:lvl3pPr marL="857250" indent="-171450">
              <a:spcBef>
                <a:spcPct val="20000"/>
              </a:spcBef>
              <a:buChar char="–"/>
              <a:defRPr sz="1200">
                <a:solidFill>
                  <a:schemeClr val="tx1"/>
                </a:solidFill>
                <a:latin typeface="Verdana" panose="020B0604030504040204" pitchFamily="34" charset="0"/>
              </a:defRPr>
            </a:lvl3pPr>
            <a:lvl4pPr marL="1200150" indent="-171450">
              <a:spcBef>
                <a:spcPct val="20000"/>
              </a:spcBef>
              <a:buFont typeface="Wingdings" panose="05000000000000000000" pitchFamily="2" charset="2"/>
              <a:buChar char="ü"/>
              <a:defRPr sz="1050">
                <a:solidFill>
                  <a:schemeClr val="tx1"/>
                </a:solidFill>
                <a:latin typeface="Verdana" panose="020B0604030504040204" pitchFamily="34" charset="0"/>
              </a:defRPr>
            </a:lvl4pPr>
            <a:lvl5pPr marL="1543050" indent="-171450">
              <a:spcBef>
                <a:spcPct val="20000"/>
              </a:spcBef>
              <a:buChar char="»"/>
              <a:defRPr sz="900">
                <a:solidFill>
                  <a:schemeClr val="tx1"/>
                </a:solidFill>
                <a:latin typeface="Verdana" panose="020B0604030504040204" pitchFamily="34" charset="0"/>
              </a:defRPr>
            </a:lvl5pPr>
            <a:lvl6pPr marL="1885950" indent="-171450" eaLnBrk="0" fontAlgn="base" hangingPunct="0">
              <a:spcBef>
                <a:spcPct val="20000"/>
              </a:spcBef>
              <a:spcAft>
                <a:spcPct val="0"/>
              </a:spcAft>
              <a:buChar char="»"/>
              <a:defRPr sz="900">
                <a:solidFill>
                  <a:schemeClr val="tx1"/>
                </a:solidFill>
                <a:latin typeface="Verdana" panose="020B0604030504040204" pitchFamily="34" charset="0"/>
              </a:defRPr>
            </a:lvl6pPr>
            <a:lvl7pPr marL="2228850" indent="-171450" eaLnBrk="0" fontAlgn="base" hangingPunct="0">
              <a:spcBef>
                <a:spcPct val="20000"/>
              </a:spcBef>
              <a:spcAft>
                <a:spcPct val="0"/>
              </a:spcAft>
              <a:buChar char="»"/>
              <a:defRPr sz="900">
                <a:solidFill>
                  <a:schemeClr val="tx1"/>
                </a:solidFill>
                <a:latin typeface="Verdana" panose="020B0604030504040204" pitchFamily="34" charset="0"/>
              </a:defRPr>
            </a:lvl7pPr>
            <a:lvl8pPr marL="2571750" indent="-171450" eaLnBrk="0" fontAlgn="base" hangingPunct="0">
              <a:spcBef>
                <a:spcPct val="20000"/>
              </a:spcBef>
              <a:spcAft>
                <a:spcPct val="0"/>
              </a:spcAft>
              <a:buChar char="»"/>
              <a:defRPr sz="900">
                <a:solidFill>
                  <a:schemeClr val="tx1"/>
                </a:solidFill>
                <a:latin typeface="Verdana" panose="020B0604030504040204" pitchFamily="34" charset="0"/>
              </a:defRPr>
            </a:lvl8pPr>
            <a:lvl9pPr marL="2914650" indent="-17145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pPr>
            <a:fld id="{675F4336-9F7C-43FF-BD64-4F3E4B6A48FA}" type="datetime1">
              <a:rPr lang="fr-FR" altLang="fr-FR" sz="750">
                <a:solidFill>
                  <a:srgbClr val="391909"/>
                </a:solidFill>
              </a:rPr>
              <a:pPr>
                <a:spcBef>
                  <a:spcPct val="0"/>
                </a:spcBef>
              </a:pPr>
              <a:t>03/02/2020</a:t>
            </a:fld>
            <a:endParaRPr lang="fr-FR" altLang="fr-FR" sz="750">
              <a:solidFill>
                <a:srgbClr val="391909"/>
              </a:solidFill>
            </a:endParaRPr>
          </a:p>
        </p:txBody>
      </p:sp>
      <p:sp>
        <p:nvSpPr>
          <p:cNvPr id="80901" name="Espace réservé du numéro de diapositive 4">
            <a:extLst>
              <a:ext uri="{FF2B5EF4-FFF2-40B4-BE49-F238E27FC236}">
                <a16:creationId xmlns:a16="http://schemas.microsoft.com/office/drawing/2014/main" id="{6A5E3716-479A-49A5-A97D-8658B623E9B4}"/>
              </a:ext>
            </a:extLst>
          </p:cNvPr>
          <p:cNvSpPr>
            <a:spLocks noGrp="1"/>
          </p:cNvSpPr>
          <p:nvPr>
            <p:ph type="sldNum" sz="quarter" idx="12"/>
          </p:nvPr>
        </p:nvSpPr>
        <p:spPr>
          <a:noFill/>
        </p:spPr>
        <p:txBody>
          <a:bodyPr/>
          <a:lstStyle>
            <a:lvl1pPr>
              <a:spcBef>
                <a:spcPct val="100000"/>
              </a:spcBef>
              <a:defRPr sz="1500">
                <a:solidFill>
                  <a:schemeClr val="tx2"/>
                </a:solidFill>
                <a:latin typeface="Verdana" panose="020B0604030504040204" pitchFamily="34" charset="0"/>
              </a:defRPr>
            </a:lvl1pPr>
            <a:lvl2pPr marL="557213" indent="-214313">
              <a:spcBef>
                <a:spcPct val="20000"/>
              </a:spcBef>
              <a:buChar char="•"/>
              <a:defRPr>
                <a:solidFill>
                  <a:schemeClr val="tx1"/>
                </a:solidFill>
                <a:latin typeface="Verdana" panose="020B0604030504040204" pitchFamily="34" charset="0"/>
              </a:defRPr>
            </a:lvl2pPr>
            <a:lvl3pPr marL="857250" indent="-171450">
              <a:spcBef>
                <a:spcPct val="20000"/>
              </a:spcBef>
              <a:buChar char="–"/>
              <a:defRPr sz="1200">
                <a:solidFill>
                  <a:schemeClr val="tx1"/>
                </a:solidFill>
                <a:latin typeface="Verdana" panose="020B0604030504040204" pitchFamily="34" charset="0"/>
              </a:defRPr>
            </a:lvl3pPr>
            <a:lvl4pPr marL="1200150" indent="-171450">
              <a:spcBef>
                <a:spcPct val="20000"/>
              </a:spcBef>
              <a:buFont typeface="Wingdings" panose="05000000000000000000" pitchFamily="2" charset="2"/>
              <a:buChar char="ü"/>
              <a:defRPr sz="1050">
                <a:solidFill>
                  <a:schemeClr val="tx1"/>
                </a:solidFill>
                <a:latin typeface="Verdana" panose="020B0604030504040204" pitchFamily="34" charset="0"/>
              </a:defRPr>
            </a:lvl4pPr>
            <a:lvl5pPr marL="1543050" indent="-171450">
              <a:spcBef>
                <a:spcPct val="20000"/>
              </a:spcBef>
              <a:buChar char="»"/>
              <a:defRPr sz="900">
                <a:solidFill>
                  <a:schemeClr val="tx1"/>
                </a:solidFill>
                <a:latin typeface="Verdana" panose="020B0604030504040204" pitchFamily="34" charset="0"/>
              </a:defRPr>
            </a:lvl5pPr>
            <a:lvl6pPr marL="1885950" indent="-171450" eaLnBrk="0" fontAlgn="base" hangingPunct="0">
              <a:spcBef>
                <a:spcPct val="20000"/>
              </a:spcBef>
              <a:spcAft>
                <a:spcPct val="0"/>
              </a:spcAft>
              <a:buChar char="»"/>
              <a:defRPr sz="900">
                <a:solidFill>
                  <a:schemeClr val="tx1"/>
                </a:solidFill>
                <a:latin typeface="Verdana" panose="020B0604030504040204" pitchFamily="34" charset="0"/>
              </a:defRPr>
            </a:lvl6pPr>
            <a:lvl7pPr marL="2228850" indent="-171450" eaLnBrk="0" fontAlgn="base" hangingPunct="0">
              <a:spcBef>
                <a:spcPct val="20000"/>
              </a:spcBef>
              <a:spcAft>
                <a:spcPct val="0"/>
              </a:spcAft>
              <a:buChar char="»"/>
              <a:defRPr sz="900">
                <a:solidFill>
                  <a:schemeClr val="tx1"/>
                </a:solidFill>
                <a:latin typeface="Verdana" panose="020B0604030504040204" pitchFamily="34" charset="0"/>
              </a:defRPr>
            </a:lvl7pPr>
            <a:lvl8pPr marL="2571750" indent="-171450" eaLnBrk="0" fontAlgn="base" hangingPunct="0">
              <a:spcBef>
                <a:spcPct val="20000"/>
              </a:spcBef>
              <a:spcAft>
                <a:spcPct val="0"/>
              </a:spcAft>
              <a:buChar char="»"/>
              <a:defRPr sz="900">
                <a:solidFill>
                  <a:schemeClr val="tx1"/>
                </a:solidFill>
                <a:latin typeface="Verdana" panose="020B0604030504040204" pitchFamily="34" charset="0"/>
              </a:defRPr>
            </a:lvl8pPr>
            <a:lvl9pPr marL="2914650" indent="-171450" eaLnBrk="0" fontAlgn="base" hangingPunct="0">
              <a:spcBef>
                <a:spcPct val="20000"/>
              </a:spcBef>
              <a:spcAft>
                <a:spcPct val="0"/>
              </a:spcAft>
              <a:buChar char="»"/>
              <a:defRPr sz="900">
                <a:solidFill>
                  <a:schemeClr val="tx1"/>
                </a:solidFill>
                <a:latin typeface="Verdana" panose="020B0604030504040204" pitchFamily="34" charset="0"/>
              </a:defRPr>
            </a:lvl9pPr>
          </a:lstStyle>
          <a:p>
            <a:pPr>
              <a:spcBef>
                <a:spcPct val="0"/>
              </a:spcBef>
            </a:pPr>
            <a:fld id="{A2F3248D-3B22-4BE1-8E63-15919EEB3525}" type="slidenum">
              <a:rPr lang="fr-FR" altLang="fr-FR" sz="750">
                <a:solidFill>
                  <a:srgbClr val="391909"/>
                </a:solidFill>
              </a:rPr>
              <a:pPr>
                <a:spcBef>
                  <a:spcPct val="0"/>
                </a:spcBef>
              </a:pPr>
              <a:t>62</a:t>
            </a:fld>
            <a:r>
              <a:rPr lang="fr-FR" altLang="fr-FR" sz="750">
                <a:solidFill>
                  <a:srgbClr val="391909"/>
                </a:solidFill>
              </a:rPr>
              <a:t>/total</a:t>
            </a:r>
          </a:p>
        </p:txBody>
      </p:sp>
      <p:sp>
        <p:nvSpPr>
          <p:cNvPr id="3" name="Rectangle 2">
            <a:extLst>
              <a:ext uri="{FF2B5EF4-FFF2-40B4-BE49-F238E27FC236}">
                <a16:creationId xmlns:a16="http://schemas.microsoft.com/office/drawing/2014/main" id="{3D9A67F1-E67A-4EF2-9457-4C7BA138A7F6}"/>
              </a:ext>
            </a:extLst>
          </p:cNvPr>
          <p:cNvSpPr/>
          <p:nvPr/>
        </p:nvSpPr>
        <p:spPr>
          <a:xfrm>
            <a:off x="1601391" y="735806"/>
            <a:ext cx="5562600" cy="377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350" dirty="0">
                <a:solidFill>
                  <a:srgbClr val="CAEFF8">
                    <a:lumMod val="10000"/>
                  </a:srgbClr>
                </a:solidFill>
              </a:rPr>
              <a:t>Contrainte EXTERNE : le marché des experts comptables</a:t>
            </a:r>
          </a:p>
        </p:txBody>
      </p:sp>
      <p:sp>
        <p:nvSpPr>
          <p:cNvPr id="4" name="Rectangle 3">
            <a:extLst>
              <a:ext uri="{FF2B5EF4-FFF2-40B4-BE49-F238E27FC236}">
                <a16:creationId xmlns:a16="http://schemas.microsoft.com/office/drawing/2014/main" id="{9E0565E9-7ED8-4292-A627-6876678EC472}"/>
              </a:ext>
            </a:extLst>
          </p:cNvPr>
          <p:cNvSpPr/>
          <p:nvPr/>
        </p:nvSpPr>
        <p:spPr>
          <a:xfrm>
            <a:off x="1601391" y="1168003"/>
            <a:ext cx="3051572" cy="765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sz="750" dirty="0">
                <a:solidFill>
                  <a:srgbClr val="391909"/>
                </a:solidFill>
              </a:rPr>
              <a:t>Le marché des experts comptables  évolue :</a:t>
            </a:r>
          </a:p>
          <a:p>
            <a:pPr marL="128588" indent="-128588">
              <a:buFontTx/>
              <a:buChar char="-"/>
              <a:defRPr/>
            </a:pPr>
            <a:r>
              <a:rPr lang="fr-FR" sz="750" dirty="0">
                <a:solidFill>
                  <a:srgbClr val="391909"/>
                </a:solidFill>
                <a:sym typeface="Wingdings" panose="05000000000000000000" pitchFamily="2" charset="2"/>
              </a:rPr>
              <a:t>Les clients  besoin de conseils</a:t>
            </a:r>
            <a:endParaRPr lang="fr-FR" sz="750" dirty="0">
              <a:solidFill>
                <a:srgbClr val="391909"/>
              </a:solidFill>
            </a:endParaRPr>
          </a:p>
          <a:p>
            <a:pPr marL="128588" indent="-128588">
              <a:buFontTx/>
              <a:buChar char="-"/>
              <a:defRPr/>
            </a:pPr>
            <a:r>
              <a:rPr lang="fr-FR" sz="750" dirty="0">
                <a:solidFill>
                  <a:srgbClr val="391909"/>
                </a:solidFill>
              </a:rPr>
              <a:t>Technologie </a:t>
            </a:r>
            <a:r>
              <a:rPr lang="fr-FR" sz="750" dirty="0">
                <a:solidFill>
                  <a:srgbClr val="391909"/>
                </a:solidFill>
                <a:sym typeface="Wingdings" panose="05000000000000000000" pitchFamily="2" charset="2"/>
              </a:rPr>
              <a:t> dématérialisation</a:t>
            </a:r>
          </a:p>
          <a:p>
            <a:pPr marL="128588" indent="-128588">
              <a:buFontTx/>
              <a:buChar char="-"/>
              <a:defRPr/>
            </a:pPr>
            <a:r>
              <a:rPr lang="fr-FR" sz="750" dirty="0">
                <a:solidFill>
                  <a:srgbClr val="391909"/>
                </a:solidFill>
                <a:sym typeface="Wingdings" panose="05000000000000000000" pitchFamily="2" charset="2"/>
              </a:rPr>
              <a:t>Concurrence   interne et externe</a:t>
            </a:r>
          </a:p>
          <a:p>
            <a:pPr marL="128588" indent="-128588">
              <a:buFontTx/>
              <a:buChar char="-"/>
              <a:defRPr/>
            </a:pPr>
            <a:r>
              <a:rPr lang="fr-FR" sz="750" dirty="0">
                <a:solidFill>
                  <a:srgbClr val="391909"/>
                </a:solidFill>
                <a:sym typeface="Wingdings" panose="05000000000000000000" pitchFamily="2" charset="2"/>
              </a:rPr>
              <a:t>Rentabilité  perte de valeur de la mission comptable </a:t>
            </a:r>
          </a:p>
          <a:p>
            <a:pPr marL="128588" indent="-128588">
              <a:buFontTx/>
              <a:buChar char="-"/>
              <a:defRPr/>
            </a:pPr>
            <a:r>
              <a:rPr lang="fr-FR" sz="750" dirty="0">
                <a:solidFill>
                  <a:srgbClr val="391909"/>
                </a:solidFill>
                <a:sym typeface="Wingdings" panose="05000000000000000000" pitchFamily="2" charset="2"/>
              </a:rPr>
              <a:t>Collaborateurs  transition numérique vers  commercial</a:t>
            </a:r>
          </a:p>
        </p:txBody>
      </p:sp>
      <p:sp>
        <p:nvSpPr>
          <p:cNvPr id="5" name="Rectangle à coins arrondis 4">
            <a:extLst>
              <a:ext uri="{FF2B5EF4-FFF2-40B4-BE49-F238E27FC236}">
                <a16:creationId xmlns:a16="http://schemas.microsoft.com/office/drawing/2014/main" id="{F55F6077-8264-4EE7-833D-B0488D6E2A37}"/>
              </a:ext>
            </a:extLst>
          </p:cNvPr>
          <p:cNvSpPr/>
          <p:nvPr/>
        </p:nvSpPr>
        <p:spPr>
          <a:xfrm>
            <a:off x="2754846" y="2139702"/>
            <a:ext cx="3564396" cy="48605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fr-FR" sz="1350" dirty="0">
                <a:solidFill>
                  <a:srgbClr val="FFFFFF"/>
                </a:solidFill>
              </a:rPr>
              <a:t>L’ENJEU: créer de la valeur (nouvelle)</a:t>
            </a:r>
          </a:p>
        </p:txBody>
      </p:sp>
      <p:sp>
        <p:nvSpPr>
          <p:cNvPr id="6" name="Rectangle à coins arrondis 5">
            <a:extLst>
              <a:ext uri="{FF2B5EF4-FFF2-40B4-BE49-F238E27FC236}">
                <a16:creationId xmlns:a16="http://schemas.microsoft.com/office/drawing/2014/main" id="{0871A3B2-1B65-494D-B688-1E27C0D56532}"/>
              </a:ext>
            </a:extLst>
          </p:cNvPr>
          <p:cNvSpPr/>
          <p:nvPr/>
        </p:nvSpPr>
        <p:spPr>
          <a:xfrm>
            <a:off x="2247342" y="2895786"/>
            <a:ext cx="4376886" cy="54006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fr-FR" sz="1350" dirty="0">
                <a:solidFill>
                  <a:srgbClr val="391909"/>
                </a:solidFill>
              </a:rPr>
              <a:t>La méthode: développer des missions de conseils</a:t>
            </a:r>
          </a:p>
        </p:txBody>
      </p:sp>
      <p:sp>
        <p:nvSpPr>
          <p:cNvPr id="9" name="Rectangle à coins arrondis 8">
            <a:extLst>
              <a:ext uri="{FF2B5EF4-FFF2-40B4-BE49-F238E27FC236}">
                <a16:creationId xmlns:a16="http://schemas.microsoft.com/office/drawing/2014/main" id="{77BAC073-6102-4EFE-B05D-340D37662ED3}"/>
              </a:ext>
            </a:extLst>
          </p:cNvPr>
          <p:cNvSpPr/>
          <p:nvPr/>
        </p:nvSpPr>
        <p:spPr>
          <a:xfrm>
            <a:off x="1897224" y="3705876"/>
            <a:ext cx="5105046" cy="486054"/>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fr-FR" sz="1500" dirty="0">
                <a:solidFill>
                  <a:srgbClr val="FFFFFF"/>
                </a:solidFill>
              </a:rPr>
              <a:t>Le contenu : proposer une OFFRE DE SERVICE</a:t>
            </a:r>
          </a:p>
        </p:txBody>
      </p:sp>
      <p:sp>
        <p:nvSpPr>
          <p:cNvPr id="24" name="Rectangle à coins arrondis 23">
            <a:extLst>
              <a:ext uri="{FF2B5EF4-FFF2-40B4-BE49-F238E27FC236}">
                <a16:creationId xmlns:a16="http://schemas.microsoft.com/office/drawing/2014/main" id="{9054FE73-1F5E-4189-9444-DAEAF7A7749B}"/>
              </a:ext>
            </a:extLst>
          </p:cNvPr>
          <p:cNvSpPr/>
          <p:nvPr/>
        </p:nvSpPr>
        <p:spPr>
          <a:xfrm>
            <a:off x="1439931" y="4461960"/>
            <a:ext cx="6210411" cy="54006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fr-FR" sz="1350" dirty="0">
                <a:solidFill>
                  <a:srgbClr val="391909"/>
                </a:solidFill>
              </a:rPr>
              <a:t>La Protection sociale est-elle organisée dans votre offre de service ? Quelle organisation pour traiter quelle problématique ? </a:t>
            </a:r>
          </a:p>
        </p:txBody>
      </p:sp>
      <p:sp>
        <p:nvSpPr>
          <p:cNvPr id="25" name="Rectangle 24">
            <a:extLst>
              <a:ext uri="{FF2B5EF4-FFF2-40B4-BE49-F238E27FC236}">
                <a16:creationId xmlns:a16="http://schemas.microsoft.com/office/drawing/2014/main" id="{2564CD35-C1D9-449A-882B-7B7A69A5A0A4}"/>
              </a:ext>
            </a:extLst>
          </p:cNvPr>
          <p:cNvSpPr/>
          <p:nvPr/>
        </p:nvSpPr>
        <p:spPr>
          <a:xfrm>
            <a:off x="4842273" y="1168003"/>
            <a:ext cx="2321719" cy="7655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r-FR" sz="750" dirty="0">
                <a:solidFill>
                  <a:srgbClr val="391909"/>
                </a:solidFill>
              </a:rPr>
              <a:t>Opportunités :</a:t>
            </a:r>
          </a:p>
          <a:p>
            <a:pPr marL="128588" indent="-128588">
              <a:buFontTx/>
              <a:buChar char="-"/>
              <a:defRPr/>
            </a:pPr>
            <a:r>
              <a:rPr lang="fr-FR" sz="750" dirty="0">
                <a:solidFill>
                  <a:srgbClr val="391909"/>
                </a:solidFill>
              </a:rPr>
              <a:t>La confiance du client</a:t>
            </a:r>
          </a:p>
          <a:p>
            <a:pPr marL="128588" indent="-128588">
              <a:buFontTx/>
              <a:buChar char="-"/>
              <a:defRPr/>
            </a:pPr>
            <a:r>
              <a:rPr lang="fr-FR" sz="750" dirty="0">
                <a:solidFill>
                  <a:srgbClr val="391909"/>
                </a:solidFill>
              </a:rPr>
              <a:t>La gestion du risque </a:t>
            </a:r>
            <a:endParaRPr lang="fr-FR" sz="750" dirty="0">
              <a:solidFill>
                <a:srgbClr val="391909"/>
              </a:solidFill>
              <a:sym typeface="Wingdings" panose="05000000000000000000" pitchFamily="2" charset="2"/>
            </a:endParaRPr>
          </a:p>
          <a:p>
            <a:pPr marL="128588" indent="-128588">
              <a:buFontTx/>
              <a:buChar char="-"/>
              <a:defRPr/>
            </a:pPr>
            <a:r>
              <a:rPr lang="fr-FR" sz="750" dirty="0">
                <a:solidFill>
                  <a:srgbClr val="391909"/>
                </a:solidFill>
                <a:sym typeface="Wingdings" panose="05000000000000000000" pitchFamily="2" charset="2"/>
              </a:rPr>
              <a:t>Les relais de croissance</a:t>
            </a:r>
          </a:p>
          <a:p>
            <a:pPr marL="128588" indent="-128588">
              <a:buFontTx/>
              <a:buChar char="-"/>
              <a:defRPr/>
            </a:pPr>
            <a:r>
              <a:rPr lang="fr-FR" sz="750" dirty="0">
                <a:solidFill>
                  <a:srgbClr val="391909"/>
                </a:solidFill>
                <a:sym typeface="Wingdings" panose="05000000000000000000" pitchFamily="2" charset="2"/>
              </a:rPr>
              <a:t>La montée en compétence</a:t>
            </a:r>
            <a:endParaRPr lang="fr-FR" sz="750" dirty="0">
              <a:solidFill>
                <a:srgbClr val="391909"/>
              </a:solidFill>
            </a:endParaRPr>
          </a:p>
        </p:txBody>
      </p:sp>
    </p:spTree>
    <p:extLst>
      <p:ext uri="{BB962C8B-B14F-4D97-AF65-F5344CB8AC3E}">
        <p14:creationId xmlns:p14="http://schemas.microsoft.com/office/powerpoint/2010/main" val="221462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6">
            <a:extLst>
              <a:ext uri="{FF2B5EF4-FFF2-40B4-BE49-F238E27FC236}">
                <a16:creationId xmlns:a16="http://schemas.microsoft.com/office/drawing/2014/main" id="{62A6CCEA-13D6-42B6-9200-CE2E426BD174}"/>
              </a:ext>
            </a:extLst>
          </p:cNvPr>
          <p:cNvSpPr>
            <a:spLocks noChangeArrowheads="1"/>
          </p:cNvSpPr>
          <p:nvPr/>
        </p:nvSpPr>
        <p:spPr bwMode="auto">
          <a:xfrm rot="16200000">
            <a:off x="-315516" y="2595563"/>
            <a:ext cx="4266010" cy="189309"/>
          </a:xfrm>
          <a:prstGeom prst="rightArrow">
            <a:avLst>
              <a:gd name="adj1" fmla="val 41352"/>
              <a:gd name="adj2" fmla="val 12258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endParaRPr lang="fr-FR" altLang="fr-FR" sz="1350" b="1">
              <a:solidFill>
                <a:srgbClr val="391909"/>
              </a:solidFill>
              <a:latin typeface="Arial" panose="020B0604020202020204" pitchFamily="34" charset="0"/>
              <a:cs typeface="Arial" panose="020B0604020202020204" pitchFamily="34" charset="0"/>
            </a:endParaRPr>
          </a:p>
        </p:txBody>
      </p:sp>
      <p:grpSp>
        <p:nvGrpSpPr>
          <p:cNvPr id="50" name="Groupe 49">
            <a:extLst>
              <a:ext uri="{FF2B5EF4-FFF2-40B4-BE49-F238E27FC236}">
                <a16:creationId xmlns:a16="http://schemas.microsoft.com/office/drawing/2014/main" id="{73E63AAC-8C8C-41FA-9B8A-A4CC4AE11933}"/>
              </a:ext>
            </a:extLst>
          </p:cNvPr>
          <p:cNvGrpSpPr>
            <a:grpSpLocks/>
          </p:cNvGrpSpPr>
          <p:nvPr/>
        </p:nvGrpSpPr>
        <p:grpSpPr bwMode="auto">
          <a:xfrm>
            <a:off x="1194198" y="598885"/>
            <a:ext cx="6806803" cy="1118663"/>
            <a:chOff x="89477" y="895620"/>
            <a:chExt cx="9074821" cy="1491408"/>
          </a:xfrm>
        </p:grpSpPr>
        <p:sp>
          <p:nvSpPr>
            <p:cNvPr id="24" name="Organigramme : Entrée manuelle 23">
              <a:extLst>
                <a:ext uri="{FF2B5EF4-FFF2-40B4-BE49-F238E27FC236}">
                  <a16:creationId xmlns:a16="http://schemas.microsoft.com/office/drawing/2014/main" id="{2B337798-97DD-47EF-911F-9A3F6F66B7D3}"/>
                </a:ext>
              </a:extLst>
            </p:cNvPr>
            <p:cNvSpPr/>
            <p:nvPr/>
          </p:nvSpPr>
          <p:spPr>
            <a:xfrm rot="16200000" flipV="1">
              <a:off x="5628672" y="54972"/>
              <a:ext cx="1440160" cy="3121455"/>
            </a:xfrm>
            <a:prstGeom prst="flowChartManualInp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endParaRPr lang="fr-FR" sz="750" dirty="0">
                <a:solidFill>
                  <a:srgbClr val="D7D1CE">
                    <a:lumMod val="50000"/>
                  </a:srgbClr>
                </a:solidFill>
                <a:latin typeface="Arial Black" panose="020B0A04020102020204" pitchFamily="34" charset="0"/>
              </a:endParaRPr>
            </a:p>
            <a:p>
              <a:pPr>
                <a:defRPr/>
              </a:pPr>
              <a:endParaRPr lang="fr-FR" sz="750" dirty="0">
                <a:solidFill>
                  <a:srgbClr val="D7D1CE">
                    <a:lumMod val="50000"/>
                  </a:srgbClr>
                </a:solidFill>
                <a:latin typeface="Arial Black" panose="020B0A04020102020204" pitchFamily="34" charset="0"/>
              </a:endParaRPr>
            </a:p>
            <a:p>
              <a:pPr>
                <a:defRPr/>
              </a:pPr>
              <a:endParaRPr lang="fr-FR" sz="750" dirty="0">
                <a:solidFill>
                  <a:srgbClr val="D7D1CE">
                    <a:lumMod val="50000"/>
                  </a:srgbClr>
                </a:solidFill>
                <a:latin typeface="Arial Black" panose="020B0A04020102020204" pitchFamily="34" charset="0"/>
              </a:endParaRPr>
            </a:p>
          </p:txBody>
        </p:sp>
        <p:sp>
          <p:nvSpPr>
            <p:cNvPr id="25" name="Organigramme : Entrée manuelle 24">
              <a:extLst>
                <a:ext uri="{FF2B5EF4-FFF2-40B4-BE49-F238E27FC236}">
                  <a16:creationId xmlns:a16="http://schemas.microsoft.com/office/drawing/2014/main" id="{4AB78D18-9863-4936-9575-F463BB4FBD21}"/>
                </a:ext>
              </a:extLst>
            </p:cNvPr>
            <p:cNvSpPr/>
            <p:nvPr/>
          </p:nvSpPr>
          <p:spPr>
            <a:xfrm rot="16200000">
              <a:off x="1895072" y="37667"/>
              <a:ext cx="1441313" cy="3182617"/>
            </a:xfrm>
            <a:prstGeom prst="flowChartManualInp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p:txBody>
        </p:sp>
        <p:sp>
          <p:nvSpPr>
            <p:cNvPr id="26" name="Rectangle à coins arrondis 25">
              <a:extLst>
                <a:ext uri="{FF2B5EF4-FFF2-40B4-BE49-F238E27FC236}">
                  <a16:creationId xmlns:a16="http://schemas.microsoft.com/office/drawing/2014/main" id="{D534A8C0-ED42-4B04-BD3A-E9630F7138AF}"/>
                </a:ext>
              </a:extLst>
            </p:cNvPr>
            <p:cNvSpPr/>
            <p:nvPr/>
          </p:nvSpPr>
          <p:spPr>
            <a:xfrm>
              <a:off x="2543504" y="1019433"/>
              <a:ext cx="4025494" cy="3222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FR" altLang="fr-FR" sz="1350" b="1">
                  <a:solidFill>
                    <a:srgbClr val="666699"/>
                  </a:solidFill>
                  <a:latin typeface="Arial" charset="0"/>
                </a:rPr>
                <a:t>Développement du CA</a:t>
              </a:r>
            </a:p>
          </p:txBody>
        </p:sp>
        <p:sp>
          <p:nvSpPr>
            <p:cNvPr id="82985" name="Text Box 8">
              <a:extLst>
                <a:ext uri="{FF2B5EF4-FFF2-40B4-BE49-F238E27FC236}">
                  <a16:creationId xmlns:a16="http://schemas.microsoft.com/office/drawing/2014/main" id="{E4D8642E-13ED-4D09-8DFE-E7DFA7332373}"/>
                </a:ext>
              </a:extLst>
            </p:cNvPr>
            <p:cNvSpPr txBox="1">
              <a:spLocks noChangeArrowheads="1"/>
            </p:cNvSpPr>
            <p:nvPr/>
          </p:nvSpPr>
          <p:spPr bwMode="auto">
            <a:xfrm>
              <a:off x="7647530" y="1525305"/>
              <a:ext cx="1368424" cy="33852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Proposant</a:t>
              </a:r>
            </a:p>
          </p:txBody>
        </p:sp>
        <p:sp>
          <p:nvSpPr>
            <p:cNvPr id="82986" name="Text Box 8">
              <a:extLst>
                <a:ext uri="{FF2B5EF4-FFF2-40B4-BE49-F238E27FC236}">
                  <a16:creationId xmlns:a16="http://schemas.microsoft.com/office/drawing/2014/main" id="{FDE186E9-1F6D-420C-922D-884DA4B054E7}"/>
                </a:ext>
              </a:extLst>
            </p:cNvPr>
            <p:cNvSpPr txBox="1">
              <a:spLocks noChangeArrowheads="1"/>
            </p:cNvSpPr>
            <p:nvPr/>
          </p:nvSpPr>
          <p:spPr bwMode="auto">
            <a:xfrm>
              <a:off x="7647531" y="1833083"/>
              <a:ext cx="1516767" cy="5539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Pilote et Organisateur</a:t>
              </a:r>
            </a:p>
          </p:txBody>
        </p:sp>
        <p:sp>
          <p:nvSpPr>
            <p:cNvPr id="82987" name="Text Box 8">
              <a:extLst>
                <a:ext uri="{FF2B5EF4-FFF2-40B4-BE49-F238E27FC236}">
                  <a16:creationId xmlns:a16="http://schemas.microsoft.com/office/drawing/2014/main" id="{E779E9C8-B7F8-445C-A015-2FC3BC323632}"/>
                </a:ext>
              </a:extLst>
            </p:cNvPr>
            <p:cNvSpPr txBox="1">
              <a:spLocks noChangeArrowheads="1"/>
            </p:cNvSpPr>
            <p:nvPr/>
          </p:nvSpPr>
          <p:spPr bwMode="auto">
            <a:xfrm>
              <a:off x="89477" y="1844824"/>
              <a:ext cx="1368424" cy="33852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Besoins</a:t>
              </a:r>
            </a:p>
          </p:txBody>
        </p:sp>
      </p:grpSp>
      <p:sp>
        <p:nvSpPr>
          <p:cNvPr id="44" name="Flèche vers le haut 43">
            <a:extLst>
              <a:ext uri="{FF2B5EF4-FFF2-40B4-BE49-F238E27FC236}">
                <a16:creationId xmlns:a16="http://schemas.microsoft.com/office/drawing/2014/main" id="{CF812A02-3905-4ED8-9F2C-BA4A64A62FE4}"/>
              </a:ext>
            </a:extLst>
          </p:cNvPr>
          <p:cNvSpPr/>
          <p:nvPr/>
        </p:nvSpPr>
        <p:spPr>
          <a:xfrm>
            <a:off x="4292204" y="953691"/>
            <a:ext cx="504825" cy="3981450"/>
          </a:xfrm>
          <a:prstGeom prst="upArrow">
            <a:avLst/>
          </a:prstGeom>
          <a:gradFill flip="none" rotWithShape="1">
            <a:gsLst>
              <a:gs pos="85000">
                <a:srgbClr val="FF0000"/>
              </a:gs>
              <a:gs pos="100000">
                <a:srgbClr val="D17580"/>
              </a:gs>
              <a:gs pos="100000">
                <a:srgbClr val="C00000"/>
              </a:gs>
              <a:gs pos="0">
                <a:srgbClr val="00B050"/>
              </a:gs>
              <a:gs pos="100000">
                <a:srgbClr val="E1E9FF"/>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500" b="1" dirty="0">
              <a:solidFill>
                <a:srgbClr val="D7D1CE">
                  <a:lumMod val="50000"/>
                </a:srgbClr>
              </a:solidFill>
            </a:endParaRPr>
          </a:p>
        </p:txBody>
      </p:sp>
      <p:sp>
        <p:nvSpPr>
          <p:cNvPr id="82949" name="AutoShape 7">
            <a:extLst>
              <a:ext uri="{FF2B5EF4-FFF2-40B4-BE49-F238E27FC236}">
                <a16:creationId xmlns:a16="http://schemas.microsoft.com/office/drawing/2014/main" id="{C03BE449-E097-4383-B1EB-9010B16563D3}"/>
              </a:ext>
            </a:extLst>
          </p:cNvPr>
          <p:cNvSpPr>
            <a:spLocks noChangeArrowheads="1"/>
          </p:cNvSpPr>
          <p:nvPr/>
        </p:nvSpPr>
        <p:spPr bwMode="auto">
          <a:xfrm rot="16200000">
            <a:off x="4708328" y="2598541"/>
            <a:ext cx="4220765" cy="192881"/>
          </a:xfrm>
          <a:prstGeom prst="rightArrow">
            <a:avLst>
              <a:gd name="adj1" fmla="val 41352"/>
              <a:gd name="adj2" fmla="val 122888"/>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endParaRPr lang="fr-FR" altLang="fr-FR" sz="1350" b="1">
              <a:solidFill>
                <a:srgbClr val="391909"/>
              </a:solidFill>
              <a:latin typeface="Arial" panose="020B0604020202020204" pitchFamily="34" charset="0"/>
              <a:cs typeface="Arial" panose="020B0604020202020204" pitchFamily="34" charset="0"/>
            </a:endParaRPr>
          </a:p>
        </p:txBody>
      </p:sp>
      <p:sp>
        <p:nvSpPr>
          <p:cNvPr id="82950" name="Titre 1">
            <a:extLst>
              <a:ext uri="{FF2B5EF4-FFF2-40B4-BE49-F238E27FC236}">
                <a16:creationId xmlns:a16="http://schemas.microsoft.com/office/drawing/2014/main" id="{34ED94F3-3802-40CB-B86B-DCA5BC3CEF6A}"/>
              </a:ext>
            </a:extLst>
          </p:cNvPr>
          <p:cNvSpPr>
            <a:spLocks noGrp="1" noChangeArrowheads="1"/>
          </p:cNvSpPr>
          <p:nvPr>
            <p:ph type="title"/>
          </p:nvPr>
        </p:nvSpPr>
        <p:spPr>
          <a:xfrm>
            <a:off x="1206104" y="182167"/>
            <a:ext cx="6172200" cy="582215"/>
          </a:xfrm>
        </p:spPr>
        <p:txBody>
          <a:bodyPr>
            <a:normAutofit fontScale="90000"/>
          </a:bodyPr>
          <a:lstStyle/>
          <a:p>
            <a:pPr eaLnBrk="1" hangingPunct="1"/>
            <a:r>
              <a:rPr lang="fr-FR" altLang="fr-FR">
                <a:ea typeface="Calibri" panose="020F0502020204030204" pitchFamily="34" charset="0"/>
                <a:cs typeface="Calibri" panose="020F0502020204030204" pitchFamily="34" charset="0"/>
              </a:rPr>
              <a:t>Volonté +</a:t>
            </a:r>
          </a:p>
        </p:txBody>
      </p:sp>
      <p:sp>
        <p:nvSpPr>
          <p:cNvPr id="82951" name="Text Box 8">
            <a:extLst>
              <a:ext uri="{FF2B5EF4-FFF2-40B4-BE49-F238E27FC236}">
                <a16:creationId xmlns:a16="http://schemas.microsoft.com/office/drawing/2014/main" id="{EBA46ACE-F5B9-4EEB-991E-F37321C3A2BD}"/>
              </a:ext>
            </a:extLst>
          </p:cNvPr>
          <p:cNvSpPr txBox="1">
            <a:spLocks noChangeArrowheads="1"/>
          </p:cNvSpPr>
          <p:nvPr/>
        </p:nvSpPr>
        <p:spPr bwMode="auto">
          <a:xfrm rot="16200000">
            <a:off x="1090614" y="2052251"/>
            <a:ext cx="1026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200">
                <a:solidFill>
                  <a:srgbClr val="30231D"/>
                </a:solidFill>
                <a:cs typeface="Arial" panose="020B0604020202020204" pitchFamily="34" charset="0"/>
              </a:rPr>
              <a:t>Clients</a:t>
            </a:r>
          </a:p>
        </p:txBody>
      </p:sp>
      <p:grpSp>
        <p:nvGrpSpPr>
          <p:cNvPr id="82952" name="Groupe 50">
            <a:extLst>
              <a:ext uri="{FF2B5EF4-FFF2-40B4-BE49-F238E27FC236}">
                <a16:creationId xmlns:a16="http://schemas.microsoft.com/office/drawing/2014/main" id="{9487B11B-F635-4E8E-82F1-C55DCD560011}"/>
              </a:ext>
            </a:extLst>
          </p:cNvPr>
          <p:cNvGrpSpPr>
            <a:grpSpLocks/>
          </p:cNvGrpSpPr>
          <p:nvPr/>
        </p:nvGrpSpPr>
        <p:grpSpPr bwMode="auto">
          <a:xfrm>
            <a:off x="3106341" y="202408"/>
            <a:ext cx="2628900" cy="354806"/>
            <a:chOff x="2619051" y="270635"/>
            <a:chExt cx="3504616" cy="472430"/>
          </a:xfrm>
        </p:grpSpPr>
        <p:sp>
          <p:nvSpPr>
            <p:cNvPr id="35" name="Ellipse 34">
              <a:extLst>
                <a:ext uri="{FF2B5EF4-FFF2-40B4-BE49-F238E27FC236}">
                  <a16:creationId xmlns:a16="http://schemas.microsoft.com/office/drawing/2014/main" id="{A64B7C4B-DB0B-44CA-94F4-FE7DA5D4003A}"/>
                </a:ext>
              </a:extLst>
            </p:cNvPr>
            <p:cNvSpPr/>
            <p:nvPr/>
          </p:nvSpPr>
          <p:spPr>
            <a:xfrm>
              <a:off x="2619051" y="305512"/>
              <a:ext cx="1649137" cy="43755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FR" altLang="fr-FR" sz="1200" dirty="0">
                  <a:solidFill>
                    <a:srgbClr val="FFFFFF"/>
                  </a:solidFill>
                  <a:latin typeface="Verdana" pitchFamily="34" charset="0"/>
                </a:rPr>
                <a:t>Bénéfices</a:t>
              </a:r>
            </a:p>
          </p:txBody>
        </p:sp>
        <p:sp>
          <p:nvSpPr>
            <p:cNvPr id="36" name="Ellipse 35">
              <a:extLst>
                <a:ext uri="{FF2B5EF4-FFF2-40B4-BE49-F238E27FC236}">
                  <a16:creationId xmlns:a16="http://schemas.microsoft.com/office/drawing/2014/main" id="{A4922027-C478-4261-A8E3-A0DA6AACFE3D}"/>
                </a:ext>
              </a:extLst>
            </p:cNvPr>
            <p:cNvSpPr/>
            <p:nvPr/>
          </p:nvSpPr>
          <p:spPr>
            <a:xfrm>
              <a:off x="4652299" y="270635"/>
              <a:ext cx="1471368" cy="462918"/>
            </a:xfrm>
            <a:prstGeom prst="ellips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a:solidFill>
                    <a:srgbClr val="FFFFFF"/>
                  </a:solidFill>
                </a:rPr>
                <a:t>Freins</a:t>
              </a:r>
            </a:p>
          </p:txBody>
        </p:sp>
      </p:grpSp>
      <p:sp>
        <p:nvSpPr>
          <p:cNvPr id="82953" name="Rectangle 51">
            <a:extLst>
              <a:ext uri="{FF2B5EF4-FFF2-40B4-BE49-F238E27FC236}">
                <a16:creationId xmlns:a16="http://schemas.microsoft.com/office/drawing/2014/main" id="{C9DE746C-6AA9-4BCA-8DF5-2FD87CA315B5}"/>
              </a:ext>
            </a:extLst>
          </p:cNvPr>
          <p:cNvSpPr>
            <a:spLocks noChangeArrowheads="1"/>
          </p:cNvSpPr>
          <p:nvPr/>
        </p:nvSpPr>
        <p:spPr bwMode="auto">
          <a:xfrm>
            <a:off x="5732860" y="4844653"/>
            <a:ext cx="108347" cy="155972"/>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endParaRPr lang="fr-FR" altLang="fr-FR" sz="1350" b="1">
              <a:solidFill>
                <a:srgbClr val="391909"/>
              </a:solidFill>
              <a:latin typeface="Arial" panose="020B0604020202020204" pitchFamily="34" charset="0"/>
              <a:cs typeface="Arial" panose="020B0604020202020204" pitchFamily="34" charset="0"/>
            </a:endParaRPr>
          </a:p>
        </p:txBody>
      </p:sp>
      <p:sp>
        <p:nvSpPr>
          <p:cNvPr id="82954" name="Text Box 52">
            <a:extLst>
              <a:ext uri="{FF2B5EF4-FFF2-40B4-BE49-F238E27FC236}">
                <a16:creationId xmlns:a16="http://schemas.microsoft.com/office/drawing/2014/main" id="{B3C44C55-C8AA-4160-99F6-D862BC19A008}"/>
              </a:ext>
            </a:extLst>
          </p:cNvPr>
          <p:cNvSpPr txBox="1">
            <a:spLocks noChangeArrowheads="1"/>
          </p:cNvSpPr>
          <p:nvPr/>
        </p:nvSpPr>
        <p:spPr bwMode="auto">
          <a:xfrm>
            <a:off x="5854304" y="4785122"/>
            <a:ext cx="166584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r>
              <a:rPr lang="fr-FR" altLang="fr-FR" sz="1350" b="1" dirty="0">
                <a:solidFill>
                  <a:srgbClr val="000066"/>
                </a:solidFill>
                <a:latin typeface="Arial" panose="020B0604020202020204" pitchFamily="34" charset="0"/>
                <a:cs typeface="Arial" panose="020B0604020202020204" pitchFamily="34" charset="0"/>
              </a:rPr>
              <a:t>Expert Comptable</a:t>
            </a:r>
          </a:p>
        </p:txBody>
      </p:sp>
      <p:sp>
        <p:nvSpPr>
          <p:cNvPr id="82955" name="Rectangle 53">
            <a:extLst>
              <a:ext uri="{FF2B5EF4-FFF2-40B4-BE49-F238E27FC236}">
                <a16:creationId xmlns:a16="http://schemas.microsoft.com/office/drawing/2014/main" id="{5A4FC71E-FA00-4631-8CB9-DBDF12CDA654}"/>
              </a:ext>
            </a:extLst>
          </p:cNvPr>
          <p:cNvSpPr>
            <a:spLocks noChangeArrowheads="1"/>
          </p:cNvSpPr>
          <p:nvPr/>
        </p:nvSpPr>
        <p:spPr bwMode="auto">
          <a:xfrm>
            <a:off x="7998255" y="4090989"/>
            <a:ext cx="108347" cy="160735"/>
          </a:xfrm>
          <a:prstGeom prst="rect">
            <a:avLst/>
          </a:prstGeom>
          <a:solidFill>
            <a:srgbClr val="339966"/>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endParaRPr lang="fr-FR" altLang="fr-FR" sz="1350" b="1">
              <a:solidFill>
                <a:srgbClr val="391909"/>
              </a:solidFill>
              <a:latin typeface="Arial" panose="020B0604020202020204" pitchFamily="34" charset="0"/>
              <a:cs typeface="Arial" panose="020B0604020202020204" pitchFamily="34" charset="0"/>
            </a:endParaRPr>
          </a:p>
        </p:txBody>
      </p:sp>
      <p:sp>
        <p:nvSpPr>
          <p:cNvPr id="82956" name="Text Box 54">
            <a:extLst>
              <a:ext uri="{FF2B5EF4-FFF2-40B4-BE49-F238E27FC236}">
                <a16:creationId xmlns:a16="http://schemas.microsoft.com/office/drawing/2014/main" id="{FEB3A6CE-1231-4848-94C9-C6C9A63D793C}"/>
              </a:ext>
            </a:extLst>
          </p:cNvPr>
          <p:cNvSpPr txBox="1">
            <a:spLocks noChangeArrowheads="1"/>
          </p:cNvSpPr>
          <p:nvPr/>
        </p:nvSpPr>
        <p:spPr bwMode="auto">
          <a:xfrm>
            <a:off x="8052428" y="4013598"/>
            <a:ext cx="1130135"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r>
              <a:rPr lang="fr-FR" altLang="fr-FR" sz="1350" b="1" dirty="0">
                <a:solidFill>
                  <a:srgbClr val="339933"/>
                </a:solidFill>
                <a:latin typeface="Arial" panose="020B0604020202020204" pitchFamily="34" charset="0"/>
                <a:cs typeface="Arial" panose="020B0604020202020204" pitchFamily="34" charset="0"/>
              </a:rPr>
              <a:t>Partenaire</a:t>
            </a:r>
          </a:p>
          <a:p>
            <a:pPr eaLnBrk="1" hangingPunct="1">
              <a:spcBef>
                <a:spcPct val="0"/>
              </a:spcBef>
            </a:pPr>
            <a:r>
              <a:rPr lang="fr-FR" altLang="fr-FR" sz="1350" b="1" dirty="0">
                <a:solidFill>
                  <a:srgbClr val="339933"/>
                </a:solidFill>
                <a:latin typeface="Arial" panose="020B0604020202020204" pitchFamily="34" charset="0"/>
                <a:cs typeface="Arial" panose="020B0604020202020204" pitchFamily="34" charset="0"/>
              </a:rPr>
              <a:t>Interne ou externe</a:t>
            </a:r>
          </a:p>
        </p:txBody>
      </p:sp>
      <p:sp>
        <p:nvSpPr>
          <p:cNvPr id="82957" name="AutoShape 7">
            <a:extLst>
              <a:ext uri="{FF2B5EF4-FFF2-40B4-BE49-F238E27FC236}">
                <a16:creationId xmlns:a16="http://schemas.microsoft.com/office/drawing/2014/main" id="{0D9D1C8A-6B8E-48AF-BD56-10FD0E98561E}"/>
              </a:ext>
            </a:extLst>
          </p:cNvPr>
          <p:cNvSpPr>
            <a:spLocks noChangeArrowheads="1"/>
          </p:cNvSpPr>
          <p:nvPr/>
        </p:nvSpPr>
        <p:spPr bwMode="auto">
          <a:xfrm rot="16200000">
            <a:off x="5780485" y="2614614"/>
            <a:ext cx="4220766" cy="191690"/>
          </a:xfrm>
          <a:prstGeom prst="rightArrow">
            <a:avLst>
              <a:gd name="adj1" fmla="val 41352"/>
              <a:gd name="adj2" fmla="val 123651"/>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endParaRPr lang="fr-FR" altLang="fr-FR" sz="1350" b="1">
              <a:solidFill>
                <a:srgbClr val="391909"/>
              </a:solidFill>
              <a:latin typeface="Arial" panose="020B0604020202020204" pitchFamily="34" charset="0"/>
              <a:cs typeface="Arial" panose="020B0604020202020204" pitchFamily="34" charset="0"/>
            </a:endParaRPr>
          </a:p>
        </p:txBody>
      </p:sp>
      <p:grpSp>
        <p:nvGrpSpPr>
          <p:cNvPr id="70670" name="Groupe 47">
            <a:extLst>
              <a:ext uri="{FF2B5EF4-FFF2-40B4-BE49-F238E27FC236}">
                <a16:creationId xmlns:a16="http://schemas.microsoft.com/office/drawing/2014/main" id="{E03B21F0-721E-48F8-A951-1CD9F2449CC2}"/>
              </a:ext>
            </a:extLst>
          </p:cNvPr>
          <p:cNvGrpSpPr>
            <a:grpSpLocks/>
          </p:cNvGrpSpPr>
          <p:nvPr/>
        </p:nvGrpSpPr>
        <p:grpSpPr bwMode="auto">
          <a:xfrm>
            <a:off x="1664494" y="3496867"/>
            <a:ext cx="5548313" cy="1302544"/>
            <a:chOff x="695464" y="4662468"/>
            <a:chExt cx="7397325" cy="1737322"/>
          </a:xfrm>
        </p:grpSpPr>
        <p:sp>
          <p:nvSpPr>
            <p:cNvPr id="9" name="Organigramme : Entrée manuelle 8">
              <a:extLst>
                <a:ext uri="{FF2B5EF4-FFF2-40B4-BE49-F238E27FC236}">
                  <a16:creationId xmlns:a16="http://schemas.microsoft.com/office/drawing/2014/main" id="{472B2A42-0669-46D7-AD60-E57637D88C07}"/>
                </a:ext>
              </a:extLst>
            </p:cNvPr>
            <p:cNvSpPr/>
            <p:nvPr/>
          </p:nvSpPr>
          <p:spPr>
            <a:xfrm rot="16200000">
              <a:off x="2395237" y="4472322"/>
              <a:ext cx="1708737" cy="2089030"/>
            </a:xfrm>
            <a:prstGeom prst="flowChartManualInp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p:txBody>
        </p:sp>
        <p:sp>
          <p:nvSpPr>
            <p:cNvPr id="12" name="Organigramme : Entrée manuelle 11">
              <a:extLst>
                <a:ext uri="{FF2B5EF4-FFF2-40B4-BE49-F238E27FC236}">
                  <a16:creationId xmlns:a16="http://schemas.microsoft.com/office/drawing/2014/main" id="{700E0F14-D86E-45E9-9858-7736CE1FE9EC}"/>
                </a:ext>
              </a:extLst>
            </p:cNvPr>
            <p:cNvSpPr/>
            <p:nvPr/>
          </p:nvSpPr>
          <p:spPr>
            <a:xfrm rot="16200000" flipV="1">
              <a:off x="4959208" y="4537612"/>
              <a:ext cx="1708135" cy="2016222"/>
            </a:xfrm>
            <a:prstGeom prst="flowChartManualInp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endParaRPr lang="fr-FR" sz="750" dirty="0">
                <a:solidFill>
                  <a:srgbClr val="D7D1CE">
                    <a:lumMod val="50000"/>
                  </a:srgbClr>
                </a:solidFill>
                <a:latin typeface="Arial Black" panose="020B0A04020102020204" pitchFamily="34" charset="0"/>
              </a:endParaRPr>
            </a:p>
            <a:p>
              <a:pPr>
                <a:defRPr/>
              </a:pPr>
              <a:endParaRPr lang="fr-FR" sz="750" dirty="0">
                <a:solidFill>
                  <a:srgbClr val="D7D1CE">
                    <a:lumMod val="50000"/>
                  </a:srgbClr>
                </a:solidFill>
                <a:latin typeface="Arial Black" panose="020B0A04020102020204" pitchFamily="34" charset="0"/>
              </a:endParaRPr>
            </a:p>
            <a:p>
              <a:pPr>
                <a:defRPr/>
              </a:pPr>
              <a:endParaRPr lang="fr-FR" sz="750" dirty="0">
                <a:solidFill>
                  <a:srgbClr val="D7D1CE">
                    <a:lumMod val="50000"/>
                  </a:srgbClr>
                </a:solidFill>
                <a:latin typeface="Arial Black" panose="020B0A04020102020204" pitchFamily="34" charset="0"/>
              </a:endParaRPr>
            </a:p>
          </p:txBody>
        </p:sp>
        <p:sp>
          <p:nvSpPr>
            <p:cNvPr id="82975" name="Text Box 8">
              <a:extLst>
                <a:ext uri="{FF2B5EF4-FFF2-40B4-BE49-F238E27FC236}">
                  <a16:creationId xmlns:a16="http://schemas.microsoft.com/office/drawing/2014/main" id="{44098840-3312-42FB-9B8A-BA33DE6A2506}"/>
                </a:ext>
              </a:extLst>
            </p:cNvPr>
            <p:cNvSpPr txBox="1">
              <a:spLocks noChangeArrowheads="1"/>
            </p:cNvSpPr>
            <p:nvPr/>
          </p:nvSpPr>
          <p:spPr bwMode="auto">
            <a:xfrm>
              <a:off x="695464" y="5572581"/>
              <a:ext cx="1368425" cy="33867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Attentes</a:t>
              </a:r>
            </a:p>
          </p:txBody>
        </p:sp>
        <p:sp>
          <p:nvSpPr>
            <p:cNvPr id="82976" name="Text Box 8">
              <a:extLst>
                <a:ext uri="{FF2B5EF4-FFF2-40B4-BE49-F238E27FC236}">
                  <a16:creationId xmlns:a16="http://schemas.microsoft.com/office/drawing/2014/main" id="{72DED151-359B-4B55-9E27-85856A16C496}"/>
                </a:ext>
              </a:extLst>
            </p:cNvPr>
            <p:cNvSpPr txBox="1">
              <a:spLocks noChangeArrowheads="1"/>
            </p:cNvSpPr>
            <p:nvPr/>
          </p:nvSpPr>
          <p:spPr bwMode="auto">
            <a:xfrm>
              <a:off x="6696099" y="5532635"/>
              <a:ext cx="1368425" cy="338671"/>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Répondant</a:t>
              </a:r>
            </a:p>
          </p:txBody>
        </p:sp>
        <p:sp>
          <p:nvSpPr>
            <p:cNvPr id="82977" name="Text Box 8">
              <a:extLst>
                <a:ext uri="{FF2B5EF4-FFF2-40B4-BE49-F238E27FC236}">
                  <a16:creationId xmlns:a16="http://schemas.microsoft.com/office/drawing/2014/main" id="{3D34DB45-0BD4-41D9-8E37-DFF70262F8AE}"/>
                </a:ext>
              </a:extLst>
            </p:cNvPr>
            <p:cNvSpPr txBox="1">
              <a:spLocks noChangeArrowheads="1"/>
            </p:cNvSpPr>
            <p:nvPr/>
          </p:nvSpPr>
          <p:spPr bwMode="auto">
            <a:xfrm>
              <a:off x="6724364" y="5851142"/>
              <a:ext cx="1368425" cy="33867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Réalisateur</a:t>
              </a:r>
            </a:p>
          </p:txBody>
        </p:sp>
        <p:sp>
          <p:nvSpPr>
            <p:cNvPr id="82978" name="Picture 22">
              <a:extLst>
                <a:ext uri="{FF2B5EF4-FFF2-40B4-BE49-F238E27FC236}">
                  <a16:creationId xmlns:a16="http://schemas.microsoft.com/office/drawing/2014/main" id="{BDC54EAC-E2DA-4EB3-AD78-9B3C489FF70F}"/>
                </a:ext>
              </a:extLst>
            </p:cNvPr>
            <p:cNvSpPr>
              <a:spLocks noChangeAspect="1" noChangeArrowheads="1"/>
            </p:cNvSpPr>
            <p:nvPr/>
          </p:nvSpPr>
          <p:spPr bwMode="auto">
            <a:xfrm>
              <a:off x="2836606" y="5077398"/>
              <a:ext cx="3454729" cy="121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endParaRPr lang="fr-FR" altLang="fr-FR" sz="1350">
                <a:solidFill>
                  <a:srgbClr val="391909"/>
                </a:solidFill>
                <a:latin typeface="Calibri" panose="020F0502020204030204" pitchFamily="34" charset="0"/>
                <a:cs typeface="Arial" panose="020B0604020202020204" pitchFamily="34" charset="0"/>
              </a:endParaRPr>
            </a:p>
          </p:txBody>
        </p:sp>
        <p:sp>
          <p:nvSpPr>
            <p:cNvPr id="20" name="Rectangle à coins arrondis 19">
              <a:extLst>
                <a:ext uri="{FF2B5EF4-FFF2-40B4-BE49-F238E27FC236}">
                  <a16:creationId xmlns:a16="http://schemas.microsoft.com/office/drawing/2014/main" id="{AC9ADF0F-616F-4908-A255-D840A53A01D3}"/>
                </a:ext>
              </a:extLst>
            </p:cNvPr>
            <p:cNvSpPr/>
            <p:nvPr/>
          </p:nvSpPr>
          <p:spPr>
            <a:xfrm>
              <a:off x="3249605" y="4821273"/>
              <a:ext cx="2563665" cy="3557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FR" altLang="fr-FR" sz="1350" b="1">
                  <a:solidFill>
                    <a:srgbClr val="666699"/>
                  </a:solidFill>
                  <a:latin typeface="Arial" charset="0"/>
                </a:rPr>
                <a:t>Sécuriser les risques</a:t>
              </a:r>
            </a:p>
          </p:txBody>
        </p:sp>
      </p:grpSp>
      <p:grpSp>
        <p:nvGrpSpPr>
          <p:cNvPr id="5" name="Groupe 4">
            <a:extLst>
              <a:ext uri="{FF2B5EF4-FFF2-40B4-BE49-F238E27FC236}">
                <a16:creationId xmlns:a16="http://schemas.microsoft.com/office/drawing/2014/main" id="{A42E9E17-E6AE-4B80-BC10-FC061609A00E}"/>
              </a:ext>
            </a:extLst>
          </p:cNvPr>
          <p:cNvGrpSpPr>
            <a:grpSpLocks/>
          </p:cNvGrpSpPr>
          <p:nvPr/>
        </p:nvGrpSpPr>
        <p:grpSpPr bwMode="auto">
          <a:xfrm>
            <a:off x="1303736" y="1814514"/>
            <a:ext cx="6549628" cy="1621631"/>
            <a:chOff x="214313" y="2419349"/>
            <a:chExt cx="8732838" cy="2162176"/>
          </a:xfrm>
        </p:grpSpPr>
        <p:grpSp>
          <p:nvGrpSpPr>
            <p:cNvPr id="82965" name="Groupe 48">
              <a:extLst>
                <a:ext uri="{FF2B5EF4-FFF2-40B4-BE49-F238E27FC236}">
                  <a16:creationId xmlns:a16="http://schemas.microsoft.com/office/drawing/2014/main" id="{AA883717-E928-48A3-85E3-BF8A416CBE69}"/>
                </a:ext>
              </a:extLst>
            </p:cNvPr>
            <p:cNvGrpSpPr>
              <a:grpSpLocks/>
            </p:cNvGrpSpPr>
            <p:nvPr/>
          </p:nvGrpSpPr>
          <p:grpSpPr bwMode="auto">
            <a:xfrm>
              <a:off x="1692275" y="2419349"/>
              <a:ext cx="7254876" cy="2162176"/>
              <a:chOff x="1691681" y="2418767"/>
              <a:chExt cx="7256058" cy="2162361"/>
            </a:xfrm>
          </p:grpSpPr>
          <p:sp>
            <p:nvSpPr>
              <p:cNvPr id="13" name="Organigramme : Entrée manuelle 12">
                <a:extLst>
                  <a:ext uri="{FF2B5EF4-FFF2-40B4-BE49-F238E27FC236}">
                    <a16:creationId xmlns:a16="http://schemas.microsoft.com/office/drawing/2014/main" id="{C041C438-5797-484C-B79E-8391CCA63E03}"/>
                  </a:ext>
                </a:extLst>
              </p:cNvPr>
              <p:cNvSpPr/>
              <p:nvPr/>
            </p:nvSpPr>
            <p:spPr>
              <a:xfrm rot="16200000">
                <a:off x="1871181" y="2239267"/>
                <a:ext cx="2160774" cy="2519774"/>
              </a:xfrm>
              <a:prstGeom prst="flowChartManualInp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a:p>
                <a:pPr algn="r">
                  <a:defRPr/>
                </a:pPr>
                <a:endParaRPr lang="fr-FR" sz="750" dirty="0">
                  <a:solidFill>
                    <a:srgbClr val="D7D1CE">
                      <a:lumMod val="50000"/>
                    </a:srgbClr>
                  </a:solidFill>
                  <a:latin typeface="Arial Black" panose="020B0A04020102020204" pitchFamily="34" charset="0"/>
                </a:endParaRPr>
              </a:p>
              <a:p>
                <a:pPr algn="ctr">
                  <a:defRPr/>
                </a:pPr>
                <a:endParaRPr lang="fr-FR" sz="750" dirty="0">
                  <a:solidFill>
                    <a:srgbClr val="D7D1CE">
                      <a:lumMod val="50000"/>
                    </a:srgbClr>
                  </a:solidFill>
                  <a:latin typeface="Arial Black" panose="020B0A04020102020204" pitchFamily="34" charset="0"/>
                </a:endParaRPr>
              </a:p>
            </p:txBody>
          </p:sp>
          <p:sp>
            <p:nvSpPr>
              <p:cNvPr id="14" name="Organigramme : Entrée manuelle 13">
                <a:extLst>
                  <a:ext uri="{FF2B5EF4-FFF2-40B4-BE49-F238E27FC236}">
                    <a16:creationId xmlns:a16="http://schemas.microsoft.com/office/drawing/2014/main" id="{F3EC49FE-196D-446F-81E6-7859F0CB371E}"/>
                  </a:ext>
                </a:extLst>
              </p:cNvPr>
              <p:cNvSpPr/>
              <p:nvPr/>
            </p:nvSpPr>
            <p:spPr>
              <a:xfrm rot="16200000" flipV="1">
                <a:off x="4997444" y="2240868"/>
                <a:ext cx="2160240" cy="2520280"/>
              </a:xfrm>
              <a:prstGeom prst="flowChartManualInp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endParaRPr lang="fr-FR" sz="750" dirty="0">
                  <a:solidFill>
                    <a:srgbClr val="D7D1CE">
                      <a:lumMod val="50000"/>
                    </a:srgbClr>
                  </a:solidFill>
                  <a:latin typeface="Arial Black" panose="020B0A04020102020204" pitchFamily="34" charset="0"/>
                </a:endParaRPr>
              </a:p>
              <a:p>
                <a:pPr>
                  <a:defRPr/>
                </a:pPr>
                <a:endParaRPr lang="fr-FR" sz="750" dirty="0">
                  <a:solidFill>
                    <a:srgbClr val="D7D1CE">
                      <a:lumMod val="50000"/>
                    </a:srgbClr>
                  </a:solidFill>
                  <a:latin typeface="Arial Black" panose="020B0A04020102020204" pitchFamily="34" charset="0"/>
                </a:endParaRPr>
              </a:p>
              <a:p>
                <a:pPr>
                  <a:defRPr/>
                </a:pPr>
                <a:endParaRPr lang="fr-FR" sz="750" dirty="0">
                  <a:solidFill>
                    <a:srgbClr val="D7D1CE">
                      <a:lumMod val="50000"/>
                    </a:srgbClr>
                  </a:solidFill>
                  <a:latin typeface="Arial Black" panose="020B0A04020102020204" pitchFamily="34" charset="0"/>
                </a:endParaRPr>
              </a:p>
            </p:txBody>
          </p:sp>
          <p:sp>
            <p:nvSpPr>
              <p:cNvPr id="82970" name="Text Box 8">
                <a:extLst>
                  <a:ext uri="{FF2B5EF4-FFF2-40B4-BE49-F238E27FC236}">
                    <a16:creationId xmlns:a16="http://schemas.microsoft.com/office/drawing/2014/main" id="{30561A54-595D-4587-AB13-6F94E678FEC5}"/>
                  </a:ext>
                </a:extLst>
              </p:cNvPr>
              <p:cNvSpPr txBox="1">
                <a:spLocks noChangeArrowheads="1"/>
              </p:cNvSpPr>
              <p:nvPr/>
            </p:nvSpPr>
            <p:spPr bwMode="auto">
              <a:xfrm>
                <a:off x="7131592" y="3811472"/>
                <a:ext cx="1816147" cy="33858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Accompagnateur</a:t>
                </a:r>
              </a:p>
            </p:txBody>
          </p:sp>
          <p:sp>
            <p:nvSpPr>
              <p:cNvPr id="21" name="Rectangle à coins arrondis 20">
                <a:extLst>
                  <a:ext uri="{FF2B5EF4-FFF2-40B4-BE49-F238E27FC236}">
                    <a16:creationId xmlns:a16="http://schemas.microsoft.com/office/drawing/2014/main" id="{05CBC58C-C9E2-4BE6-B2F8-6BC92D5743FD}"/>
                  </a:ext>
                </a:extLst>
              </p:cNvPr>
              <p:cNvSpPr/>
              <p:nvPr/>
            </p:nvSpPr>
            <p:spPr>
              <a:xfrm>
                <a:off x="3784347" y="2539427"/>
                <a:ext cx="1544890" cy="3540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fr-FR" altLang="fr-FR" sz="1350" b="1">
                    <a:solidFill>
                      <a:srgbClr val="666699"/>
                    </a:solidFill>
                    <a:latin typeface="Arial" charset="0"/>
                  </a:rPr>
                  <a:t>Fidéliser</a:t>
                </a:r>
              </a:p>
            </p:txBody>
          </p:sp>
          <p:sp>
            <p:nvSpPr>
              <p:cNvPr id="82972" name="Text Box 8">
                <a:extLst>
                  <a:ext uri="{FF2B5EF4-FFF2-40B4-BE49-F238E27FC236}">
                    <a16:creationId xmlns:a16="http://schemas.microsoft.com/office/drawing/2014/main" id="{41680AF5-3CEF-437F-ACCB-7BD131E192B6}"/>
                  </a:ext>
                </a:extLst>
              </p:cNvPr>
              <p:cNvSpPr txBox="1">
                <a:spLocks noChangeArrowheads="1"/>
              </p:cNvSpPr>
              <p:nvPr/>
            </p:nvSpPr>
            <p:spPr bwMode="auto">
              <a:xfrm>
                <a:off x="7131592" y="3503696"/>
                <a:ext cx="1368426" cy="338584"/>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Rép</a:t>
                </a:r>
                <a:r>
                  <a:rPr lang="fr-FR" altLang="fr-FR" sz="1050">
                    <a:solidFill>
                      <a:srgbClr val="FFFFFF"/>
                    </a:solidFill>
                    <a:cs typeface="Arial" panose="020B0604020202020204" pitchFamily="34" charset="0"/>
                    <a:sym typeface="Wingdings" panose="05000000000000000000" pitchFamily="2" charset="2"/>
                  </a:rPr>
                  <a:t>Prop</a:t>
                </a:r>
                <a:endParaRPr lang="fr-FR" altLang="fr-FR" sz="1050">
                  <a:solidFill>
                    <a:srgbClr val="FFFFFF"/>
                  </a:solidFill>
                  <a:cs typeface="Arial" panose="020B0604020202020204" pitchFamily="34" charset="0"/>
                </a:endParaRPr>
              </a:p>
            </p:txBody>
          </p:sp>
        </p:grpSp>
        <p:sp>
          <p:nvSpPr>
            <p:cNvPr id="82966" name="Text Box 8">
              <a:extLst>
                <a:ext uri="{FF2B5EF4-FFF2-40B4-BE49-F238E27FC236}">
                  <a16:creationId xmlns:a16="http://schemas.microsoft.com/office/drawing/2014/main" id="{9A5DE8C0-5D6E-481F-B9B0-841AFC657564}"/>
                </a:ext>
              </a:extLst>
            </p:cNvPr>
            <p:cNvSpPr txBox="1">
              <a:spLocks noChangeArrowheads="1"/>
            </p:cNvSpPr>
            <p:nvPr/>
          </p:nvSpPr>
          <p:spPr bwMode="auto">
            <a:xfrm>
              <a:off x="544513" y="3986213"/>
              <a:ext cx="1368425" cy="33855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Attentes</a:t>
              </a:r>
            </a:p>
          </p:txBody>
        </p:sp>
        <p:sp>
          <p:nvSpPr>
            <p:cNvPr id="82967" name="Text Box 8">
              <a:extLst>
                <a:ext uri="{FF2B5EF4-FFF2-40B4-BE49-F238E27FC236}">
                  <a16:creationId xmlns:a16="http://schemas.microsoft.com/office/drawing/2014/main" id="{363AFFE9-14CB-4292-89B0-B46F2F505297}"/>
                </a:ext>
              </a:extLst>
            </p:cNvPr>
            <p:cNvSpPr txBox="1">
              <a:spLocks noChangeArrowheads="1"/>
            </p:cNvSpPr>
            <p:nvPr/>
          </p:nvSpPr>
          <p:spPr bwMode="auto">
            <a:xfrm>
              <a:off x="214313" y="3690938"/>
              <a:ext cx="1370012" cy="33855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050">
                  <a:solidFill>
                    <a:srgbClr val="FFFFFF"/>
                  </a:solidFill>
                  <a:cs typeface="Arial" panose="020B0604020202020204" pitchFamily="34" charset="0"/>
                </a:rPr>
                <a:t>Besoins</a:t>
              </a:r>
            </a:p>
          </p:txBody>
        </p:sp>
      </p:grpSp>
      <p:sp>
        <p:nvSpPr>
          <p:cNvPr id="82960" name="Text Box 8">
            <a:extLst>
              <a:ext uri="{FF2B5EF4-FFF2-40B4-BE49-F238E27FC236}">
                <a16:creationId xmlns:a16="http://schemas.microsoft.com/office/drawing/2014/main" id="{86B2A3F9-C300-46E2-BF6C-99A9950CC48E}"/>
              </a:ext>
            </a:extLst>
          </p:cNvPr>
          <p:cNvSpPr txBox="1">
            <a:spLocks noChangeArrowheads="1"/>
          </p:cNvSpPr>
          <p:nvPr/>
        </p:nvSpPr>
        <p:spPr bwMode="auto">
          <a:xfrm rot="16200000">
            <a:off x="1164432" y="3600064"/>
            <a:ext cx="10263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algn="ctr" eaLnBrk="1" hangingPunct="1">
              <a:spcBef>
                <a:spcPct val="50000"/>
              </a:spcBef>
            </a:pPr>
            <a:r>
              <a:rPr lang="fr-FR" altLang="fr-FR" sz="1200">
                <a:solidFill>
                  <a:srgbClr val="30231D"/>
                </a:solidFill>
                <a:cs typeface="Arial" panose="020B0604020202020204" pitchFamily="34" charset="0"/>
              </a:rPr>
              <a:t>Clients</a:t>
            </a:r>
          </a:p>
        </p:txBody>
      </p:sp>
      <p:pic>
        <p:nvPicPr>
          <p:cNvPr id="82961" name="Picture 45" descr="Résultat de recherche d'images pour &quot;ALERTE&quot;">
            <a:hlinkClick r:id="rId3"/>
            <a:extLst>
              <a:ext uri="{FF2B5EF4-FFF2-40B4-BE49-F238E27FC236}">
                <a16:creationId xmlns:a16="http://schemas.microsoft.com/office/drawing/2014/main" id="{9616384F-24EF-414D-B302-1F2E5E714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1" y="4013598"/>
            <a:ext cx="935831" cy="6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2" name="Picture 47" descr="Résultat de recherche d'images pour &quot;FIDELISER&quot;">
            <a:hlinkClick r:id="rId5"/>
            <a:extLst>
              <a:ext uri="{FF2B5EF4-FFF2-40B4-BE49-F238E27FC236}">
                <a16:creationId xmlns:a16="http://schemas.microsoft.com/office/drawing/2014/main" id="{D87937ED-107A-46B9-9CF9-935F6E372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2770" y="2606280"/>
            <a:ext cx="821531"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3" name="Picture 49" descr="Résultat de recherche d'images pour &quot;DEVELOPPER&quot;">
            <a:hlinkClick r:id="rId7"/>
            <a:extLst>
              <a:ext uri="{FF2B5EF4-FFF2-40B4-BE49-F238E27FC236}">
                <a16:creationId xmlns:a16="http://schemas.microsoft.com/office/drawing/2014/main" id="{7C1EE11C-77A8-4A71-B05D-54117B8A3F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1504" y="996554"/>
            <a:ext cx="8286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4" name="ZoneTexte 2">
            <a:extLst>
              <a:ext uri="{FF2B5EF4-FFF2-40B4-BE49-F238E27FC236}">
                <a16:creationId xmlns:a16="http://schemas.microsoft.com/office/drawing/2014/main" id="{C6749CFF-914C-4B70-8178-507A8CFCF57B}"/>
              </a:ext>
            </a:extLst>
          </p:cNvPr>
          <p:cNvSpPr txBox="1">
            <a:spLocks noChangeArrowheads="1"/>
          </p:cNvSpPr>
          <p:nvPr/>
        </p:nvSpPr>
        <p:spPr bwMode="auto">
          <a:xfrm>
            <a:off x="5861449" y="103585"/>
            <a:ext cx="19919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defRPr sz="2000">
                <a:solidFill>
                  <a:schemeClr val="tx2"/>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Font typeface="Wingdings" panose="05000000000000000000" pitchFamily="2" charset="2"/>
              <a:buChar char="ü"/>
              <a:defRPr sz="1400">
                <a:solidFill>
                  <a:schemeClr val="tx1"/>
                </a:solidFill>
                <a:latin typeface="Verdana" panose="020B0604030504040204" pitchFamily="34" charset="0"/>
              </a:defRPr>
            </a:lvl4pPr>
            <a:lvl5pPr marL="2057400" indent="-228600">
              <a:spcBef>
                <a:spcPct val="20000"/>
              </a:spcBef>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200">
                <a:solidFill>
                  <a:schemeClr val="tx1"/>
                </a:solidFill>
                <a:latin typeface="Verdana" panose="020B0604030504040204" pitchFamily="34" charset="0"/>
              </a:defRPr>
            </a:lvl9pPr>
          </a:lstStyle>
          <a:p>
            <a:pPr eaLnBrk="1" hangingPunct="1">
              <a:spcBef>
                <a:spcPct val="0"/>
              </a:spcBef>
            </a:pPr>
            <a:r>
              <a:rPr lang="fr-FR" altLang="fr-FR" sz="2700">
                <a:solidFill>
                  <a:srgbClr val="2358D2"/>
                </a:solidFill>
                <a:latin typeface="Calibri" panose="020F0502020204030204" pitchFamily="34" charset="0"/>
                <a:ea typeface="Calibri" panose="020F0502020204030204" pitchFamily="34" charset="0"/>
                <a:cs typeface="Calibri" panose="020F0502020204030204" pitchFamily="34" charset="0"/>
              </a:rPr>
              <a:t>Faisabilité +</a:t>
            </a:r>
          </a:p>
        </p:txBody>
      </p:sp>
    </p:spTree>
    <p:extLst>
      <p:ext uri="{BB962C8B-B14F-4D97-AF65-F5344CB8AC3E}">
        <p14:creationId xmlns:p14="http://schemas.microsoft.com/office/powerpoint/2010/main" val="144430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A7EC8-7C7B-47A6-ACF4-32AA45ED7989}"/>
              </a:ext>
            </a:extLst>
          </p:cNvPr>
          <p:cNvSpPr>
            <a:spLocks noGrp="1"/>
          </p:cNvSpPr>
          <p:nvPr>
            <p:ph type="title"/>
          </p:nvPr>
        </p:nvSpPr>
        <p:spPr>
          <a:xfrm>
            <a:off x="1763688" y="1164656"/>
            <a:ext cx="5400600" cy="1983158"/>
          </a:xfrm>
        </p:spPr>
        <p:txBody>
          <a:bodyPr/>
          <a:lstStyle/>
          <a:p>
            <a:pPr algn="ctr"/>
            <a:br>
              <a:rPr lang="fr-FR" dirty="0"/>
            </a:br>
            <a:r>
              <a:rPr lang="fr-FR" b="1" dirty="0"/>
              <a:t>Pourquoi AG2R LA MONDIALE peut vous accompagner sur ce sujet ?</a:t>
            </a:r>
            <a:br>
              <a:rPr lang="fr-FR" dirty="0"/>
            </a:br>
            <a:endParaRPr lang="fr-FR" dirty="0"/>
          </a:p>
        </p:txBody>
      </p:sp>
    </p:spTree>
    <p:custDataLst>
      <p:tags r:id="rId1"/>
    </p:custDataLst>
    <p:extLst>
      <p:ext uri="{BB962C8B-B14F-4D97-AF65-F5344CB8AC3E}">
        <p14:creationId xmlns:p14="http://schemas.microsoft.com/office/powerpoint/2010/main" val="2022423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AG2R LA MONDIALE peut vous accompagner sur ce sujet ?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65</a:t>
            </a:fld>
            <a:endParaRPr lang="fr-FR" dirty="0"/>
          </a:p>
        </p:txBody>
      </p:sp>
      <p:pic>
        <p:nvPicPr>
          <p:cNvPr id="8" name="Espace réservé du contenu 7">
            <a:extLst>
              <a:ext uri="{FF2B5EF4-FFF2-40B4-BE49-F238E27FC236}">
                <a16:creationId xmlns:a16="http://schemas.microsoft.com/office/drawing/2014/main" id="{5EC0627D-A327-4AB4-966B-1083F3375A1D}"/>
              </a:ext>
            </a:extLst>
          </p:cNvPr>
          <p:cNvPicPr>
            <a:picLocks noGrp="1" noChangeAspect="1"/>
          </p:cNvPicPr>
          <p:nvPr>
            <p:ph idx="1"/>
          </p:nvPr>
        </p:nvPicPr>
        <p:blipFill>
          <a:blip r:embed="rId4"/>
          <a:stretch>
            <a:fillRect/>
          </a:stretch>
        </p:blipFill>
        <p:spPr>
          <a:xfrm>
            <a:off x="1128264" y="917575"/>
            <a:ext cx="6598548" cy="3670300"/>
          </a:xfrm>
          <a:prstGeom prst="rect">
            <a:avLst/>
          </a:prstGeom>
        </p:spPr>
      </p:pic>
    </p:spTree>
    <p:custDataLst>
      <p:tags r:id="rId1"/>
    </p:custDataLst>
    <p:extLst>
      <p:ext uri="{BB962C8B-B14F-4D97-AF65-F5344CB8AC3E}">
        <p14:creationId xmlns:p14="http://schemas.microsoft.com/office/powerpoint/2010/main" val="2261873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AG2R LA MONDIALE peut vous accompagner sur ce sujet ? </a:t>
            </a: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66</a:t>
            </a:fld>
            <a:endParaRPr lang="fr-FR" dirty="0"/>
          </a:p>
        </p:txBody>
      </p:sp>
      <p:pic>
        <p:nvPicPr>
          <p:cNvPr id="10" name="Espace réservé du contenu 9">
            <a:extLst>
              <a:ext uri="{FF2B5EF4-FFF2-40B4-BE49-F238E27FC236}">
                <a16:creationId xmlns:a16="http://schemas.microsoft.com/office/drawing/2014/main" id="{6D337657-223F-4E2E-ABBC-06920A5F9190}"/>
              </a:ext>
            </a:extLst>
          </p:cNvPr>
          <p:cNvPicPr>
            <a:picLocks noGrp="1" noChangeAspect="1"/>
          </p:cNvPicPr>
          <p:nvPr>
            <p:ph idx="1"/>
          </p:nvPr>
        </p:nvPicPr>
        <p:blipFill>
          <a:blip r:embed="rId4"/>
          <a:stretch>
            <a:fillRect/>
          </a:stretch>
        </p:blipFill>
        <p:spPr>
          <a:xfrm>
            <a:off x="251520" y="917575"/>
            <a:ext cx="4240585" cy="3670300"/>
          </a:xfrm>
          <a:prstGeom prst="rect">
            <a:avLst/>
          </a:prstGeom>
        </p:spPr>
      </p:pic>
      <p:pic>
        <p:nvPicPr>
          <p:cNvPr id="11" name="Image 10">
            <a:extLst>
              <a:ext uri="{FF2B5EF4-FFF2-40B4-BE49-F238E27FC236}">
                <a16:creationId xmlns:a16="http://schemas.microsoft.com/office/drawing/2014/main" id="{2226950F-5D38-4857-AAB1-F8142D6F5B94}"/>
              </a:ext>
            </a:extLst>
          </p:cNvPr>
          <p:cNvPicPr>
            <a:picLocks noChangeAspect="1"/>
          </p:cNvPicPr>
          <p:nvPr/>
        </p:nvPicPr>
        <p:blipFill>
          <a:blip r:embed="rId5"/>
          <a:stretch>
            <a:fillRect/>
          </a:stretch>
        </p:blipFill>
        <p:spPr>
          <a:xfrm>
            <a:off x="4454996" y="843558"/>
            <a:ext cx="3861420" cy="3744317"/>
          </a:xfrm>
          <a:prstGeom prst="rect">
            <a:avLst/>
          </a:prstGeom>
        </p:spPr>
      </p:pic>
    </p:spTree>
    <p:custDataLst>
      <p:tags r:id="rId1"/>
    </p:custDataLst>
    <p:extLst>
      <p:ext uri="{BB962C8B-B14F-4D97-AF65-F5344CB8AC3E}">
        <p14:creationId xmlns:p14="http://schemas.microsoft.com/office/powerpoint/2010/main" val="2091531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30292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A7EC8-7C7B-47A6-ACF4-32AA45ED7989}"/>
              </a:ext>
            </a:extLst>
          </p:cNvPr>
          <p:cNvSpPr>
            <a:spLocks noGrp="1"/>
          </p:cNvSpPr>
          <p:nvPr>
            <p:ph type="title"/>
          </p:nvPr>
        </p:nvSpPr>
        <p:spPr>
          <a:xfrm>
            <a:off x="899592" y="1164656"/>
            <a:ext cx="7488832" cy="2343198"/>
          </a:xfrm>
        </p:spPr>
        <p:txBody>
          <a:bodyPr/>
          <a:lstStyle/>
          <a:p>
            <a:pPr algn="ctr"/>
            <a:br>
              <a:rPr lang="fr-FR" dirty="0"/>
            </a:br>
            <a:r>
              <a:rPr lang="fr-FR" dirty="0"/>
              <a:t>en </a:t>
            </a:r>
            <a:r>
              <a:rPr lang="fr-FR" b="1" dirty="0"/>
              <a:t>annexe si besoin :</a:t>
            </a:r>
            <a:br>
              <a:rPr lang="fr-FR" b="1" dirty="0"/>
            </a:br>
            <a:r>
              <a:rPr lang="fr-FR" b="1" dirty="0"/>
              <a:t>différence entre 757 B du CGI PER assurantiel et 757 B du CGI assurance-vie </a:t>
            </a:r>
            <a:br>
              <a:rPr lang="fr-FR" dirty="0"/>
            </a:br>
            <a:endParaRPr lang="fr-FR" dirty="0"/>
          </a:p>
        </p:txBody>
      </p:sp>
    </p:spTree>
    <p:custDataLst>
      <p:tags r:id="rId1"/>
    </p:custDataLst>
    <p:extLst>
      <p:ext uri="{BB962C8B-B14F-4D97-AF65-F5344CB8AC3E}">
        <p14:creationId xmlns:p14="http://schemas.microsoft.com/office/powerpoint/2010/main" val="171578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a:xfrm>
            <a:off x="107504" y="123478"/>
            <a:ext cx="8856984" cy="360040"/>
          </a:xfrm>
          <a:ln>
            <a:solidFill>
              <a:schemeClr val="accent6"/>
            </a:solidFill>
          </a:ln>
        </p:spPr>
        <p:txBody>
          <a:bodyPr/>
          <a:lstStyle/>
          <a:p>
            <a:pPr algn="ctr"/>
            <a:r>
              <a:rPr lang="fr-FR" dirty="0">
                <a:solidFill>
                  <a:schemeClr val="accent6"/>
                </a:solidFill>
              </a:rPr>
              <a:t>Le PER avec une modification majeure de l’art 757 B du CGI </a:t>
            </a:r>
            <a:br>
              <a:rPr lang="fr-FR" dirty="0">
                <a:solidFill>
                  <a:schemeClr val="accent6"/>
                </a:solidFill>
              </a:rPr>
            </a:br>
            <a:endParaRPr lang="fr-FR" b="1" u="sng" dirty="0">
              <a:solidFill>
                <a:schemeClr val="accent6"/>
              </a:solidFill>
            </a:endParaRPr>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69</a:t>
            </a:fld>
            <a:endParaRPr lang="fr-FR" dirty="0"/>
          </a:p>
        </p:txBody>
      </p:sp>
      <p:graphicFrame>
        <p:nvGraphicFramePr>
          <p:cNvPr id="6" name="Tableau 5">
            <a:extLst>
              <a:ext uri="{FF2B5EF4-FFF2-40B4-BE49-F238E27FC236}">
                <a16:creationId xmlns:a16="http://schemas.microsoft.com/office/drawing/2014/main" id="{93B583ED-EB3E-4B41-8FC7-4250A51711C3}"/>
              </a:ext>
            </a:extLst>
          </p:cNvPr>
          <p:cNvGraphicFramePr>
            <a:graphicFrameLocks noGrp="1"/>
          </p:cNvGraphicFramePr>
          <p:nvPr>
            <p:extLst>
              <p:ext uri="{D42A27DB-BD31-4B8C-83A1-F6EECF244321}">
                <p14:modId xmlns:p14="http://schemas.microsoft.com/office/powerpoint/2010/main" val="1999512413"/>
              </p:ext>
            </p:extLst>
          </p:nvPr>
        </p:nvGraphicFramePr>
        <p:xfrm>
          <a:off x="107504" y="627534"/>
          <a:ext cx="8928992" cy="393192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621783715"/>
                    </a:ext>
                  </a:extLst>
                </a:gridCol>
                <a:gridCol w="2232248">
                  <a:extLst>
                    <a:ext uri="{9D8B030D-6E8A-4147-A177-3AD203B41FA5}">
                      <a16:colId xmlns:a16="http://schemas.microsoft.com/office/drawing/2014/main" val="3051841110"/>
                    </a:ext>
                  </a:extLst>
                </a:gridCol>
                <a:gridCol w="2304256">
                  <a:extLst>
                    <a:ext uri="{9D8B030D-6E8A-4147-A177-3AD203B41FA5}">
                      <a16:colId xmlns:a16="http://schemas.microsoft.com/office/drawing/2014/main" val="960438437"/>
                    </a:ext>
                  </a:extLst>
                </a:gridCol>
                <a:gridCol w="2160240">
                  <a:extLst>
                    <a:ext uri="{9D8B030D-6E8A-4147-A177-3AD203B41FA5}">
                      <a16:colId xmlns:a16="http://schemas.microsoft.com/office/drawing/2014/main" val="2022352010"/>
                    </a:ext>
                  </a:extLst>
                </a:gridCol>
              </a:tblGrid>
              <a:tr h="595411">
                <a:tc>
                  <a:txBody>
                    <a:bodyPr/>
                    <a:lstStyle/>
                    <a:p>
                      <a:endParaRPr lang="fr-FR" sz="1600" b="0" dirty="0"/>
                    </a:p>
                  </a:txBody>
                  <a:tcPr>
                    <a:solidFill>
                      <a:schemeClr val="accent6"/>
                    </a:solidFill>
                  </a:tcPr>
                </a:tc>
                <a:tc>
                  <a:txBody>
                    <a:bodyPr/>
                    <a:lstStyle/>
                    <a:p>
                      <a:pPr algn="ctr"/>
                      <a:r>
                        <a:rPr lang="fr-FR" sz="1600" dirty="0"/>
                        <a:t>Sommes ouvrant aux droits de succession </a:t>
                      </a:r>
                    </a:p>
                  </a:txBody>
                  <a:tcPr>
                    <a:solidFill>
                      <a:schemeClr val="accent6"/>
                    </a:solidFill>
                  </a:tcPr>
                </a:tc>
                <a:tc>
                  <a:txBody>
                    <a:bodyPr/>
                    <a:lstStyle/>
                    <a:p>
                      <a:pPr algn="ctr"/>
                      <a:r>
                        <a:rPr lang="fr-FR" sz="1600" dirty="0"/>
                        <a:t>Abattement </a:t>
                      </a:r>
                    </a:p>
                  </a:txBody>
                  <a:tcPr>
                    <a:solidFill>
                      <a:schemeClr val="accent6"/>
                    </a:solidFill>
                  </a:tcPr>
                </a:tc>
                <a:tc>
                  <a:txBody>
                    <a:bodyPr/>
                    <a:lstStyle/>
                    <a:p>
                      <a:pPr algn="ctr"/>
                      <a:r>
                        <a:rPr lang="fr-FR" sz="1600" dirty="0"/>
                        <a:t>Taxation des plus- values  </a:t>
                      </a:r>
                    </a:p>
                  </a:txBody>
                  <a:tcPr>
                    <a:solidFill>
                      <a:schemeClr val="accent6"/>
                    </a:solidFill>
                  </a:tcPr>
                </a:tc>
                <a:extLst>
                  <a:ext uri="{0D108BD9-81ED-4DB2-BD59-A6C34878D82A}">
                    <a16:rowId xmlns:a16="http://schemas.microsoft.com/office/drawing/2014/main" val="703145021"/>
                  </a:ext>
                </a:extLst>
              </a:tr>
              <a:tr h="595411">
                <a:tc>
                  <a:txBody>
                    <a:bodyPr/>
                    <a:lstStyle/>
                    <a:p>
                      <a:r>
                        <a:rPr lang="fr-FR" sz="1600" b="0" dirty="0">
                          <a:solidFill>
                            <a:schemeClr val="bg1"/>
                          </a:solidFill>
                        </a:rPr>
                        <a:t>Art 757 B du CGI assurance-vie </a:t>
                      </a:r>
                    </a:p>
                  </a:txBody>
                  <a:tcPr>
                    <a:solidFill>
                      <a:schemeClr val="accent6"/>
                    </a:solidFill>
                  </a:tcPr>
                </a:tc>
                <a:tc>
                  <a:txBody>
                    <a:bodyPr/>
                    <a:lstStyle/>
                    <a:p>
                      <a:pPr algn="ctr"/>
                      <a:r>
                        <a:rPr lang="fr-FR" sz="1600" dirty="0">
                          <a:solidFill>
                            <a:schemeClr val="bg1"/>
                          </a:solidFill>
                        </a:rPr>
                        <a:t>Les primes brutes versées passées l'âge de 70 ans </a:t>
                      </a:r>
                    </a:p>
                  </a:txBody>
                  <a:tcPr>
                    <a:solidFill>
                      <a:schemeClr val="accent6"/>
                    </a:solidFill>
                  </a:tcPr>
                </a:tc>
                <a:tc>
                  <a:txBody>
                    <a:bodyPr/>
                    <a:lstStyle/>
                    <a:p>
                      <a:pPr algn="ctr"/>
                      <a:r>
                        <a:rPr lang="fr-FR" sz="1600" dirty="0">
                          <a:solidFill>
                            <a:schemeClr val="bg1"/>
                          </a:solidFill>
                        </a:rPr>
                        <a:t>30 500 € pour l’ensemble des contrats sur les versements passés 70 ans  </a:t>
                      </a:r>
                    </a:p>
                  </a:txBody>
                  <a:tcPr>
                    <a:solidFill>
                      <a:schemeClr val="accent6"/>
                    </a:solidFill>
                  </a:tcPr>
                </a:tc>
                <a:tc>
                  <a:txBody>
                    <a:bodyPr/>
                    <a:lstStyle/>
                    <a:p>
                      <a:pPr algn="ctr"/>
                      <a:r>
                        <a:rPr lang="fr-FR" sz="1600" dirty="0"/>
                        <a:t> </a:t>
                      </a:r>
                      <a:r>
                        <a:rPr lang="fr-FR" sz="1600" dirty="0">
                          <a:solidFill>
                            <a:schemeClr val="bg1"/>
                          </a:solidFill>
                        </a:rPr>
                        <a:t>les plus-values réalisées passées 70 ans échappent aux droits de succession </a:t>
                      </a:r>
                    </a:p>
                  </a:txBody>
                  <a:tcPr>
                    <a:solidFill>
                      <a:schemeClr val="accent6"/>
                    </a:solidFill>
                  </a:tcPr>
                </a:tc>
                <a:extLst>
                  <a:ext uri="{0D108BD9-81ED-4DB2-BD59-A6C34878D82A}">
                    <a16:rowId xmlns:a16="http://schemas.microsoft.com/office/drawing/2014/main" val="3545120676"/>
                  </a:ext>
                </a:extLst>
              </a:tr>
              <a:tr h="966506">
                <a:tc>
                  <a:txBody>
                    <a:bodyPr/>
                    <a:lstStyle/>
                    <a:p>
                      <a:r>
                        <a:rPr lang="fr-FR" sz="1600" dirty="0">
                          <a:solidFill>
                            <a:schemeClr val="bg1"/>
                          </a:solidFill>
                        </a:rPr>
                        <a:t>Art 757 B du CGI</a:t>
                      </a:r>
                    </a:p>
                    <a:p>
                      <a:r>
                        <a:rPr lang="fr-FR" sz="1600" dirty="0">
                          <a:solidFill>
                            <a:schemeClr val="bg1"/>
                          </a:solidFill>
                        </a:rPr>
                        <a:t>PER souscrit dans le cadre d’un contrat d’assurance de groupe  </a:t>
                      </a:r>
                    </a:p>
                  </a:txBody>
                  <a:tcPr>
                    <a:solidFill>
                      <a:schemeClr val="accent6"/>
                    </a:solidFill>
                  </a:tcPr>
                </a:tc>
                <a:tc>
                  <a:txBody>
                    <a:bodyPr/>
                    <a:lstStyle/>
                    <a:p>
                      <a:pPr algn="ctr"/>
                      <a:r>
                        <a:rPr lang="fr-FR" sz="1600" b="0" dirty="0">
                          <a:solidFill>
                            <a:schemeClr val="bg1"/>
                          </a:solidFill>
                        </a:rPr>
                        <a:t>Les sommes ouvrant droit aux droits de succession sont toutes les sommes dues par l’assureur en raison du décès après 70 ans  </a:t>
                      </a:r>
                    </a:p>
                  </a:txBody>
                  <a:tcPr>
                    <a:solidFill>
                      <a:schemeClr val="accent6"/>
                    </a:solidFill>
                  </a:tcPr>
                </a:tc>
                <a:tc>
                  <a:txBody>
                    <a:bodyPr/>
                    <a:lstStyle/>
                    <a:p>
                      <a:pPr algn="ctr"/>
                      <a:r>
                        <a:rPr lang="fr-FR" sz="1600" dirty="0">
                          <a:solidFill>
                            <a:schemeClr val="bg1"/>
                          </a:solidFill>
                        </a:rPr>
                        <a:t>30 500 € pour toutes les sommes versées par l’assureur en raison du décès après 70 ans   </a:t>
                      </a:r>
                    </a:p>
                  </a:txBody>
                  <a:tcPr>
                    <a:solidFill>
                      <a:schemeClr val="accent6"/>
                    </a:solidFill>
                  </a:tcPr>
                </a:tc>
                <a:tc>
                  <a:txBody>
                    <a:bodyPr/>
                    <a:lstStyle/>
                    <a:p>
                      <a:pPr algn="ctr"/>
                      <a:r>
                        <a:rPr lang="fr-FR" sz="1600" dirty="0">
                          <a:solidFill>
                            <a:schemeClr val="bg1"/>
                          </a:solidFill>
                        </a:rPr>
                        <a:t>les plus-values réalisées passées 70 ans intègrent la succession </a:t>
                      </a:r>
                      <a:endParaRPr lang="fr-FR" sz="1600" b="1" dirty="0">
                        <a:solidFill>
                          <a:schemeClr val="bg1"/>
                        </a:solidFill>
                      </a:endParaRPr>
                    </a:p>
                  </a:txBody>
                  <a:tcPr>
                    <a:solidFill>
                      <a:schemeClr val="accent6"/>
                    </a:solidFill>
                  </a:tcPr>
                </a:tc>
                <a:extLst>
                  <a:ext uri="{0D108BD9-81ED-4DB2-BD59-A6C34878D82A}">
                    <a16:rowId xmlns:a16="http://schemas.microsoft.com/office/drawing/2014/main" val="539606803"/>
                  </a:ext>
                </a:extLst>
              </a:tr>
            </a:tbl>
          </a:graphicData>
        </a:graphic>
      </p:graphicFrame>
    </p:spTree>
    <p:custDataLst>
      <p:tags r:id="rId1"/>
    </p:custDataLst>
    <p:extLst>
      <p:ext uri="{BB962C8B-B14F-4D97-AF65-F5344CB8AC3E}">
        <p14:creationId xmlns:p14="http://schemas.microsoft.com/office/powerpoint/2010/main" val="294936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179512" y="771550"/>
            <a:ext cx="8784976" cy="3888432"/>
          </a:xfrm>
        </p:spPr>
        <p:txBody>
          <a:bodyPr/>
          <a:lstStyle/>
          <a:p>
            <a:r>
              <a:rPr lang="fr-FR" dirty="0"/>
              <a:t>Tout en sachant que la réforme de l’épargne retraite s’accompagne :</a:t>
            </a:r>
          </a:p>
          <a:p>
            <a:pPr marL="285750" indent="-285750">
              <a:buFont typeface="Arial" panose="020B0604020202020204" pitchFamily="34" charset="0"/>
              <a:buChar char="•"/>
            </a:pPr>
            <a:r>
              <a:rPr lang="fr-FR" dirty="0">
                <a:solidFill>
                  <a:schemeClr val="accent6"/>
                </a:solidFill>
              </a:rPr>
              <a:t>d’une réforme en profondeur des régimes dits à </a:t>
            </a:r>
            <a:r>
              <a:rPr lang="fr-FR" b="1" dirty="0">
                <a:solidFill>
                  <a:schemeClr val="accent6"/>
                </a:solidFill>
              </a:rPr>
              <a:t>prestations définies </a:t>
            </a:r>
            <a:r>
              <a:rPr lang="fr-FR" dirty="0">
                <a:solidFill>
                  <a:schemeClr val="accent6"/>
                </a:solidFill>
              </a:rPr>
              <a:t>à travers l’art 197 de la loi (ordonnance n° 2019-697 du 03 juillet 2019)</a:t>
            </a:r>
          </a:p>
          <a:p>
            <a:endParaRPr lang="fr-FR" dirty="0">
              <a:solidFill>
                <a:schemeClr val="accent6"/>
              </a:solidFill>
            </a:endParaRPr>
          </a:p>
          <a:p>
            <a:r>
              <a:rPr lang="fr-FR" dirty="0">
                <a:solidFill>
                  <a:schemeClr val="tx1"/>
                </a:solidFill>
              </a:rPr>
              <a:t>Sans pour autant :</a:t>
            </a:r>
          </a:p>
          <a:p>
            <a:pPr marL="285750" indent="-285750">
              <a:buFont typeface="Arial" panose="020B0604020202020204" pitchFamily="34" charset="0"/>
              <a:buChar char="•"/>
            </a:pPr>
            <a:r>
              <a:rPr lang="fr-FR" dirty="0">
                <a:solidFill>
                  <a:schemeClr val="accent6"/>
                </a:solidFill>
              </a:rPr>
              <a:t>ni modifier les dispositifs liés aux </a:t>
            </a:r>
            <a:r>
              <a:rPr lang="fr-FR" b="1" dirty="0">
                <a:solidFill>
                  <a:schemeClr val="accent6"/>
                </a:solidFill>
              </a:rPr>
              <a:t>passifs sociaux </a:t>
            </a:r>
            <a:r>
              <a:rPr lang="fr-FR" dirty="0">
                <a:solidFill>
                  <a:schemeClr val="accent6"/>
                </a:solidFill>
              </a:rPr>
              <a:t>( IFC) </a:t>
            </a:r>
          </a:p>
          <a:p>
            <a:pPr marL="285750" indent="-285750">
              <a:buFont typeface="Arial" panose="020B0604020202020204" pitchFamily="34" charset="0"/>
              <a:buChar char="•"/>
            </a:pPr>
            <a:r>
              <a:rPr lang="fr-FR" dirty="0">
                <a:solidFill>
                  <a:schemeClr val="accent6"/>
                </a:solidFill>
              </a:rPr>
              <a:t>ni modifier les dispositifs de retraite individuelle gérés dans le cadre avantageux de la </a:t>
            </a:r>
            <a:r>
              <a:rPr lang="fr-FR" b="1" dirty="0">
                <a:solidFill>
                  <a:schemeClr val="accent6"/>
                </a:solidFill>
              </a:rPr>
              <a:t>fiscalité en assurance-vie </a:t>
            </a:r>
          </a:p>
          <a:p>
            <a:pPr marL="285750" indent="-285750">
              <a:buFont typeface="Arial" panose="020B0604020202020204" pitchFamily="34" charset="0"/>
              <a:buChar char="•"/>
            </a:pPr>
            <a:endParaRPr lang="fr-FR" dirty="0">
              <a:solidFill>
                <a:schemeClr val="accent6"/>
              </a:solidFill>
            </a:endParaRPr>
          </a:p>
          <a:p>
            <a:pPr marL="285750" indent="-285750">
              <a:buFont typeface="Wingdings" panose="05000000000000000000" pitchFamily="2" charset="2"/>
              <a:buChar char="Ø"/>
            </a:pPr>
            <a:r>
              <a:rPr lang="fr-FR" dirty="0">
                <a:solidFill>
                  <a:schemeClr val="accent6"/>
                </a:solidFill>
              </a:rPr>
              <a:t>et tout en laissant </a:t>
            </a:r>
            <a:r>
              <a:rPr lang="fr-FR" b="1" dirty="0">
                <a:solidFill>
                  <a:schemeClr val="accent6"/>
                </a:solidFill>
              </a:rPr>
              <a:t>« actifs » </a:t>
            </a:r>
            <a:r>
              <a:rPr lang="fr-FR" dirty="0">
                <a:solidFill>
                  <a:schemeClr val="accent6"/>
                </a:solidFill>
              </a:rPr>
              <a:t>si besoin les </a:t>
            </a:r>
            <a:r>
              <a:rPr lang="fr-FR" b="1" dirty="0">
                <a:solidFill>
                  <a:schemeClr val="accent6"/>
                </a:solidFill>
              </a:rPr>
              <a:t>« anciens » dispositifs déjà mis en place par le client </a:t>
            </a:r>
            <a:r>
              <a:rPr lang="fr-FR" dirty="0">
                <a:solidFill>
                  <a:schemeClr val="accent6"/>
                </a:solidFill>
              </a:rPr>
              <a:t>même si une fin de commercialisation de ces dispositifs est prévue par la loi  </a:t>
            </a:r>
            <a:endParaRPr lang="fr-FR" dirty="0"/>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7</a:t>
            </a:fld>
            <a:endParaRPr lang="fr-FR" dirty="0"/>
          </a:p>
        </p:txBody>
      </p:sp>
    </p:spTree>
    <p:custDataLst>
      <p:tags r:id="rId1"/>
    </p:custDataLst>
    <p:extLst>
      <p:ext uri="{BB962C8B-B14F-4D97-AF65-F5344CB8AC3E}">
        <p14:creationId xmlns:p14="http://schemas.microsoft.com/office/powerpoint/2010/main" val="305266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DF9E-F8DE-446B-B85F-F0A853BFF0FA}"/>
              </a:ext>
            </a:extLst>
          </p:cNvPr>
          <p:cNvSpPr>
            <a:spLocks noGrp="1"/>
          </p:cNvSpPr>
          <p:nvPr>
            <p:ph type="title"/>
          </p:nvPr>
        </p:nvSpPr>
        <p:spPr/>
        <p:txBody>
          <a:bodyPr/>
          <a:lstStyle/>
          <a:p>
            <a:pPr algn="ctr"/>
            <a:r>
              <a:rPr lang="fr-FR" b="1" u="sng" dirty="0">
                <a:solidFill>
                  <a:schemeClr val="accent6"/>
                </a:solidFill>
              </a:rPr>
              <a:t>Pourquoi une réforme de l’épargne retraite </a:t>
            </a:r>
          </a:p>
        </p:txBody>
      </p:sp>
      <p:sp>
        <p:nvSpPr>
          <p:cNvPr id="3" name="Espace réservé du contenu 2">
            <a:extLst>
              <a:ext uri="{FF2B5EF4-FFF2-40B4-BE49-F238E27FC236}">
                <a16:creationId xmlns:a16="http://schemas.microsoft.com/office/drawing/2014/main" id="{F44EA852-8D78-43AB-A815-243B33445B05}"/>
              </a:ext>
            </a:extLst>
          </p:cNvPr>
          <p:cNvSpPr>
            <a:spLocks noGrp="1"/>
          </p:cNvSpPr>
          <p:nvPr>
            <p:ph idx="1"/>
          </p:nvPr>
        </p:nvSpPr>
        <p:spPr>
          <a:xfrm>
            <a:off x="0" y="771550"/>
            <a:ext cx="9144000" cy="3888432"/>
          </a:xfrm>
        </p:spPr>
        <p:txBody>
          <a:bodyPr/>
          <a:lstStyle/>
          <a:p>
            <a:r>
              <a:rPr lang="fr-FR" dirty="0"/>
              <a:t>Et que cette réforme de l’épargne retraite s’accompagne également  :</a:t>
            </a:r>
          </a:p>
          <a:p>
            <a:pPr marL="285750" indent="-285750">
              <a:buFont typeface="Arial" panose="020B0604020202020204" pitchFamily="34" charset="0"/>
              <a:buChar char="•"/>
            </a:pPr>
            <a:r>
              <a:rPr lang="fr-FR" dirty="0">
                <a:solidFill>
                  <a:schemeClr val="accent6"/>
                </a:solidFill>
              </a:rPr>
              <a:t>de dispositions spécifiques aux contrats d’assurance-vie individuelle (art 72 de la loi)</a:t>
            </a:r>
          </a:p>
          <a:p>
            <a:r>
              <a:rPr lang="fr-FR" dirty="0">
                <a:solidFill>
                  <a:schemeClr val="accent6"/>
                </a:solidFill>
              </a:rPr>
              <a:t>  </a:t>
            </a:r>
          </a:p>
          <a:p>
            <a:r>
              <a:rPr lang="fr-FR" dirty="0">
                <a:solidFill>
                  <a:schemeClr val="tx1"/>
                </a:solidFill>
              </a:rPr>
              <a:t>Avec notamment la faculté pour le titulaire du contrat d’effectuer avant le 01.01.2023 sous certaines conditions :</a:t>
            </a:r>
          </a:p>
          <a:p>
            <a:pPr marL="285750" indent="-285750">
              <a:buFont typeface="Arial" panose="020B0604020202020204" pitchFamily="34" charset="0"/>
              <a:buChar char="•"/>
            </a:pPr>
            <a:r>
              <a:rPr lang="fr-FR" dirty="0">
                <a:solidFill>
                  <a:schemeClr val="accent6"/>
                </a:solidFill>
              </a:rPr>
              <a:t>un rachat total ou partiel de son contrat et d’en verser le montant sur un PER avant le 31/12 de l’année du rachat  </a:t>
            </a:r>
          </a:p>
          <a:p>
            <a:pPr marL="285750" indent="-285750">
              <a:buFont typeface="Arial" panose="020B0604020202020204" pitchFamily="34" charset="0"/>
              <a:buChar char="•"/>
            </a:pPr>
            <a:r>
              <a:rPr lang="fr-FR" dirty="0">
                <a:solidFill>
                  <a:schemeClr val="accent6"/>
                </a:solidFill>
              </a:rPr>
              <a:t>tout en bénéficiant d’un doublement des abattements fiscaux (4 600 € ou 9 200 €) sur les produits du contrat racheté </a:t>
            </a:r>
          </a:p>
          <a:p>
            <a:pPr marL="285750" indent="-285750">
              <a:buFont typeface="Arial" panose="020B0604020202020204" pitchFamily="34" charset="0"/>
              <a:buChar char="•"/>
            </a:pPr>
            <a:endParaRPr lang="fr-FR" dirty="0">
              <a:solidFill>
                <a:schemeClr val="accent6"/>
              </a:solidFill>
            </a:endParaRPr>
          </a:p>
          <a:p>
            <a:pPr marL="285750" indent="-285750">
              <a:buFont typeface="Wingdings" panose="05000000000000000000" pitchFamily="2" charset="2"/>
              <a:buChar char="Ø"/>
            </a:pPr>
            <a:r>
              <a:rPr lang="fr-FR" dirty="0">
                <a:solidFill>
                  <a:schemeClr val="accent6"/>
                </a:solidFill>
              </a:rPr>
              <a:t>ce réinvestissement entraîne application aux sommes versées des règles propres au PER, ainsi que l’assujetissement à l’art 757 B du CGI propre au PER  </a:t>
            </a:r>
            <a:endParaRPr lang="fr-FR" dirty="0"/>
          </a:p>
        </p:txBody>
      </p:sp>
      <p:sp>
        <p:nvSpPr>
          <p:cNvPr id="4" name="Espace réservé de la date 3">
            <a:extLst>
              <a:ext uri="{FF2B5EF4-FFF2-40B4-BE49-F238E27FC236}">
                <a16:creationId xmlns:a16="http://schemas.microsoft.com/office/drawing/2014/main" id="{6226222A-7313-42FF-8C68-912494EB38AE}"/>
              </a:ext>
            </a:extLst>
          </p:cNvPr>
          <p:cNvSpPr>
            <a:spLocks noGrp="1"/>
          </p:cNvSpPr>
          <p:nvPr>
            <p:ph type="dt" sz="half" idx="10"/>
          </p:nvPr>
        </p:nvSpPr>
        <p:spPr/>
        <p:txBody>
          <a:bodyPr/>
          <a:lstStyle/>
          <a:p>
            <a:fld id="{88FFF71C-5FD2-4003-9E5C-B16C42FB1B07}"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CEF5D4A0-511B-410A-85B5-9E8BE9ECF643}"/>
              </a:ext>
            </a:extLst>
          </p:cNvPr>
          <p:cNvSpPr>
            <a:spLocks noGrp="1"/>
          </p:cNvSpPr>
          <p:nvPr>
            <p:ph type="sldNum" sz="quarter" idx="12"/>
          </p:nvPr>
        </p:nvSpPr>
        <p:spPr/>
        <p:txBody>
          <a:bodyPr/>
          <a:lstStyle/>
          <a:p>
            <a:fld id="{234C85C7-78DF-4E58-B008-70A75810ACC7}" type="slidenum">
              <a:rPr lang="fr-FR" smtClean="0"/>
              <a:pPr/>
              <a:t>8</a:t>
            </a:fld>
            <a:endParaRPr lang="fr-FR" dirty="0"/>
          </a:p>
        </p:txBody>
      </p:sp>
    </p:spTree>
    <p:custDataLst>
      <p:tags r:id="rId1"/>
    </p:custDataLst>
    <p:extLst>
      <p:ext uri="{BB962C8B-B14F-4D97-AF65-F5344CB8AC3E}">
        <p14:creationId xmlns:p14="http://schemas.microsoft.com/office/powerpoint/2010/main" val="1834991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A961664-219E-433E-9D03-BC34364E5735}"/>
              </a:ext>
            </a:extLst>
          </p:cNvPr>
          <p:cNvSpPr>
            <a:spLocks noGrp="1"/>
          </p:cNvSpPr>
          <p:nvPr>
            <p:ph type="dt" sz="half" idx="10"/>
          </p:nvPr>
        </p:nvSpPr>
        <p:spPr/>
        <p:txBody>
          <a:bodyPr/>
          <a:lstStyle/>
          <a:p>
            <a:fld id="{DB118D72-7E55-4852-B518-7B0F8D518C48}" type="datetime1">
              <a:rPr lang="fr-FR" smtClean="0"/>
              <a:pPr/>
              <a:t>03/02/2020</a:t>
            </a:fld>
            <a:endParaRPr lang="fr-FR" dirty="0"/>
          </a:p>
        </p:txBody>
      </p:sp>
      <p:sp>
        <p:nvSpPr>
          <p:cNvPr id="5" name="Espace réservé du numéro de diapositive 4">
            <a:extLst>
              <a:ext uri="{FF2B5EF4-FFF2-40B4-BE49-F238E27FC236}">
                <a16:creationId xmlns:a16="http://schemas.microsoft.com/office/drawing/2014/main" id="{1787321F-E0D0-46D8-BCD7-0A5AFE847740}"/>
              </a:ext>
            </a:extLst>
          </p:cNvPr>
          <p:cNvSpPr>
            <a:spLocks noGrp="1"/>
          </p:cNvSpPr>
          <p:nvPr>
            <p:ph type="sldNum" sz="quarter" idx="12"/>
          </p:nvPr>
        </p:nvSpPr>
        <p:spPr/>
        <p:txBody>
          <a:bodyPr/>
          <a:lstStyle/>
          <a:p>
            <a:fld id="{234C85C7-78DF-4E58-B008-70A75810ACC7}" type="slidenum">
              <a:rPr lang="fr-FR" smtClean="0"/>
              <a:pPr/>
              <a:t>9</a:t>
            </a:fld>
            <a:endParaRPr lang="fr-FR" dirty="0"/>
          </a:p>
        </p:txBody>
      </p:sp>
      <p:cxnSp>
        <p:nvCxnSpPr>
          <p:cNvPr id="8" name="Connecteur droit avec flèche 7">
            <a:extLst>
              <a:ext uri="{FF2B5EF4-FFF2-40B4-BE49-F238E27FC236}">
                <a16:creationId xmlns:a16="http://schemas.microsoft.com/office/drawing/2014/main" id="{B34D6EC9-88A5-42AA-992D-CBE5721F8D72}"/>
              </a:ext>
            </a:extLst>
          </p:cNvPr>
          <p:cNvCxnSpPr>
            <a:cxnSpLocks/>
          </p:cNvCxnSpPr>
          <p:nvPr/>
        </p:nvCxnSpPr>
        <p:spPr>
          <a:xfrm flipH="1" flipV="1">
            <a:off x="2534926" y="2189257"/>
            <a:ext cx="812938" cy="43770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Connecteur droit avec flèche 8">
            <a:extLst>
              <a:ext uri="{FF2B5EF4-FFF2-40B4-BE49-F238E27FC236}">
                <a16:creationId xmlns:a16="http://schemas.microsoft.com/office/drawing/2014/main" id="{9223D31C-18B9-4257-A5DE-A57C3B33D980}"/>
              </a:ext>
            </a:extLst>
          </p:cNvPr>
          <p:cNvCxnSpPr>
            <a:cxnSpLocks/>
          </p:cNvCxnSpPr>
          <p:nvPr/>
        </p:nvCxnSpPr>
        <p:spPr>
          <a:xfrm flipV="1">
            <a:off x="5106979" y="2250073"/>
            <a:ext cx="782015" cy="37689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aphicFrame>
        <p:nvGraphicFramePr>
          <p:cNvPr id="11" name="Tableau 10">
            <a:extLst>
              <a:ext uri="{FF2B5EF4-FFF2-40B4-BE49-F238E27FC236}">
                <a16:creationId xmlns:a16="http://schemas.microsoft.com/office/drawing/2014/main" id="{2368638D-01F4-4A4D-825D-346BE8EBC471}"/>
              </a:ext>
            </a:extLst>
          </p:cNvPr>
          <p:cNvGraphicFramePr>
            <a:graphicFrameLocks noGrp="1"/>
          </p:cNvGraphicFramePr>
          <p:nvPr>
            <p:extLst>
              <p:ext uri="{D42A27DB-BD31-4B8C-83A1-F6EECF244321}">
                <p14:modId xmlns:p14="http://schemas.microsoft.com/office/powerpoint/2010/main" val="2069457091"/>
              </p:ext>
            </p:extLst>
          </p:nvPr>
        </p:nvGraphicFramePr>
        <p:xfrm>
          <a:off x="323528" y="1578522"/>
          <a:ext cx="2211398" cy="1221471"/>
        </p:xfrm>
        <a:graphic>
          <a:graphicData uri="http://schemas.openxmlformats.org/drawingml/2006/table">
            <a:tbl>
              <a:tblPr firstRow="1" bandRow="1">
                <a:tableStyleId>{93296810-A885-4BE3-A3E7-6D5BEEA58F35}</a:tableStyleId>
              </a:tblPr>
              <a:tblGrid>
                <a:gridCol w="2211398">
                  <a:extLst>
                    <a:ext uri="{9D8B030D-6E8A-4147-A177-3AD203B41FA5}">
                      <a16:colId xmlns:a16="http://schemas.microsoft.com/office/drawing/2014/main" val="1464799753"/>
                    </a:ext>
                  </a:extLst>
                </a:gridCol>
              </a:tblGrid>
              <a:tr h="645335">
                <a:tc>
                  <a:txBody>
                    <a:bodyPr/>
                    <a:lstStyle/>
                    <a:p>
                      <a:pPr algn="ctr"/>
                      <a:r>
                        <a:rPr lang="fr-FR" sz="1100" dirty="0"/>
                        <a:t>Nouveaux contrats à prestations définies </a:t>
                      </a:r>
                    </a:p>
                  </a:txBody>
                  <a:tcPr anchor="ctr"/>
                </a:tc>
                <a:extLst>
                  <a:ext uri="{0D108BD9-81ED-4DB2-BD59-A6C34878D82A}">
                    <a16:rowId xmlns:a16="http://schemas.microsoft.com/office/drawing/2014/main" val="428391531"/>
                  </a:ext>
                </a:extLst>
              </a:tr>
              <a:tr h="576136">
                <a:tc>
                  <a:txBody>
                    <a:bodyPr/>
                    <a:lstStyle/>
                    <a:p>
                      <a:pPr algn="ctr"/>
                      <a:r>
                        <a:rPr lang="fr-FR" sz="1100" dirty="0"/>
                        <a:t>Art 197 de la loi PACTE</a:t>
                      </a:r>
                    </a:p>
                  </a:txBody>
                  <a:tcPr anchor="ctr"/>
                </a:tc>
                <a:extLst>
                  <a:ext uri="{0D108BD9-81ED-4DB2-BD59-A6C34878D82A}">
                    <a16:rowId xmlns:a16="http://schemas.microsoft.com/office/drawing/2014/main" val="4288713564"/>
                  </a:ext>
                </a:extLst>
              </a:tr>
            </a:tbl>
          </a:graphicData>
        </a:graphic>
      </p:graphicFrame>
      <p:graphicFrame>
        <p:nvGraphicFramePr>
          <p:cNvPr id="12" name="Tableau 11">
            <a:extLst>
              <a:ext uri="{FF2B5EF4-FFF2-40B4-BE49-F238E27FC236}">
                <a16:creationId xmlns:a16="http://schemas.microsoft.com/office/drawing/2014/main" id="{4D80B7DD-9E2A-485D-AC63-C899E7C0AD12}"/>
              </a:ext>
            </a:extLst>
          </p:cNvPr>
          <p:cNvGraphicFramePr>
            <a:graphicFrameLocks noGrp="1"/>
          </p:cNvGraphicFramePr>
          <p:nvPr>
            <p:extLst>
              <p:ext uri="{D42A27DB-BD31-4B8C-83A1-F6EECF244321}">
                <p14:modId xmlns:p14="http://schemas.microsoft.com/office/powerpoint/2010/main" val="10028819"/>
              </p:ext>
            </p:extLst>
          </p:nvPr>
        </p:nvGraphicFramePr>
        <p:xfrm>
          <a:off x="5874400" y="1506514"/>
          <a:ext cx="2802056" cy="1156383"/>
        </p:xfrm>
        <a:graphic>
          <a:graphicData uri="http://schemas.openxmlformats.org/drawingml/2006/table">
            <a:tbl>
              <a:tblPr firstRow="1" bandRow="1">
                <a:tableStyleId>{93296810-A885-4BE3-A3E7-6D5BEEA58F35}</a:tableStyleId>
              </a:tblPr>
              <a:tblGrid>
                <a:gridCol w="2802056">
                  <a:extLst>
                    <a:ext uri="{9D8B030D-6E8A-4147-A177-3AD203B41FA5}">
                      <a16:colId xmlns:a16="http://schemas.microsoft.com/office/drawing/2014/main" val="1464799753"/>
                    </a:ext>
                  </a:extLst>
                </a:gridCol>
              </a:tblGrid>
              <a:tr h="610947">
                <a:tc>
                  <a:txBody>
                    <a:bodyPr/>
                    <a:lstStyle/>
                    <a:p>
                      <a:pPr algn="ctr"/>
                      <a:r>
                        <a:rPr lang="fr-FR" sz="1100" dirty="0"/>
                        <a:t>Nouveau dispositif </a:t>
                      </a:r>
                    </a:p>
                    <a:p>
                      <a:pPr algn="ctr"/>
                      <a:r>
                        <a:rPr lang="fr-FR" sz="1100" dirty="0"/>
                        <a:t>d’épargne retraite : le PER  </a:t>
                      </a:r>
                    </a:p>
                  </a:txBody>
                  <a:tcPr anchor="ctr"/>
                </a:tc>
                <a:extLst>
                  <a:ext uri="{0D108BD9-81ED-4DB2-BD59-A6C34878D82A}">
                    <a16:rowId xmlns:a16="http://schemas.microsoft.com/office/drawing/2014/main" val="428391531"/>
                  </a:ext>
                </a:extLst>
              </a:tr>
              <a:tr h="545436">
                <a:tc>
                  <a:txBody>
                    <a:bodyPr/>
                    <a:lstStyle/>
                    <a:p>
                      <a:pPr algn="ctr"/>
                      <a:r>
                        <a:rPr lang="fr-FR" sz="1100" dirty="0"/>
                        <a:t>Art 71 de la loi PACTE</a:t>
                      </a:r>
                    </a:p>
                  </a:txBody>
                  <a:tcPr anchor="ctr"/>
                </a:tc>
                <a:extLst>
                  <a:ext uri="{0D108BD9-81ED-4DB2-BD59-A6C34878D82A}">
                    <a16:rowId xmlns:a16="http://schemas.microsoft.com/office/drawing/2014/main" val="4288713564"/>
                  </a:ext>
                </a:extLst>
              </a:tr>
            </a:tbl>
          </a:graphicData>
        </a:graphic>
      </p:graphicFrame>
      <p:cxnSp>
        <p:nvCxnSpPr>
          <p:cNvPr id="13" name="Connecteur droit avec flèche 12">
            <a:extLst>
              <a:ext uri="{FF2B5EF4-FFF2-40B4-BE49-F238E27FC236}">
                <a16:creationId xmlns:a16="http://schemas.microsoft.com/office/drawing/2014/main" id="{84E27063-DCC6-46AF-A20A-6D3FABB3E6F2}"/>
              </a:ext>
            </a:extLst>
          </p:cNvPr>
          <p:cNvCxnSpPr>
            <a:cxnSpLocks/>
          </p:cNvCxnSpPr>
          <p:nvPr/>
        </p:nvCxnSpPr>
        <p:spPr>
          <a:xfrm flipV="1">
            <a:off x="4139952" y="1707654"/>
            <a:ext cx="0" cy="72209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aphicFrame>
        <p:nvGraphicFramePr>
          <p:cNvPr id="14" name="Tableau 13">
            <a:extLst>
              <a:ext uri="{FF2B5EF4-FFF2-40B4-BE49-F238E27FC236}">
                <a16:creationId xmlns:a16="http://schemas.microsoft.com/office/drawing/2014/main" id="{A419BA6C-A7B2-49EB-BAE6-4A53FA903B07}"/>
              </a:ext>
            </a:extLst>
          </p:cNvPr>
          <p:cNvGraphicFramePr>
            <a:graphicFrameLocks noGrp="1"/>
          </p:cNvGraphicFramePr>
          <p:nvPr>
            <p:extLst>
              <p:ext uri="{D42A27DB-BD31-4B8C-83A1-F6EECF244321}">
                <p14:modId xmlns:p14="http://schemas.microsoft.com/office/powerpoint/2010/main" val="3094999750"/>
              </p:ext>
            </p:extLst>
          </p:nvPr>
        </p:nvGraphicFramePr>
        <p:xfrm>
          <a:off x="2699792" y="699542"/>
          <a:ext cx="3075494" cy="999318"/>
        </p:xfrm>
        <a:graphic>
          <a:graphicData uri="http://schemas.openxmlformats.org/drawingml/2006/table">
            <a:tbl>
              <a:tblPr firstRow="1" bandRow="1">
                <a:tableStyleId>{93296810-A885-4BE3-A3E7-6D5BEEA58F35}</a:tableStyleId>
              </a:tblPr>
              <a:tblGrid>
                <a:gridCol w="924680">
                  <a:extLst>
                    <a:ext uri="{9D8B030D-6E8A-4147-A177-3AD203B41FA5}">
                      <a16:colId xmlns:a16="http://schemas.microsoft.com/office/drawing/2014/main" val="2041176100"/>
                    </a:ext>
                  </a:extLst>
                </a:gridCol>
                <a:gridCol w="977976">
                  <a:extLst>
                    <a:ext uri="{9D8B030D-6E8A-4147-A177-3AD203B41FA5}">
                      <a16:colId xmlns:a16="http://schemas.microsoft.com/office/drawing/2014/main" val="837385440"/>
                    </a:ext>
                  </a:extLst>
                </a:gridCol>
                <a:gridCol w="1172838">
                  <a:extLst>
                    <a:ext uri="{9D8B030D-6E8A-4147-A177-3AD203B41FA5}">
                      <a16:colId xmlns:a16="http://schemas.microsoft.com/office/drawing/2014/main" val="3658116918"/>
                    </a:ext>
                  </a:extLst>
                </a:gridCol>
              </a:tblGrid>
              <a:tr h="36910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 Anciens » dispositifs  d’épargne retraite </a:t>
                      </a:r>
                    </a:p>
                  </a:txBody>
                  <a:tcPr anchor="ct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2000842480"/>
                  </a:ext>
                </a:extLst>
              </a:tr>
              <a:tr h="630217">
                <a:tc>
                  <a:txBody>
                    <a:bodyPr/>
                    <a:lstStyle/>
                    <a:p>
                      <a:pPr algn="ctr"/>
                      <a:r>
                        <a:rPr lang="fr-FR" sz="1100" dirty="0"/>
                        <a:t>PERP</a:t>
                      </a:r>
                    </a:p>
                    <a:p>
                      <a:pPr algn="ctr"/>
                      <a:r>
                        <a:rPr lang="fr-FR" sz="1100" dirty="0"/>
                        <a:t>/Madelin</a:t>
                      </a:r>
                    </a:p>
                  </a:txBody>
                  <a:tcPr anchor="ctr"/>
                </a:tc>
                <a:tc>
                  <a:txBody>
                    <a:bodyPr/>
                    <a:lstStyle/>
                    <a:p>
                      <a:pPr algn="ctr"/>
                      <a:r>
                        <a:rPr lang="fr-FR" sz="1100" dirty="0"/>
                        <a:t>contrats art 83 </a:t>
                      </a:r>
                    </a:p>
                    <a:p>
                      <a:pPr algn="ctr"/>
                      <a:r>
                        <a:rPr lang="fr-FR" sz="1100" dirty="0"/>
                        <a:t>du CGI </a:t>
                      </a:r>
                    </a:p>
                  </a:txBody>
                  <a:tcPr anchor="ctr"/>
                </a:tc>
                <a:tc>
                  <a:txBody>
                    <a:bodyPr/>
                    <a:lstStyle/>
                    <a:p>
                      <a:pPr algn="ctr"/>
                      <a:r>
                        <a:rPr lang="fr-FR" sz="1100" dirty="0"/>
                        <a:t>PERCO</a:t>
                      </a:r>
                    </a:p>
                  </a:txBody>
                  <a:tcPr anchor="ctr"/>
                </a:tc>
                <a:extLst>
                  <a:ext uri="{0D108BD9-81ED-4DB2-BD59-A6C34878D82A}">
                    <a16:rowId xmlns:a16="http://schemas.microsoft.com/office/drawing/2014/main" val="2390137831"/>
                  </a:ext>
                </a:extLst>
              </a:tr>
            </a:tbl>
          </a:graphicData>
        </a:graphic>
      </p:graphicFrame>
      <p:cxnSp>
        <p:nvCxnSpPr>
          <p:cNvPr id="15" name="Connecteur droit avec flèche 14">
            <a:extLst>
              <a:ext uri="{FF2B5EF4-FFF2-40B4-BE49-F238E27FC236}">
                <a16:creationId xmlns:a16="http://schemas.microsoft.com/office/drawing/2014/main" id="{405213C6-2270-4A0D-A312-DF67B1E4E873}"/>
              </a:ext>
            </a:extLst>
          </p:cNvPr>
          <p:cNvCxnSpPr>
            <a:cxnSpLocks/>
          </p:cNvCxnSpPr>
          <p:nvPr/>
        </p:nvCxnSpPr>
        <p:spPr>
          <a:xfrm flipH="1">
            <a:off x="2549520" y="3378722"/>
            <a:ext cx="798344" cy="32630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aphicFrame>
        <p:nvGraphicFramePr>
          <p:cNvPr id="16" name="Tableau 15">
            <a:extLst>
              <a:ext uri="{FF2B5EF4-FFF2-40B4-BE49-F238E27FC236}">
                <a16:creationId xmlns:a16="http://schemas.microsoft.com/office/drawing/2014/main" id="{4FE3F944-063A-4A48-8022-7221F887CF92}"/>
              </a:ext>
            </a:extLst>
          </p:cNvPr>
          <p:cNvGraphicFramePr>
            <a:graphicFrameLocks noGrp="1"/>
          </p:cNvGraphicFramePr>
          <p:nvPr>
            <p:extLst>
              <p:ext uri="{D42A27DB-BD31-4B8C-83A1-F6EECF244321}">
                <p14:modId xmlns:p14="http://schemas.microsoft.com/office/powerpoint/2010/main" val="823462970"/>
              </p:ext>
            </p:extLst>
          </p:nvPr>
        </p:nvGraphicFramePr>
        <p:xfrm>
          <a:off x="323528" y="3226686"/>
          <a:ext cx="2225992" cy="956676"/>
        </p:xfrm>
        <a:graphic>
          <a:graphicData uri="http://schemas.openxmlformats.org/drawingml/2006/table">
            <a:tbl>
              <a:tblPr firstRow="1" bandRow="1">
                <a:tableStyleId>{93296810-A885-4BE3-A3E7-6D5BEEA58F35}</a:tableStyleId>
              </a:tblPr>
              <a:tblGrid>
                <a:gridCol w="2225992">
                  <a:extLst>
                    <a:ext uri="{9D8B030D-6E8A-4147-A177-3AD203B41FA5}">
                      <a16:colId xmlns:a16="http://schemas.microsoft.com/office/drawing/2014/main" val="1464799753"/>
                    </a:ext>
                  </a:extLst>
                </a:gridCol>
              </a:tblGrid>
              <a:tr h="362316">
                <a:tc>
                  <a:txBody>
                    <a:bodyPr/>
                    <a:lstStyle/>
                    <a:p>
                      <a:pPr algn="ctr"/>
                      <a:r>
                        <a:rPr lang="fr-FR" sz="1100" dirty="0"/>
                        <a:t>Passifs sociaux (IFC / IL,…) </a:t>
                      </a:r>
                    </a:p>
                  </a:txBody>
                  <a:tcPr anchor="ctr"/>
                </a:tc>
                <a:extLst>
                  <a:ext uri="{0D108BD9-81ED-4DB2-BD59-A6C34878D82A}">
                    <a16:rowId xmlns:a16="http://schemas.microsoft.com/office/drawing/2014/main" val="428391531"/>
                  </a:ext>
                </a:extLst>
              </a:tr>
              <a:tr h="508301">
                <a:tc>
                  <a:txBody>
                    <a:bodyPr/>
                    <a:lstStyle/>
                    <a:p>
                      <a:pPr algn="ctr"/>
                      <a:r>
                        <a:rPr lang="fr-FR" sz="1100" dirty="0"/>
                        <a:t>Comment rendre immédiatement déductible </a:t>
                      </a:r>
                    </a:p>
                    <a:p>
                      <a:pPr algn="ctr"/>
                      <a:r>
                        <a:rPr lang="fr-FR" sz="1100" dirty="0"/>
                        <a:t>une dette certaine ? </a:t>
                      </a:r>
                    </a:p>
                  </a:txBody>
                  <a:tcPr anchor="ctr"/>
                </a:tc>
                <a:extLst>
                  <a:ext uri="{0D108BD9-81ED-4DB2-BD59-A6C34878D82A}">
                    <a16:rowId xmlns:a16="http://schemas.microsoft.com/office/drawing/2014/main" val="4288713564"/>
                  </a:ext>
                </a:extLst>
              </a:tr>
            </a:tbl>
          </a:graphicData>
        </a:graphic>
      </p:graphicFrame>
      <p:cxnSp>
        <p:nvCxnSpPr>
          <p:cNvPr id="17" name="Connecteur droit avec flèche 16">
            <a:extLst>
              <a:ext uri="{FF2B5EF4-FFF2-40B4-BE49-F238E27FC236}">
                <a16:creationId xmlns:a16="http://schemas.microsoft.com/office/drawing/2014/main" id="{E88B7485-6026-41A1-B6A0-E2E8B5E274A7}"/>
              </a:ext>
            </a:extLst>
          </p:cNvPr>
          <p:cNvCxnSpPr>
            <a:cxnSpLocks/>
          </p:cNvCxnSpPr>
          <p:nvPr/>
        </p:nvCxnSpPr>
        <p:spPr>
          <a:xfrm>
            <a:off x="5076056" y="3413301"/>
            <a:ext cx="812938" cy="32887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aphicFrame>
        <p:nvGraphicFramePr>
          <p:cNvPr id="18" name="Tableau 17">
            <a:extLst>
              <a:ext uri="{FF2B5EF4-FFF2-40B4-BE49-F238E27FC236}">
                <a16:creationId xmlns:a16="http://schemas.microsoft.com/office/drawing/2014/main" id="{B1959D03-11E2-4128-8DBF-C999377EFB6B}"/>
              </a:ext>
            </a:extLst>
          </p:cNvPr>
          <p:cNvGraphicFramePr>
            <a:graphicFrameLocks noGrp="1"/>
          </p:cNvGraphicFramePr>
          <p:nvPr>
            <p:extLst>
              <p:ext uri="{D42A27DB-BD31-4B8C-83A1-F6EECF244321}">
                <p14:modId xmlns:p14="http://schemas.microsoft.com/office/powerpoint/2010/main" val="673958396"/>
              </p:ext>
            </p:extLst>
          </p:nvPr>
        </p:nvGraphicFramePr>
        <p:xfrm>
          <a:off x="5888994" y="3147814"/>
          <a:ext cx="2931478" cy="1188720"/>
        </p:xfrm>
        <a:graphic>
          <a:graphicData uri="http://schemas.openxmlformats.org/drawingml/2006/table">
            <a:tbl>
              <a:tblPr firstRow="1" bandRow="1">
                <a:tableStyleId>{93296810-A885-4BE3-A3E7-6D5BEEA58F35}</a:tableStyleId>
              </a:tblPr>
              <a:tblGrid>
                <a:gridCol w="881380">
                  <a:extLst>
                    <a:ext uri="{9D8B030D-6E8A-4147-A177-3AD203B41FA5}">
                      <a16:colId xmlns:a16="http://schemas.microsoft.com/office/drawing/2014/main" val="2041176100"/>
                    </a:ext>
                  </a:extLst>
                </a:gridCol>
                <a:gridCol w="932180">
                  <a:extLst>
                    <a:ext uri="{9D8B030D-6E8A-4147-A177-3AD203B41FA5}">
                      <a16:colId xmlns:a16="http://schemas.microsoft.com/office/drawing/2014/main" val="837385440"/>
                    </a:ext>
                  </a:extLst>
                </a:gridCol>
                <a:gridCol w="1117918">
                  <a:extLst>
                    <a:ext uri="{9D8B030D-6E8A-4147-A177-3AD203B41FA5}">
                      <a16:colId xmlns:a16="http://schemas.microsoft.com/office/drawing/2014/main" val="3658116918"/>
                    </a:ext>
                  </a:extLst>
                </a:gridCol>
              </a:tblGrid>
              <a:tr h="36910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solidFill>
                            <a:schemeClr val="bg1"/>
                          </a:solidFill>
                        </a:rPr>
                        <a:t>Régimes bénéficiant de la fiscalité assurance-vie </a:t>
                      </a:r>
                    </a:p>
                  </a:txBody>
                  <a:tcPr anchor="ct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2000842480"/>
                  </a:ext>
                </a:extLst>
              </a:tr>
              <a:tr h="630217">
                <a:tc>
                  <a:txBody>
                    <a:bodyPr/>
                    <a:lstStyle/>
                    <a:p>
                      <a:pPr algn="ctr"/>
                      <a:r>
                        <a:rPr lang="fr-FR" sz="1100" dirty="0"/>
                        <a:t> art 82 </a:t>
                      </a:r>
                    </a:p>
                    <a:p>
                      <a:pPr algn="ctr"/>
                      <a:r>
                        <a:rPr lang="fr-FR" sz="1100" dirty="0"/>
                        <a:t>du CGI</a:t>
                      </a:r>
                    </a:p>
                  </a:txBody>
                  <a:tcPr anchor="ctr"/>
                </a:tc>
                <a:tc>
                  <a:txBody>
                    <a:bodyPr/>
                    <a:lstStyle/>
                    <a:p>
                      <a:pPr algn="ctr"/>
                      <a:r>
                        <a:rPr lang="fr-FR" sz="1100" dirty="0"/>
                        <a:t> art 62 </a:t>
                      </a:r>
                    </a:p>
                    <a:p>
                      <a:pPr algn="ctr"/>
                      <a:r>
                        <a:rPr lang="fr-FR" sz="1100" dirty="0"/>
                        <a:t>du CGI </a:t>
                      </a:r>
                    </a:p>
                  </a:txBody>
                  <a:tcPr anchor="ctr"/>
                </a:tc>
                <a:tc>
                  <a:txBody>
                    <a:bodyPr/>
                    <a:lstStyle/>
                    <a:p>
                      <a:pPr algn="ctr"/>
                      <a:r>
                        <a:rPr lang="fr-FR" sz="1100" dirty="0"/>
                        <a:t>contrats individuels</a:t>
                      </a:r>
                    </a:p>
                    <a:p>
                      <a:pPr algn="ctr"/>
                      <a:r>
                        <a:rPr lang="fr-FR" sz="1100" dirty="0"/>
                        <a:t>d’épargne retraite </a:t>
                      </a:r>
                    </a:p>
                  </a:txBody>
                  <a:tcPr anchor="ctr"/>
                </a:tc>
                <a:extLst>
                  <a:ext uri="{0D108BD9-81ED-4DB2-BD59-A6C34878D82A}">
                    <a16:rowId xmlns:a16="http://schemas.microsoft.com/office/drawing/2014/main" val="2390137831"/>
                  </a:ext>
                </a:extLst>
              </a:tr>
            </a:tbl>
          </a:graphicData>
        </a:graphic>
      </p:graphicFrame>
      <p:grpSp>
        <p:nvGrpSpPr>
          <p:cNvPr id="21" name="Groupe 20">
            <a:extLst>
              <a:ext uri="{FF2B5EF4-FFF2-40B4-BE49-F238E27FC236}">
                <a16:creationId xmlns:a16="http://schemas.microsoft.com/office/drawing/2014/main" id="{B08B09A2-4BC7-48A5-A367-0BECAC34CA38}"/>
              </a:ext>
            </a:extLst>
          </p:cNvPr>
          <p:cNvGrpSpPr/>
          <p:nvPr/>
        </p:nvGrpSpPr>
        <p:grpSpPr>
          <a:xfrm>
            <a:off x="6660232" y="2660770"/>
            <a:ext cx="2016224" cy="484917"/>
            <a:chOff x="6660232" y="2662897"/>
            <a:chExt cx="2016224" cy="484917"/>
          </a:xfrm>
        </p:grpSpPr>
        <p:cxnSp>
          <p:nvCxnSpPr>
            <p:cNvPr id="22" name="Connecteur droit avec flèche 21">
              <a:extLst>
                <a:ext uri="{FF2B5EF4-FFF2-40B4-BE49-F238E27FC236}">
                  <a16:creationId xmlns:a16="http://schemas.microsoft.com/office/drawing/2014/main" id="{8BDDD9F6-F4EE-40E3-A082-A6F2A928A0A2}"/>
                </a:ext>
              </a:extLst>
            </p:cNvPr>
            <p:cNvCxnSpPr/>
            <p:nvPr/>
          </p:nvCxnSpPr>
          <p:spPr>
            <a:xfrm flipV="1">
              <a:off x="8028384" y="2662897"/>
              <a:ext cx="0" cy="48491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3" name="ZoneTexte 22">
              <a:extLst>
                <a:ext uri="{FF2B5EF4-FFF2-40B4-BE49-F238E27FC236}">
                  <a16:creationId xmlns:a16="http://schemas.microsoft.com/office/drawing/2014/main" id="{322364FA-8A8E-41B9-8ACD-9E9647E1183B}"/>
                </a:ext>
              </a:extLst>
            </p:cNvPr>
            <p:cNvSpPr txBox="1"/>
            <p:nvPr/>
          </p:nvSpPr>
          <p:spPr>
            <a:xfrm>
              <a:off x="6660232" y="2799993"/>
              <a:ext cx="2016224" cy="246221"/>
            </a:xfrm>
            <a:prstGeom prst="rect">
              <a:avLst/>
            </a:prstGeom>
            <a:solidFill>
              <a:srgbClr val="FF91DE"/>
            </a:solidFill>
            <a:ln>
              <a:noFill/>
            </a:ln>
          </p:spPr>
          <p:txBody>
            <a:bodyPr wrap="square" rtlCol="0">
              <a:spAutoFit/>
            </a:bodyPr>
            <a:lstStyle/>
            <a:p>
              <a:r>
                <a:rPr lang="fr-FR" sz="1000" dirty="0"/>
                <a:t>Transferts avant 01/01/2023 ?</a:t>
              </a:r>
            </a:p>
          </p:txBody>
        </p:sp>
      </p:grpSp>
      <p:sp>
        <p:nvSpPr>
          <p:cNvPr id="24" name="Rectangle 23">
            <a:extLst>
              <a:ext uri="{FF2B5EF4-FFF2-40B4-BE49-F238E27FC236}">
                <a16:creationId xmlns:a16="http://schemas.microsoft.com/office/drawing/2014/main" id="{C02AC96C-7430-4EFC-8F31-D6F24609BECC}"/>
              </a:ext>
            </a:extLst>
          </p:cNvPr>
          <p:cNvSpPr/>
          <p:nvPr/>
        </p:nvSpPr>
        <p:spPr>
          <a:xfrm>
            <a:off x="755576" y="4537452"/>
            <a:ext cx="7344816" cy="338554"/>
          </a:xfrm>
          <a:prstGeom prst="rect">
            <a:avLst/>
          </a:prstGeom>
          <a:ln w="28575">
            <a:solidFill>
              <a:schemeClr val="accent6"/>
            </a:solidFill>
          </a:ln>
        </p:spPr>
        <p:txBody>
          <a:bodyPr wrap="square">
            <a:spAutoFit/>
          </a:bodyPr>
          <a:lstStyle/>
          <a:p>
            <a:pPr algn="ctr"/>
            <a:r>
              <a:rPr lang="fr-FR" sz="1600" dirty="0"/>
              <a:t>Cette complexification des éléments sera donc source de </a:t>
            </a:r>
            <a:r>
              <a:rPr lang="fr-FR" sz="1600" b="1" dirty="0"/>
              <a:t>nouveaux conseils </a:t>
            </a:r>
            <a:r>
              <a:rPr lang="fr-FR" sz="1600" b="1" dirty="0">
                <a:solidFill>
                  <a:schemeClr val="accent6"/>
                </a:solidFill>
              </a:rPr>
              <a:t>   </a:t>
            </a:r>
          </a:p>
        </p:txBody>
      </p:sp>
      <p:sp>
        <p:nvSpPr>
          <p:cNvPr id="25" name="Titre 1">
            <a:extLst>
              <a:ext uri="{FF2B5EF4-FFF2-40B4-BE49-F238E27FC236}">
                <a16:creationId xmlns:a16="http://schemas.microsoft.com/office/drawing/2014/main" id="{7102E12B-7C8F-45D9-B465-791B86D79FD0}"/>
              </a:ext>
            </a:extLst>
          </p:cNvPr>
          <p:cNvSpPr txBox="1">
            <a:spLocks/>
          </p:cNvSpPr>
          <p:nvPr/>
        </p:nvSpPr>
        <p:spPr>
          <a:xfrm>
            <a:off x="0" y="51470"/>
            <a:ext cx="8964488" cy="740618"/>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kern="1200">
                <a:solidFill>
                  <a:srgbClr val="391909"/>
                </a:solidFill>
                <a:latin typeface="+mj-lt"/>
                <a:ea typeface="+mj-ea"/>
                <a:cs typeface="+mj-cs"/>
              </a:defRPr>
            </a:lvl1pPr>
          </a:lstStyle>
          <a:p>
            <a:r>
              <a:rPr lang="fr-FR" dirty="0">
                <a:solidFill>
                  <a:schemeClr val="tx1"/>
                </a:solidFill>
              </a:rPr>
              <a:t>Dis autrement, entre anciens et nouveaux contrats , et contrats non concernés par la Loi PACTE, se posera la question de comment arbitrer au mieux au bénéfice de l’adhérent</a:t>
            </a:r>
            <a:endParaRPr lang="fr-FR" dirty="0"/>
          </a:p>
        </p:txBody>
      </p:sp>
      <p:sp>
        <p:nvSpPr>
          <p:cNvPr id="7" name="Rectangle : coins arrondis 6">
            <a:extLst>
              <a:ext uri="{FF2B5EF4-FFF2-40B4-BE49-F238E27FC236}">
                <a16:creationId xmlns:a16="http://schemas.microsoft.com/office/drawing/2014/main" id="{578AB53A-F2E1-40C6-95F3-0239272568BE}"/>
              </a:ext>
            </a:extLst>
          </p:cNvPr>
          <p:cNvSpPr/>
          <p:nvPr/>
        </p:nvSpPr>
        <p:spPr>
          <a:xfrm>
            <a:off x="3131845" y="2189257"/>
            <a:ext cx="2109078" cy="131859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Quels arbitrages au bénéfice de l’adhérent ?</a:t>
            </a:r>
          </a:p>
        </p:txBody>
      </p:sp>
    </p:spTree>
    <p:extLst>
      <p:ext uri="{BB962C8B-B14F-4D97-AF65-F5344CB8AC3E}">
        <p14:creationId xmlns:p14="http://schemas.microsoft.com/office/powerpoint/2010/main" val="4039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defRPr dirty="0" smtClean="0"/>
        </a:defPPr>
      </a:lstStyle>
    </a:txDef>
  </a:objectDefaults>
  <a:extraClrSchemeLst/>
</a:theme>
</file>

<file path=ppt/theme/theme2.xml><?xml version="1.0" encoding="utf-8"?>
<a:theme xmlns:a="http://schemas.openxmlformats.org/drawingml/2006/main" name="Jau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u Fonc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Ve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ou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xtes et Contenus">
  <a:themeElements>
    <a:clrScheme name="ALM">
      <a:dk1>
        <a:srgbClr val="381A0A"/>
      </a:dk1>
      <a:lt1>
        <a:sysClr val="window" lastClr="FFFFFF"/>
      </a:lt1>
      <a:dk2>
        <a:srgbClr val="381A0A"/>
      </a:dk2>
      <a:lt2>
        <a:srgbClr val="F2F2F2"/>
      </a:lt2>
      <a:accent1>
        <a:srgbClr val="00E8FF"/>
      </a:accent1>
      <a:accent2>
        <a:srgbClr val="29FF9B"/>
      </a:accent2>
      <a:accent3>
        <a:srgbClr val="FF91DE"/>
      </a:accent3>
      <a:accent4>
        <a:srgbClr val="F6261B"/>
      </a:accent4>
      <a:accent5>
        <a:srgbClr val="FFF078"/>
      </a:accent5>
      <a:accent6>
        <a:srgbClr val="0052FF"/>
      </a:accent6>
      <a:hlink>
        <a:srgbClr val="0052FF"/>
      </a:hlink>
      <a:folHlink>
        <a:srgbClr val="381A0A"/>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G2013">
    <a:dk1>
      <a:sysClr val="windowText" lastClr="000000"/>
    </a:dk1>
    <a:lt1>
      <a:sysClr val="window" lastClr="FFFFFF"/>
    </a:lt1>
    <a:dk2>
      <a:srgbClr val="1F497D"/>
    </a:dk2>
    <a:lt2>
      <a:srgbClr val="FFFFFF"/>
    </a:lt2>
    <a:accent1>
      <a:srgbClr val="004731"/>
    </a:accent1>
    <a:accent2>
      <a:srgbClr val="A6DEC1"/>
    </a:accent2>
    <a:accent3>
      <a:srgbClr val="C0504D"/>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7C620977A5F44FBB8BA66054CEA142" ma:contentTypeVersion="1" ma:contentTypeDescription="Crée un document." ma:contentTypeScope="" ma:versionID="bd8c584126c17db7d3a6b39a06b84593">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75162-BF87-40FB-84F8-400600593BC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72476460-BC5D-499E-BA92-1855BED59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3848B8-45E4-4B3A-88E9-FC156FB6B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Jaune - Demain 2020</Template>
  <TotalTime>4827</TotalTime>
  <Words>12856</Words>
  <Application>Microsoft Macintosh PowerPoint</Application>
  <PresentationFormat>Affichage à l'écran (16:9)</PresentationFormat>
  <Paragraphs>1562</Paragraphs>
  <Slides>69</Slides>
  <Notes>66</Notes>
  <HiddenSlides>0</HiddenSlides>
  <MMClips>0</MMClips>
  <ScaleCrop>false</ScaleCrop>
  <HeadingPairs>
    <vt:vector size="6" baseType="variant">
      <vt:variant>
        <vt:lpstr>Polices utilisées</vt:lpstr>
      </vt:variant>
      <vt:variant>
        <vt:i4>8</vt:i4>
      </vt:variant>
      <vt:variant>
        <vt:lpstr>Thème</vt:lpstr>
      </vt:variant>
      <vt:variant>
        <vt:i4>7</vt:i4>
      </vt:variant>
      <vt:variant>
        <vt:lpstr>Titres des diapositives</vt:lpstr>
      </vt:variant>
      <vt:variant>
        <vt:i4>69</vt:i4>
      </vt:variant>
    </vt:vector>
  </HeadingPairs>
  <TitlesOfParts>
    <vt:vector size="84" baseType="lpstr">
      <vt:lpstr>Arial</vt:lpstr>
      <vt:lpstr>Arial Black</vt:lpstr>
      <vt:lpstr>Calibri</vt:lpstr>
      <vt:lpstr>Century Gothic</vt:lpstr>
      <vt:lpstr>Times New Roman</vt:lpstr>
      <vt:lpstr>Verdana</vt:lpstr>
      <vt:lpstr>Webdings</vt:lpstr>
      <vt:lpstr>Wingdings</vt:lpstr>
      <vt:lpstr>Bleu</vt:lpstr>
      <vt:lpstr>Jaune</vt:lpstr>
      <vt:lpstr>Bleu Foncé</vt:lpstr>
      <vt:lpstr>Rose</vt:lpstr>
      <vt:lpstr>Vert</vt:lpstr>
      <vt:lpstr>Rouge</vt:lpstr>
      <vt:lpstr>Textes et Contenus</vt:lpstr>
      <vt:lpstr>Réforme de l’épargne retraite  Loi PACTE : quels enjeux et quel accompagnement pour votre adhérent ? </vt:lpstr>
      <vt:lpstr>Plan de la réunion</vt:lpstr>
      <vt:lpstr> Pourquoi une réforme de l’épargne retraite ? </vt:lpstr>
      <vt:lpstr>Pourquoi une réforme de l’épargne retraite </vt:lpstr>
      <vt:lpstr>Pourquoi une réforme de l’épargne retraite </vt:lpstr>
      <vt:lpstr>Pourquoi une réforme de l’épargne retraite </vt:lpstr>
      <vt:lpstr>Pourquoi une réforme de l’épargne retraite </vt:lpstr>
      <vt:lpstr>Pourquoi une réforme de l’épargne retraite </vt:lpstr>
      <vt:lpstr>Présentation PowerPoint</vt:lpstr>
      <vt:lpstr>Pourquoi une réforme de l’épargne retraite </vt:lpstr>
      <vt:lpstr>Pourquoi une réforme de l’épargne retraite </vt:lpstr>
      <vt:lpstr>Pourquoi une réforme de l’épargne retraite </vt:lpstr>
      <vt:lpstr>Pourquoi une réforme de l’épargne retraite </vt:lpstr>
      <vt:lpstr>…l’espérance de vie à la naissance et à soixante ans de la population française ne cesse d’augmenter… </vt:lpstr>
      <vt:lpstr> …que la France est championne de l’espérance de vie… </vt:lpstr>
      <vt:lpstr>…avec pour résultat que le rapport cotisants / retraités ne cesse de se dégrader</vt:lpstr>
      <vt:lpstr> En attendant 2025, un retour à l’équilibre des régimes obligatoires et un régime unique pour tous,  une réforme de l’épargne retraite à partir de quand ? </vt:lpstr>
      <vt:lpstr>Une réforme de l’épargne retraite à partir de quand </vt:lpstr>
      <vt:lpstr>Une réforme de l’épargne retraite à partir de quand </vt:lpstr>
      <vt:lpstr> Une réforme de l’épargne retraite avec un véhicule unique (le PER) qui s’articule comment ? </vt:lpstr>
      <vt:lpstr>une réforme de l’épargne retraite qui s’articule comment  </vt:lpstr>
      <vt:lpstr>Une réforme de l’épargne retraite qui s’articule comment  </vt:lpstr>
      <vt:lpstr>Les règles de la transférabilité</vt:lpstr>
      <vt:lpstr>une réforme de l’épargne retraite qui s’articule comment  </vt:lpstr>
      <vt:lpstr> le PER , un « véhicule » unique  avec pour objectif de simplifier les choses ?  En synthèse….</vt:lpstr>
      <vt:lpstr>Présentation PowerPoint</vt:lpstr>
      <vt:lpstr>Le PER : un dispositif unique qui combine  3 types de versements sur 3 types de plans </vt:lpstr>
      <vt:lpstr>Qui reprend les modes de mises en place déjà « connus »</vt:lpstr>
      <vt:lpstr>Qui combine  plusieurs options au terme selon les versements    </vt:lpstr>
      <vt:lpstr> Qui combine un traitement fiscal et social des cotisations différent selon les versements    </vt:lpstr>
      <vt:lpstr>Avec un traitement fiscal et social des prestations qui diffère également selon les versements  </vt:lpstr>
      <vt:lpstr>Qui autorise plusieurs cas de disponibilité de l’épargne avant le terme selon les types de plans avec un traitement fiscal différent   </vt:lpstr>
      <vt:lpstr>Et qui prévoit la transférabilité totale des droits pour chaque catégorie de versements vers chacun des plans   </vt:lpstr>
      <vt:lpstr>Présentation PowerPoint</vt:lpstr>
      <vt:lpstr>Exemple fiscalité capital ou achat de la résidence principale (compartiment 1) </vt:lpstr>
      <vt:lpstr> Comme tout ceci est très simple, quelles nouvelles obligations d’information et de conseil crée cette réforme au bénéfice de l’adhérent ?      </vt:lpstr>
      <vt:lpstr>Avec quelles nouvelles obligations d’information et de conseil  au bénéfice de l’assuré</vt:lpstr>
      <vt:lpstr>Avec quelles nouvelles obligations d’information et de conseil au bénéfice du client </vt:lpstr>
      <vt:lpstr>Avec quelles nouvelles obligations d’information et de conseil au bénéfice du client </vt:lpstr>
      <vt:lpstr>Avec quelles nouvelles obligations d’information et de conseil au bénéfice du client </vt:lpstr>
      <vt:lpstr>Avec quelles nouvelles obligations d’information et de conseil au bénéfice du client </vt:lpstr>
      <vt:lpstr>Avec quelles nouvelles obligations d’information et de conseil au bénéfice du client </vt:lpstr>
      <vt:lpstr>Avec quelles nouvelles obligations d’information et de conseil au bénéfice du client </vt:lpstr>
      <vt:lpstr>Avec quelles nouvelles obligations d’information et de conseil au bénéfice du client </vt:lpstr>
      <vt:lpstr>Présentation PowerPoint</vt:lpstr>
      <vt:lpstr> en synthèse , le PER c’est…</vt:lpstr>
      <vt:lpstr>Présentation PowerPoint</vt:lpstr>
      <vt:lpstr> et pour finir et ne pas se tromper  sur cette fin d’année 2019 :   quiz de synthèse </vt:lpstr>
      <vt:lpstr>Quiz de synthèse </vt:lpstr>
      <vt:lpstr>Quiz de synthèse </vt:lpstr>
      <vt:lpstr>Quiz de synthèse </vt:lpstr>
      <vt:lpstr>Quiz de synthèse </vt:lpstr>
      <vt:lpstr>Quiz de synthèse </vt:lpstr>
      <vt:lpstr>Quiz de synthèse </vt:lpstr>
      <vt:lpstr>Quiz de synthèse </vt:lpstr>
      <vt:lpstr>Quiz de synthèse </vt:lpstr>
      <vt:lpstr>Quiz de synthèse </vt:lpstr>
      <vt:lpstr>Quiz de synthèse </vt:lpstr>
      <vt:lpstr>Quiz de synthèse </vt:lpstr>
      <vt:lpstr>Atelier: les clients prioritaires  (fiche)</vt:lpstr>
      <vt:lpstr>En synthèse </vt:lpstr>
      <vt:lpstr>  POURQUOI ACCOMPAGNER ses clients au-delà la mission comptable  ?</vt:lpstr>
      <vt:lpstr>Volonté +</vt:lpstr>
      <vt:lpstr> Pourquoi AG2R LA MONDIALE peut vous accompagner sur ce sujet ? </vt:lpstr>
      <vt:lpstr>Pourquoi AG2R LA MONDIALE peut vous accompagner sur ce sujet ? </vt:lpstr>
      <vt:lpstr>Pourquoi AG2R LA MONDIALE peut vous accompagner sur ce sujet ? </vt:lpstr>
      <vt:lpstr>Présentation PowerPoint</vt:lpstr>
      <vt:lpstr> en annexe si besoin : différence entre 757 B du CGI PER assurantiel et 757 B du CGI assurance-vie  </vt:lpstr>
      <vt:lpstr>Le PER avec une modification majeure de l’art 757 B du CGI  </vt:lpstr>
    </vt:vector>
  </TitlesOfParts>
  <Manager>Direction des opérations commerciales</Manager>
  <Company>AG2R La Mondiale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Epargne retraite PACTE</dc:title>
  <dc:creator>GISCLARD Franck</dc:creator>
  <cp:lastModifiedBy>Isabelle Rollet</cp:lastModifiedBy>
  <cp:revision>876</cp:revision>
  <cp:lastPrinted>2019-11-14T10:37:12Z</cp:lastPrinted>
  <dcterms:created xsi:type="dcterms:W3CDTF">2017-11-09T07:54:08Z</dcterms:created>
  <dcterms:modified xsi:type="dcterms:W3CDTF">2020-02-03T13:15:44Z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0x010100F97C620977A5F44FBB8BA66054CEA142</vt:lpwstr>
  </property>
  <property fmtid="{D5CDD505-2E9C-101B-9397-08002B2CF9AE}" pid="3" name="ArticulateGUID">
    <vt:lpwstr>7A359725-46B6-4838-825B-5735B517E2E3</vt:lpwstr>
  </property>
  <property fmtid="{D5CDD505-2E9C-101B-9397-08002B2CF9AE}" pid="4" name="ArticulatePath">
    <vt:lpwstr>Epargne retraite PACTE réunion cabinet -FG- 08.10.2019_</vt:lpwstr>
  </property>
</Properties>
</file>