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tags/tag26.xml" ContentType="application/vnd.openxmlformats-officedocument.presentationml.tags+xml"/>
  <Override PartName="/ppt/notesSlides/notesSlide27.xml" ContentType="application/vnd.openxmlformats-officedocument.presentationml.notesSlide+xml"/>
  <Override PartName="/ppt/tags/tag27.xml" ContentType="application/vnd.openxmlformats-officedocument.presentationml.tags+xml"/>
  <Override PartName="/ppt/notesSlides/notesSlide28.xml" ContentType="application/vnd.openxmlformats-officedocument.presentationml.notesSlide+xml"/>
  <Override PartName="/ppt/tags/tag28.xml" ContentType="application/vnd.openxmlformats-officedocument.presentationml.tags+xml"/>
  <Override PartName="/ppt/notesSlides/notesSlide29.xml" ContentType="application/vnd.openxmlformats-officedocument.presentationml.notesSlide+xml"/>
  <Override PartName="/ppt/tags/tag29.xml" ContentType="application/vnd.openxmlformats-officedocument.presentationml.tags+xml"/>
  <Override PartName="/ppt/notesSlides/notesSlide30.xml" ContentType="application/vnd.openxmlformats-officedocument.presentationml.notesSlide+xml"/>
  <Override PartName="/ppt/tags/tag30.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4" r:id="rId1"/>
  </p:sldMasterIdLst>
  <p:notesMasterIdLst>
    <p:notesMasterId r:id="rId84"/>
  </p:notesMasterIdLst>
  <p:handoutMasterIdLst>
    <p:handoutMasterId r:id="rId85"/>
  </p:handoutMasterIdLst>
  <p:sldIdLst>
    <p:sldId id="312" r:id="rId2"/>
    <p:sldId id="258" r:id="rId3"/>
    <p:sldId id="439" r:id="rId4"/>
    <p:sldId id="288" r:id="rId5"/>
    <p:sldId id="389" r:id="rId6"/>
    <p:sldId id="440" r:id="rId7"/>
    <p:sldId id="484" r:id="rId8"/>
    <p:sldId id="576" r:id="rId9"/>
    <p:sldId id="577" r:id="rId10"/>
    <p:sldId id="578" r:id="rId11"/>
    <p:sldId id="412" r:id="rId12"/>
    <p:sldId id="330" r:id="rId13"/>
    <p:sldId id="331" r:id="rId14"/>
    <p:sldId id="332" r:id="rId15"/>
    <p:sldId id="584" r:id="rId16"/>
    <p:sldId id="580" r:id="rId17"/>
    <p:sldId id="582" r:id="rId18"/>
    <p:sldId id="583" r:id="rId19"/>
    <p:sldId id="588" r:id="rId20"/>
    <p:sldId id="581" r:id="rId21"/>
    <p:sldId id="585" r:id="rId22"/>
    <p:sldId id="586" r:id="rId23"/>
    <p:sldId id="587" r:id="rId24"/>
    <p:sldId id="589" r:id="rId25"/>
    <p:sldId id="590" r:id="rId26"/>
    <p:sldId id="592" r:id="rId27"/>
    <p:sldId id="579" r:id="rId28"/>
    <p:sldId id="593" r:id="rId29"/>
    <p:sldId id="594" r:id="rId30"/>
    <p:sldId id="595" r:id="rId31"/>
    <p:sldId id="612" r:id="rId32"/>
    <p:sldId id="596" r:id="rId33"/>
    <p:sldId id="442" r:id="rId34"/>
    <p:sldId id="597" r:id="rId35"/>
    <p:sldId id="599" r:id="rId36"/>
    <p:sldId id="443" r:id="rId37"/>
    <p:sldId id="600" r:id="rId38"/>
    <p:sldId id="613" r:id="rId39"/>
    <p:sldId id="602" r:id="rId40"/>
    <p:sldId id="603" r:id="rId41"/>
    <p:sldId id="604" r:id="rId42"/>
    <p:sldId id="605" r:id="rId43"/>
    <p:sldId id="539" r:id="rId44"/>
    <p:sldId id="560" r:id="rId45"/>
    <p:sldId id="561" r:id="rId46"/>
    <p:sldId id="606" r:id="rId47"/>
    <p:sldId id="562" r:id="rId48"/>
    <p:sldId id="607" r:id="rId49"/>
    <p:sldId id="608" r:id="rId50"/>
    <p:sldId id="564" r:id="rId51"/>
    <p:sldId id="423" r:id="rId52"/>
    <p:sldId id="456" r:id="rId53"/>
    <p:sldId id="457" r:id="rId54"/>
    <p:sldId id="458" r:id="rId55"/>
    <p:sldId id="459" r:id="rId56"/>
    <p:sldId id="460" r:id="rId57"/>
    <p:sldId id="461" r:id="rId58"/>
    <p:sldId id="462" r:id="rId59"/>
    <p:sldId id="463" r:id="rId60"/>
    <p:sldId id="464" r:id="rId61"/>
    <p:sldId id="465" r:id="rId62"/>
    <p:sldId id="477" r:id="rId63"/>
    <p:sldId id="478" r:id="rId64"/>
    <p:sldId id="468" r:id="rId65"/>
    <p:sldId id="469" r:id="rId66"/>
    <p:sldId id="470" r:id="rId67"/>
    <p:sldId id="471" r:id="rId68"/>
    <p:sldId id="609" r:id="rId69"/>
    <p:sldId id="474" r:id="rId70"/>
    <p:sldId id="567" r:id="rId71"/>
    <p:sldId id="568" r:id="rId72"/>
    <p:sldId id="475" r:id="rId73"/>
    <p:sldId id="480" r:id="rId74"/>
    <p:sldId id="476" r:id="rId75"/>
    <p:sldId id="570" r:id="rId76"/>
    <p:sldId id="572" r:id="rId77"/>
    <p:sldId id="573" r:id="rId78"/>
    <p:sldId id="571" r:id="rId79"/>
    <p:sldId id="574" r:id="rId80"/>
    <p:sldId id="610" r:id="rId81"/>
    <p:sldId id="611" r:id="rId82"/>
    <p:sldId id="438" r:id="rId83"/>
  </p:sldIdLst>
  <p:sldSz cx="9144000" cy="5143500" type="screen16x9"/>
  <p:notesSz cx="6858000" cy="97742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a:srgbClr val="FFFF00"/>
    <a:srgbClr val="3333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5442" autoAdjust="0"/>
  </p:normalViewPr>
  <p:slideViewPr>
    <p:cSldViewPr>
      <p:cViewPr varScale="1">
        <p:scale>
          <a:sx n="145" d="100"/>
          <a:sy n="145" d="100"/>
        </p:scale>
        <p:origin x="1880" y="17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1026"/>
          <p:cNvSpPr>
            <a:spLocks noGrp="1" noChangeArrowheads="1"/>
          </p:cNvSpPr>
          <p:nvPr>
            <p:ph type="hdr" sz="quarter"/>
          </p:nvPr>
        </p:nvSpPr>
        <p:spPr bwMode="auto">
          <a:xfrm>
            <a:off x="0" y="0"/>
            <a:ext cx="297180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67587" name="Rectangle 1027"/>
          <p:cNvSpPr>
            <a:spLocks noGrp="1" noChangeArrowheads="1"/>
          </p:cNvSpPr>
          <p:nvPr>
            <p:ph type="dt" sz="quarter" idx="1"/>
          </p:nvPr>
        </p:nvSpPr>
        <p:spPr bwMode="auto">
          <a:xfrm>
            <a:off x="3886200" y="0"/>
            <a:ext cx="297180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fr-FR"/>
          </a:p>
        </p:txBody>
      </p:sp>
      <p:sp>
        <p:nvSpPr>
          <p:cNvPr id="67588" name="Rectangle 1028"/>
          <p:cNvSpPr>
            <a:spLocks noGrp="1" noChangeArrowheads="1"/>
          </p:cNvSpPr>
          <p:nvPr>
            <p:ph type="ftr" sz="quarter" idx="2"/>
          </p:nvPr>
        </p:nvSpPr>
        <p:spPr bwMode="auto">
          <a:xfrm>
            <a:off x="0" y="9285288"/>
            <a:ext cx="29718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67589" name="Rectangle 1029"/>
          <p:cNvSpPr>
            <a:spLocks noGrp="1" noChangeArrowheads="1"/>
          </p:cNvSpPr>
          <p:nvPr>
            <p:ph type="sldNum" sz="quarter" idx="3"/>
          </p:nvPr>
        </p:nvSpPr>
        <p:spPr bwMode="auto">
          <a:xfrm>
            <a:off x="3886200" y="9285288"/>
            <a:ext cx="29718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48705EF-1BC3-4F90-8AAC-52D08BC87A9C}" type="slidenum">
              <a:rPr lang="fr-FR"/>
              <a:pPr>
                <a:defRPr/>
              </a:pPr>
              <a:t>‹N°›</a:t>
            </a:fld>
            <a:endParaRPr lang="fr-FR"/>
          </a:p>
        </p:txBody>
      </p:sp>
    </p:spTree>
    <p:extLst>
      <p:ext uri="{BB962C8B-B14F-4D97-AF65-F5344CB8AC3E}">
        <p14:creationId xmlns:p14="http://schemas.microsoft.com/office/powerpoint/2010/main" val="1469749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1126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fr-FR"/>
          </a:p>
        </p:txBody>
      </p:sp>
      <p:sp>
        <p:nvSpPr>
          <p:cNvPr id="43012" name="Rectangle 4"/>
          <p:cNvSpPr>
            <a:spLocks noGrp="1" noRot="1" noChangeAspect="1" noChangeArrowheads="1" noTextEdit="1"/>
          </p:cNvSpPr>
          <p:nvPr>
            <p:ph type="sldImg" idx="2"/>
          </p:nvPr>
        </p:nvSpPr>
        <p:spPr bwMode="auto">
          <a:xfrm>
            <a:off x="177800" y="762000"/>
            <a:ext cx="6502400" cy="3657600"/>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914400" y="4648200"/>
            <a:ext cx="5029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2646" name="Rectangle 6"/>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112647" name="Rectangle 7"/>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C223933-F464-4887-9621-4B5DCB4DDDE5}" type="slidenum">
              <a:rPr lang="fr-FR"/>
              <a:pPr>
                <a:defRPr/>
              </a:pPr>
              <a:t>‹N°›</a:t>
            </a:fld>
            <a:endParaRPr lang="fr-FR"/>
          </a:p>
        </p:txBody>
      </p:sp>
    </p:spTree>
    <p:extLst>
      <p:ext uri="{BB962C8B-B14F-4D97-AF65-F5344CB8AC3E}">
        <p14:creationId xmlns:p14="http://schemas.microsoft.com/office/powerpoint/2010/main" val="360780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699AFD2-4AF0-4AB9-B7F9-7EE9CC7B4F94}" type="slidenum">
              <a:rPr lang="fr-FR" smtClean="0"/>
              <a:pPr>
                <a:defRPr/>
              </a:pPr>
              <a:t>1</a:t>
            </a:fld>
            <a:endParaRPr lang="fr-FR"/>
          </a:p>
        </p:txBody>
      </p:sp>
      <p:sp>
        <p:nvSpPr>
          <p:cNvPr id="44035" name="Rectangle 2050"/>
          <p:cNvSpPr>
            <a:spLocks noGrp="1" noRot="1" noChangeAspect="1" noChangeArrowheads="1" noTextEdit="1"/>
          </p:cNvSpPr>
          <p:nvPr>
            <p:ph type="sldImg"/>
          </p:nvPr>
        </p:nvSpPr>
        <p:spPr>
          <a:xfrm>
            <a:off x="177800" y="762000"/>
            <a:ext cx="6502400" cy="3657600"/>
          </a:xfrm>
          <a:ln/>
        </p:spPr>
      </p:sp>
      <p:sp>
        <p:nvSpPr>
          <p:cNvPr id="44036" name="Rectangle 2051"/>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10</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2439960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11</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15</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4044005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16</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560063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17</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815090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18</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3551934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19</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499206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27</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81984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28</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4400635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29</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3922041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2A7C828D-B1CD-4900-83C9-C63144A43418}" type="slidenum">
              <a:rPr lang="fr-FR" smtClean="0"/>
              <a:pPr>
                <a:defRPr/>
              </a:pPr>
              <a:t>2</a:t>
            </a:fld>
            <a:endParaRPr lang="fr-FR"/>
          </a:p>
        </p:txBody>
      </p:sp>
      <p:sp>
        <p:nvSpPr>
          <p:cNvPr id="45059" name="Rectangle 2"/>
          <p:cNvSpPr>
            <a:spLocks noGrp="1" noRot="1" noChangeAspect="1" noChangeArrowheads="1" noTextEdit="1"/>
          </p:cNvSpPr>
          <p:nvPr>
            <p:ph type="sldImg"/>
          </p:nvPr>
        </p:nvSpPr>
        <p:spPr>
          <a:xfrm>
            <a:off x="177800" y="762000"/>
            <a:ext cx="6502400" cy="3657600"/>
          </a:xfrm>
          <a:ln/>
        </p:spPr>
      </p:sp>
      <p:sp>
        <p:nvSpPr>
          <p:cNvPr id="45060" name="Rectangle 3"/>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30</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15026150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31</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3962164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32</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41091793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33</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34</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34809225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35</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7249262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36</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37</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4781908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38</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40293913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39</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1060851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2A7C828D-B1CD-4900-83C9-C63144A43418}" type="slidenum">
              <a:rPr lang="fr-FR" smtClean="0"/>
              <a:pPr>
                <a:defRPr/>
              </a:pPr>
              <a:t>3</a:t>
            </a:fld>
            <a:endParaRPr lang="fr-FR"/>
          </a:p>
        </p:txBody>
      </p:sp>
      <p:sp>
        <p:nvSpPr>
          <p:cNvPr id="45059" name="Rectangle 2"/>
          <p:cNvSpPr>
            <a:spLocks noGrp="1" noRot="1" noChangeAspect="1" noChangeArrowheads="1" noTextEdit="1"/>
          </p:cNvSpPr>
          <p:nvPr>
            <p:ph type="sldImg"/>
          </p:nvPr>
        </p:nvSpPr>
        <p:spPr>
          <a:xfrm>
            <a:off x="177800" y="762000"/>
            <a:ext cx="6502400" cy="3657600"/>
          </a:xfrm>
          <a:ln/>
        </p:spPr>
      </p:sp>
      <p:sp>
        <p:nvSpPr>
          <p:cNvPr id="45060" name="Rectangle 3"/>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40</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4247453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41</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24029661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42</a:t>
            </a:fld>
            <a:endParaRPr lang="fr-FR"/>
          </a:p>
        </p:txBody>
      </p:sp>
      <p:sp>
        <p:nvSpPr>
          <p:cNvPr id="50179" name="Rectangle 1026"/>
          <p:cNvSpPr>
            <a:spLocks noGrp="1" noRot="1" noChangeAspect="1" noChangeArrowheads="1" noTextEdit="1"/>
          </p:cNvSpPr>
          <p:nvPr>
            <p:ph type="sldImg"/>
          </p:nvPr>
        </p:nvSpPr>
        <p:spPr>
          <a:xfrm>
            <a:off x="177800" y="762000"/>
            <a:ext cx="6502400" cy="3657600"/>
          </a:xfrm>
          <a:ln/>
        </p:spPr>
      </p:sp>
      <p:sp>
        <p:nvSpPr>
          <p:cNvPr id="50180"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extLst>
      <p:ext uri="{BB962C8B-B14F-4D97-AF65-F5344CB8AC3E}">
        <p14:creationId xmlns:p14="http://schemas.microsoft.com/office/powerpoint/2010/main" val="32075612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90CC7FBA-2195-4E9B-A7BB-86D709CF4B33}" type="slidenum">
              <a:rPr lang="fr-FR" smtClean="0"/>
              <a:pPr>
                <a:defRPr/>
              </a:pPr>
              <a:t>51</a:t>
            </a:fld>
            <a:endParaRPr lang="fr-FR"/>
          </a:p>
        </p:txBody>
      </p:sp>
      <p:sp>
        <p:nvSpPr>
          <p:cNvPr id="67587" name="Rectangle 2"/>
          <p:cNvSpPr>
            <a:spLocks noGrp="1" noRot="1" noChangeAspect="1" noChangeArrowheads="1" noTextEdit="1"/>
          </p:cNvSpPr>
          <p:nvPr>
            <p:ph type="sldImg"/>
          </p:nvPr>
        </p:nvSpPr>
        <p:spPr>
          <a:xfrm>
            <a:off x="177800" y="762000"/>
            <a:ext cx="6502400" cy="3657600"/>
          </a:xfrm>
          <a:ln/>
        </p:spPr>
      </p:sp>
      <p:sp>
        <p:nvSpPr>
          <p:cNvPr id="67588" name="Rectangle 3"/>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7800" y="762000"/>
            <a:ext cx="6502400" cy="36576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C223933-F464-4887-9621-4B5DCB4DDDE5}" type="slidenum">
              <a:rPr lang="fr-FR" smtClean="0"/>
              <a:pPr>
                <a:defRPr/>
              </a:pPr>
              <a:t>82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4F54FB16-9BB3-474A-9B00-985DD31BB15A}" type="slidenum">
              <a:rPr lang="fr-FR" smtClean="0"/>
              <a:pPr>
                <a:defRPr/>
              </a:pPr>
              <a:t>4</a:t>
            </a:fld>
            <a:endParaRPr lang="fr-FR"/>
          </a:p>
        </p:txBody>
      </p:sp>
      <p:sp>
        <p:nvSpPr>
          <p:cNvPr id="47107" name="Rectangle 2050"/>
          <p:cNvSpPr>
            <a:spLocks noGrp="1" noRot="1" noChangeAspect="1" noChangeArrowheads="1" noTextEdit="1"/>
          </p:cNvSpPr>
          <p:nvPr>
            <p:ph type="sldImg"/>
          </p:nvPr>
        </p:nvSpPr>
        <p:spPr>
          <a:xfrm>
            <a:off x="177800" y="762000"/>
            <a:ext cx="6502400" cy="3657600"/>
          </a:xfrm>
          <a:ln/>
        </p:spPr>
      </p:sp>
      <p:sp>
        <p:nvSpPr>
          <p:cNvPr id="47108" name="Rectangle 2051"/>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5</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6</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7</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3896798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8</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1019328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9</a:t>
            </a:fld>
            <a:endParaRPr lang="fr-FR"/>
          </a:p>
        </p:txBody>
      </p:sp>
      <p:sp>
        <p:nvSpPr>
          <p:cNvPr id="48131" name="Rectangle 1026"/>
          <p:cNvSpPr>
            <a:spLocks noGrp="1" noRot="1" noChangeAspect="1" noChangeArrowheads="1" noTextEdit="1"/>
          </p:cNvSpPr>
          <p:nvPr>
            <p:ph type="sldImg"/>
          </p:nvPr>
        </p:nvSpPr>
        <p:spPr>
          <a:xfrm>
            <a:off x="177800" y="762000"/>
            <a:ext cx="6502400" cy="3657600"/>
          </a:xfrm>
          <a:ln/>
        </p:spPr>
      </p:sp>
      <p:sp>
        <p:nvSpPr>
          <p:cNvPr id="48132" name="Rectangle 1027"/>
          <p:cNvSpPr>
            <a:spLocks noGrp="1" noChangeArrowheads="1"/>
          </p:cNvSpPr>
          <p:nvPr>
            <p:ph type="body" idx="1"/>
          </p:nvPr>
        </p:nvSpPr>
        <p:spPr>
          <a:noFill/>
          <a:ln/>
        </p:spPr>
        <p:txBody>
          <a:bodyPr/>
          <a:lstStyle/>
          <a:p>
            <a:pPr eaLnBrk="1" hangingPunct="1"/>
            <a:endParaRPr lang="fr-FR" dirty="0">
              <a:latin typeface="Arial" charset="0"/>
            </a:endParaRPr>
          </a:p>
        </p:txBody>
      </p:sp>
    </p:spTree>
    <p:extLst>
      <p:ext uri="{BB962C8B-B14F-4D97-AF65-F5344CB8AC3E}">
        <p14:creationId xmlns:p14="http://schemas.microsoft.com/office/powerpoint/2010/main" val="2908107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8991600" y="2381"/>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Connecteur droit 10"/>
          <p:cNvSpPr>
            <a:spLocks noChangeShapeType="1"/>
          </p:cNvSpPr>
          <p:nvPr/>
        </p:nvSpPr>
        <p:spPr bwMode="auto">
          <a:xfrm>
            <a:off x="155575" y="18145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2" name="Rectangle 11"/>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3" name="Ellipse 12"/>
          <p:cNvSpPr/>
          <p:nvPr/>
        </p:nvSpPr>
        <p:spPr>
          <a:xfrm>
            <a:off x="4267200" y="1585913"/>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4362450" y="1657350"/>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9" name="Sous-titre 8"/>
          <p:cNvSpPr>
            <a:spLocks noGrp="1"/>
          </p:cNvSpPr>
          <p:nvPr>
            <p:ph type="subTitle" idx="1"/>
          </p:nvPr>
        </p:nvSpPr>
        <p:spPr>
          <a:xfrm>
            <a:off x="1371600" y="2114550"/>
            <a:ext cx="6400800" cy="1314450"/>
          </a:xfrm>
        </p:spPr>
        <p:txBody>
          <a:bodyPr/>
          <a:lstStyle>
            <a:lvl1pPr marL="0" indent="0" algn="ctr">
              <a:buNone/>
              <a:defRPr sz="1200" b="1" cap="all" spc="188" baseline="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fr-FR"/>
              <a:t>Cliquez pour modifier le style des sous-titres du masque</a:t>
            </a:r>
            <a:endParaRPr lang="en-US"/>
          </a:p>
        </p:txBody>
      </p:sp>
      <p:sp>
        <p:nvSpPr>
          <p:cNvPr id="8" name="Titre 7"/>
          <p:cNvSpPr>
            <a:spLocks noGrp="1"/>
          </p:cNvSpPr>
          <p:nvPr>
            <p:ph type="ctrTitle"/>
          </p:nvPr>
        </p:nvSpPr>
        <p:spPr>
          <a:xfrm>
            <a:off x="685800" y="285750"/>
            <a:ext cx="7772400" cy="1314450"/>
          </a:xfrm>
        </p:spPr>
        <p:txBody>
          <a:bodyPr/>
          <a:lstStyle>
            <a:lvl1pPr>
              <a:defRPr sz="3150">
                <a:solidFill>
                  <a:schemeClr val="accent1"/>
                </a:solidFill>
              </a:defRPr>
            </a:lvl1pPr>
          </a:lstStyle>
          <a:p>
            <a:r>
              <a:rPr lang="fr-FR"/>
              <a:t>Cliquez pour modifier le style du titre</a:t>
            </a:r>
            <a:endParaRPr lang="en-US"/>
          </a:p>
        </p:txBody>
      </p:sp>
      <p:sp>
        <p:nvSpPr>
          <p:cNvPr id="15" name="Espace réservé de la date 27"/>
          <p:cNvSpPr>
            <a:spLocks noGrp="1"/>
          </p:cNvSpPr>
          <p:nvPr>
            <p:ph type="dt" sz="half" idx="10"/>
          </p:nvPr>
        </p:nvSpPr>
        <p:spPr/>
        <p:txBody>
          <a:bodyPr/>
          <a:lstStyle>
            <a:lvl1pPr>
              <a:defRPr/>
            </a:lvl1pPr>
          </a:lstStyle>
          <a:p>
            <a:pPr>
              <a:defRPr/>
            </a:pPr>
            <a:endParaRPr lang="fr-FR"/>
          </a:p>
        </p:txBody>
      </p:sp>
      <p:sp>
        <p:nvSpPr>
          <p:cNvPr id="16" name="Espace réservé du pied de page 16"/>
          <p:cNvSpPr>
            <a:spLocks noGrp="1"/>
          </p:cNvSpPr>
          <p:nvPr>
            <p:ph type="ftr" sz="quarter" idx="11"/>
          </p:nvPr>
        </p:nvSpPr>
        <p:spPr/>
        <p:txBody>
          <a:bodyPr/>
          <a:lstStyle>
            <a:lvl1pPr>
              <a:defRPr/>
            </a:lvl1pPr>
          </a:lstStyle>
          <a:p>
            <a:pPr>
              <a:defRPr/>
            </a:pPr>
            <a:endParaRPr lang="fr-FR"/>
          </a:p>
        </p:txBody>
      </p:sp>
      <p:sp>
        <p:nvSpPr>
          <p:cNvPr id="17" name="Espace réservé du numéro de diapositive 28"/>
          <p:cNvSpPr>
            <a:spLocks noGrp="1"/>
          </p:cNvSpPr>
          <p:nvPr>
            <p:ph type="sldNum" sz="quarter" idx="12"/>
          </p:nvPr>
        </p:nvSpPr>
        <p:spPr>
          <a:xfrm>
            <a:off x="4343400" y="1649016"/>
            <a:ext cx="457200" cy="330994"/>
          </a:xfrm>
        </p:spPr>
        <p:txBody>
          <a:bodyPr/>
          <a:lstStyle>
            <a:lvl1pPr>
              <a:defRPr>
                <a:solidFill>
                  <a:schemeClr val="accent3">
                    <a:shade val="75000"/>
                  </a:schemeClr>
                </a:solidFill>
              </a:defRPr>
            </a:lvl1pPr>
          </a:lstStyle>
          <a:p>
            <a:pPr>
              <a:defRPr/>
            </a:pPr>
            <a:fld id="{4FF9E1CF-3A02-4CDA-9ECE-7E8391F56DE6}"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3B12518-F0B6-45CD-BB7E-DA93EE29769F}"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1"/>
            <a:ext cx="9144000" cy="116681"/>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0" name="Connecteur droit 9"/>
          <p:cNvSpPr>
            <a:spLocks noChangeShapeType="1"/>
          </p:cNvSpPr>
          <p:nvPr/>
        </p:nvSpPr>
        <p:spPr bwMode="auto">
          <a:xfrm rot="5400000">
            <a:off x="4801791" y="2458641"/>
            <a:ext cx="4683919"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1" name="Ellipse 10"/>
          <p:cNvSpPr/>
          <p:nvPr/>
        </p:nvSpPr>
        <p:spPr>
          <a:xfrm>
            <a:off x="6838950"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2" name="Ellipse 11"/>
          <p:cNvSpPr/>
          <p:nvPr/>
        </p:nvSpPr>
        <p:spPr>
          <a:xfrm>
            <a:off x="6934200" y="2265760"/>
            <a:ext cx="420688"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3" name="Espace réservé du texte vertical 2"/>
          <p:cNvSpPr>
            <a:spLocks noGrp="1"/>
          </p:cNvSpPr>
          <p:nvPr>
            <p:ph type="body" orient="vert" idx="1"/>
          </p:nvPr>
        </p:nvSpPr>
        <p:spPr>
          <a:xfrm>
            <a:off x="304800" y="228600"/>
            <a:ext cx="6553200" cy="43660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 name="Titre vertical 1"/>
          <p:cNvSpPr>
            <a:spLocks noGrp="1"/>
          </p:cNvSpPr>
          <p:nvPr>
            <p:ph type="title" orient="vert"/>
          </p:nvPr>
        </p:nvSpPr>
        <p:spPr>
          <a:xfrm>
            <a:off x="7391400" y="228601"/>
            <a:ext cx="1447800" cy="4388644"/>
          </a:xfrm>
        </p:spPr>
        <p:txBody>
          <a:bodyPr vert="eaVert"/>
          <a:lstStyle/>
          <a:p>
            <a:r>
              <a:rPr lang="fr-FR"/>
              <a:t>Cliquez pour modifier le style du titre</a:t>
            </a:r>
            <a:endParaRPr lang="en-US"/>
          </a:p>
        </p:txBody>
      </p:sp>
      <p:sp>
        <p:nvSpPr>
          <p:cNvPr id="13" name="Espace réservé du numéro de diapositive 5"/>
          <p:cNvSpPr>
            <a:spLocks noGrp="1"/>
          </p:cNvSpPr>
          <p:nvPr>
            <p:ph type="sldNum" sz="quarter" idx="10"/>
          </p:nvPr>
        </p:nvSpPr>
        <p:spPr>
          <a:xfrm>
            <a:off x="6915150" y="2257425"/>
            <a:ext cx="457200" cy="330994"/>
          </a:xfrm>
        </p:spPr>
        <p:txBody>
          <a:bodyPr/>
          <a:lstStyle>
            <a:lvl1pPr>
              <a:defRPr/>
            </a:lvl1pPr>
          </a:lstStyle>
          <a:p>
            <a:pPr>
              <a:defRPr/>
            </a:pPr>
            <a:fld id="{F7080EDA-6F7A-464D-BEF2-20B9E835F25E}" type="slidenum">
              <a:rPr lang="fr-FR"/>
              <a:pPr>
                <a:defRPr/>
              </a:pPr>
              <a:t>‹N°›</a:t>
            </a:fld>
            <a:endParaRPr lang="fr-FR"/>
          </a:p>
        </p:txBody>
      </p:sp>
      <p:sp>
        <p:nvSpPr>
          <p:cNvPr id="14" name="Espace réservé de la date 3"/>
          <p:cNvSpPr>
            <a:spLocks noGrp="1"/>
          </p:cNvSpPr>
          <p:nvPr>
            <p:ph type="dt" sz="half" idx="11"/>
          </p:nvPr>
        </p:nvSpPr>
        <p:spPr/>
        <p:txBody>
          <a:bodyPr/>
          <a:lstStyle>
            <a:lvl1pPr>
              <a:defRPr/>
            </a:lvl1pPr>
          </a:lstStyle>
          <a:p>
            <a:pPr>
              <a:defRPr/>
            </a:pPr>
            <a:endParaRPr lang="fr-FR"/>
          </a:p>
        </p:txBody>
      </p:sp>
      <p:sp>
        <p:nvSpPr>
          <p:cNvPr id="15" name="Espace réservé du pied de page 4"/>
          <p:cNvSpPr>
            <a:spLocks noGrp="1"/>
          </p:cNvSpPr>
          <p:nvPr>
            <p:ph type="ftr" sz="quarter" idx="12"/>
          </p:nvPr>
        </p:nvSpPr>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03FB838-FE32-7042-A991-66AD4FE361E0}" type="datetimeFigureOut">
              <a:rPr lang="fr-FR" smtClean="0"/>
              <a:t>22/11/2019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C9E76AB-7447-1C48-AA22-C42DF37EEA44}" type="slidenum">
              <a:rPr lang="fr-FR" smtClean="0"/>
              <a:t>‹N°›</a:t>
            </a:fld>
            <a:endParaRPr lang="fr-FR"/>
          </a:p>
        </p:txBody>
      </p:sp>
      <p:sp>
        <p:nvSpPr>
          <p:cNvPr id="8" name="Title 7"/>
          <p:cNvSpPr>
            <a:spLocks noGrp="1"/>
          </p:cNvSpPr>
          <p:nvPr>
            <p:ph type="title"/>
          </p:nvPr>
        </p:nvSpPr>
        <p:spPr/>
        <p:txBody>
          <a:bodyPr/>
          <a:lstStyle/>
          <a:p>
            <a:r>
              <a:rPr lang="fr-FR"/>
              <a:t>Cliquez et modifiez le titre</a:t>
            </a:r>
            <a:endParaRPr lang="en-US"/>
          </a:p>
        </p:txBody>
      </p:sp>
      <p:sp>
        <p:nvSpPr>
          <p:cNvPr id="10" name="Content Placeholder 9"/>
          <p:cNvSpPr>
            <a:spLocks noGrp="1"/>
          </p:cNvSpPr>
          <p:nvPr>
            <p:ph sz="quarter" idx="13"/>
          </p:nvPr>
        </p:nvSpPr>
        <p:spPr>
          <a:xfrm>
            <a:off x="1143000" y="548640"/>
            <a:ext cx="6400800" cy="260604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411013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lang="fr-FR"/>
              <a:t>Cliquez pour modifier le style du titre</a:t>
            </a:r>
            <a:endParaRPr lang="en-US"/>
          </a:p>
        </p:txBody>
      </p:sp>
      <p:sp>
        <p:nvSpPr>
          <p:cNvPr id="8" name="Espace réservé du contenu 7"/>
          <p:cNvSpPr>
            <a:spLocks noGrp="1"/>
          </p:cNvSpPr>
          <p:nvPr>
            <p:ph sz="quarter" idx="1"/>
          </p:nvPr>
        </p:nvSpPr>
        <p:spPr>
          <a:xfrm>
            <a:off x="301752" y="1145286"/>
            <a:ext cx="8503920" cy="3429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a:xfrm>
            <a:off x="4362450" y="770335"/>
            <a:ext cx="457200" cy="330994"/>
          </a:xfrm>
        </p:spPr>
        <p:txBody>
          <a:bodyPr/>
          <a:lstStyle>
            <a:lvl1pPr>
              <a:defRPr/>
            </a:lvl1pPr>
          </a:lstStyle>
          <a:p>
            <a:pPr>
              <a:defRPr/>
            </a:pPr>
            <a:fld id="{E72D9D1D-C7EF-43E3-B28D-A7337A564F59}"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152400" y="1714500"/>
            <a:ext cx="8832850" cy="228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auto">
          <a:xfrm>
            <a:off x="155575" y="107156"/>
            <a:ext cx="8832850" cy="1604963"/>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Rectangle 10"/>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2" name="Connecteur droit 11"/>
          <p:cNvSpPr>
            <a:spLocks noChangeShapeType="1"/>
          </p:cNvSpPr>
          <p:nvPr/>
        </p:nvSpPr>
        <p:spPr bwMode="auto">
          <a:xfrm>
            <a:off x="152400" y="18288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3" name="Ellipse 12"/>
          <p:cNvSpPr/>
          <p:nvPr/>
        </p:nvSpPr>
        <p:spPr>
          <a:xfrm>
            <a:off x="4267200" y="1585913"/>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4362450" y="1657350"/>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3" name="Espace réservé du texte 2"/>
          <p:cNvSpPr>
            <a:spLocks noGrp="1"/>
          </p:cNvSpPr>
          <p:nvPr>
            <p:ph type="body" idx="1"/>
          </p:nvPr>
        </p:nvSpPr>
        <p:spPr>
          <a:xfrm>
            <a:off x="1368426" y="2057400"/>
            <a:ext cx="6480174" cy="1254919"/>
          </a:xfrm>
        </p:spPr>
        <p:txBody>
          <a:bodyPr/>
          <a:lstStyle>
            <a:lvl1pPr marL="0" indent="0" algn="ctr">
              <a:buNone/>
              <a:defRPr sz="1200" b="1" cap="all" spc="188" baseline="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fr-FR"/>
              <a:t>Cliquez pour modifier les styles du texte du masque</a:t>
            </a:r>
          </a:p>
        </p:txBody>
      </p:sp>
      <p:sp>
        <p:nvSpPr>
          <p:cNvPr id="2" name="Titre 1"/>
          <p:cNvSpPr>
            <a:spLocks noGrp="1"/>
          </p:cNvSpPr>
          <p:nvPr>
            <p:ph type="title"/>
          </p:nvPr>
        </p:nvSpPr>
        <p:spPr>
          <a:xfrm>
            <a:off x="722313" y="400050"/>
            <a:ext cx="7772400" cy="1143000"/>
          </a:xfrm>
        </p:spPr>
        <p:txBody>
          <a:bodyPr/>
          <a:lstStyle>
            <a:lvl1pPr algn="ctr">
              <a:buNone/>
              <a:defRPr sz="3150" b="0" cap="none" baseline="0">
                <a:solidFill>
                  <a:srgbClr val="FFFFFF"/>
                </a:solidFill>
              </a:defRPr>
            </a:lvl1pPr>
          </a:lstStyle>
          <a:p>
            <a:r>
              <a:rPr lang="fr-FR"/>
              <a:t>Cliquez pour modifier le style du titre</a:t>
            </a:r>
            <a:endParaRPr lang="en-US"/>
          </a:p>
        </p:txBody>
      </p:sp>
      <p:sp>
        <p:nvSpPr>
          <p:cNvPr id="15" name="Espace réservé du pied de page 4"/>
          <p:cNvSpPr>
            <a:spLocks noGrp="1"/>
          </p:cNvSpPr>
          <p:nvPr>
            <p:ph type="ftr" sz="quarter" idx="10"/>
          </p:nvPr>
        </p:nvSpPr>
        <p:spPr/>
        <p:txBody>
          <a:bodyPr/>
          <a:lstStyle>
            <a:lvl1pPr>
              <a:defRPr/>
            </a:lvl1pPr>
          </a:lstStyle>
          <a:p>
            <a:pPr>
              <a:defRPr/>
            </a:pPr>
            <a:endParaRPr lang="fr-FR"/>
          </a:p>
        </p:txBody>
      </p:sp>
      <p:sp>
        <p:nvSpPr>
          <p:cNvPr id="16" name="Espace réservé de la date 3"/>
          <p:cNvSpPr>
            <a:spLocks noGrp="1"/>
          </p:cNvSpPr>
          <p:nvPr>
            <p:ph type="dt" sz="half" idx="11"/>
          </p:nvPr>
        </p:nvSpPr>
        <p:spPr/>
        <p:txBody>
          <a:bodyPr/>
          <a:lstStyle>
            <a:lvl1pPr>
              <a:defRPr/>
            </a:lvl1pPr>
          </a:lstStyle>
          <a:p>
            <a:pPr>
              <a:defRPr/>
            </a:pPr>
            <a:endParaRPr lang="fr-FR"/>
          </a:p>
        </p:txBody>
      </p:sp>
      <p:sp>
        <p:nvSpPr>
          <p:cNvPr id="17" name="Espace réservé du numéro de diapositive 5"/>
          <p:cNvSpPr>
            <a:spLocks noGrp="1"/>
          </p:cNvSpPr>
          <p:nvPr>
            <p:ph type="sldNum" sz="quarter" idx="12"/>
          </p:nvPr>
        </p:nvSpPr>
        <p:spPr>
          <a:xfrm>
            <a:off x="4343400" y="1649016"/>
            <a:ext cx="457200" cy="330994"/>
          </a:xfrm>
        </p:spPr>
        <p:txBody>
          <a:bodyPr/>
          <a:lstStyle>
            <a:lvl1pPr>
              <a:defRPr>
                <a:solidFill>
                  <a:schemeClr val="accent3">
                    <a:shade val="75000"/>
                  </a:schemeClr>
                </a:solidFill>
              </a:defRPr>
            </a:lvl1pPr>
          </a:lstStyle>
          <a:p>
            <a:pPr>
              <a:defRPr/>
            </a:pPr>
            <a:fld id="{DB5C01DA-221C-4DFF-A225-64150FB18258}"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5" name="Connecteur droit 4"/>
          <p:cNvSpPr>
            <a:spLocks noChangeShapeType="1"/>
          </p:cNvSpPr>
          <p:nvPr/>
        </p:nvSpPr>
        <p:spPr bwMode="auto">
          <a:xfrm flipV="1">
            <a:off x="4562476" y="1182291"/>
            <a:ext cx="9525" cy="3613547"/>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sz="1800"/>
          </a:p>
        </p:txBody>
      </p:sp>
      <p:sp>
        <p:nvSpPr>
          <p:cNvPr id="2" name="Titre 1"/>
          <p:cNvSpPr>
            <a:spLocks noGrp="1"/>
          </p:cNvSpPr>
          <p:nvPr>
            <p:ph type="title"/>
          </p:nvPr>
        </p:nvSpPr>
        <p:spPr>
          <a:xfrm>
            <a:off x="301752" y="171450"/>
            <a:ext cx="8534400" cy="569214"/>
          </a:xfrm>
        </p:spPr>
        <p:txBody>
          <a:bodyPr/>
          <a:lstStyle/>
          <a:p>
            <a:r>
              <a:rPr lang="fr-FR"/>
              <a:t>Cliquez pour modifier le style du titre</a:t>
            </a:r>
            <a:endParaRPr lang="en-US"/>
          </a:p>
        </p:txBody>
      </p:sp>
      <p:sp>
        <p:nvSpPr>
          <p:cNvPr id="10" name="Espace réservé du contenu 9"/>
          <p:cNvSpPr>
            <a:spLocks noGrp="1"/>
          </p:cNvSpPr>
          <p:nvPr>
            <p:ph sz="half" idx="1"/>
          </p:nvPr>
        </p:nvSpPr>
        <p:spPr>
          <a:xfrm>
            <a:off x="301752" y="1028700"/>
            <a:ext cx="4038600" cy="3511296"/>
          </a:xfrm>
        </p:spPr>
        <p:txBody>
          <a:bodyPr/>
          <a:lstStyle>
            <a:lvl1pPr>
              <a:defRPr sz="1875"/>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2" name="Espace réservé du contenu 11"/>
          <p:cNvSpPr>
            <a:spLocks noGrp="1"/>
          </p:cNvSpPr>
          <p:nvPr>
            <p:ph sz="half" idx="2"/>
          </p:nvPr>
        </p:nvSpPr>
        <p:spPr>
          <a:xfrm>
            <a:off x="4800600" y="1028700"/>
            <a:ext cx="4038600" cy="3511296"/>
          </a:xfrm>
        </p:spPr>
        <p:txBody>
          <a:bodyPr/>
          <a:lstStyle>
            <a:lvl1pPr>
              <a:defRPr sz="1875"/>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e la date 4"/>
          <p:cNvSpPr>
            <a:spLocks noGrp="1"/>
          </p:cNvSpPr>
          <p:nvPr>
            <p:ph type="dt" sz="half" idx="10"/>
          </p:nvPr>
        </p:nvSpPr>
        <p:spPr>
          <a:xfrm>
            <a:off x="5791201" y="4807744"/>
            <a:ext cx="3044825" cy="273844"/>
          </a:xfrm>
        </p:spPr>
        <p:txBody>
          <a:bodyPr/>
          <a:lstStyle>
            <a:lvl1pPr>
              <a:defRPr/>
            </a:lvl1pPr>
          </a:lstStyle>
          <a:p>
            <a:pPr>
              <a:defRPr/>
            </a:pPr>
            <a:endParaRPr lang="fr-FR"/>
          </a:p>
        </p:txBody>
      </p:sp>
      <p:sp>
        <p:nvSpPr>
          <p:cNvPr id="7" name="Espace réservé du pied de page 5"/>
          <p:cNvSpPr>
            <a:spLocks noGrp="1"/>
          </p:cNvSpPr>
          <p:nvPr>
            <p:ph type="ftr" sz="quarter" idx="11"/>
          </p:nvPr>
        </p:nvSpPr>
        <p:spPr/>
        <p:txBody>
          <a:bodyPr/>
          <a:lstStyle>
            <a:lvl1pPr>
              <a:defRPr/>
            </a:lvl1pPr>
          </a:lstStyle>
          <a:p>
            <a:pPr>
              <a:defRPr/>
            </a:pPr>
            <a:endParaRPr lang="fr-FR"/>
          </a:p>
        </p:txBody>
      </p:sp>
      <p:sp>
        <p:nvSpPr>
          <p:cNvPr id="8" name="Espace réservé du numéro de diapositive 6"/>
          <p:cNvSpPr>
            <a:spLocks noGrp="1"/>
          </p:cNvSpPr>
          <p:nvPr>
            <p:ph type="sldNum" sz="quarter" idx="12"/>
          </p:nvPr>
        </p:nvSpPr>
        <p:spPr/>
        <p:txBody>
          <a:bodyPr/>
          <a:lstStyle>
            <a:lvl1pPr>
              <a:defRPr/>
            </a:lvl1pPr>
          </a:lstStyle>
          <a:p>
            <a:pPr>
              <a:defRPr/>
            </a:pPr>
            <a:fld id="{B982FF74-C0D6-48EB-B507-A9F2CFD44C23}"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flipV="1">
            <a:off x="4572000" y="1650207"/>
            <a:ext cx="0" cy="3140869"/>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Rectangle 10"/>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2" name="Rectangle 11"/>
          <p:cNvSpPr/>
          <p:nvPr/>
        </p:nvSpPr>
        <p:spPr>
          <a:xfrm>
            <a:off x="152400" y="1028700"/>
            <a:ext cx="8832850"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3" name="Rectangle 12"/>
          <p:cNvSpPr>
            <a:spLocks noChangeArrowheads="1"/>
          </p:cNvSpPr>
          <p:nvPr/>
        </p:nvSpPr>
        <p:spPr bwMode="auto">
          <a:xfrm>
            <a:off x="146050" y="4793456"/>
            <a:ext cx="8832850" cy="2333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4" name="Connecteur droit 13"/>
          <p:cNvSpPr>
            <a:spLocks noChangeShapeType="1"/>
          </p:cNvSpPr>
          <p:nvPr/>
        </p:nvSpPr>
        <p:spPr bwMode="auto">
          <a:xfrm>
            <a:off x="152400" y="959644"/>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5" name="Rectangle 14"/>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6" name="Ellipse 15"/>
          <p:cNvSpPr/>
          <p:nvPr/>
        </p:nvSpPr>
        <p:spPr>
          <a:xfrm>
            <a:off x="4267200" y="716756"/>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7" name="Ellipse 16"/>
          <p:cNvSpPr/>
          <p:nvPr/>
        </p:nvSpPr>
        <p:spPr>
          <a:xfrm>
            <a:off x="4362450" y="788194"/>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3" name="Espace réservé du texte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1650" b="0" i="0" dirty="0" smtClean="0">
                <a:solidFill>
                  <a:srgbClr val="FFFFFF"/>
                </a:solidFill>
                <a:latin typeface="Times New Roman" panose="02020603050405020304" pitchFamily="18" charset="0"/>
              </a:defRPr>
            </a:lvl1pPr>
            <a:lvl2pPr>
              <a:buNone/>
              <a:defRPr sz="1500" b="1"/>
            </a:lvl2pPr>
            <a:lvl3pPr>
              <a:buNone/>
              <a:defRPr sz="1350" b="1"/>
            </a:lvl3pPr>
            <a:lvl4pPr>
              <a:buNone/>
              <a:defRPr sz="1200" b="1"/>
            </a:lvl4pPr>
            <a:lvl5pPr>
              <a:buNone/>
              <a:defRPr sz="1200" b="1"/>
            </a:lvl5pPr>
          </a:lstStyle>
          <a:p>
            <a:pPr lvl="0"/>
            <a:r>
              <a:rPr lang="fr-FR" dirty="0"/>
              <a:t>Cliquez pour modifier les styles du texte du masque</a:t>
            </a:r>
          </a:p>
        </p:txBody>
      </p:sp>
      <p:sp>
        <p:nvSpPr>
          <p:cNvPr id="4" name="Espace réservé du texte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1650" b="0" i="0">
                <a:latin typeface="Times New Roman" panose="02020603050405020304" pitchFamily="18" charset="0"/>
              </a:defRPr>
            </a:lvl1pPr>
            <a:lvl2pPr>
              <a:buNone/>
              <a:defRPr sz="1500" b="1"/>
            </a:lvl2pPr>
            <a:lvl3pPr>
              <a:buNone/>
              <a:defRPr sz="1350" b="1"/>
            </a:lvl3pPr>
            <a:lvl4pPr>
              <a:buNone/>
              <a:defRPr sz="1200" b="1"/>
            </a:lvl4pPr>
            <a:lvl5pPr>
              <a:buNone/>
              <a:defRPr sz="1200" b="1"/>
            </a:lvl5pPr>
          </a:lstStyle>
          <a:p>
            <a:pPr lvl="0"/>
            <a:r>
              <a:rPr lang="fr-FR" dirty="0"/>
              <a:t>Cliquez pour modifier les styles du texte du masque</a:t>
            </a:r>
          </a:p>
        </p:txBody>
      </p:sp>
      <p:sp>
        <p:nvSpPr>
          <p:cNvPr id="24" name="Espace réservé du contenu 23"/>
          <p:cNvSpPr>
            <a:spLocks noGrp="1"/>
          </p:cNvSpPr>
          <p:nvPr>
            <p:ph sz="quarter" idx="2"/>
          </p:nvPr>
        </p:nvSpPr>
        <p:spPr>
          <a:xfrm>
            <a:off x="301752" y="1853537"/>
            <a:ext cx="4041648" cy="28638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6" name="Espace réservé du contenu 25"/>
          <p:cNvSpPr>
            <a:spLocks noGrp="1"/>
          </p:cNvSpPr>
          <p:nvPr>
            <p:ph sz="quarter" idx="4"/>
          </p:nvPr>
        </p:nvSpPr>
        <p:spPr>
          <a:xfrm>
            <a:off x="4800600" y="1853537"/>
            <a:ext cx="4038600" cy="28666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3" name="Titre 22"/>
          <p:cNvSpPr>
            <a:spLocks noGrp="1"/>
          </p:cNvSpPr>
          <p:nvPr>
            <p:ph type="title"/>
          </p:nvPr>
        </p:nvSpPr>
        <p:spPr/>
        <p:txBody>
          <a:bodyPr rtlCol="0"/>
          <a:lstStyle/>
          <a:p>
            <a:r>
              <a:rPr lang="fr-FR"/>
              <a:t>Cliquez pour modifier le style du titre</a:t>
            </a:r>
            <a:endParaRPr lang="en-US"/>
          </a:p>
        </p:txBody>
      </p:sp>
      <p:sp>
        <p:nvSpPr>
          <p:cNvPr id="18" name="Espace réservé de la date 6"/>
          <p:cNvSpPr>
            <a:spLocks noGrp="1"/>
          </p:cNvSpPr>
          <p:nvPr>
            <p:ph type="dt" sz="half" idx="10"/>
          </p:nvPr>
        </p:nvSpPr>
        <p:spPr/>
        <p:txBody>
          <a:bodyPr/>
          <a:lstStyle>
            <a:lvl1pPr>
              <a:defRPr/>
            </a:lvl1pPr>
          </a:lstStyle>
          <a:p>
            <a:pPr>
              <a:defRPr/>
            </a:pPr>
            <a:endParaRPr lang="fr-FR"/>
          </a:p>
        </p:txBody>
      </p:sp>
      <p:sp>
        <p:nvSpPr>
          <p:cNvPr id="19" name="Espace réservé du pied de page 7"/>
          <p:cNvSpPr>
            <a:spLocks noGrp="1"/>
          </p:cNvSpPr>
          <p:nvPr>
            <p:ph type="ftr" sz="quarter" idx="11"/>
          </p:nvPr>
        </p:nvSpPr>
        <p:spPr>
          <a:xfrm>
            <a:off x="304800" y="4807744"/>
            <a:ext cx="3581400" cy="273844"/>
          </a:xfrm>
        </p:spPr>
        <p:txBody>
          <a:bodyPr/>
          <a:lstStyle>
            <a:lvl1pPr>
              <a:defRPr/>
            </a:lvl1pPr>
          </a:lstStyle>
          <a:p>
            <a:pPr>
              <a:defRPr/>
            </a:pPr>
            <a:endParaRPr lang="fr-FR"/>
          </a:p>
        </p:txBody>
      </p:sp>
      <p:sp>
        <p:nvSpPr>
          <p:cNvPr id="20" name="Espace réservé du numéro de diapositive 8"/>
          <p:cNvSpPr>
            <a:spLocks noGrp="1"/>
          </p:cNvSpPr>
          <p:nvPr>
            <p:ph type="sldNum" sz="quarter" idx="12"/>
          </p:nvPr>
        </p:nvSpPr>
        <p:spPr>
          <a:xfrm>
            <a:off x="4343400" y="782241"/>
            <a:ext cx="457200" cy="330994"/>
          </a:xfrm>
        </p:spPr>
        <p:txBody>
          <a:bodyPr/>
          <a:lstStyle>
            <a:lvl1pPr algn="ctr">
              <a:defRPr/>
            </a:lvl1pPr>
          </a:lstStyle>
          <a:p>
            <a:pPr>
              <a:defRPr/>
            </a:pPr>
            <a:fld id="{EDFE1F3B-F725-40A9-89B4-C6E9925A165A}"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e la date 2"/>
          <p:cNvSpPr>
            <a:spLocks noGrp="1"/>
          </p:cNvSpPr>
          <p:nvPr>
            <p:ph type="dt" sz="half" idx="10"/>
          </p:nvPr>
        </p:nvSpPr>
        <p:spPr/>
        <p:txBody>
          <a:bodyPr/>
          <a:lstStyle>
            <a:lvl1pPr>
              <a:defRPr/>
            </a:lvl1pPr>
          </a:lstStyle>
          <a:p>
            <a:pPr>
              <a:defRPr/>
            </a:pPr>
            <a:endParaRPr lang="fr-FR"/>
          </a:p>
        </p:txBody>
      </p:sp>
      <p:sp>
        <p:nvSpPr>
          <p:cNvPr id="4" name="Espace réservé du pied de page 3"/>
          <p:cNvSpPr>
            <a:spLocks noGrp="1"/>
          </p:cNvSpPr>
          <p:nvPr>
            <p:ph type="ftr" sz="quarter" idx="11"/>
          </p:nvPr>
        </p:nvSpPr>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a:xfrm>
            <a:off x="4343400" y="777479"/>
            <a:ext cx="457200" cy="330994"/>
          </a:xfrm>
        </p:spPr>
        <p:txBody>
          <a:bodyPr/>
          <a:lstStyle>
            <a:lvl1pPr>
              <a:defRPr/>
            </a:lvl1pPr>
          </a:lstStyle>
          <a:p>
            <a:pPr>
              <a:defRPr/>
            </a:pPr>
            <a:fld id="{BE5F2369-7023-401C-A29A-3540867D6C8B}" type="slidenum">
              <a:rPr lang="fr-FR"/>
              <a:pPr>
                <a:defRPr/>
              </a:pPr>
              <a:t>‹N°›</a:t>
            </a:fld>
            <a:endParaRPr lang="fr-FR"/>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3" name="Rectangle 2"/>
          <p:cNvSpPr>
            <a:spLocks noChangeArrowheads="1"/>
          </p:cNvSpPr>
          <p:nvPr/>
        </p:nvSpPr>
        <p:spPr bwMode="white">
          <a:xfrm>
            <a:off x="0" y="1"/>
            <a:ext cx="9144000" cy="116681"/>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4" name="Rectangle 3"/>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5" name="Rectangle 4"/>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auto">
          <a:xfrm>
            <a:off x="146050" y="4793457"/>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auto">
          <a:xfrm>
            <a:off x="152400" y="119062"/>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8" name="Espace réservé de la date 1"/>
          <p:cNvSpPr>
            <a:spLocks noGrp="1"/>
          </p:cNvSpPr>
          <p:nvPr>
            <p:ph type="dt" sz="half" idx="10"/>
          </p:nvPr>
        </p:nvSpPr>
        <p:spPr/>
        <p:txBody>
          <a:bodyPr/>
          <a:lstStyle>
            <a:lvl1pPr>
              <a:defRPr/>
            </a:lvl1pPr>
          </a:lstStyle>
          <a:p>
            <a:pPr>
              <a:defRPr/>
            </a:pPr>
            <a:endParaRPr lang="fr-FR"/>
          </a:p>
        </p:txBody>
      </p:sp>
      <p:sp>
        <p:nvSpPr>
          <p:cNvPr id="9" name="Espace réservé du pied de page 2"/>
          <p:cNvSpPr>
            <a:spLocks noGrp="1"/>
          </p:cNvSpPr>
          <p:nvPr>
            <p:ph type="ftr" sz="quarter" idx="11"/>
          </p:nvPr>
        </p:nvSpPr>
        <p:spPr/>
        <p:txBody>
          <a:bodyPr/>
          <a:lstStyle>
            <a:lvl1pPr>
              <a:defRPr/>
            </a:lvl1pPr>
          </a:lstStyle>
          <a:p>
            <a:pPr>
              <a:defRPr/>
            </a:pPr>
            <a:endParaRPr lang="fr-FR"/>
          </a:p>
        </p:txBody>
      </p:sp>
      <p:sp>
        <p:nvSpPr>
          <p:cNvPr id="10" name="Espace réservé du numéro de diapositive 3"/>
          <p:cNvSpPr>
            <a:spLocks noGrp="1"/>
          </p:cNvSpPr>
          <p:nvPr>
            <p:ph type="sldNum" sz="quarter" idx="12"/>
          </p:nvPr>
        </p:nvSpPr>
        <p:spPr>
          <a:xfrm>
            <a:off x="4267200" y="4743450"/>
            <a:ext cx="609600" cy="330994"/>
          </a:xfrm>
        </p:spPr>
        <p:txBody>
          <a:bodyPr/>
          <a:lstStyle>
            <a:lvl1pPr>
              <a:defRPr>
                <a:solidFill>
                  <a:srgbClr val="FFFFFF"/>
                </a:solidFill>
              </a:defRPr>
            </a:lvl1pPr>
          </a:lstStyle>
          <a:p>
            <a:pPr>
              <a:defRPr/>
            </a:pPr>
            <a:fld id="{9F07892F-FEF9-4A4D-94A4-04ADB62922F9}" type="slidenum">
              <a:rPr lang="fr-FR"/>
              <a:pPr>
                <a:defRPr/>
              </a:pPr>
              <a:t>‹N°›</a:t>
            </a:fld>
            <a:endParaRPr lang="fr-FR"/>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14300"/>
            <a:ext cx="8832850" cy="2286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0" y="1"/>
            <a:ext cx="9144000" cy="89297"/>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0" name="Rectangle 9"/>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1" name="Rectangle 10"/>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2" name="Connecteur droit 11"/>
          <p:cNvSpPr>
            <a:spLocks noChangeShapeType="1"/>
          </p:cNvSpPr>
          <p:nvPr/>
        </p:nvSpPr>
        <p:spPr bwMode="auto">
          <a:xfrm>
            <a:off x="152400" y="400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3" name="Ellipse 12"/>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1390650" y="242888"/>
            <a:ext cx="419100"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5" name="Rectangle 14"/>
          <p:cNvSpPr>
            <a:spLocks noChangeArrowheads="1"/>
          </p:cNvSpPr>
          <p:nvPr/>
        </p:nvSpPr>
        <p:spPr bwMode="auto">
          <a:xfrm>
            <a:off x="149225" y="4791076"/>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2" name="Titre 1"/>
          <p:cNvSpPr>
            <a:spLocks noGrp="1"/>
          </p:cNvSpPr>
          <p:nvPr>
            <p:ph type="title"/>
          </p:nvPr>
        </p:nvSpPr>
        <p:spPr>
          <a:xfrm>
            <a:off x="381000" y="685800"/>
            <a:ext cx="2362200" cy="742950"/>
          </a:xfrm>
        </p:spPr>
        <p:txBody>
          <a:bodyPr>
            <a:noAutofit/>
          </a:bodyPr>
          <a:lstStyle>
            <a:lvl1pPr algn="l">
              <a:buNone/>
              <a:defRPr sz="1650" b="1">
                <a:solidFill>
                  <a:srgbClr val="FFFFFF"/>
                </a:solidFill>
              </a:defRPr>
            </a:lvl1pPr>
          </a:lstStyle>
          <a:p>
            <a:r>
              <a:rPr lang="fr-FR"/>
              <a:t>Cliquez pour modifier le style du titre</a:t>
            </a:r>
            <a:endParaRPr lang="en-US"/>
          </a:p>
        </p:txBody>
      </p:sp>
      <p:sp>
        <p:nvSpPr>
          <p:cNvPr id="3" name="Espace réservé du texte 2"/>
          <p:cNvSpPr>
            <a:spLocks noGrp="1"/>
          </p:cNvSpPr>
          <p:nvPr>
            <p:ph type="body" idx="2"/>
          </p:nvPr>
        </p:nvSpPr>
        <p:spPr>
          <a:xfrm>
            <a:off x="381000" y="1485901"/>
            <a:ext cx="2362200" cy="3108722"/>
          </a:xfrm>
        </p:spPr>
        <p:txBody>
          <a:bodyPr/>
          <a:lstStyle>
            <a:lvl1pPr marL="0" indent="0">
              <a:spcAft>
                <a:spcPts val="750"/>
              </a:spcAft>
              <a:buNone/>
              <a:defRPr sz="1200">
                <a:solidFill>
                  <a:srgbClr val="FFFFFF"/>
                </a:solidFill>
              </a:defRPr>
            </a:lvl1pPr>
            <a:lvl2pPr>
              <a:buNone/>
              <a:defRPr sz="900"/>
            </a:lvl2pPr>
            <a:lvl3pPr>
              <a:buNone/>
              <a:defRPr sz="750"/>
            </a:lvl3pPr>
            <a:lvl4pPr>
              <a:buNone/>
              <a:defRPr sz="675"/>
            </a:lvl4pPr>
            <a:lvl5pPr>
              <a:buNone/>
              <a:defRPr sz="675"/>
            </a:lvl5pPr>
          </a:lstStyle>
          <a:p>
            <a:pPr lvl="0"/>
            <a:r>
              <a:rPr lang="fr-FR"/>
              <a:t>Cliquez pour modifier les styles du texte du masque</a:t>
            </a:r>
          </a:p>
        </p:txBody>
      </p:sp>
      <p:sp>
        <p:nvSpPr>
          <p:cNvPr id="20" name="Espace réservé du contenu 19"/>
          <p:cNvSpPr>
            <a:spLocks noGrp="1"/>
          </p:cNvSpPr>
          <p:nvPr>
            <p:ph sz="quarter" idx="1"/>
          </p:nvPr>
        </p:nvSpPr>
        <p:spPr>
          <a:xfrm>
            <a:off x="3124200" y="514350"/>
            <a:ext cx="5638800" cy="40576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6" name="Espace réservé du numéro de diapositive 6"/>
          <p:cNvSpPr>
            <a:spLocks noGrp="1"/>
          </p:cNvSpPr>
          <p:nvPr>
            <p:ph type="sldNum" sz="quarter" idx="10"/>
          </p:nvPr>
        </p:nvSpPr>
        <p:spPr>
          <a:xfrm>
            <a:off x="1371600" y="234554"/>
            <a:ext cx="457200" cy="330994"/>
          </a:xfrm>
        </p:spPr>
        <p:txBody>
          <a:bodyPr/>
          <a:lstStyle>
            <a:lvl1pPr>
              <a:defRPr>
                <a:solidFill>
                  <a:schemeClr val="accent3">
                    <a:shade val="75000"/>
                  </a:schemeClr>
                </a:solidFill>
              </a:defRPr>
            </a:lvl1pPr>
          </a:lstStyle>
          <a:p>
            <a:pPr>
              <a:defRPr/>
            </a:pPr>
            <a:fld id="{8D34934A-40A6-4093-8274-F6830B462C88}" type="slidenum">
              <a:rPr lang="fr-FR"/>
              <a:pPr>
                <a:defRPr/>
              </a:pPr>
              <a:t>‹N°›</a:t>
            </a:fld>
            <a:endParaRPr lang="fr-FR"/>
          </a:p>
        </p:txBody>
      </p:sp>
      <p:sp>
        <p:nvSpPr>
          <p:cNvPr id="17" name="Espace réservé de la date 4"/>
          <p:cNvSpPr>
            <a:spLocks noGrp="1"/>
          </p:cNvSpPr>
          <p:nvPr>
            <p:ph type="dt" sz="half" idx="11"/>
          </p:nvPr>
        </p:nvSpPr>
        <p:spPr/>
        <p:txBody>
          <a:bodyPr/>
          <a:lstStyle>
            <a:lvl1pPr>
              <a:defRPr/>
            </a:lvl1pPr>
          </a:lstStyle>
          <a:p>
            <a:pPr>
              <a:defRPr/>
            </a:pPr>
            <a:endParaRPr lang="fr-FR"/>
          </a:p>
        </p:txBody>
      </p:sp>
      <p:sp>
        <p:nvSpPr>
          <p:cNvPr id="18" name="Espace réservé du pied de page 5"/>
          <p:cNvSpPr>
            <a:spLocks noGrp="1"/>
          </p:cNvSpPr>
          <p:nvPr>
            <p:ph type="ftr" sz="quarter" idx="12"/>
          </p:nvPr>
        </p:nvSpPr>
        <p:spPr>
          <a:xfrm>
            <a:off x="301626" y="4807744"/>
            <a:ext cx="3382963" cy="275035"/>
          </a:xfrm>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Connecteur droit 4"/>
          <p:cNvSpPr>
            <a:spLocks noChangeShapeType="1"/>
          </p:cNvSpPr>
          <p:nvPr/>
        </p:nvSpPr>
        <p:spPr bwMode="auto">
          <a:xfrm>
            <a:off x="152400" y="400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6" name="Rectangle 5"/>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7" name="Rectangle 6"/>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8" name="Rectangle 7"/>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dirty="0"/>
          </a:p>
        </p:txBody>
      </p:sp>
      <p:sp>
        <p:nvSpPr>
          <p:cNvPr id="10" name="Rectangle 9"/>
          <p:cNvSpPr>
            <a:spLocks noChangeArrowheads="1"/>
          </p:cNvSpPr>
          <p:nvPr/>
        </p:nvSpPr>
        <p:spPr bwMode="auto">
          <a:xfrm>
            <a:off x="152400" y="114300"/>
            <a:ext cx="8832850" cy="226219"/>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1" name="Rectangle 10"/>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2" name="Rectangle 11"/>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3" name="Ellipse 12"/>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4" name="Ellipse 13"/>
          <p:cNvSpPr/>
          <p:nvPr/>
        </p:nvSpPr>
        <p:spPr>
          <a:xfrm>
            <a:off x="1390650" y="242888"/>
            <a:ext cx="419100"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5" name="Rectangle 14"/>
          <p:cNvSpPr>
            <a:spLocks noChangeArrowheads="1"/>
          </p:cNvSpPr>
          <p:nvPr/>
        </p:nvSpPr>
        <p:spPr bwMode="auto">
          <a:xfrm>
            <a:off x="149225" y="4791076"/>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2" name="Titre 1"/>
          <p:cNvSpPr>
            <a:spLocks noGrp="1"/>
          </p:cNvSpPr>
          <p:nvPr>
            <p:ph type="title"/>
          </p:nvPr>
        </p:nvSpPr>
        <p:spPr>
          <a:xfrm>
            <a:off x="3000375" y="3771900"/>
            <a:ext cx="5867400" cy="914400"/>
          </a:xfrm>
        </p:spPr>
        <p:txBody>
          <a:bodyPr anchor="t">
            <a:noAutofit/>
          </a:bodyPr>
          <a:lstStyle>
            <a:lvl1pPr algn="l">
              <a:buNone/>
              <a:defRPr sz="1800" b="1">
                <a:solidFill>
                  <a:schemeClr val="tx2"/>
                </a:solidFill>
              </a:defRPr>
            </a:lvl1pPr>
          </a:lstStyle>
          <a:p>
            <a:r>
              <a:rPr lang="fr-FR"/>
              <a:t>Cliquez pour modifier le style du titre</a:t>
            </a:r>
            <a:endParaRPr lang="en-US"/>
          </a:p>
        </p:txBody>
      </p:sp>
      <p:sp>
        <p:nvSpPr>
          <p:cNvPr id="3" name="Espace réservé pour une image  2"/>
          <p:cNvSpPr>
            <a:spLocks noGrp="1"/>
          </p:cNvSpPr>
          <p:nvPr>
            <p:ph type="pic" idx="1"/>
          </p:nvPr>
        </p:nvSpPr>
        <p:spPr>
          <a:xfrm>
            <a:off x="3000375" y="457200"/>
            <a:ext cx="5867400" cy="3200400"/>
          </a:xfrm>
        </p:spPr>
        <p:txBody>
          <a:bodyPr>
            <a:normAutofit/>
          </a:bodyPr>
          <a:lstStyle>
            <a:lvl1pPr marL="0" indent="0">
              <a:buNone/>
              <a:defRPr sz="2400"/>
            </a:lvl1pPr>
          </a:lstStyle>
          <a:p>
            <a:pPr lvl="0"/>
            <a:r>
              <a:rPr lang="fr-FR" noProof="0"/>
              <a:t>Cliquez sur l'icône pour ajouter une image</a:t>
            </a:r>
            <a:endParaRPr lang="en-US" noProof="0" dirty="0"/>
          </a:p>
        </p:txBody>
      </p:sp>
      <p:sp>
        <p:nvSpPr>
          <p:cNvPr id="4" name="Espace réservé du texte 3"/>
          <p:cNvSpPr>
            <a:spLocks noGrp="1"/>
          </p:cNvSpPr>
          <p:nvPr>
            <p:ph type="body" sz="half" idx="2"/>
          </p:nvPr>
        </p:nvSpPr>
        <p:spPr>
          <a:xfrm>
            <a:off x="381000" y="742950"/>
            <a:ext cx="2438400" cy="3943350"/>
          </a:xfrm>
        </p:spPr>
        <p:txBody>
          <a:bodyPr/>
          <a:lstStyle>
            <a:lvl1pPr marL="0" indent="0">
              <a:spcAft>
                <a:spcPts val="750"/>
              </a:spcAft>
              <a:buFontTx/>
              <a:buNone/>
              <a:defRPr sz="1200">
                <a:solidFill>
                  <a:srgbClr val="FFFFFF"/>
                </a:solidFill>
              </a:defRPr>
            </a:lvl1pPr>
            <a:lvl2pPr>
              <a:defRPr sz="900"/>
            </a:lvl2pPr>
            <a:lvl3pPr>
              <a:defRPr sz="750"/>
            </a:lvl3pPr>
            <a:lvl4pPr>
              <a:defRPr sz="675"/>
            </a:lvl4pPr>
            <a:lvl5pPr>
              <a:defRPr sz="675"/>
            </a:lvl5pPr>
          </a:lstStyle>
          <a:p>
            <a:pPr lvl="0"/>
            <a:r>
              <a:rPr lang="fr-FR"/>
              <a:t>Cliquez pour modifier les styles du texte du masque</a:t>
            </a:r>
          </a:p>
        </p:txBody>
      </p:sp>
      <p:sp>
        <p:nvSpPr>
          <p:cNvPr id="16" name="Espace réservé du numéro de diapositive 6"/>
          <p:cNvSpPr>
            <a:spLocks noGrp="1"/>
          </p:cNvSpPr>
          <p:nvPr>
            <p:ph type="sldNum" sz="quarter" idx="10"/>
          </p:nvPr>
        </p:nvSpPr>
        <p:spPr>
          <a:xfrm>
            <a:off x="1371600" y="234554"/>
            <a:ext cx="457200" cy="330994"/>
          </a:xfrm>
        </p:spPr>
        <p:txBody>
          <a:bodyPr/>
          <a:lstStyle>
            <a:lvl1pPr>
              <a:defRPr/>
            </a:lvl1pPr>
          </a:lstStyle>
          <a:p>
            <a:pPr>
              <a:defRPr/>
            </a:pPr>
            <a:fld id="{FDF9F2B9-5E09-4625-A413-6B7F11D9C21B}" type="slidenum">
              <a:rPr lang="fr-FR"/>
              <a:pPr>
                <a:defRPr/>
              </a:pPr>
              <a:t>‹N°›</a:t>
            </a:fld>
            <a:endParaRPr lang="fr-FR"/>
          </a:p>
        </p:txBody>
      </p:sp>
      <p:sp>
        <p:nvSpPr>
          <p:cNvPr id="17" name="Espace réservé de la date 4"/>
          <p:cNvSpPr>
            <a:spLocks noGrp="1"/>
          </p:cNvSpPr>
          <p:nvPr>
            <p:ph type="dt" sz="half" idx="11"/>
          </p:nvPr>
        </p:nvSpPr>
        <p:spPr>
          <a:xfrm>
            <a:off x="5788026" y="4804173"/>
            <a:ext cx="3044825" cy="273844"/>
          </a:xfrm>
        </p:spPr>
        <p:txBody>
          <a:bodyPr/>
          <a:lstStyle>
            <a:lvl1pPr>
              <a:defRPr/>
            </a:lvl1pPr>
          </a:lstStyle>
          <a:p>
            <a:pPr>
              <a:defRPr/>
            </a:pPr>
            <a:endParaRPr lang="fr-FR"/>
          </a:p>
        </p:txBody>
      </p:sp>
      <p:sp>
        <p:nvSpPr>
          <p:cNvPr id="18" name="Espace réservé du pied de page 5"/>
          <p:cNvSpPr>
            <a:spLocks noGrp="1"/>
          </p:cNvSpPr>
          <p:nvPr>
            <p:ph type="ftr" sz="quarter" idx="12"/>
          </p:nvPr>
        </p:nvSpPr>
        <p:spPr>
          <a:xfrm>
            <a:off x="301625" y="4807744"/>
            <a:ext cx="3584575" cy="275035"/>
          </a:xfrm>
        </p:spPr>
        <p:txBody>
          <a:bodyPr/>
          <a:lstStyle>
            <a:lvl1pPr>
              <a:defRPr/>
            </a:lvl1pPr>
          </a:lstStyle>
          <a:p>
            <a:pPr>
              <a:defRPr/>
            </a:pPr>
            <a:endParaRPr lang="fr-FR"/>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6" name="Rectangle 15"/>
          <p:cNvSpPr>
            <a:spLocks noChangeArrowheads="1"/>
          </p:cNvSpPr>
          <p:nvPr/>
        </p:nvSpPr>
        <p:spPr bwMode="white">
          <a:xfrm>
            <a:off x="0" y="0"/>
            <a:ext cx="9144000" cy="1045369"/>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9" name="Rectangle 8"/>
          <p:cNvSpPr>
            <a:spLocks noChangeArrowheads="1"/>
          </p:cNvSpPr>
          <p:nvPr/>
        </p:nvSpPr>
        <p:spPr bwMode="auto">
          <a:xfrm>
            <a:off x="149225" y="4791076"/>
            <a:ext cx="8832850" cy="232172"/>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p>
        </p:txBody>
      </p:sp>
      <p:sp>
        <p:nvSpPr>
          <p:cNvPr id="14" name="Espace réservé de la date 13"/>
          <p:cNvSpPr>
            <a:spLocks noGrp="1"/>
          </p:cNvSpPr>
          <p:nvPr>
            <p:ph type="dt" sz="half" idx="2"/>
          </p:nvPr>
        </p:nvSpPr>
        <p:spPr>
          <a:xfrm>
            <a:off x="5791201" y="4804173"/>
            <a:ext cx="3044825" cy="273844"/>
          </a:xfrm>
          <a:prstGeom prst="rect">
            <a:avLst/>
          </a:prstGeom>
        </p:spPr>
        <p:txBody>
          <a:bodyPr vert="horz"/>
          <a:lstStyle>
            <a:lvl1pPr algn="r" eaLnBrk="1" latinLnBrk="0" hangingPunct="1">
              <a:defRPr kumimoji="0" sz="1050">
                <a:solidFill>
                  <a:srgbClr val="FFFFFF"/>
                </a:solidFill>
              </a:defRPr>
            </a:lvl1pPr>
          </a:lstStyle>
          <a:p>
            <a:pPr>
              <a:defRPr/>
            </a:pPr>
            <a:endParaRPr lang="fr-FR"/>
          </a:p>
        </p:txBody>
      </p:sp>
      <p:sp>
        <p:nvSpPr>
          <p:cNvPr id="3" name="Espace réservé du pied de page 2"/>
          <p:cNvSpPr>
            <a:spLocks noGrp="1"/>
          </p:cNvSpPr>
          <p:nvPr>
            <p:ph type="ftr" sz="quarter" idx="3"/>
          </p:nvPr>
        </p:nvSpPr>
        <p:spPr>
          <a:xfrm>
            <a:off x="304800" y="4807744"/>
            <a:ext cx="3581400" cy="275035"/>
          </a:xfrm>
          <a:prstGeom prst="rect">
            <a:avLst/>
          </a:prstGeom>
        </p:spPr>
        <p:txBody>
          <a:bodyPr vert="horz"/>
          <a:lstStyle>
            <a:lvl1pPr algn="l" eaLnBrk="1" latinLnBrk="0" hangingPunct="1">
              <a:defRPr kumimoji="0" sz="900">
                <a:solidFill>
                  <a:srgbClr val="FFFFFF"/>
                </a:solidFill>
              </a:defRPr>
            </a:lvl1pPr>
          </a:lstStyle>
          <a:p>
            <a:pPr>
              <a:defRPr/>
            </a:pPr>
            <a:endParaRPr lang="fr-FR"/>
          </a:p>
        </p:txBody>
      </p:sp>
      <p:sp>
        <p:nvSpPr>
          <p:cNvPr id="8" name="Rectangle 7"/>
          <p:cNvSpPr>
            <a:spLocks noChangeArrowheads="1"/>
          </p:cNvSpPr>
          <p:nvPr/>
        </p:nvSpPr>
        <p:spPr bwMode="auto">
          <a:xfrm>
            <a:off x="152400" y="116681"/>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dirty="0"/>
          </a:p>
        </p:txBody>
      </p:sp>
      <p:sp>
        <p:nvSpPr>
          <p:cNvPr id="10" name="Connecteur droit 9"/>
          <p:cNvSpPr>
            <a:spLocks noChangeShapeType="1"/>
          </p:cNvSpPr>
          <p:nvPr/>
        </p:nvSpPr>
        <p:spPr bwMode="auto">
          <a:xfrm>
            <a:off x="152400" y="957263"/>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sz="1800"/>
          </a:p>
        </p:txBody>
      </p:sp>
      <p:sp>
        <p:nvSpPr>
          <p:cNvPr id="12" name="Ellipse 11"/>
          <p:cNvSpPr/>
          <p:nvPr/>
        </p:nvSpPr>
        <p:spPr>
          <a:xfrm>
            <a:off x="4267200" y="716756"/>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15" name="Ellipse 14"/>
          <p:cNvSpPr/>
          <p:nvPr/>
        </p:nvSpPr>
        <p:spPr>
          <a:xfrm>
            <a:off x="4362450" y="788194"/>
            <a:ext cx="419100" cy="3155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i="0" dirty="0">
              <a:latin typeface="Times New Roman" panose="02020603050405020304" pitchFamily="18" charset="0"/>
            </a:endParaRPr>
          </a:p>
        </p:txBody>
      </p:sp>
      <p:sp>
        <p:nvSpPr>
          <p:cNvPr id="23" name="Espace réservé du numéro de diapositive 22"/>
          <p:cNvSpPr>
            <a:spLocks noGrp="1"/>
          </p:cNvSpPr>
          <p:nvPr>
            <p:ph type="sldNum" sz="quarter" idx="4"/>
          </p:nvPr>
        </p:nvSpPr>
        <p:spPr>
          <a:xfrm>
            <a:off x="4343400" y="779860"/>
            <a:ext cx="457200" cy="330994"/>
          </a:xfrm>
          <a:prstGeom prst="rect">
            <a:avLst/>
          </a:prstGeom>
        </p:spPr>
        <p:txBody>
          <a:bodyPr vert="horz" lIns="45720" rIns="45720" anchor="ctr">
            <a:normAutofit/>
          </a:bodyPr>
          <a:lstStyle>
            <a:lvl1pPr algn="ctr" eaLnBrk="1" latinLnBrk="0" hangingPunct="1">
              <a:defRPr kumimoji="0" sz="1200">
                <a:solidFill>
                  <a:schemeClr val="accent3">
                    <a:shade val="75000"/>
                  </a:schemeClr>
                </a:solidFill>
              </a:defRPr>
            </a:lvl1pPr>
          </a:lstStyle>
          <a:p>
            <a:pPr>
              <a:defRPr/>
            </a:pPr>
            <a:fld id="{9FBEB639-1FC0-49C6-9246-2EF6CF44476F}" type="slidenum">
              <a:rPr lang="fr-FR"/>
              <a:pPr>
                <a:defRPr/>
              </a:pPr>
              <a:t>‹N°›</a:t>
            </a:fld>
            <a:endParaRPr lang="fr-FR"/>
          </a:p>
        </p:txBody>
      </p:sp>
      <p:sp>
        <p:nvSpPr>
          <p:cNvPr id="3086" name="Espace réservé du titre 21"/>
          <p:cNvSpPr>
            <a:spLocks noGrp="1"/>
          </p:cNvSpPr>
          <p:nvPr>
            <p:ph type="title"/>
          </p:nvPr>
        </p:nvSpPr>
        <p:spPr bwMode="auto">
          <a:xfrm>
            <a:off x="301625" y="171450"/>
            <a:ext cx="8534400" cy="5691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a:t>Cliquez pour modifier le style du titre</a:t>
            </a:r>
            <a:endParaRPr lang="en-US" dirty="0"/>
          </a:p>
        </p:txBody>
      </p:sp>
      <p:sp>
        <p:nvSpPr>
          <p:cNvPr id="3087" name="Espace réservé du texte 12"/>
          <p:cNvSpPr>
            <a:spLocks noGrp="1"/>
          </p:cNvSpPr>
          <p:nvPr>
            <p:ph type="body" idx="1"/>
          </p:nvPr>
        </p:nvSpPr>
        <p:spPr bwMode="auto">
          <a:xfrm>
            <a:off x="301625" y="1143000"/>
            <a:ext cx="8534400" cy="34492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cSld>
  <p:clrMap bg1="lt1" tx1="dk1" bg2="lt2" tx2="dk2" accent1="accent1" accent2="accent2" accent3="accent3" accent4="accent4" accent5="accent5" accent6="accent6" hlink="hlink" folHlink="folHlink"/>
  <p:sldLayoutIdLst>
    <p:sldLayoutId id="2147484629"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 id="2147484640" r:id="rId12"/>
  </p:sldLayoutIdLst>
  <p:transition spd="med">
    <p:wedge/>
  </p:transition>
  <p:txStyles>
    <p:titleStyle>
      <a:lvl1pPr algn="ctr" rtl="0" eaLnBrk="0" fontAlgn="base" hangingPunct="0">
        <a:spcBef>
          <a:spcPct val="0"/>
        </a:spcBef>
        <a:spcAft>
          <a:spcPct val="0"/>
        </a:spcAft>
        <a:defRPr sz="2475" b="0" i="0" kern="1200">
          <a:solidFill>
            <a:srgbClr val="7B9899"/>
          </a:solidFill>
          <a:latin typeface="Times New Roman" panose="02020603050405020304" pitchFamily="18" charset="0"/>
          <a:ea typeface="+mj-ea"/>
          <a:cs typeface="+mj-cs"/>
        </a:defRPr>
      </a:lvl1pPr>
      <a:lvl2pPr algn="ctr" rtl="0" eaLnBrk="0" fontAlgn="base" hangingPunct="0">
        <a:spcBef>
          <a:spcPct val="0"/>
        </a:spcBef>
        <a:spcAft>
          <a:spcPct val="0"/>
        </a:spcAft>
        <a:defRPr sz="2475">
          <a:solidFill>
            <a:srgbClr val="7B9899"/>
          </a:solidFill>
          <a:latin typeface="Georgia" pitchFamily="18" charset="0"/>
        </a:defRPr>
      </a:lvl2pPr>
      <a:lvl3pPr algn="ctr" rtl="0" eaLnBrk="0" fontAlgn="base" hangingPunct="0">
        <a:spcBef>
          <a:spcPct val="0"/>
        </a:spcBef>
        <a:spcAft>
          <a:spcPct val="0"/>
        </a:spcAft>
        <a:defRPr sz="2475">
          <a:solidFill>
            <a:srgbClr val="7B9899"/>
          </a:solidFill>
          <a:latin typeface="Georgia" pitchFamily="18" charset="0"/>
        </a:defRPr>
      </a:lvl3pPr>
      <a:lvl4pPr algn="ctr" rtl="0" eaLnBrk="0" fontAlgn="base" hangingPunct="0">
        <a:spcBef>
          <a:spcPct val="0"/>
        </a:spcBef>
        <a:spcAft>
          <a:spcPct val="0"/>
        </a:spcAft>
        <a:defRPr sz="2475">
          <a:solidFill>
            <a:srgbClr val="7B9899"/>
          </a:solidFill>
          <a:latin typeface="Georgia" pitchFamily="18" charset="0"/>
        </a:defRPr>
      </a:lvl4pPr>
      <a:lvl5pPr algn="ctr" rtl="0" eaLnBrk="0" fontAlgn="base" hangingPunct="0">
        <a:spcBef>
          <a:spcPct val="0"/>
        </a:spcBef>
        <a:spcAft>
          <a:spcPct val="0"/>
        </a:spcAft>
        <a:defRPr sz="2475">
          <a:solidFill>
            <a:srgbClr val="7B9899"/>
          </a:solidFill>
          <a:latin typeface="Georgia" pitchFamily="18" charset="0"/>
        </a:defRPr>
      </a:lvl5pPr>
      <a:lvl6pPr marL="342900" algn="ctr" rtl="0" fontAlgn="base">
        <a:spcBef>
          <a:spcPct val="0"/>
        </a:spcBef>
        <a:spcAft>
          <a:spcPct val="0"/>
        </a:spcAft>
        <a:defRPr sz="2475">
          <a:solidFill>
            <a:srgbClr val="7B9899"/>
          </a:solidFill>
          <a:latin typeface="Georgia" pitchFamily="18" charset="0"/>
        </a:defRPr>
      </a:lvl6pPr>
      <a:lvl7pPr marL="685800" algn="ctr" rtl="0" fontAlgn="base">
        <a:spcBef>
          <a:spcPct val="0"/>
        </a:spcBef>
        <a:spcAft>
          <a:spcPct val="0"/>
        </a:spcAft>
        <a:defRPr sz="2475">
          <a:solidFill>
            <a:srgbClr val="7B9899"/>
          </a:solidFill>
          <a:latin typeface="Georgia" pitchFamily="18" charset="0"/>
        </a:defRPr>
      </a:lvl7pPr>
      <a:lvl8pPr marL="1028700" algn="ctr" rtl="0" fontAlgn="base">
        <a:spcBef>
          <a:spcPct val="0"/>
        </a:spcBef>
        <a:spcAft>
          <a:spcPct val="0"/>
        </a:spcAft>
        <a:defRPr sz="2475">
          <a:solidFill>
            <a:srgbClr val="7B9899"/>
          </a:solidFill>
          <a:latin typeface="Georgia" pitchFamily="18" charset="0"/>
        </a:defRPr>
      </a:lvl8pPr>
      <a:lvl9pPr marL="1371600" algn="ctr" rtl="0" fontAlgn="base">
        <a:spcBef>
          <a:spcPct val="0"/>
        </a:spcBef>
        <a:spcAft>
          <a:spcPct val="0"/>
        </a:spcAft>
        <a:defRPr sz="2475">
          <a:solidFill>
            <a:srgbClr val="7B9899"/>
          </a:solidFill>
          <a:latin typeface="Georgia" pitchFamily="18" charset="0"/>
        </a:defRPr>
      </a:lvl9pPr>
    </p:titleStyle>
    <p:bodyStyle>
      <a:lvl1pPr marL="204788" indent="-204788" algn="l" rtl="0" eaLnBrk="0" fontAlgn="base" hangingPunct="0">
        <a:spcBef>
          <a:spcPct val="20000"/>
        </a:spcBef>
        <a:spcAft>
          <a:spcPct val="0"/>
        </a:spcAft>
        <a:buClr>
          <a:schemeClr val="accent1"/>
        </a:buClr>
        <a:buSzPct val="85000"/>
        <a:buFont typeface="Wingdings 2" pitchFamily="18" charset="2"/>
        <a:buChar char=""/>
        <a:defRPr sz="2025" b="0" i="0" kern="1200">
          <a:solidFill>
            <a:schemeClr val="tx1"/>
          </a:solidFill>
          <a:latin typeface="Times New Roman" panose="02020603050405020304" pitchFamily="18" charset="0"/>
          <a:ea typeface="+mn-ea"/>
          <a:cs typeface="+mn-cs"/>
        </a:defRPr>
      </a:lvl1pPr>
      <a:lvl2pPr marL="410766" indent="-204788" algn="l" rtl="0" eaLnBrk="0" fontAlgn="base" hangingPunct="0">
        <a:spcBef>
          <a:spcPct val="20000"/>
        </a:spcBef>
        <a:spcAft>
          <a:spcPct val="0"/>
        </a:spcAft>
        <a:buClr>
          <a:schemeClr val="accent2"/>
        </a:buClr>
        <a:buSzPct val="70000"/>
        <a:buFont typeface="Wingdings" pitchFamily="2" charset="2"/>
        <a:buChar char=""/>
        <a:defRPr sz="1650" b="0" i="0" kern="1200">
          <a:solidFill>
            <a:schemeClr val="tx2"/>
          </a:solidFill>
          <a:latin typeface="Times New Roman" panose="02020603050405020304" pitchFamily="18" charset="0"/>
          <a:ea typeface="+mn-ea"/>
          <a:cs typeface="+mn-cs"/>
        </a:defRPr>
      </a:lvl2pPr>
      <a:lvl3pPr marL="616744" indent="-171450" algn="l" rtl="0" eaLnBrk="0" fontAlgn="base" hangingPunct="0">
        <a:spcBef>
          <a:spcPct val="20000"/>
        </a:spcBef>
        <a:spcAft>
          <a:spcPct val="0"/>
        </a:spcAft>
        <a:buClr>
          <a:srgbClr val="8CADAE"/>
        </a:buClr>
        <a:buSzPct val="75000"/>
        <a:buFont typeface="Wingdings 2" pitchFamily="18" charset="2"/>
        <a:buChar char=""/>
        <a:defRPr sz="1500" b="0" i="0" kern="1200">
          <a:solidFill>
            <a:schemeClr val="tx1"/>
          </a:solidFill>
          <a:latin typeface="Times New Roman" panose="02020603050405020304" pitchFamily="18" charset="0"/>
          <a:ea typeface="+mn-ea"/>
          <a:cs typeface="+mn-cs"/>
        </a:defRPr>
      </a:lvl3pPr>
      <a:lvl4pPr marL="822722" indent="-171450" algn="l" rtl="0" eaLnBrk="0" fontAlgn="base" hangingPunct="0">
        <a:spcBef>
          <a:spcPct val="20000"/>
        </a:spcBef>
        <a:spcAft>
          <a:spcPct val="0"/>
        </a:spcAft>
        <a:buClr>
          <a:srgbClr val="8C7B70"/>
        </a:buClr>
        <a:buSzPct val="70000"/>
        <a:buFont typeface="Wingdings" pitchFamily="2" charset="2"/>
        <a:buChar char=""/>
        <a:defRPr sz="1500" b="0" i="0" kern="1200">
          <a:solidFill>
            <a:schemeClr val="tx2"/>
          </a:solidFill>
          <a:latin typeface="Times New Roman" panose="02020603050405020304" pitchFamily="18" charset="0"/>
          <a:ea typeface="+mn-ea"/>
          <a:cs typeface="+mn-cs"/>
        </a:defRPr>
      </a:lvl4pPr>
      <a:lvl5pPr marL="1028700" indent="-171450" algn="l" rtl="0" eaLnBrk="0" fontAlgn="base" hangingPunct="0">
        <a:spcBef>
          <a:spcPct val="20000"/>
        </a:spcBef>
        <a:spcAft>
          <a:spcPct val="0"/>
        </a:spcAft>
        <a:buClr>
          <a:srgbClr val="8FB08C"/>
        </a:buClr>
        <a:buChar char="•"/>
        <a:defRPr b="0" i="0" kern="1200">
          <a:solidFill>
            <a:schemeClr val="tx1"/>
          </a:solidFill>
          <a:latin typeface="Times New Roman" panose="02020603050405020304" pitchFamily="18" charset="0"/>
          <a:ea typeface="+mn-ea"/>
          <a:cs typeface="+mn-cs"/>
        </a:defRPr>
      </a:lvl5pPr>
      <a:lvl6pPr marL="1234440" indent="-137160" algn="l" rtl="0" eaLnBrk="1" latinLnBrk="0" hangingPunct="1">
        <a:spcBef>
          <a:spcPct val="20000"/>
        </a:spcBef>
        <a:buClr>
          <a:schemeClr val="accent6"/>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1">
            <a:shade val="75000"/>
          </a:schemeClr>
        </a:buClr>
        <a:buSzPct val="90000"/>
        <a:buChar char="•"/>
        <a:defRPr kumimoji="0" sz="1200" kern="1200" baseline="0">
          <a:solidFill>
            <a:schemeClr val="tx1"/>
          </a:solidFill>
          <a:latin typeface="+mn-lt"/>
          <a:ea typeface="+mn-ea"/>
          <a:cs typeface="+mn-cs"/>
        </a:defRPr>
      </a:lvl7pPr>
      <a:lvl8pPr marL="1577340" indent="-137160" algn="l" rtl="0" eaLnBrk="1" latinLnBrk="0" hangingPunct="1">
        <a:spcBef>
          <a:spcPct val="20000"/>
        </a:spcBef>
        <a:buClr>
          <a:schemeClr val="accent4">
            <a:shade val="75000"/>
          </a:schemeClr>
        </a:buClr>
        <a:buChar char="•"/>
        <a:defRPr kumimoji="0" sz="1200" kern="1200">
          <a:solidFill>
            <a:schemeClr val="tx1"/>
          </a:solidFill>
          <a:latin typeface="+mn-lt"/>
          <a:ea typeface="+mn-ea"/>
          <a:cs typeface="+mn-cs"/>
        </a:defRPr>
      </a:lvl8pPr>
      <a:lvl9pPr marL="1783080" indent="-137160" algn="l" rtl="0" eaLnBrk="1" latinLnBrk="0" hangingPunct="1">
        <a:spcBef>
          <a:spcPct val="20000"/>
        </a:spcBef>
        <a:buClr>
          <a:schemeClr val="accent2">
            <a:shade val="75000"/>
          </a:schemeClr>
        </a:buClr>
        <a:buSzPct val="90000"/>
        <a:buChar char="•"/>
        <a:defRPr kumimoji="0" sz="105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https://www.bateaux.com/src/applications/showroom/images/images-produit/49004a7cccff565b0a8848ef98cb5818.jpg" TargetMode="External"/><Relationship Id="rId3" Type="http://schemas.openxmlformats.org/officeDocument/2006/relationships/slideLayout" Target="../slideLayouts/slideLayout1.xml"/><Relationship Id="rId7" Type="http://schemas.openxmlformats.org/officeDocument/2006/relationships/image" Target="../media/image5.jpeg"/><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audio" Target="../media/media2.WAV"/><Relationship Id="rId7" Type="http://schemas.openxmlformats.org/officeDocument/2006/relationships/image" Target="../media/image4.emf"/><Relationship Id="rId2" Type="http://schemas.microsoft.com/office/2007/relationships/media" Target="../media/media2.WAV"/><Relationship Id="rId1" Type="http://schemas.openxmlformats.org/officeDocument/2006/relationships/tags" Target="../tags/tag1.xml"/><Relationship Id="rId6" Type="http://schemas.openxmlformats.org/officeDocument/2006/relationships/image" Target="../media/image6.pn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4.e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4.e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audio" Target="../media/media2.WAV"/><Relationship Id="rId7" Type="http://schemas.openxmlformats.org/officeDocument/2006/relationships/image" Target="../media/image4.emf"/><Relationship Id="rId2" Type="http://schemas.microsoft.com/office/2007/relationships/media" Target="../media/media2.WAV"/><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4.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4.e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4.emf"/></Relationships>
</file>

<file path=ppt/slides/_rels/slide36.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25.xml"/><Relationship Id="rId6" Type="http://schemas.openxmlformats.org/officeDocument/2006/relationships/image" Target="../media/image8.png"/><Relationship Id="rId5" Type="http://schemas.openxmlformats.org/officeDocument/2006/relationships/notesSlide" Target="../notesSlides/notesSlide26.xml"/><Relationship Id="rId4"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26.xml"/><Relationship Id="rId6" Type="http://schemas.openxmlformats.org/officeDocument/2006/relationships/image" Target="../media/image8.png"/><Relationship Id="rId5" Type="http://schemas.openxmlformats.org/officeDocument/2006/relationships/notesSlide" Target="../notesSlides/notesSlide27.xml"/><Relationship Id="rId4"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27.xml"/><Relationship Id="rId6" Type="http://schemas.openxmlformats.org/officeDocument/2006/relationships/image" Target="../media/image8.png"/><Relationship Id="rId5" Type="http://schemas.openxmlformats.org/officeDocument/2006/relationships/notesSlide" Target="../notesSlides/notesSlide28.xml"/><Relationship Id="rId4"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28.xml"/><Relationship Id="rId6" Type="http://schemas.openxmlformats.org/officeDocument/2006/relationships/image" Target="../media/image8.png"/><Relationship Id="rId5" Type="http://schemas.openxmlformats.org/officeDocument/2006/relationships/notesSlide" Target="../notesSlides/notesSlide29.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3.WAV"/><Relationship Id="rId7" Type="http://schemas.openxmlformats.org/officeDocument/2006/relationships/image" Target="../media/image4.emf"/><Relationship Id="rId2" Type="http://schemas.microsoft.com/office/2007/relationships/media" Target="../media/media3.WAV"/><Relationship Id="rId1" Type="http://schemas.openxmlformats.org/officeDocument/2006/relationships/tags" Target="../tags/tag3.xml"/><Relationship Id="rId6" Type="http://schemas.openxmlformats.org/officeDocument/2006/relationships/image" Target="../media/image7.png"/><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29.xml"/><Relationship Id="rId6" Type="http://schemas.openxmlformats.org/officeDocument/2006/relationships/image" Target="../media/image8.png"/><Relationship Id="rId5" Type="http://schemas.openxmlformats.org/officeDocument/2006/relationships/notesSlide" Target="../notesSlides/notesSlide30.xml"/><Relationship Id="rId4"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30.xml"/><Relationship Id="rId6" Type="http://schemas.openxmlformats.org/officeDocument/2006/relationships/image" Target="../media/image8.png"/><Relationship Id="rId5" Type="http://schemas.openxmlformats.org/officeDocument/2006/relationships/notesSlide" Target="../notesSlides/notesSlide31.xml"/><Relationship Id="rId4"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audio" Target="../media/media4.WAV"/><Relationship Id="rId7" Type="http://schemas.openxmlformats.org/officeDocument/2006/relationships/image" Target="../media/image4.emf"/><Relationship Id="rId2" Type="http://schemas.microsoft.com/office/2007/relationships/media" Target="../media/media4.WAV"/><Relationship Id="rId1" Type="http://schemas.openxmlformats.org/officeDocument/2006/relationships/tags" Target="../tags/tag31.xml"/><Relationship Id="rId6" Type="http://schemas.openxmlformats.org/officeDocument/2006/relationships/image" Target="../media/image8.png"/><Relationship Id="rId5" Type="http://schemas.openxmlformats.org/officeDocument/2006/relationships/notesSlide" Target="../notesSlides/notesSlide32.xml"/><Relationship Id="rId4"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zonegifs.com/visu.php?cat=divers&amp;scat=argent&amp;to=33&amp;im=16"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10.gif"/><Relationship Id="rId5" Type="http://schemas.openxmlformats.org/officeDocument/2006/relationships/hyperlink" Target="http://www.zonegifs.com/visu.php?cat=divers&amp;scat=argent&amp;to=33&amp;im=15" TargetMode="External"/><Relationship Id="rId4" Type="http://schemas.openxmlformats.org/officeDocument/2006/relationships/image" Target="../media/image9.gi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e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emf"/></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1619672" y="1641931"/>
            <a:ext cx="7100888" cy="756605"/>
          </a:xfrm>
        </p:spPr>
        <p:txBody>
          <a:bodyPr>
            <a:normAutofit fontScale="90000"/>
          </a:bodyPr>
          <a:lstStyle/>
          <a:p>
            <a:pPr eaLnBrk="1" fontAlgn="auto" hangingPunct="1">
              <a:spcAft>
                <a:spcPts val="0"/>
              </a:spcAft>
              <a:defRPr/>
            </a:pPr>
            <a:r>
              <a:rPr lang="fr-FR" dirty="0">
                <a:solidFill>
                  <a:srgbClr val="FFFF00"/>
                </a:solidFill>
                <a:latin typeface="Garamond" pitchFamily="18" charset="0"/>
              </a:rPr>
              <a:t>Bienvenue à Paris</a:t>
            </a: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dirty="0">
                <a:solidFill>
                  <a:srgbClr val="FFFF00"/>
                </a:solidFill>
                <a:latin typeface="Garamond" pitchFamily="18" charset="0"/>
              </a:rPr>
            </a:br>
            <a:br>
              <a:rPr lang="fr-FR" sz="2700" dirty="0">
                <a:solidFill>
                  <a:srgbClr val="000090"/>
                </a:solidFill>
                <a:latin typeface="Times New Roman" pitchFamily="18" charset="0"/>
                <a:cs typeface="Times New Roman" pitchFamily="18" charset="0"/>
              </a:rPr>
            </a:br>
            <a:br>
              <a:rPr lang="fr-FR" sz="2700" dirty="0">
                <a:solidFill>
                  <a:srgbClr val="000090"/>
                </a:solidFill>
                <a:latin typeface="Times New Roman" pitchFamily="18" charset="0"/>
                <a:cs typeface="Times New Roman" pitchFamily="18" charset="0"/>
              </a:rPr>
            </a:b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Bienvenue à Marseille</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 </a:t>
            </a:r>
            <a:r>
              <a:rPr lang="fr-FR" sz="2850" dirty="0">
                <a:solidFill>
                  <a:srgbClr val="000090"/>
                </a:solidFill>
                <a:latin typeface="Times New Roman" pitchFamily="18" charset="0"/>
                <a:cs typeface="Times New Roman" pitchFamily="18" charset="0"/>
              </a:rPr>
              <a:t>Assemblée Générale Ordinaire de l’UNASA</a:t>
            </a:r>
            <a:br>
              <a:rPr lang="fr-FR" sz="2850" dirty="0">
                <a:solidFill>
                  <a:srgbClr val="000090"/>
                </a:solidFill>
                <a:latin typeface="Times New Roman" pitchFamily="18" charset="0"/>
                <a:cs typeface="Times New Roman" pitchFamily="18" charset="0"/>
              </a:rPr>
            </a:br>
            <a:r>
              <a:rPr lang="fr-FR" sz="2850" dirty="0">
                <a:solidFill>
                  <a:srgbClr val="000090"/>
                </a:solidFill>
                <a:latin typeface="Times New Roman" pitchFamily="18" charset="0"/>
                <a:cs typeface="Times New Roman" pitchFamily="18" charset="0"/>
              </a:rPr>
              <a:t>le 15 novembre 2019</a:t>
            </a:r>
            <a:br>
              <a:rPr lang="fr-FR" sz="2850" dirty="0">
                <a:solidFill>
                  <a:srgbClr val="0000FF"/>
                </a:solidFill>
                <a:latin typeface="Times New Roman" pitchFamily="18" charset="0"/>
                <a:cs typeface="Times New Roman" pitchFamily="18" charset="0"/>
              </a:rPr>
            </a:br>
            <a:br>
              <a:rPr lang="fr-FR" dirty="0">
                <a:solidFill>
                  <a:srgbClr val="0000FF"/>
                </a:solidFill>
                <a:latin typeface="Times New Roman" pitchFamily="18" charset="0"/>
                <a:cs typeface="Times New Roman" pitchFamily="18" charset="0"/>
              </a:rPr>
            </a:br>
            <a:endParaRPr lang="fr-FR" sz="2850" b="1" dirty="0">
              <a:solidFill>
                <a:srgbClr val="0000FF"/>
              </a:solidFill>
              <a:latin typeface="Times New Roman" pitchFamily="18" charset="0"/>
              <a:cs typeface="Times New Roman" pitchFamily="18" charset="0"/>
            </a:endParaRPr>
          </a:p>
        </p:txBody>
      </p:sp>
      <p:pic>
        <p:nvPicPr>
          <p:cNvPr id="5" name="~PP3205.WAV">
            <a:hlinkClick r:id="" action="ppaction://media"/>
          </p:cNvPr>
          <p:cNvPicPr>
            <a:picLocks noRot="1" noChangeAspect="1"/>
          </p:cNvPicPr>
          <p:nvPr>
            <a:audioFile r:link="rId2"/>
            <p:extLst>
              <p:ext uri="{DAA4B4D4-6D71-4841-9C94-3DE7FCFB9230}">
                <p14:media xmlns:p14="http://schemas.microsoft.com/office/powerpoint/2010/main" r:embed="rId1"/>
              </p:ext>
            </p:extLst>
          </p:nvPr>
        </p:nvPicPr>
        <p:blipFill>
          <a:blip r:embed="rId5" cstate="print"/>
          <a:srcRect/>
          <a:stretch>
            <a:fillRect/>
          </a:stretch>
        </p:blipFill>
        <p:spPr bwMode="auto">
          <a:xfrm>
            <a:off x="7622381" y="4764881"/>
            <a:ext cx="228600" cy="228600"/>
          </a:xfrm>
          <a:prstGeom prst="rect">
            <a:avLst/>
          </a:prstGeom>
          <a:noFill/>
          <a:ln w="9525">
            <a:noFill/>
            <a:miter lim="800000"/>
            <a:headEnd/>
            <a:tailEnd/>
          </a:ln>
        </p:spPr>
      </p:pic>
      <p:pic>
        <p:nvPicPr>
          <p:cNvPr id="6" name="Image 5" descr="UNASA.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1520" y="339502"/>
            <a:ext cx="1026114" cy="709960"/>
          </a:xfrm>
          <a:prstGeom prst="rect">
            <a:avLst/>
          </a:prstGeom>
        </p:spPr>
      </p:pic>
      <p:sp>
        <p:nvSpPr>
          <p:cNvPr id="3" name="Rectangle 2">
            <a:extLst>
              <a:ext uri="{FF2B5EF4-FFF2-40B4-BE49-F238E27FC236}">
                <a16:creationId xmlns:a16="http://schemas.microsoft.com/office/drawing/2014/main" id="{BF8FC99E-01B3-7C42-952D-6086B9331752}"/>
              </a:ext>
            </a:extLst>
          </p:cNvPr>
          <p:cNvSpPr>
            <a:spLocks noChangeArrowheads="1"/>
          </p:cNvSpPr>
          <p:nvPr/>
        </p:nvSpPr>
        <p:spPr bwMode="auto">
          <a:xfrm>
            <a:off x="1043608" y="14731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25" name="Image 2" descr="https://www.bateaux.com/src/applications/showroom/images/images-produit/49004a7cccff565b0a8848ef98cb5818.jpg">
            <a:extLst>
              <a:ext uri="{FF2B5EF4-FFF2-40B4-BE49-F238E27FC236}">
                <a16:creationId xmlns:a16="http://schemas.microsoft.com/office/drawing/2014/main" id="{BC1B1F9E-7A56-A749-82B4-4A97E04FA66C}"/>
              </a:ext>
            </a:extLst>
          </p:cNvPr>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2303748" y="2062974"/>
            <a:ext cx="4419600" cy="25970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50985" y="399159"/>
            <a:ext cx="5483350" cy="486966"/>
          </a:xfrm>
        </p:spPr>
        <p:txBody>
          <a:bodyPr>
            <a:normAutofit fontScale="90000"/>
          </a:bodyPr>
          <a:lstStyle/>
          <a:p>
            <a:pPr eaLnBrk="1" fontAlgn="auto" hangingPunct="1">
              <a:spcAft>
                <a:spcPts val="0"/>
              </a:spcAft>
              <a:defRPr/>
            </a:pPr>
            <a:br>
              <a:rPr lang="fr-FR" b="1" dirty="0">
                <a:solidFill>
                  <a:srgbClr val="073779"/>
                </a:solidFill>
                <a:latin typeface="Times New Roman" pitchFamily="18" charset="0"/>
                <a:cs typeface="Times New Roman" pitchFamily="18" charset="0"/>
              </a:rPr>
            </a:br>
            <a:r>
              <a:rPr lang="fr-FR" sz="3975" b="1" dirty="0">
                <a:solidFill>
                  <a:srgbClr val="073779"/>
                </a:solidFill>
                <a:latin typeface="Times New Roman" pitchFamily="18" charset="0"/>
                <a:cs typeface="Times New Roman" pitchFamily="18" charset="0"/>
              </a:rPr>
              <a:t>COOPTATIONS</a:t>
            </a:r>
          </a:p>
        </p:txBody>
      </p:sp>
      <p:sp>
        <p:nvSpPr>
          <p:cNvPr id="30723" name="Rectangle 3"/>
          <p:cNvSpPr>
            <a:spLocks noGrp="1" noChangeArrowheads="1"/>
          </p:cNvSpPr>
          <p:nvPr>
            <p:ph sz="quarter" idx="1"/>
          </p:nvPr>
        </p:nvSpPr>
        <p:spPr>
          <a:xfrm>
            <a:off x="323528" y="1203598"/>
            <a:ext cx="8820472" cy="3630215"/>
          </a:xfrm>
        </p:spPr>
        <p:txBody>
          <a:bodyPr/>
          <a:lstStyle/>
          <a:p>
            <a:pPr marL="0" indent="0">
              <a:buNone/>
            </a:pPr>
            <a:endParaRPr lang="fr-FR" sz="3200" dirty="0">
              <a:latin typeface="Times New Roman" pitchFamily="18" charset="0"/>
              <a:cs typeface="Times New Roman" pitchFamily="18" charset="0"/>
              <a:sym typeface="Wingdings" pitchFamily="2" charset="2"/>
            </a:endParaRPr>
          </a:p>
          <a:p>
            <a:pPr marL="0" indent="0">
              <a:buNone/>
            </a:pPr>
            <a:r>
              <a:rPr lang="fr-FR" sz="3200" dirty="0">
                <a:latin typeface="Times New Roman" pitchFamily="18" charset="0"/>
                <a:cs typeface="Times New Roman" pitchFamily="18" charset="0"/>
                <a:sym typeface="Wingdings" pitchFamily="2" charset="2"/>
              </a:rPr>
              <a:t>AGEGO </a:t>
            </a:r>
            <a:r>
              <a:rPr lang="fr-FR" sz="3200" dirty="0">
                <a:cs typeface="Times New Roman" pitchFamily="18" charset="0"/>
                <a:sym typeface="Wingdings" pitchFamily="2" charset="2"/>
              </a:rPr>
              <a:t>représentée par M. </a:t>
            </a:r>
            <a:r>
              <a:rPr lang="fr-FR" sz="3200" dirty="0" err="1">
                <a:cs typeface="Times New Roman" pitchFamily="18" charset="0"/>
                <a:sym typeface="Wingdings" pitchFamily="2" charset="2"/>
              </a:rPr>
              <a:t>Eric</a:t>
            </a:r>
            <a:r>
              <a:rPr lang="fr-FR" sz="3200" dirty="0">
                <a:cs typeface="Times New Roman" pitchFamily="18" charset="0"/>
                <a:sym typeface="Wingdings" pitchFamily="2" charset="2"/>
              </a:rPr>
              <a:t> LENOIR jusqu’à l’assemblée générale de novembre 2021 en remplacement d’AADPLL.</a:t>
            </a:r>
          </a:p>
          <a:p>
            <a:pPr marL="0" indent="0">
              <a:buNone/>
            </a:pPr>
            <a:endParaRPr lang="fr-FR" sz="3200"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206315698"/>
      </p:ext>
    </p:extLst>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ctr" eaLnBrk="1" fontAlgn="auto" hangingPunct="1">
              <a:lnSpc>
                <a:spcPct val="90000"/>
              </a:lnSpc>
              <a:spcAft>
                <a:spcPts val="0"/>
              </a:spcAft>
              <a:buNone/>
              <a:defRPr/>
            </a:pPr>
            <a:r>
              <a:rPr lang="fr-FR" sz="3600" dirty="0">
                <a:solidFill>
                  <a:srgbClr val="C00000"/>
                </a:solidFill>
                <a:latin typeface="Times New Roman" pitchFamily="18" charset="0"/>
                <a:cs typeface="Times New Roman" pitchFamily="18" charset="0"/>
              </a:rPr>
              <a:t>L’UNASA, AUJOURD’HUI </a:t>
            </a:r>
          </a:p>
          <a:p>
            <a:pPr marL="0" indent="0" eaLnBrk="1" fontAlgn="auto" hangingPunct="1">
              <a:lnSpc>
                <a:spcPct val="90000"/>
              </a:lnSpc>
              <a:spcAft>
                <a:spcPts val="0"/>
              </a:spcAft>
              <a:buNone/>
              <a:defRPr/>
            </a:pPr>
            <a:endParaRPr lang="fr-FR" sz="2700" b="1" dirty="0">
              <a:solidFill>
                <a:srgbClr val="C00000"/>
              </a:solidFill>
              <a:latin typeface="Times New Roman" pitchFamily="18" charset="0"/>
              <a:cs typeface="Times New Roman" pitchFamily="18" charset="0"/>
              <a:sym typeface="Wingdings" pitchFamily="2" charset="2"/>
            </a:endParaRPr>
          </a:p>
          <a:p>
            <a:pPr marL="0" indent="0" algn="ctr" eaLnBrk="1" fontAlgn="auto" hangingPunct="1">
              <a:lnSpc>
                <a:spcPct val="90000"/>
              </a:lnSpc>
              <a:spcAft>
                <a:spcPts val="0"/>
              </a:spcAft>
              <a:buNone/>
              <a:defRPr/>
            </a:pPr>
            <a:r>
              <a:rPr lang="fr-FR" sz="3600" b="1" dirty="0">
                <a:solidFill>
                  <a:schemeClr val="tx1"/>
                </a:solidFill>
                <a:latin typeface="Times New Roman" pitchFamily="18" charset="0"/>
                <a:cs typeface="Times New Roman" pitchFamily="18" charset="0"/>
                <a:sym typeface="Wingdings" pitchFamily="2" charset="2"/>
              </a:rPr>
              <a:t>91 OGA membres </a:t>
            </a:r>
          </a:p>
          <a:p>
            <a:pPr marL="0" indent="0" algn="ctr" eaLnBrk="1" fontAlgn="auto" hangingPunct="1">
              <a:lnSpc>
                <a:spcPct val="90000"/>
              </a:lnSpc>
              <a:spcAft>
                <a:spcPts val="0"/>
              </a:spcAft>
              <a:buNone/>
              <a:defRPr/>
            </a:pPr>
            <a:r>
              <a:rPr lang="fr-FR" sz="3600" b="1" dirty="0">
                <a:solidFill>
                  <a:schemeClr val="tx1"/>
                </a:solidFill>
                <a:latin typeface="Times New Roman" pitchFamily="18" charset="0"/>
                <a:cs typeface="Times New Roman" pitchFamily="18" charset="0"/>
                <a:sym typeface="Wingdings" pitchFamily="2" charset="2"/>
              </a:rPr>
              <a:t>dont 52 OMGA</a:t>
            </a:r>
          </a:p>
          <a:p>
            <a:pPr marL="0" indent="0" algn="ctr" eaLnBrk="1" fontAlgn="auto" hangingPunct="1">
              <a:lnSpc>
                <a:spcPct val="90000"/>
              </a:lnSpc>
              <a:spcAft>
                <a:spcPts val="0"/>
              </a:spcAft>
              <a:buNone/>
              <a:defRPr/>
            </a:pPr>
            <a:endParaRPr lang="fr-FR" sz="3600" dirty="0">
              <a:solidFill>
                <a:schemeClr val="tx1"/>
              </a:solidFill>
              <a:latin typeface="Times New Roman" pitchFamily="18" charset="0"/>
              <a:cs typeface="Times New Roman" pitchFamily="18" charset="0"/>
              <a:sym typeface="Wingdings" pitchFamily="2" charset="2"/>
            </a:endParaRPr>
          </a:p>
          <a:p>
            <a:pPr marL="198882" indent="-198882" algn="ctr" eaLnBrk="1" fontAlgn="auto" hangingPunct="1">
              <a:lnSpc>
                <a:spcPct val="90000"/>
              </a:lnSpc>
              <a:spcAft>
                <a:spcPts val="0"/>
              </a:spcAft>
              <a:buNone/>
              <a:defRPr/>
            </a:pPr>
            <a:r>
              <a:rPr lang="fr-FR" sz="3600" b="1" dirty="0">
                <a:solidFill>
                  <a:schemeClr val="tx1"/>
                </a:solidFill>
                <a:latin typeface="Times New Roman" pitchFamily="18" charset="0"/>
                <a:cs typeface="Times New Roman" pitchFamily="18" charset="0"/>
                <a:sym typeface="Wingdings" pitchFamily="2" charset="2"/>
              </a:rPr>
              <a:t>245 000 professionnels </a:t>
            </a:r>
            <a:r>
              <a:rPr lang="fr-FR" sz="3600" b="1" dirty="0">
                <a:latin typeface="Times New Roman" panose="02020603050405020304" pitchFamily="18" charset="0"/>
                <a:cs typeface="Times New Roman" panose="02020603050405020304" pitchFamily="18" charset="0"/>
                <a:sym typeface="Wingdings" pitchFamily="2" charset="2"/>
              </a:rPr>
              <a:t>adhérent</a:t>
            </a:r>
            <a:r>
              <a:rPr lang="fr-FR" sz="3600" dirty="0">
                <a:latin typeface="Times New Roman" panose="02020603050405020304" pitchFamily="18" charset="0"/>
                <a:cs typeface="Times New Roman" panose="02020603050405020304" pitchFamily="18" charset="0"/>
                <a:sym typeface="Wingdings" pitchFamily="2" charset="2"/>
              </a:rPr>
              <a:t>s</a:t>
            </a:r>
          </a:p>
          <a:p>
            <a:pPr marL="198882" indent="-198882" eaLnBrk="1" fontAlgn="auto" hangingPunct="1">
              <a:lnSpc>
                <a:spcPct val="90000"/>
              </a:lnSpc>
              <a:spcAft>
                <a:spcPts val="0"/>
              </a:spcAft>
              <a:buNone/>
              <a:defRPr/>
            </a:pPr>
            <a:endParaRPr lang="fr-FR" sz="3600" b="1"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wipe(left)">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wipe(left)">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5" end="5"/>
                                            </p:txEl>
                                          </p:spTgt>
                                        </p:tgtEl>
                                        <p:attrNameLst>
                                          <p:attrName>style.visibility</p:attrName>
                                        </p:attrNameLst>
                                      </p:cBhvr>
                                      <p:to>
                                        <p:strVal val="visible"/>
                                      </p:to>
                                    </p:set>
                                    <p:animEffect transition="in" filter="wipe(left)">
                                      <p:cBhvr>
                                        <p:cTn id="2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1178172" y="1"/>
            <a:ext cx="7858324" cy="5053262"/>
          </a:xfrm>
        </p:spPr>
        <p:txBody>
          <a:bodyPr>
            <a:normAutofit/>
          </a:bodyPr>
          <a:lstStyle/>
          <a:p>
            <a:pPr marL="34290" indent="0" algn="ctr">
              <a:buNone/>
            </a:pPr>
            <a:r>
              <a:rPr lang="fr-FR" sz="3300" dirty="0"/>
              <a:t>			</a:t>
            </a:r>
          </a:p>
          <a:p>
            <a:pPr marL="34290" indent="0" algn="ctr">
              <a:buNone/>
            </a:pPr>
            <a:endParaRPr lang="fr-FR" sz="3300" dirty="0">
              <a:solidFill>
                <a:srgbClr val="C00000"/>
              </a:solidFill>
            </a:endParaRPr>
          </a:p>
          <a:p>
            <a:pPr marL="34290" indent="0" algn="ctr">
              <a:buNone/>
            </a:pPr>
            <a:r>
              <a:rPr lang="fr-FR" sz="3300" dirty="0">
                <a:solidFill>
                  <a:srgbClr val="C00000"/>
                </a:solidFill>
              </a:rPr>
              <a:t>Répartition des OGA   </a:t>
            </a:r>
          </a:p>
          <a:p>
            <a:pPr marL="34290" indent="0" algn="ctr">
              <a:buNone/>
            </a:pPr>
            <a:r>
              <a:rPr lang="fr-FR" sz="3300" dirty="0">
                <a:solidFill>
                  <a:srgbClr val="C00000"/>
                </a:solidFill>
              </a:rPr>
              <a:t>par nombre d’adhérents</a:t>
            </a:r>
            <a:endParaRPr lang="fr-FR" sz="3300" dirty="0"/>
          </a:p>
          <a:p>
            <a:pPr marL="34290" indent="0">
              <a:buNone/>
            </a:pPr>
            <a:r>
              <a:rPr lang="fr-FR" sz="3000" dirty="0"/>
              <a:t>35/91 OGA soit 38,46% 	〈 1000 </a:t>
            </a:r>
          </a:p>
          <a:p>
            <a:pPr marL="34290" indent="0">
              <a:buNone/>
            </a:pPr>
            <a:r>
              <a:rPr lang="fr-FR" sz="3000" dirty="0"/>
              <a:t>22/91 OGA soit 24,18%	1001-2000</a:t>
            </a:r>
          </a:p>
          <a:p>
            <a:pPr marL="34290" indent="0">
              <a:buNone/>
            </a:pPr>
            <a:r>
              <a:rPr lang="fr-FR" sz="3000" dirty="0"/>
              <a:t>10/91 OGA soit 10,99%	2001-3000</a:t>
            </a:r>
          </a:p>
        </p:txBody>
      </p:sp>
      <p:sp>
        <p:nvSpPr>
          <p:cNvPr id="5" name="Rectangle 4">
            <a:extLst>
              <a:ext uri="{FF2B5EF4-FFF2-40B4-BE49-F238E27FC236}">
                <a16:creationId xmlns:a16="http://schemas.microsoft.com/office/drawing/2014/main" id="{F7A3BDB7-7237-2945-8EFF-4C92E337D100}"/>
              </a:ext>
            </a:extLst>
          </p:cNvPr>
          <p:cNvSpPr/>
          <p:nvPr/>
        </p:nvSpPr>
        <p:spPr>
          <a:xfrm>
            <a:off x="3176752" y="90238"/>
            <a:ext cx="6215561" cy="1200329"/>
          </a:xfrm>
          <a:prstGeom prst="rect">
            <a:avLst/>
          </a:prstGeom>
        </p:spPr>
        <p:txBody>
          <a:bodyPr wrap="square">
            <a:spAutoFit/>
          </a:bodyPr>
          <a:lstStyle/>
          <a:p>
            <a:pPr lvl="0"/>
            <a:endParaRPr lang="fr-FR" dirty="0"/>
          </a:p>
          <a:p>
            <a:pPr lvl="0"/>
            <a:endParaRPr lang="fr-FR" dirty="0"/>
          </a:p>
          <a:p>
            <a:r>
              <a:rPr lang="fr-FR" dirty="0"/>
              <a:t> </a:t>
            </a:r>
          </a:p>
        </p:txBody>
      </p:sp>
      <p:pic>
        <p:nvPicPr>
          <p:cNvPr id="6" name="Image 5" descr="UNASA.pdf">
            <a:extLst>
              <a:ext uri="{FF2B5EF4-FFF2-40B4-BE49-F238E27FC236}">
                <a16:creationId xmlns:a16="http://schemas.microsoft.com/office/drawing/2014/main" id="{AC3C9055-D4DE-D447-B2A9-E2F611780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1" y="411510"/>
            <a:ext cx="1919961" cy="1328406"/>
          </a:xfrm>
          <a:prstGeom prst="rect">
            <a:avLst/>
          </a:prstGeom>
        </p:spPr>
      </p:pic>
    </p:spTree>
    <p:extLst>
      <p:ext uri="{BB962C8B-B14F-4D97-AF65-F5344CB8AC3E}">
        <p14:creationId xmlns:p14="http://schemas.microsoft.com/office/powerpoint/2010/main" val="4072949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1178172" y="1"/>
            <a:ext cx="6822829" cy="5053262"/>
          </a:xfrm>
        </p:spPr>
        <p:txBody>
          <a:bodyPr>
            <a:normAutofit/>
          </a:bodyPr>
          <a:lstStyle/>
          <a:p>
            <a:pPr marL="34290" indent="0" algn="ctr">
              <a:buNone/>
            </a:pPr>
            <a:r>
              <a:rPr lang="fr-FR" sz="3300" dirty="0"/>
              <a:t>			</a:t>
            </a:r>
          </a:p>
          <a:p>
            <a:pPr marL="34290" indent="0" algn="ctr">
              <a:buNone/>
            </a:pPr>
            <a:endParaRPr lang="fr-FR" sz="3300" dirty="0">
              <a:solidFill>
                <a:srgbClr val="C00000"/>
              </a:solidFill>
            </a:endParaRPr>
          </a:p>
          <a:p>
            <a:pPr marL="34290" indent="0" algn="ctr">
              <a:buNone/>
            </a:pPr>
            <a:r>
              <a:rPr lang="fr-FR" sz="3300" dirty="0">
                <a:solidFill>
                  <a:srgbClr val="C00000"/>
                </a:solidFill>
              </a:rPr>
              <a:t>Répartition des OGA   </a:t>
            </a:r>
          </a:p>
          <a:p>
            <a:pPr marL="34290" indent="0" algn="ctr">
              <a:buNone/>
            </a:pPr>
            <a:r>
              <a:rPr lang="fr-FR" sz="3300" dirty="0">
                <a:solidFill>
                  <a:srgbClr val="C00000"/>
                </a:solidFill>
              </a:rPr>
              <a:t>par nombre d’adhérents</a:t>
            </a:r>
            <a:endParaRPr lang="fr-FR" sz="3300" dirty="0"/>
          </a:p>
          <a:p>
            <a:pPr marL="34290" indent="0">
              <a:buNone/>
            </a:pPr>
            <a:r>
              <a:rPr lang="fr-FR" sz="3000" dirty="0"/>
              <a:t>8/91 OGA soit 8,79%		3001-4000</a:t>
            </a:r>
          </a:p>
          <a:p>
            <a:pPr marL="34290" indent="0">
              <a:buNone/>
            </a:pPr>
            <a:r>
              <a:rPr lang="fr-FR" sz="3000" dirty="0"/>
              <a:t>5/91 OGA soit 5,49%		4001-5000</a:t>
            </a:r>
          </a:p>
          <a:p>
            <a:pPr marL="34290" indent="0">
              <a:buNone/>
            </a:pPr>
            <a:r>
              <a:rPr lang="fr-FR" sz="3000" dirty="0"/>
              <a:t>0/91 OGA soit 0% 		5001-6000</a:t>
            </a:r>
          </a:p>
        </p:txBody>
      </p:sp>
      <p:sp>
        <p:nvSpPr>
          <p:cNvPr id="5" name="Rectangle 4">
            <a:extLst>
              <a:ext uri="{FF2B5EF4-FFF2-40B4-BE49-F238E27FC236}">
                <a16:creationId xmlns:a16="http://schemas.microsoft.com/office/drawing/2014/main" id="{F7A3BDB7-7237-2945-8EFF-4C92E337D100}"/>
              </a:ext>
            </a:extLst>
          </p:cNvPr>
          <p:cNvSpPr/>
          <p:nvPr/>
        </p:nvSpPr>
        <p:spPr>
          <a:xfrm>
            <a:off x="3176752" y="90238"/>
            <a:ext cx="6215561" cy="1200329"/>
          </a:xfrm>
          <a:prstGeom prst="rect">
            <a:avLst/>
          </a:prstGeom>
        </p:spPr>
        <p:txBody>
          <a:bodyPr wrap="square">
            <a:spAutoFit/>
          </a:bodyPr>
          <a:lstStyle/>
          <a:p>
            <a:pPr lvl="0"/>
            <a:endParaRPr lang="fr-FR" dirty="0"/>
          </a:p>
          <a:p>
            <a:pPr lvl="0"/>
            <a:endParaRPr lang="fr-FR" dirty="0"/>
          </a:p>
          <a:p>
            <a:r>
              <a:rPr lang="fr-FR" dirty="0"/>
              <a:t> </a:t>
            </a:r>
          </a:p>
        </p:txBody>
      </p:sp>
      <p:pic>
        <p:nvPicPr>
          <p:cNvPr id="6" name="Image 5" descr="UNASA.pdf">
            <a:extLst>
              <a:ext uri="{FF2B5EF4-FFF2-40B4-BE49-F238E27FC236}">
                <a16:creationId xmlns:a16="http://schemas.microsoft.com/office/drawing/2014/main" id="{AC3C9055-D4DE-D447-B2A9-E2F611780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1" y="411510"/>
            <a:ext cx="1919961" cy="1328406"/>
          </a:xfrm>
          <a:prstGeom prst="rect">
            <a:avLst/>
          </a:prstGeom>
        </p:spPr>
      </p:pic>
    </p:spTree>
    <p:extLst>
      <p:ext uri="{BB962C8B-B14F-4D97-AF65-F5344CB8AC3E}">
        <p14:creationId xmlns:p14="http://schemas.microsoft.com/office/powerpoint/2010/main" val="3826933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1178172" y="1"/>
            <a:ext cx="6822829" cy="4930541"/>
          </a:xfrm>
        </p:spPr>
        <p:txBody>
          <a:bodyPr>
            <a:normAutofit/>
          </a:bodyPr>
          <a:lstStyle/>
          <a:p>
            <a:pPr marL="34290" indent="0">
              <a:buNone/>
            </a:pPr>
            <a:endParaRPr lang="fr-FR" sz="3300" dirty="0"/>
          </a:p>
          <a:p>
            <a:pPr marL="34290" indent="0">
              <a:buNone/>
            </a:pPr>
            <a:endParaRPr lang="fr-FR" sz="3300" dirty="0"/>
          </a:p>
          <a:p>
            <a:pPr marL="34290" indent="0">
              <a:buNone/>
            </a:pPr>
            <a:endParaRPr lang="fr-FR" sz="3300" dirty="0"/>
          </a:p>
          <a:p>
            <a:pPr marL="34290" indent="0">
              <a:buNone/>
            </a:pPr>
            <a:r>
              <a:rPr lang="fr-FR" sz="3000" dirty="0"/>
              <a:t>2/91 OGA soit 2,20%	6001-7000</a:t>
            </a:r>
          </a:p>
          <a:p>
            <a:pPr marL="34290" indent="0">
              <a:buNone/>
            </a:pPr>
            <a:r>
              <a:rPr lang="fr-FR" sz="3000" dirty="0"/>
              <a:t>2/91 OGA soit 2,20% 	7001-8000</a:t>
            </a:r>
          </a:p>
          <a:p>
            <a:pPr marL="34290" indent="0">
              <a:buNone/>
            </a:pPr>
            <a:r>
              <a:rPr lang="fr-FR" sz="3000" dirty="0"/>
              <a:t>0/91 OGA soit 0%	8001-9000 </a:t>
            </a:r>
          </a:p>
          <a:p>
            <a:pPr marL="34290" indent="0">
              <a:buNone/>
            </a:pPr>
            <a:r>
              <a:rPr lang="fr-FR" sz="3000" dirty="0"/>
              <a:t>7/91 OGA soit 7,69%	〉9001</a:t>
            </a:r>
          </a:p>
        </p:txBody>
      </p:sp>
      <p:pic>
        <p:nvPicPr>
          <p:cNvPr id="4" name="Image 3" descr="UNASA.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39502"/>
            <a:ext cx="1919961" cy="1328406"/>
          </a:xfrm>
          <a:prstGeom prst="rect">
            <a:avLst/>
          </a:prstGeom>
        </p:spPr>
      </p:pic>
      <p:sp>
        <p:nvSpPr>
          <p:cNvPr id="5" name="Rectangle 4">
            <a:extLst>
              <a:ext uri="{FF2B5EF4-FFF2-40B4-BE49-F238E27FC236}">
                <a16:creationId xmlns:a16="http://schemas.microsoft.com/office/drawing/2014/main" id="{F7A3BDB7-7237-2945-8EFF-4C92E337D100}"/>
              </a:ext>
            </a:extLst>
          </p:cNvPr>
          <p:cNvSpPr/>
          <p:nvPr/>
        </p:nvSpPr>
        <p:spPr>
          <a:xfrm>
            <a:off x="2569485" y="-386881"/>
            <a:ext cx="6822828" cy="1200329"/>
          </a:xfrm>
          <a:prstGeom prst="rect">
            <a:avLst/>
          </a:prstGeom>
        </p:spPr>
        <p:txBody>
          <a:bodyPr wrap="square">
            <a:spAutoFit/>
          </a:bodyPr>
          <a:lstStyle/>
          <a:p>
            <a:pPr lvl="0"/>
            <a:endParaRPr lang="fr-FR" dirty="0"/>
          </a:p>
          <a:p>
            <a:pPr lvl="0"/>
            <a:endParaRPr lang="fr-FR" dirty="0"/>
          </a:p>
          <a:p>
            <a:r>
              <a:rPr lang="fr-FR" dirty="0"/>
              <a:t> </a:t>
            </a:r>
          </a:p>
        </p:txBody>
      </p:sp>
    </p:spTree>
    <p:extLst>
      <p:ext uri="{BB962C8B-B14F-4D97-AF65-F5344CB8AC3E}">
        <p14:creationId xmlns:p14="http://schemas.microsoft.com/office/powerpoint/2010/main" val="4139335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600" dirty="0">
                <a:solidFill>
                  <a:srgbClr val="C00000"/>
                </a:solidFill>
                <a:latin typeface="Times New Roman" pitchFamily="18" charset="0"/>
                <a:cs typeface="Times New Roman" pitchFamily="18" charset="0"/>
                <a:sym typeface="Wingdings" pitchFamily="2" charset="2"/>
              </a:rPr>
              <a:t>7 nouveaux entrants depuis la dernière assemblée</a:t>
            </a:r>
            <a:endParaRPr lang="fr-FR" sz="2700" dirty="0">
              <a:latin typeface="Times New Roman" pitchFamily="18" charset="0"/>
              <a:cs typeface="Times New Roman" pitchFamily="18" charset="0"/>
              <a:sym typeface="Wingdings" pitchFamily="2" charset="2"/>
            </a:endParaRP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CGAIB – Rennes</a:t>
            </a: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CGA NORD OUEST – Rouen</a:t>
            </a: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OMGA TARN ET GARONNE - Montauban</a:t>
            </a:r>
          </a:p>
          <a:p>
            <a:pPr marL="198882" indent="-198882" eaLnBrk="1" fontAlgn="auto" hangingPunct="1">
              <a:lnSpc>
                <a:spcPct val="15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736792174"/>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indent="0" eaLnBrk="1" fontAlgn="auto" hangingPunct="1">
              <a:lnSpc>
                <a:spcPct val="90000"/>
              </a:lnSpc>
              <a:spcAft>
                <a:spcPts val="0"/>
              </a:spcAft>
              <a:buNone/>
              <a:defRPr/>
            </a:pPr>
            <a:endParaRPr lang="fr-FR" b="1" dirty="0">
              <a:latin typeface="Times New Roman" pitchFamily="18" charset="0"/>
              <a:cs typeface="Times New Roman" pitchFamily="18" charset="0"/>
              <a:sym typeface="Wingdings" pitchFamily="2" charset="2"/>
            </a:endParaRP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CENTREXPERT – Chartres</a:t>
            </a: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CGAI 19 – Tulle</a:t>
            </a: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OMGA VAL D’ALLIER ET LIVRADOIS – Brioude</a:t>
            </a:r>
          </a:p>
          <a:p>
            <a:pPr marL="0" indent="0" eaLnBrk="1" fontAlgn="auto" hangingPunct="1">
              <a:lnSpc>
                <a:spcPct val="150000"/>
              </a:lnSpc>
              <a:spcAft>
                <a:spcPts val="0"/>
              </a:spcAft>
              <a:buNone/>
              <a:defRPr/>
            </a:pPr>
            <a:r>
              <a:rPr lang="fr-FR" sz="2800" dirty="0">
                <a:latin typeface="Times New Roman" pitchFamily="18" charset="0"/>
                <a:cs typeface="Times New Roman" pitchFamily="18" charset="0"/>
                <a:sym typeface="Wingdings" pitchFamily="2" charset="2"/>
              </a:rPr>
              <a:t>CGAI MIXTE SAONE ET LOIRE – Chalon sur Saône</a:t>
            </a:r>
          </a:p>
          <a:p>
            <a:pPr marL="198882" indent="-198882" eaLnBrk="1" fontAlgn="auto" hangingPunct="1">
              <a:lnSpc>
                <a:spcPct val="15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644356770"/>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wipe(left)">
                                      <p:cBhvr>
                                        <p:cTn id="7" dur="500"/>
                                        <p:tgtEl>
                                          <p:spTgt spid="307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wipe(left)">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wipe(left)">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wipe(left)">
                                      <p:cBhvr>
                                        <p:cTn id="22"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fontScale="92500"/>
          </a:bodyPr>
          <a:lstStyle/>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algn="ctr" eaLnBrk="1" fontAlgn="auto" hangingPunct="1">
              <a:lnSpc>
                <a:spcPct val="90000"/>
              </a:lnSpc>
              <a:spcAft>
                <a:spcPts val="0"/>
              </a:spcAft>
              <a:buNone/>
              <a:defRPr/>
            </a:pPr>
            <a:r>
              <a:rPr lang="fr-FR" sz="3600" dirty="0">
                <a:solidFill>
                  <a:srgbClr val="C00000"/>
                </a:solidFill>
                <a:latin typeface="Times New Roman" panose="02020603050405020304" pitchFamily="18" charset="0"/>
                <a:cs typeface="Times New Roman" panose="02020603050405020304" pitchFamily="18" charset="0"/>
                <a:sym typeface="Wingdings" pitchFamily="2" charset="2"/>
              </a:rPr>
              <a:t>7 OMGA issus de la transformation d’AA déjà membres de l’UNASA </a:t>
            </a:r>
            <a:endParaRPr lang="fr-FR" dirty="0">
              <a:latin typeface="Calibri" pitchFamily="34" charset="0"/>
              <a:cs typeface="Times New Roman" pitchFamily="18" charset="0"/>
              <a:sym typeface="Wingdings" pitchFamily="2" charset="2"/>
            </a:endParaRP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AC2GE - Reims</a:t>
            </a: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AGEGO - Limoges</a:t>
            </a: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FRANCE GESTION – Paris</a:t>
            </a: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958978332"/>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wipe(left)">
                                      <p:cBhvr>
                                        <p:cTn id="7" dur="500"/>
                                        <p:tgtEl>
                                          <p:spTgt spid="307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wipe(left)">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wipe(left)">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wipe(left)">
                                      <p:cBhvr>
                                        <p:cTn id="22"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eaLnBrk="1" fontAlgn="auto" hangingPunct="1">
              <a:lnSpc>
                <a:spcPct val="90000"/>
              </a:lnSpc>
              <a:spcAft>
                <a:spcPts val="0"/>
              </a:spcAft>
              <a:buNone/>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OGA ALPES DU SUD - Sisteron</a:t>
            </a: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OGA EST VAROIS - Saint Raphaël</a:t>
            </a: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OGEA REUNION - Sainte Clotilde</a:t>
            </a:r>
          </a:p>
          <a:p>
            <a:pPr marL="198882" indent="-198882" eaLnBrk="1" fontAlgn="auto" hangingPunct="1">
              <a:lnSpc>
                <a:spcPct val="15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OMGA BOURBONNAIS ET NIVERNAIS - Moulins</a:t>
            </a:r>
          </a:p>
          <a:p>
            <a:pPr marL="198882" indent="-198882" eaLnBrk="1" fontAlgn="auto" hangingPunct="1">
              <a:lnSpc>
                <a:spcPct val="150000"/>
              </a:lnSpc>
              <a:spcAft>
                <a:spcPts val="0"/>
              </a:spcAft>
              <a:buFont typeface="Wingdings" pitchFamily="2" charset="2"/>
              <a:buChar char="Ø"/>
              <a:defRPr/>
            </a:pPr>
            <a:endParaRPr lang="fr-FR" sz="2800" b="1"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150000"/>
              </a:lnSpc>
              <a:spcAft>
                <a:spcPts val="0"/>
              </a:spcAft>
              <a:buFont typeface="Wingdings" pitchFamily="2" charset="2"/>
              <a:buChar char="Ø"/>
              <a:defRPr/>
            </a:pPr>
            <a:endParaRPr lang="fr-FR" sz="2800" b="1"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150000"/>
              </a:lnSpc>
              <a:spcAft>
                <a:spcPts val="0"/>
              </a:spcAft>
              <a:buFont typeface="Wingdings" pitchFamily="2" charset="2"/>
              <a:buChar char="Ø"/>
              <a:defRPr/>
            </a:pPr>
            <a:endParaRPr lang="fr-FR" sz="2800" b="1"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426859426"/>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wipe(left)">
                                      <p:cBhvr>
                                        <p:cTn id="7" dur="500"/>
                                        <p:tgtEl>
                                          <p:spTgt spid="307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wipe(left)">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wipe(left)">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wipe(left)">
                                      <p:cBhvr>
                                        <p:cTn id="22"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b="1" dirty="0">
              <a:latin typeface="Times New Roman" pitchFamily="18" charset="0"/>
              <a:cs typeface="Times New Roman" pitchFamily="18" charset="0"/>
              <a:sym typeface="Wingdings" pitchFamily="2" charset="2"/>
            </a:endParaRPr>
          </a:p>
          <a:p>
            <a:pPr marL="0" indent="0" eaLnBrk="1" fontAlgn="auto" hangingPunct="1">
              <a:lnSpc>
                <a:spcPct val="150000"/>
              </a:lnSpc>
              <a:spcAft>
                <a:spcPts val="0"/>
              </a:spcAft>
              <a:buNone/>
              <a:defRPr/>
            </a:pPr>
            <a:endParaRPr lang="fr-FR" sz="2800" b="1" dirty="0">
              <a:latin typeface="Times New Roman" panose="02020603050405020304" pitchFamily="18" charset="0"/>
              <a:cs typeface="Times New Roman" panose="02020603050405020304" pitchFamily="18" charset="0"/>
              <a:sym typeface="Wingdings" pitchFamily="2" charset="2"/>
            </a:endParaRPr>
          </a:p>
          <a:p>
            <a:pPr marL="0" indent="0" algn="ctr" eaLnBrk="1" fontAlgn="auto" hangingPunct="1">
              <a:lnSpc>
                <a:spcPct val="150000"/>
              </a:lnSpc>
              <a:spcAft>
                <a:spcPts val="0"/>
              </a:spcAft>
              <a:buNone/>
              <a:defRPr/>
            </a:pPr>
            <a:r>
              <a:rPr lang="fr-FR" sz="3600" b="1" dirty="0">
                <a:solidFill>
                  <a:srgbClr val="C00000"/>
                </a:solidFill>
                <a:latin typeface="Times New Roman" panose="02020603050405020304" pitchFamily="18" charset="0"/>
                <a:cs typeface="Times New Roman" panose="02020603050405020304" pitchFamily="18" charset="0"/>
                <a:sym typeface="Wingdings" pitchFamily="2" charset="2"/>
              </a:rPr>
              <a:t>LES TEMPS FORTS </a:t>
            </a:r>
          </a:p>
          <a:p>
            <a:pPr marL="0" indent="0" algn="ctr" eaLnBrk="1" fontAlgn="auto" hangingPunct="1">
              <a:lnSpc>
                <a:spcPct val="150000"/>
              </a:lnSpc>
              <a:spcAft>
                <a:spcPts val="0"/>
              </a:spcAft>
              <a:buNone/>
              <a:defRPr/>
            </a:pPr>
            <a:r>
              <a:rPr lang="fr-FR" sz="3600" b="1" dirty="0">
                <a:solidFill>
                  <a:srgbClr val="C00000"/>
                </a:solidFill>
                <a:latin typeface="Times New Roman" panose="02020603050405020304" pitchFamily="18" charset="0"/>
                <a:cs typeface="Times New Roman" panose="02020603050405020304" pitchFamily="18" charset="0"/>
                <a:sym typeface="Wingdings" pitchFamily="2" charset="2"/>
              </a:rPr>
              <a:t>DE L’ANNEE ECOULEE</a:t>
            </a:r>
          </a:p>
          <a:p>
            <a:pPr marL="198882" indent="-198882" eaLnBrk="1" fontAlgn="auto" hangingPunct="1">
              <a:lnSpc>
                <a:spcPct val="150000"/>
              </a:lnSpc>
              <a:spcAft>
                <a:spcPts val="0"/>
              </a:spcAft>
              <a:buFont typeface="Wingdings" pitchFamily="2" charset="2"/>
              <a:buChar char="Ø"/>
              <a:defRPr/>
            </a:pPr>
            <a:endParaRPr lang="fr-FR" sz="2800" b="1"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150000"/>
              </a:lnSpc>
              <a:spcAft>
                <a:spcPts val="0"/>
              </a:spcAft>
              <a:buFont typeface="Wingdings" pitchFamily="2" charset="2"/>
              <a:buChar char="Ø"/>
              <a:defRPr/>
            </a:pPr>
            <a:endParaRPr lang="fr-FR" sz="2800" b="1"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09349216"/>
      </p:ext>
    </p:extLst>
  </p:cSld>
  <p:clrMapOvr>
    <a:masterClrMapping/>
  </p:clrMapOvr>
  <p:transition spd="med">
    <p:wedg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195512" y="141685"/>
            <a:ext cx="5805488" cy="809625"/>
          </a:xfrm>
        </p:spPr>
        <p:txBody>
          <a:bodyPr>
            <a:normAutofit fontScale="90000"/>
          </a:bodyPr>
          <a:lstStyle/>
          <a:p>
            <a:pPr eaLnBrk="1" fontAlgn="auto" hangingPunct="1">
              <a:spcAft>
                <a:spcPts val="0"/>
              </a:spcAft>
              <a:defRPr/>
            </a:pP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r>
              <a:rPr lang="fr-FR" sz="2400" dirty="0">
                <a:solidFill>
                  <a:schemeClr val="accent2">
                    <a:lumMod val="50000"/>
                  </a:schemeClr>
                </a:solidFill>
                <a:latin typeface="Times New Roman" pitchFamily="18" charset="0"/>
                <a:cs typeface="Times New Roman" pitchFamily="18" charset="0"/>
              </a:rPr>
              <a:t> </a:t>
            </a:r>
            <a:r>
              <a:rPr lang="fr-FR" sz="2700" dirty="0">
                <a:solidFill>
                  <a:schemeClr val="accent1"/>
                </a:solidFill>
                <a:latin typeface="Times New Roman" pitchFamily="18" charset="0"/>
                <a:cs typeface="Times New Roman" pitchFamily="18" charset="0"/>
              </a:rPr>
              <a:t>ASSEMBLEE GENERALE ORDINAIRE </a:t>
            </a:r>
            <a:br>
              <a:rPr lang="fr-FR" sz="2700" dirty="0">
                <a:solidFill>
                  <a:schemeClr val="accent1"/>
                </a:solidFill>
                <a:latin typeface="Times New Roman" pitchFamily="18" charset="0"/>
                <a:cs typeface="Times New Roman" pitchFamily="18" charset="0"/>
              </a:rPr>
            </a:br>
            <a:r>
              <a:rPr lang="fr-FR" sz="2700" dirty="0">
                <a:solidFill>
                  <a:schemeClr val="accent1"/>
                </a:solidFill>
                <a:latin typeface="Times New Roman" pitchFamily="18" charset="0"/>
                <a:cs typeface="Times New Roman" pitchFamily="18" charset="0"/>
              </a:rPr>
              <a:t>ORDRE DU JOUR</a:t>
            </a:r>
          </a:p>
        </p:txBody>
      </p:sp>
      <p:sp>
        <p:nvSpPr>
          <p:cNvPr id="29699" name="Rectangle 3"/>
          <p:cNvSpPr>
            <a:spLocks noGrp="1" noChangeArrowheads="1"/>
          </p:cNvSpPr>
          <p:nvPr>
            <p:ph sz="quarter" idx="1"/>
          </p:nvPr>
        </p:nvSpPr>
        <p:spPr>
          <a:xfrm>
            <a:off x="288336" y="1085851"/>
            <a:ext cx="8388120" cy="3459956"/>
          </a:xfrm>
        </p:spPr>
        <p:txBody>
          <a:bodyPr/>
          <a:lstStyle/>
          <a:p>
            <a:pPr marL="0" indent="0" algn="just" eaLnBrk="1" hangingPunct="1">
              <a:buClr>
                <a:schemeClr val="tx1"/>
              </a:buClr>
              <a:buSzPct val="200000"/>
              <a:buNone/>
            </a:pPr>
            <a:r>
              <a:rPr lang="fr-FR" sz="3600" dirty="0">
                <a:latin typeface="Times New Roman" pitchFamily="18" charset="0"/>
                <a:cs typeface="Times New Roman" pitchFamily="18" charset="0"/>
              </a:rPr>
              <a:t>-Lecture du rapport d’activité</a:t>
            </a:r>
          </a:p>
          <a:p>
            <a:pPr marL="0" indent="0" algn="just" eaLnBrk="1" hangingPunct="1">
              <a:buClr>
                <a:schemeClr val="tx1"/>
              </a:buClr>
              <a:buSzPct val="200000"/>
              <a:buNone/>
            </a:pPr>
            <a:r>
              <a:rPr lang="fr-FR" sz="3600" dirty="0">
                <a:latin typeface="Times New Roman" pitchFamily="18" charset="0"/>
                <a:cs typeface="Times New Roman" pitchFamily="18" charset="0"/>
              </a:rPr>
              <a:t>-Lecture du rapport financier</a:t>
            </a:r>
          </a:p>
          <a:p>
            <a:pPr marL="0" indent="0" algn="just" eaLnBrk="1" hangingPunct="1">
              <a:buClr>
                <a:schemeClr val="tx1"/>
              </a:buClr>
              <a:buSzPct val="200000"/>
              <a:buNone/>
            </a:pPr>
            <a:r>
              <a:rPr lang="fr-FR" sz="3600" dirty="0">
                <a:latin typeface="Times New Roman" pitchFamily="18" charset="0"/>
                <a:cs typeface="Times New Roman" pitchFamily="18" charset="0"/>
              </a:rPr>
              <a:t>-Lecture du rapport du Censeur</a:t>
            </a:r>
          </a:p>
          <a:p>
            <a:pPr marL="0" indent="0" algn="just" eaLnBrk="1" hangingPunct="1">
              <a:buClr>
                <a:schemeClr val="tx1"/>
              </a:buClr>
              <a:buSzPct val="200000"/>
              <a:buNone/>
            </a:pPr>
            <a:r>
              <a:rPr lang="fr-FR" sz="3600" dirty="0">
                <a:latin typeface="Times New Roman" pitchFamily="18" charset="0"/>
                <a:cs typeface="Times New Roman" pitchFamily="18" charset="0"/>
              </a:rPr>
              <a:t>-Vote relatif aux rapports et quitus aux administrateurs</a:t>
            </a:r>
          </a:p>
          <a:p>
            <a:pPr marL="0" indent="0" eaLnBrk="1" hangingPunct="1">
              <a:buClr>
                <a:schemeClr val="tx1"/>
              </a:buClr>
              <a:buSzPct val="200000"/>
              <a:buNone/>
            </a:pPr>
            <a:endParaRPr lang="fr-FR" sz="2700" dirty="0">
              <a:latin typeface="Bookman Old Style" pitchFamily="18" charset="0"/>
              <a:cs typeface="Times New Roman" pitchFamily="18" charset="0"/>
            </a:endParaRPr>
          </a:p>
        </p:txBody>
      </p:sp>
      <p:pic>
        <p:nvPicPr>
          <p:cNvPr id="5" name="~PP293.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2" name="Image 1"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8336" y="241350"/>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wipe(left)">
                                      <p:cBhvr>
                                        <p:cTn id="11" dur="500"/>
                                        <p:tgtEl>
                                          <p:spTgt spid="296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9">
                                            <p:txEl>
                                              <p:pRg st="1" end="1"/>
                                            </p:txEl>
                                          </p:spTgt>
                                        </p:tgtEl>
                                        <p:attrNameLst>
                                          <p:attrName>style.visibility</p:attrName>
                                        </p:attrNameLst>
                                      </p:cBhvr>
                                      <p:to>
                                        <p:strVal val="visible"/>
                                      </p:to>
                                    </p:set>
                                    <p:animEffect transition="in" filter="wipe(left)">
                                      <p:cBhvr>
                                        <p:cTn id="16" dur="500"/>
                                        <p:tgtEl>
                                          <p:spTgt spid="296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wipe(left)">
                                      <p:cBhvr>
                                        <p:cTn id="21" dur="500"/>
                                        <p:tgtEl>
                                          <p:spTgt spid="2969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699">
                                            <p:txEl>
                                              <p:pRg st="3" end="3"/>
                                            </p:txEl>
                                          </p:spTgt>
                                        </p:tgtEl>
                                        <p:attrNameLst>
                                          <p:attrName>style.visibility</p:attrName>
                                        </p:attrNameLst>
                                      </p:cBhvr>
                                      <p:to>
                                        <p:strVal val="visible"/>
                                      </p:to>
                                    </p:set>
                                    <p:animEffect transition="in" filter="wipe(left)">
                                      <p:cBhvr>
                                        <p:cTn id="26"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7"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296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a:xfrm>
            <a:off x="107504" y="699542"/>
            <a:ext cx="8534400" cy="569119"/>
          </a:xfrm>
        </p:spPr>
        <p:txBody>
          <a:bodyPr/>
          <a:lstStyle/>
          <a:p>
            <a:r>
              <a:rPr lang="fr-FR" sz="3200" dirty="0">
                <a:solidFill>
                  <a:srgbClr val="C00000"/>
                </a:solidFill>
              </a:rPr>
              <a:t>L’ALLIANCE FCGA UNASA, un an après</a:t>
            </a:r>
            <a:br>
              <a:rPr lang="fr-FR" sz="3200"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p:txBody>
          <a:bodyPr/>
          <a:lstStyle/>
          <a:p>
            <a:pPr marL="0" indent="0" algn="ctr">
              <a:buNone/>
            </a:pPr>
            <a:r>
              <a:rPr lang="fr-FR" sz="3200" b="1" u="sng" dirty="0"/>
              <a:t>Les principes fondamentaux</a:t>
            </a:r>
          </a:p>
          <a:p>
            <a:pPr lvl="0"/>
            <a:r>
              <a:rPr lang="fr-FR" sz="2800" dirty="0"/>
              <a:t>Loyauté vis-à-vis de la profession comptable dans l’indépendance vis-à-vis de ses instances représentatives, ordre et syndicats ; </a:t>
            </a:r>
          </a:p>
          <a:p>
            <a:pPr lvl="0"/>
            <a:r>
              <a:rPr lang="fr-FR" sz="2800" dirty="0"/>
              <a:t>L’exécution loyale en collaboration avec la Direction Générale des Finances Publiques des missions confiées aux Organismes de Gestion Agréés par le législateur ;</a:t>
            </a:r>
          </a:p>
          <a:p>
            <a:pPr marL="0" indent="0">
              <a:buNone/>
            </a:pPr>
            <a:endParaRPr lang="fr-FR" sz="3200" dirty="0"/>
          </a:p>
        </p:txBody>
      </p:sp>
    </p:spTree>
    <p:extLst>
      <p:ext uri="{BB962C8B-B14F-4D97-AF65-F5344CB8AC3E}">
        <p14:creationId xmlns:p14="http://schemas.microsoft.com/office/powerpoint/2010/main" val="4014994293"/>
      </p:ext>
    </p:extLst>
  </p:cSld>
  <p:clrMapOvr>
    <a:masterClrMapping/>
  </p:clrMapOvr>
  <p:transition spd="med">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p:txBody>
          <a:bodyPr/>
          <a:lstStyle/>
          <a:p>
            <a:r>
              <a:rPr lang="fr-FR" sz="3200" dirty="0">
                <a:solidFill>
                  <a:srgbClr val="C00000"/>
                </a:solidFill>
              </a:rPr>
              <a:t>L’ALLIANCE FCGA UNASA, un an après</a:t>
            </a: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a:xfrm>
            <a:off x="301752" y="1145286"/>
            <a:ext cx="8662736" cy="3658712"/>
          </a:xfrm>
        </p:spPr>
        <p:txBody>
          <a:bodyPr/>
          <a:lstStyle/>
          <a:p>
            <a:pPr marL="0" lvl="0" indent="0">
              <a:buNone/>
            </a:pPr>
            <a:r>
              <a:rPr lang="fr-FR" sz="2800" dirty="0"/>
              <a:t>Le fait que l’association </a:t>
            </a:r>
            <a:r>
              <a:rPr lang="fr-FR" sz="2800" b="1" dirty="0"/>
              <a:t>ALLIANCE FCGA UNASA </a:t>
            </a:r>
            <a:r>
              <a:rPr lang="fr-FR" sz="2800" dirty="0"/>
              <a:t>n’est pas la représentante des professionnels adhérents des Organismes de Gestion Agrées ;</a:t>
            </a:r>
          </a:p>
          <a:p>
            <a:pPr marL="0" lvl="0" indent="0">
              <a:buNone/>
            </a:pPr>
            <a:r>
              <a:rPr lang="fr-FR" sz="2800" dirty="0"/>
              <a:t>Une étroite collaboration avec les directeurs et permanents des OGA ;</a:t>
            </a:r>
          </a:p>
          <a:p>
            <a:pPr marL="0" lvl="0" indent="0">
              <a:buNone/>
            </a:pPr>
            <a:r>
              <a:rPr lang="fr-FR" sz="2800" dirty="0"/>
              <a:t>L’étude de la faisabilité de la fusion des instances respectives en une seule association au plus tard le 31 décembre 2020.</a:t>
            </a:r>
          </a:p>
          <a:p>
            <a:pPr marL="0" indent="0">
              <a:buNone/>
            </a:pPr>
            <a:endParaRPr lang="fr-FR" sz="3200" dirty="0"/>
          </a:p>
        </p:txBody>
      </p:sp>
    </p:spTree>
    <p:extLst>
      <p:ext uri="{BB962C8B-B14F-4D97-AF65-F5344CB8AC3E}">
        <p14:creationId xmlns:p14="http://schemas.microsoft.com/office/powerpoint/2010/main" val="3062259222"/>
      </p:ext>
    </p:extLst>
  </p:cSld>
  <p:clrMapOvr>
    <a:masterClrMapping/>
  </p:clrMapOvr>
  <p:transition spd="med">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a:xfrm>
            <a:off x="107504" y="699542"/>
            <a:ext cx="8534400" cy="569119"/>
          </a:xfrm>
        </p:spPr>
        <p:txBody>
          <a:bodyPr/>
          <a:lstStyle/>
          <a:p>
            <a:r>
              <a:rPr lang="fr-FR" sz="3200" dirty="0">
                <a:solidFill>
                  <a:srgbClr val="C00000"/>
                </a:solidFill>
              </a:rPr>
              <a:t>L’ALLIANCE FCGA UNASA, un an après</a:t>
            </a:r>
            <a:br>
              <a:rPr lang="fr-FR" sz="3200"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a:xfrm>
            <a:off x="320040" y="981483"/>
            <a:ext cx="8503920" cy="3658712"/>
          </a:xfrm>
        </p:spPr>
        <p:txBody>
          <a:bodyPr/>
          <a:lstStyle/>
          <a:p>
            <a:pPr marL="0" indent="0" algn="ctr">
              <a:buNone/>
            </a:pPr>
            <a:r>
              <a:rPr lang="fr-FR" sz="3200" b="1" u="sng" dirty="0"/>
              <a:t>Un triple objectif</a:t>
            </a:r>
          </a:p>
          <a:p>
            <a:pPr marL="0" lvl="0" indent="0">
              <a:buNone/>
            </a:pPr>
            <a:r>
              <a:rPr lang="fr-FR" sz="2400" dirty="0"/>
              <a:t>Mutualiser le maximum de services offerts par chacune des organisations membres de </a:t>
            </a:r>
            <a:r>
              <a:rPr lang="fr-FR" sz="2400" b="1" dirty="0"/>
              <a:t>ALLIANCE FCGA UNASA.</a:t>
            </a:r>
            <a:endParaRPr lang="fr-FR" sz="2400" dirty="0"/>
          </a:p>
          <a:p>
            <a:pPr marL="0" lvl="0" indent="0">
              <a:buNone/>
            </a:pPr>
            <a:r>
              <a:rPr lang="fr-FR" sz="2400" dirty="0"/>
              <a:t>Etre un centre de réflexion et de propositions en vue de faciliter l’accomplissement de leurs missions par les Organismes de Gestion Agréés membres de chacune des fédérations membres de </a:t>
            </a:r>
            <a:r>
              <a:rPr lang="fr-FR" sz="2400" b="1" dirty="0"/>
              <a:t>ALLIANCE FCGA UNASA.</a:t>
            </a:r>
            <a:endParaRPr lang="fr-FR" sz="2400" dirty="0"/>
          </a:p>
          <a:p>
            <a:pPr marL="0" lvl="0" indent="0">
              <a:buNone/>
            </a:pPr>
            <a:r>
              <a:rPr lang="fr-FR" sz="2400" dirty="0"/>
              <a:t>Etudier l’opportunité et la faisabilité de fusion des deux organisations et de préparer les conditions de cette fusion.</a:t>
            </a:r>
          </a:p>
          <a:p>
            <a:pPr marL="0" indent="0">
              <a:buNone/>
            </a:pPr>
            <a:br>
              <a:rPr lang="fr-FR" sz="2400" dirty="0"/>
            </a:br>
            <a:endParaRPr lang="fr-FR" sz="2400" dirty="0"/>
          </a:p>
        </p:txBody>
      </p:sp>
    </p:spTree>
    <p:extLst>
      <p:ext uri="{BB962C8B-B14F-4D97-AF65-F5344CB8AC3E}">
        <p14:creationId xmlns:p14="http://schemas.microsoft.com/office/powerpoint/2010/main" val="1831079048"/>
      </p:ext>
    </p:extLst>
  </p:cSld>
  <p:clrMapOvr>
    <a:masterClrMapping/>
  </p:clrMapOvr>
  <p:transition spd="med">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a:xfrm>
            <a:off x="107504" y="699542"/>
            <a:ext cx="8534400" cy="569119"/>
          </a:xfrm>
        </p:spPr>
        <p:txBody>
          <a:bodyPr/>
          <a:lstStyle/>
          <a:p>
            <a:r>
              <a:rPr lang="fr-FR" sz="3200" dirty="0">
                <a:solidFill>
                  <a:srgbClr val="C00000"/>
                </a:solidFill>
              </a:rPr>
              <a:t>L’ALLIANCE FCGA UNASA, un an après</a:t>
            </a:r>
            <a:br>
              <a:rPr lang="fr-FR" sz="3200"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a:xfrm>
            <a:off x="320040" y="981483"/>
            <a:ext cx="8503920" cy="3658712"/>
          </a:xfrm>
        </p:spPr>
        <p:txBody>
          <a:bodyPr/>
          <a:lstStyle/>
          <a:p>
            <a:pPr marL="0" indent="0" algn="ctr">
              <a:buNone/>
            </a:pPr>
            <a:endParaRPr lang="fr-FR" sz="2400" dirty="0"/>
          </a:p>
          <a:p>
            <a:pPr marL="0" indent="0" algn="ctr">
              <a:buNone/>
            </a:pPr>
            <a:endParaRPr lang="fr-FR" sz="2400" dirty="0"/>
          </a:p>
          <a:p>
            <a:pPr marL="0" indent="0" algn="ctr">
              <a:buNone/>
            </a:pPr>
            <a:r>
              <a:rPr lang="fr-FR" sz="3600" b="1" dirty="0">
                <a:solidFill>
                  <a:srgbClr val="002060"/>
                </a:solidFill>
              </a:rPr>
              <a:t>1</a:t>
            </a:r>
            <a:r>
              <a:rPr lang="fr-FR" sz="3600" b="1" baseline="30000" dirty="0">
                <a:solidFill>
                  <a:srgbClr val="002060"/>
                </a:solidFill>
              </a:rPr>
              <a:t>er</a:t>
            </a:r>
            <a:r>
              <a:rPr lang="fr-FR" sz="3600" b="1" dirty="0">
                <a:solidFill>
                  <a:srgbClr val="002060"/>
                </a:solidFill>
              </a:rPr>
              <a:t> temps fort : réunion du 6 février 2019</a:t>
            </a:r>
          </a:p>
          <a:p>
            <a:pPr marL="0" indent="0">
              <a:buNone/>
            </a:pPr>
            <a:endParaRPr lang="fr-FR" sz="2400" b="1" dirty="0"/>
          </a:p>
          <a:p>
            <a:pPr marL="0" indent="0">
              <a:buNone/>
            </a:pPr>
            <a:r>
              <a:rPr lang="fr-FR" sz="3200" dirty="0"/>
              <a:t>La FCGA, l’UNASA et l’ANPRECEGA réunies</a:t>
            </a:r>
          </a:p>
          <a:p>
            <a:pPr marL="0" indent="0">
              <a:buNone/>
            </a:pPr>
            <a:r>
              <a:rPr lang="fr-FR" sz="3200" dirty="0"/>
              <a:t>150 participants issus des trois structures</a:t>
            </a:r>
          </a:p>
          <a:p>
            <a:pPr marL="0" indent="0">
              <a:buNone/>
            </a:pPr>
            <a:endParaRPr lang="fr-FR" sz="2400" dirty="0"/>
          </a:p>
          <a:p>
            <a:pPr marL="0" indent="0">
              <a:buNone/>
            </a:pPr>
            <a:endParaRPr lang="fr-FR" sz="2400" dirty="0"/>
          </a:p>
        </p:txBody>
      </p:sp>
    </p:spTree>
    <p:extLst>
      <p:ext uri="{BB962C8B-B14F-4D97-AF65-F5344CB8AC3E}">
        <p14:creationId xmlns:p14="http://schemas.microsoft.com/office/powerpoint/2010/main" val="3188667287"/>
      </p:ext>
    </p:extLst>
  </p:cSld>
  <p:clrMapOvr>
    <a:masterClrMapping/>
  </p:clrMapOvr>
  <p:transition spd="med">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a:xfrm>
            <a:off x="107504" y="699542"/>
            <a:ext cx="8534400" cy="569119"/>
          </a:xfrm>
        </p:spPr>
        <p:txBody>
          <a:bodyPr/>
          <a:lstStyle/>
          <a:p>
            <a:r>
              <a:rPr lang="fr-FR" sz="3200" dirty="0">
                <a:solidFill>
                  <a:srgbClr val="C00000"/>
                </a:solidFill>
              </a:rPr>
              <a:t>L’ALLIANCE FCGA UNASA, un an après</a:t>
            </a:r>
            <a:br>
              <a:rPr lang="fr-FR" sz="3200"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a:xfrm>
            <a:off x="320040" y="981483"/>
            <a:ext cx="8503920" cy="3658712"/>
          </a:xfrm>
        </p:spPr>
        <p:txBody>
          <a:bodyPr/>
          <a:lstStyle/>
          <a:p>
            <a:pPr marL="0" indent="0" algn="ctr">
              <a:buNone/>
            </a:pPr>
            <a:endParaRPr lang="fr-FR" sz="2400" dirty="0"/>
          </a:p>
          <a:p>
            <a:pPr marL="0" indent="0" algn="ctr">
              <a:buNone/>
            </a:pPr>
            <a:endParaRPr lang="fr-FR" sz="2400" dirty="0"/>
          </a:p>
          <a:p>
            <a:pPr marL="0" indent="0" algn="ctr">
              <a:buNone/>
            </a:pPr>
            <a:r>
              <a:rPr lang="fr-FR" sz="3600" b="1" dirty="0"/>
              <a:t>Des réunions régulières, Conseils d’administration et Comité de présidence</a:t>
            </a:r>
            <a:endParaRPr lang="fr-FR" sz="2400" dirty="0"/>
          </a:p>
          <a:p>
            <a:pPr marL="0" indent="0" algn="ctr">
              <a:buNone/>
            </a:pPr>
            <a:r>
              <a:rPr lang="fr-FR" sz="3600" b="1" dirty="0"/>
              <a:t>ont permis d’aborder tous les sujets de fond </a:t>
            </a:r>
          </a:p>
        </p:txBody>
      </p:sp>
    </p:spTree>
    <p:extLst>
      <p:ext uri="{BB962C8B-B14F-4D97-AF65-F5344CB8AC3E}">
        <p14:creationId xmlns:p14="http://schemas.microsoft.com/office/powerpoint/2010/main" val="2094521488"/>
      </p:ext>
    </p:extLst>
  </p:cSld>
  <p:clrMapOvr>
    <a:masterClrMapping/>
  </p:clrMapOvr>
  <p:transition spd="med">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a:xfrm>
            <a:off x="107504" y="699542"/>
            <a:ext cx="8534400" cy="569119"/>
          </a:xfrm>
        </p:spPr>
        <p:txBody>
          <a:bodyPr/>
          <a:lstStyle/>
          <a:p>
            <a:r>
              <a:rPr lang="fr-FR" sz="3200" dirty="0">
                <a:solidFill>
                  <a:srgbClr val="C00000"/>
                </a:solidFill>
              </a:rPr>
              <a:t>L’ALLIANCE FCGA UNASA, un an après</a:t>
            </a:r>
            <a:br>
              <a:rPr lang="fr-FR" sz="3200"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a:xfrm>
            <a:off x="320040" y="981483"/>
            <a:ext cx="8503920" cy="3658712"/>
          </a:xfrm>
        </p:spPr>
        <p:txBody>
          <a:bodyPr/>
          <a:lstStyle/>
          <a:p>
            <a:pPr marL="0" indent="0" algn="ctr">
              <a:buNone/>
            </a:pPr>
            <a:endParaRPr lang="fr-FR" sz="2400" dirty="0"/>
          </a:p>
          <a:p>
            <a:pPr marL="0" indent="0" algn="ctr">
              <a:buNone/>
            </a:pPr>
            <a:endParaRPr lang="fr-FR" sz="2400" dirty="0"/>
          </a:p>
          <a:p>
            <a:pPr marL="0" indent="0" algn="ctr">
              <a:buNone/>
            </a:pPr>
            <a:r>
              <a:rPr lang="fr-FR" sz="3600" b="1" dirty="0"/>
              <a:t>Prochain chantier : </a:t>
            </a:r>
          </a:p>
          <a:p>
            <a:pPr marL="0" indent="0" algn="ctr">
              <a:buNone/>
            </a:pPr>
            <a:endParaRPr lang="fr-FR" sz="3600" b="1" dirty="0"/>
          </a:p>
          <a:p>
            <a:pPr marL="0" indent="0" algn="ctr">
              <a:buNone/>
            </a:pPr>
            <a:r>
              <a:rPr lang="fr-FR" sz="3600" b="1" dirty="0"/>
              <a:t>La newsletter commune INFOGÉA</a:t>
            </a:r>
          </a:p>
        </p:txBody>
      </p:sp>
    </p:spTree>
    <p:extLst>
      <p:ext uri="{BB962C8B-B14F-4D97-AF65-F5344CB8AC3E}">
        <p14:creationId xmlns:p14="http://schemas.microsoft.com/office/powerpoint/2010/main" val="1198534471"/>
      </p:ext>
    </p:extLst>
  </p:cSld>
  <p:clrMapOvr>
    <a:masterClrMapping/>
  </p:clrMapOvr>
  <p:transition spd="med">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7CD21-1F00-BD4F-AD72-1992D5659BF6}"/>
              </a:ext>
            </a:extLst>
          </p:cNvPr>
          <p:cNvSpPr>
            <a:spLocks noGrp="1"/>
          </p:cNvSpPr>
          <p:nvPr>
            <p:ph type="title"/>
          </p:nvPr>
        </p:nvSpPr>
        <p:spPr>
          <a:xfrm>
            <a:off x="107504" y="699542"/>
            <a:ext cx="8534400" cy="569119"/>
          </a:xfrm>
        </p:spPr>
        <p:txBody>
          <a:bodyPr/>
          <a:lstStyle/>
          <a:p>
            <a:r>
              <a:rPr lang="fr-FR" sz="3200" dirty="0">
                <a:solidFill>
                  <a:srgbClr val="C00000"/>
                </a:solidFill>
              </a:rPr>
              <a:t>L’ALLIANCE FCGA UNASA, un an après</a:t>
            </a:r>
            <a:br>
              <a:rPr lang="fr-FR" sz="3200"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82E40017-C7D5-1A40-B4EC-D89FA1E59A8C}"/>
              </a:ext>
            </a:extLst>
          </p:cNvPr>
          <p:cNvSpPr>
            <a:spLocks noGrp="1"/>
          </p:cNvSpPr>
          <p:nvPr>
            <p:ph sz="quarter" idx="1"/>
          </p:nvPr>
        </p:nvSpPr>
        <p:spPr>
          <a:xfrm>
            <a:off x="320040" y="981483"/>
            <a:ext cx="8503920" cy="3658712"/>
          </a:xfrm>
        </p:spPr>
        <p:txBody>
          <a:bodyPr/>
          <a:lstStyle/>
          <a:p>
            <a:pPr marL="0" indent="0" algn="ctr">
              <a:buNone/>
            </a:pPr>
            <a:endParaRPr lang="fr-FR" sz="2400" dirty="0"/>
          </a:p>
          <a:p>
            <a:pPr marL="0" indent="0" algn="ctr">
              <a:buNone/>
            </a:pPr>
            <a:endParaRPr lang="fr-FR" sz="2400" dirty="0"/>
          </a:p>
          <a:p>
            <a:pPr marL="0" indent="0" algn="ctr">
              <a:buNone/>
            </a:pPr>
            <a:r>
              <a:rPr lang="fr-FR" sz="3600" b="1" dirty="0">
                <a:solidFill>
                  <a:srgbClr val="002060"/>
                </a:solidFill>
              </a:rPr>
              <a:t>Dans un contexte très mouvant et un défi à relever : </a:t>
            </a:r>
          </a:p>
          <a:p>
            <a:pPr marL="0" indent="0" algn="ctr">
              <a:buNone/>
            </a:pPr>
            <a:r>
              <a:rPr lang="fr-FR" sz="3600" b="1" dirty="0">
                <a:solidFill>
                  <a:srgbClr val="002060"/>
                </a:solidFill>
              </a:rPr>
              <a:t>La réforme des OGA  </a:t>
            </a:r>
          </a:p>
        </p:txBody>
      </p:sp>
    </p:spTree>
    <p:extLst>
      <p:ext uri="{BB962C8B-B14F-4D97-AF65-F5344CB8AC3E}">
        <p14:creationId xmlns:p14="http://schemas.microsoft.com/office/powerpoint/2010/main" val="1517160866"/>
      </p:ext>
    </p:extLst>
  </p:cSld>
  <p:clrMapOvr>
    <a:masterClrMapping/>
  </p:clrMapOvr>
  <p:transition spd="med">
    <p:wedge/>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277541" y="1006078"/>
            <a:ext cx="6562725"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4000" dirty="0">
                <a:solidFill>
                  <a:srgbClr val="C00000"/>
                </a:solidFill>
                <a:latin typeface="Times New Roman" pitchFamily="18" charset="0"/>
                <a:cs typeface="Times New Roman" pitchFamily="18" charset="0"/>
              </a:rPr>
              <a:t>LES OGA FACE À DE NOUVELLES INCERTITUDES</a:t>
            </a:r>
          </a:p>
          <a:p>
            <a:pPr marL="198882" indent="-198882" algn="ctr" eaLnBrk="1" fontAlgn="auto" hangingPunct="1">
              <a:lnSpc>
                <a:spcPct val="90000"/>
              </a:lnSpc>
              <a:spcAft>
                <a:spcPts val="0"/>
              </a:spcAft>
              <a:buFont typeface="Wingdings 2"/>
              <a:buChar char=""/>
              <a:defRPr/>
            </a:pPr>
            <a:endParaRPr lang="fr-FR" sz="27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4224775729"/>
      </p:ext>
    </p:extLst>
  </p:cSld>
  <p:clrMapOvr>
    <a:masterClrMapping/>
  </p:clrMapOvr>
  <p:transition spd="med">
    <p:wedge/>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513" y="1006078"/>
            <a:ext cx="8640960" cy="3737372"/>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3500" dirty="0">
                <a:latin typeface="Times New Roman" pitchFamily="18" charset="0"/>
                <a:cs typeface="Times New Roman" pitchFamily="18" charset="0"/>
                <a:sym typeface="Wingdings" pitchFamily="2" charset="2"/>
              </a:rPr>
              <a:t>Avril 2019 : la menace de la suppression des 25% refait surface</a:t>
            </a:r>
          </a:p>
          <a:p>
            <a:pPr marL="198882" indent="-198882" eaLnBrk="1" fontAlgn="auto" hangingPunct="1">
              <a:lnSpc>
                <a:spcPct val="90000"/>
              </a:lnSpc>
              <a:spcAft>
                <a:spcPts val="0"/>
              </a:spcAft>
              <a:buFont typeface="Wingdings 2"/>
              <a:buChar char=""/>
              <a:defRPr/>
            </a:pPr>
            <a:endParaRPr lang="fr-FR" sz="3500" dirty="0">
              <a:latin typeface="Times New Roman" pitchFamily="18" charset="0"/>
              <a:cs typeface="Times New Roman" pitchFamily="18" charset="0"/>
              <a:sym typeface="Wingdings" pitchFamily="2" charset="2"/>
            </a:endParaRPr>
          </a:p>
          <a:p>
            <a:pPr marL="0" indent="0" eaLnBrk="1" fontAlgn="auto" hangingPunct="1">
              <a:lnSpc>
                <a:spcPct val="90000"/>
              </a:lnSpc>
              <a:spcAft>
                <a:spcPts val="0"/>
              </a:spcAft>
              <a:buNone/>
              <a:defRPr/>
            </a:pPr>
            <a:r>
              <a:rPr lang="fr-FR" sz="3500" dirty="0">
                <a:latin typeface="Times New Roman" pitchFamily="18" charset="0"/>
                <a:cs typeface="Times New Roman" pitchFamily="18" charset="0"/>
                <a:sym typeface="Wingdings" pitchFamily="2" charset="2"/>
              </a:rPr>
              <a:t>Formation d’un groupe de travail entre l’UNASA, la FCGA, l’UFCA, l’AIROGA, l’ANPRECEGA </a:t>
            </a:r>
          </a:p>
          <a:p>
            <a:pPr marL="198882" indent="-198882" eaLnBrk="1" fontAlgn="auto" hangingPunct="1">
              <a:lnSpc>
                <a:spcPct val="90000"/>
              </a:lnSpc>
              <a:spcAft>
                <a:spcPts val="0"/>
              </a:spcAft>
              <a:buFont typeface="Wingdings 2"/>
              <a:buChar char=""/>
              <a:defRPr/>
            </a:pPr>
            <a:endParaRPr lang="fr-FR" sz="3500" dirty="0">
              <a:latin typeface="Times New Roman" pitchFamily="18" charset="0"/>
              <a:cs typeface="Times New Roman" pitchFamily="18" charset="0"/>
              <a:sym typeface="Wingdings" pitchFamily="2" charset="2"/>
            </a:endParaRPr>
          </a:p>
          <a:p>
            <a:pPr marL="0" indent="0" eaLnBrk="1" fontAlgn="auto" hangingPunct="1">
              <a:lnSpc>
                <a:spcPct val="90000"/>
              </a:lnSpc>
              <a:spcAft>
                <a:spcPts val="0"/>
              </a:spcAft>
              <a:buNone/>
              <a:defRPr/>
            </a:pPr>
            <a:r>
              <a:rPr lang="fr-FR" sz="3500" dirty="0">
                <a:latin typeface="Times New Roman" pitchFamily="18" charset="0"/>
                <a:cs typeface="Times New Roman" pitchFamily="18" charset="0"/>
                <a:sym typeface="Wingdings" pitchFamily="2" charset="2"/>
              </a:rPr>
              <a:t>Son objectif : établir </a:t>
            </a:r>
            <a:r>
              <a:rPr lang="fr-FR" sz="3500" dirty="0">
                <a:solidFill>
                  <a:srgbClr val="C00000"/>
                </a:solidFill>
                <a:latin typeface="Times New Roman" pitchFamily="18" charset="0"/>
                <a:cs typeface="Times New Roman" pitchFamily="18" charset="0"/>
                <a:sym typeface="Wingdings" pitchFamily="2" charset="2"/>
              </a:rPr>
              <a:t>une plateforme de propositions alternative</a:t>
            </a:r>
            <a:r>
              <a:rPr lang="fr-FR" sz="3500" dirty="0">
                <a:solidFill>
                  <a:srgbClr val="FF0000"/>
                </a:solidFill>
                <a:latin typeface="Times New Roman" pitchFamily="18" charset="0"/>
                <a:cs typeface="Times New Roman" pitchFamily="18" charset="0"/>
                <a:sym typeface="Wingdings" pitchFamily="2" charset="2"/>
              </a:rPr>
              <a:t>s</a:t>
            </a:r>
            <a:r>
              <a:rPr lang="fr-FR" sz="3500" dirty="0">
                <a:latin typeface="Times New Roman" pitchFamily="18" charset="0"/>
                <a:cs typeface="Times New Roman" pitchFamily="18" charset="0"/>
                <a:sym typeface="Wingdings" pitchFamily="2" charset="2"/>
              </a:rPr>
              <a:t> en cas de suppression du dispositif de majoration</a:t>
            </a: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682054480"/>
      </p:ext>
    </p:extLst>
  </p:cSld>
  <p:clrMapOvr>
    <a:masterClrMapping/>
  </p:clrMapOvr>
  <p:transition spd="med">
    <p:wedge/>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07504" y="962416"/>
            <a:ext cx="8640960"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3200" dirty="0">
                <a:latin typeface="Times New Roman" pitchFamily="18" charset="0"/>
                <a:cs typeface="Times New Roman" pitchFamily="18" charset="0"/>
                <a:sym typeface="Wingdings" pitchFamily="2" charset="2"/>
              </a:rPr>
              <a:t>28 juin 2019 : Lettre de mission des Ministres à l’Inspection Générale des Finances  </a:t>
            </a:r>
          </a:p>
          <a:p>
            <a:pPr marL="198882" indent="-198882" algn="just" eaLnBrk="1" fontAlgn="auto" hangingPunct="1">
              <a:lnSpc>
                <a:spcPct val="90000"/>
              </a:lnSpc>
              <a:spcAft>
                <a:spcPts val="0"/>
              </a:spcAft>
              <a:buFont typeface="Wingdings 2"/>
              <a:buChar char=""/>
              <a:defRPr/>
            </a:pPr>
            <a:endParaRPr lang="fr-FR" sz="3200" dirty="0">
              <a:latin typeface="Times New Roman" pitchFamily="18" charset="0"/>
              <a:cs typeface="Times New Roman" pitchFamily="18" charset="0"/>
              <a:sym typeface="Wingdings" pitchFamily="2" charset="2"/>
            </a:endParaRPr>
          </a:p>
          <a:p>
            <a:pPr marL="0" indent="0" algn="just" eaLnBrk="1" fontAlgn="auto" hangingPunct="1">
              <a:lnSpc>
                <a:spcPct val="90000"/>
              </a:lnSpc>
              <a:spcAft>
                <a:spcPts val="0"/>
              </a:spcAft>
              <a:buNone/>
              <a:defRPr/>
            </a:pPr>
            <a:r>
              <a:rPr lang="fr-FR" sz="3200" dirty="0">
                <a:latin typeface="Times New Roman" pitchFamily="18" charset="0"/>
                <a:cs typeface="Times New Roman" pitchFamily="18" charset="0"/>
                <a:sym typeface="Wingdings" pitchFamily="2" charset="2"/>
              </a:rPr>
              <a:t>Septembre/Octobre 2019 : Audition par l’IGF de l’ensemble des acteurs, Fédérations d’OGA, Ordre des experts-comptables, syndicats des TPE, </a:t>
            </a:r>
            <a:r>
              <a:rPr lang="fr-FR" sz="3200" dirty="0" err="1">
                <a:latin typeface="Times New Roman" pitchFamily="18" charset="0"/>
                <a:cs typeface="Times New Roman" pitchFamily="18" charset="0"/>
                <a:sym typeface="Wingdings" pitchFamily="2" charset="2"/>
              </a:rPr>
              <a:t>etc</a:t>
            </a:r>
            <a:endParaRPr lang="fr-FR" sz="3200"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sz="28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sz="28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582746037"/>
      </p:ext>
    </p:extLst>
  </p:cSld>
  <p:clrMapOvr>
    <a:masterClrMapping/>
  </p:clrMapOvr>
  <p:transition spd="med">
    <p:wedg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195512" y="141685"/>
            <a:ext cx="5805488" cy="809625"/>
          </a:xfrm>
        </p:spPr>
        <p:txBody>
          <a:bodyPr>
            <a:normAutofit fontScale="90000"/>
          </a:bodyPr>
          <a:lstStyle/>
          <a:p>
            <a:pPr eaLnBrk="1" fontAlgn="auto" hangingPunct="1">
              <a:spcAft>
                <a:spcPts val="0"/>
              </a:spcAft>
              <a:defRPr/>
            </a:pP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br>
              <a:rPr lang="fr-FR" sz="2400" dirty="0">
                <a:solidFill>
                  <a:schemeClr val="accent2">
                    <a:lumMod val="50000"/>
                  </a:schemeClr>
                </a:solidFill>
                <a:latin typeface="Times New Roman" pitchFamily="18" charset="0"/>
                <a:cs typeface="Times New Roman" pitchFamily="18" charset="0"/>
              </a:rPr>
            </a:br>
            <a:r>
              <a:rPr lang="fr-FR" sz="2400" dirty="0">
                <a:solidFill>
                  <a:schemeClr val="accent2">
                    <a:lumMod val="50000"/>
                  </a:schemeClr>
                </a:solidFill>
                <a:latin typeface="Times New Roman" pitchFamily="18" charset="0"/>
                <a:cs typeface="Times New Roman" pitchFamily="18" charset="0"/>
              </a:rPr>
              <a:t> </a:t>
            </a:r>
            <a:r>
              <a:rPr lang="fr-FR" sz="2700" dirty="0">
                <a:solidFill>
                  <a:schemeClr val="accent1"/>
                </a:solidFill>
                <a:latin typeface="Times New Roman" pitchFamily="18" charset="0"/>
                <a:cs typeface="Times New Roman" pitchFamily="18" charset="0"/>
              </a:rPr>
              <a:t>ASSEMBLEE GENERALE ORDINAIRE </a:t>
            </a:r>
            <a:br>
              <a:rPr lang="fr-FR" sz="2700" dirty="0">
                <a:solidFill>
                  <a:schemeClr val="accent1"/>
                </a:solidFill>
                <a:latin typeface="Times New Roman" pitchFamily="18" charset="0"/>
                <a:cs typeface="Times New Roman" pitchFamily="18" charset="0"/>
              </a:rPr>
            </a:br>
            <a:r>
              <a:rPr lang="fr-FR" sz="2700" dirty="0">
                <a:solidFill>
                  <a:schemeClr val="accent1"/>
                </a:solidFill>
                <a:latin typeface="Times New Roman" pitchFamily="18" charset="0"/>
                <a:cs typeface="Times New Roman" pitchFamily="18" charset="0"/>
              </a:rPr>
              <a:t>ORDRE DU JOUR</a:t>
            </a:r>
          </a:p>
        </p:txBody>
      </p:sp>
      <p:sp>
        <p:nvSpPr>
          <p:cNvPr id="29699" name="Rectangle 3"/>
          <p:cNvSpPr>
            <a:spLocks noGrp="1" noChangeArrowheads="1"/>
          </p:cNvSpPr>
          <p:nvPr>
            <p:ph sz="quarter" idx="1"/>
          </p:nvPr>
        </p:nvSpPr>
        <p:spPr>
          <a:xfrm>
            <a:off x="395536" y="1085851"/>
            <a:ext cx="8748464" cy="3459956"/>
          </a:xfrm>
        </p:spPr>
        <p:txBody>
          <a:bodyPr/>
          <a:lstStyle/>
          <a:p>
            <a:pPr marL="0" indent="0" fontAlgn="auto" hangingPunct="1">
              <a:buNone/>
            </a:pPr>
            <a:r>
              <a:rPr lang="fr-FR" sz="3200" dirty="0">
                <a:latin typeface="Times New Roman"/>
                <a:cs typeface="Times New Roman"/>
              </a:rPr>
              <a:t>-Fixation des cotisations pour l’année 2020</a:t>
            </a:r>
          </a:p>
          <a:p>
            <a:pPr marL="0" indent="0" fontAlgn="auto" hangingPunct="1">
              <a:buNone/>
            </a:pPr>
            <a:r>
              <a:rPr lang="fr-FR" sz="3200" dirty="0">
                <a:latin typeface="Times New Roman"/>
                <a:cs typeface="Times New Roman"/>
              </a:rPr>
              <a:t>-Présentation et adoption du budget prévisionnel 2020</a:t>
            </a:r>
          </a:p>
          <a:p>
            <a:pPr marL="0" lvl="0" indent="0" fontAlgn="auto" hangingPunct="1">
              <a:buNone/>
            </a:pPr>
            <a:r>
              <a:rPr lang="fr-FR" sz="3200" dirty="0">
                <a:latin typeface="Times New Roman"/>
                <a:cs typeface="Times New Roman"/>
              </a:rPr>
              <a:t>-Election des membres du Conseil d’Administration</a:t>
            </a:r>
          </a:p>
          <a:p>
            <a:pPr marL="0" indent="0" fontAlgn="auto" hangingPunct="1">
              <a:buNone/>
            </a:pPr>
            <a:r>
              <a:rPr lang="fr-FR" sz="3200" dirty="0">
                <a:latin typeface="Times New Roman"/>
                <a:cs typeface="Times New Roman"/>
              </a:rPr>
              <a:t>-Questions diverses et d’actualité</a:t>
            </a:r>
          </a:p>
          <a:p>
            <a:pPr marL="0" indent="0">
              <a:buNone/>
            </a:pPr>
            <a:endParaRPr lang="fr-FR" sz="3200" dirty="0">
              <a:latin typeface="Times New Roman"/>
              <a:cs typeface="Times New Roman"/>
            </a:endParaRPr>
          </a:p>
          <a:p>
            <a:pPr marL="0" indent="0" eaLnBrk="1" hangingPunct="1">
              <a:buClr>
                <a:schemeClr val="tx1"/>
              </a:buClr>
              <a:buSzPct val="200000"/>
              <a:buNone/>
            </a:pPr>
            <a:endParaRPr lang="fr-FR" sz="2700" b="1" dirty="0">
              <a:latin typeface="Bookman Old Style" pitchFamily="18" charset="0"/>
              <a:cs typeface="Times New Roman" pitchFamily="18" charset="0"/>
            </a:endParaRPr>
          </a:p>
        </p:txBody>
      </p:sp>
      <p:pic>
        <p:nvPicPr>
          <p:cNvPr id="5" name="~PP293.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2" name="Image 1"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4158844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wipe(left)">
                                      <p:cBhvr>
                                        <p:cTn id="11" dur="500"/>
                                        <p:tgtEl>
                                          <p:spTgt spid="296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9">
                                            <p:txEl>
                                              <p:pRg st="1" end="1"/>
                                            </p:txEl>
                                          </p:spTgt>
                                        </p:tgtEl>
                                        <p:attrNameLst>
                                          <p:attrName>style.visibility</p:attrName>
                                        </p:attrNameLst>
                                      </p:cBhvr>
                                      <p:to>
                                        <p:strVal val="visible"/>
                                      </p:to>
                                    </p:set>
                                    <p:animEffect transition="in" filter="wipe(left)">
                                      <p:cBhvr>
                                        <p:cTn id="16" dur="500"/>
                                        <p:tgtEl>
                                          <p:spTgt spid="296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wipe(left)">
                                      <p:cBhvr>
                                        <p:cTn id="21" dur="500"/>
                                        <p:tgtEl>
                                          <p:spTgt spid="2969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699">
                                            <p:txEl>
                                              <p:pRg st="3" end="3"/>
                                            </p:txEl>
                                          </p:spTgt>
                                        </p:tgtEl>
                                        <p:attrNameLst>
                                          <p:attrName>style.visibility</p:attrName>
                                        </p:attrNameLst>
                                      </p:cBhvr>
                                      <p:to>
                                        <p:strVal val="visible"/>
                                      </p:to>
                                    </p:set>
                                    <p:animEffect transition="in" filter="wipe(left)">
                                      <p:cBhvr>
                                        <p:cTn id="26"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7"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29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512" y="1059582"/>
            <a:ext cx="8640960"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3800" dirty="0">
                <a:solidFill>
                  <a:srgbClr val="C00000"/>
                </a:solidFill>
                <a:latin typeface="Times New Roman" pitchFamily="18" charset="0"/>
                <a:cs typeface="Times New Roman" pitchFamily="18" charset="0"/>
                <a:sym typeface="Wingdings" pitchFamily="2" charset="2"/>
              </a:rPr>
              <a:t>9 octobre : dépôt de 6 amendements </a:t>
            </a:r>
          </a:p>
          <a:p>
            <a:pPr marL="0" indent="0" algn="ctr" eaLnBrk="1" fontAlgn="auto" hangingPunct="1">
              <a:lnSpc>
                <a:spcPct val="90000"/>
              </a:lnSpc>
              <a:spcAft>
                <a:spcPts val="0"/>
              </a:spcAft>
              <a:buNone/>
              <a:defRPr/>
            </a:pPr>
            <a:r>
              <a:rPr lang="fr-FR" sz="3800" dirty="0">
                <a:solidFill>
                  <a:srgbClr val="C00000"/>
                </a:solidFill>
                <a:latin typeface="Times New Roman" pitchFamily="18" charset="0"/>
                <a:cs typeface="Times New Roman" pitchFamily="18" charset="0"/>
                <a:sym typeface="Wingdings" pitchFamily="2" charset="2"/>
              </a:rPr>
              <a:t>dans le cadre du PLF pour 2020</a:t>
            </a:r>
            <a:endParaRPr lang="fr-FR" sz="3800" dirty="0">
              <a:latin typeface="Times New Roman" pitchFamily="18" charset="0"/>
              <a:cs typeface="Times New Roman" pitchFamily="18" charset="0"/>
              <a:sym typeface="Wingdings" pitchFamily="2" charset="2"/>
            </a:endParaRPr>
          </a:p>
          <a:p>
            <a:pPr marL="0" indent="0" eaLnBrk="1" fontAlgn="auto" hangingPunct="1">
              <a:lnSpc>
                <a:spcPct val="90000"/>
              </a:lnSpc>
              <a:spcAft>
                <a:spcPts val="0"/>
              </a:spcAft>
              <a:buNone/>
              <a:defRPr/>
            </a:pPr>
            <a:endParaRPr lang="fr-FR" sz="2800" dirty="0">
              <a:latin typeface="Times New Roman" panose="02020603050405020304" pitchFamily="18" charset="0"/>
              <a:cs typeface="Times New Roman" panose="02020603050405020304" pitchFamily="18" charset="0"/>
              <a:sym typeface="Wingdings" pitchFamily="2" charset="2"/>
            </a:endParaRPr>
          </a:p>
          <a:p>
            <a:pPr marL="0" indent="0" eaLnBrk="1" fontAlgn="auto" hangingPunct="1">
              <a:lnSpc>
                <a:spcPct val="90000"/>
              </a:lnSpc>
              <a:spcAft>
                <a:spcPts val="0"/>
              </a:spcAft>
              <a:buNone/>
              <a:defRPr/>
            </a:pPr>
            <a:r>
              <a:rPr lang="fr-FR" sz="2800" dirty="0">
                <a:latin typeface="Times New Roman" panose="02020603050405020304" pitchFamily="18" charset="0"/>
                <a:cs typeface="Times New Roman" panose="02020603050405020304" pitchFamily="18" charset="0"/>
                <a:sym typeface="Wingdings" pitchFamily="2" charset="2"/>
              </a:rPr>
              <a:t>5 amendements concernent </a:t>
            </a:r>
            <a:r>
              <a:rPr lang="fr-FR" sz="2800" b="1" dirty="0">
                <a:latin typeface="Times New Roman" panose="02020603050405020304" pitchFamily="18" charset="0"/>
                <a:cs typeface="Times New Roman" panose="02020603050405020304" pitchFamily="18" charset="0"/>
                <a:sym typeface="Wingdings" pitchFamily="2" charset="2"/>
              </a:rPr>
              <a:t>la suppression des 25%, remplacés par un abattement de 10%</a:t>
            </a:r>
          </a:p>
          <a:p>
            <a:pPr marL="198882" indent="-198882" eaLnBrk="1" fontAlgn="auto" hangingPunct="1">
              <a:lnSpc>
                <a:spcPct val="90000"/>
              </a:lnSpc>
              <a:spcAft>
                <a:spcPts val="0"/>
              </a:spcAft>
              <a:buNone/>
              <a:defRPr/>
            </a:pPr>
            <a:r>
              <a:rPr lang="fr-FR" sz="2800" dirty="0">
                <a:latin typeface="Times New Roman" panose="02020603050405020304" pitchFamily="18" charset="0"/>
                <a:cs typeface="Times New Roman" panose="02020603050405020304" pitchFamily="18" charset="0"/>
              </a:rPr>
              <a:t>   n°695- 847 – 1161 – 1540 - 2267</a:t>
            </a:r>
          </a:p>
          <a:p>
            <a:pPr marL="198882" indent="-198882" eaLnBrk="1" fontAlgn="auto" hangingPunct="1">
              <a:lnSpc>
                <a:spcPct val="90000"/>
              </a:lnSpc>
              <a:spcAft>
                <a:spcPts val="0"/>
              </a:spcAft>
              <a:buNone/>
              <a:defRPr/>
            </a:pPr>
            <a:endParaRPr lang="fr-FR" sz="2800"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25811011"/>
      </p:ext>
    </p:extLst>
  </p:cSld>
  <p:clrMapOvr>
    <a:masterClrMapping/>
  </p:clrMapOvr>
  <p:transition spd="med">
    <p:wedge/>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512" y="1059582"/>
            <a:ext cx="8640960" cy="373737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198882" indent="-198882" eaLnBrk="1" fontAlgn="auto" hangingPunct="1">
              <a:lnSpc>
                <a:spcPct val="90000"/>
              </a:lnSpc>
              <a:spcAft>
                <a:spcPts val="0"/>
              </a:spcAft>
              <a:buNone/>
              <a:defRPr/>
            </a:pPr>
            <a:endParaRPr lang="fr-FR" sz="2800" dirty="0">
              <a:latin typeface="Times New Roman" panose="02020603050405020304" pitchFamily="18" charset="0"/>
              <a:cs typeface="Times New Roman" panose="02020603050405020304" pitchFamily="18" charset="0"/>
              <a:sym typeface="Wingdings" pitchFamily="2" charset="2"/>
            </a:endParaRPr>
          </a:p>
          <a:p>
            <a:pPr marL="0" indent="0" eaLnBrk="1" fontAlgn="auto" hangingPunct="1">
              <a:lnSpc>
                <a:spcPct val="90000"/>
              </a:lnSpc>
              <a:spcAft>
                <a:spcPts val="0"/>
              </a:spcAft>
              <a:buNone/>
              <a:defRPr/>
            </a:pPr>
            <a:r>
              <a:rPr lang="fr-FR" sz="3200" dirty="0">
                <a:latin typeface="Times New Roman" panose="02020603050405020304" pitchFamily="18" charset="0"/>
                <a:cs typeface="Times New Roman" panose="02020603050405020304" pitchFamily="18" charset="0"/>
                <a:sym typeface="Wingdings" pitchFamily="2" charset="2"/>
              </a:rPr>
              <a:t>Un amendement concerne </a:t>
            </a:r>
            <a:r>
              <a:rPr lang="fr-FR" sz="3200" b="1" dirty="0">
                <a:latin typeface="Times New Roman" panose="02020603050405020304" pitchFamily="18" charset="0"/>
                <a:cs typeface="Times New Roman" panose="02020603050405020304" pitchFamily="18" charset="0"/>
                <a:sym typeface="Wingdings" pitchFamily="2" charset="2"/>
              </a:rPr>
              <a:t>la suppression des 915 euros </a:t>
            </a:r>
            <a:r>
              <a:rPr lang="fr-FR" sz="3200" dirty="0">
                <a:latin typeface="Times New Roman" panose="02020603050405020304" pitchFamily="18" charset="0"/>
                <a:cs typeface="Times New Roman" panose="02020603050405020304" pitchFamily="18" charset="0"/>
                <a:sym typeface="Wingdings" pitchFamily="2" charset="2"/>
              </a:rPr>
              <a:t> à compter de l’imposition de 2021 dans l’attente du rapport de l’IGF</a:t>
            </a:r>
          </a:p>
          <a:p>
            <a:pPr marL="198882" indent="-198882" algn="ctr" eaLnBrk="1" fontAlgn="auto" hangingPunct="1">
              <a:lnSpc>
                <a:spcPct val="90000"/>
              </a:lnSpc>
              <a:spcAft>
                <a:spcPts val="0"/>
              </a:spcAft>
              <a:buNone/>
              <a:defRPr/>
            </a:pPr>
            <a:r>
              <a:rPr lang="fr-FR" sz="3200" dirty="0">
                <a:latin typeface="Times New Roman" panose="02020603050405020304" pitchFamily="18" charset="0"/>
                <a:cs typeface="Times New Roman" panose="02020603050405020304" pitchFamily="18" charset="0"/>
                <a:sym typeface="Wingdings" pitchFamily="2" charset="2"/>
              </a:rPr>
              <a:t>   n°784</a:t>
            </a: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043005030"/>
      </p:ext>
    </p:extLst>
  </p:cSld>
  <p:clrMapOvr>
    <a:masterClrMapping/>
  </p:clrMapOvr>
  <p:transition spd="med">
    <p:wedge/>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513" y="1006078"/>
            <a:ext cx="8640960" cy="3737372"/>
          </a:xfrm>
        </p:spPr>
        <p:style>
          <a:lnRef idx="1">
            <a:schemeClr val="accent1"/>
          </a:lnRef>
          <a:fillRef idx="2">
            <a:schemeClr val="accent1"/>
          </a:fillRef>
          <a:effectRef idx="1">
            <a:schemeClr val="accent1"/>
          </a:effectRef>
          <a:fontRef idx="minor">
            <a:schemeClr val="dk1"/>
          </a:fontRef>
        </p:style>
        <p:txBody>
          <a:bodyPr>
            <a:normAutofit/>
          </a:bodyPr>
          <a:lstStyle/>
          <a:p>
            <a:pPr marL="198882" indent="-198882" eaLnBrk="1" fontAlgn="auto" hangingPunct="1">
              <a:lnSpc>
                <a:spcPct val="90000"/>
              </a:lnSpc>
              <a:spcAft>
                <a:spcPts val="0"/>
              </a:spcAft>
              <a:buNone/>
              <a:defRPr/>
            </a:pPr>
            <a:endParaRPr lang="fr-FR" sz="2400" dirty="0">
              <a:latin typeface="Calibri" pitchFamily="34" charset="0"/>
              <a:cs typeface="Times New Roman" pitchFamily="18" charset="0"/>
            </a:endParaRPr>
          </a:p>
          <a:p>
            <a:pPr eaLnBrk="1" fontAlgn="auto" hangingPunct="1">
              <a:lnSpc>
                <a:spcPct val="90000"/>
              </a:lnSpc>
              <a:spcAft>
                <a:spcPts val="0"/>
              </a:spcAft>
              <a:buFont typeface="Wingdings" pitchFamily="2" charset="2"/>
              <a:buChar char="Ø"/>
              <a:defRPr/>
            </a:pPr>
            <a:r>
              <a:rPr lang="fr-FR" sz="3600" dirty="0">
                <a:latin typeface="Times New Roman" panose="02020603050405020304" pitchFamily="18" charset="0"/>
                <a:cs typeface="Times New Roman" panose="02020603050405020304" pitchFamily="18" charset="0"/>
              </a:rPr>
              <a:t>Les amendements n°1540 – 2267 ne sont pas soutenus</a:t>
            </a:r>
          </a:p>
          <a:p>
            <a:pPr marL="0" indent="0" eaLnBrk="1" fontAlgn="auto" hangingPunct="1">
              <a:lnSpc>
                <a:spcPct val="90000"/>
              </a:lnSpc>
              <a:spcAft>
                <a:spcPts val="0"/>
              </a:spcAft>
              <a:buNone/>
              <a:defRPr/>
            </a:pPr>
            <a:endParaRPr lang="fr-FR" sz="3600" dirty="0">
              <a:latin typeface="Times New Roman" panose="02020603050405020304" pitchFamily="18" charset="0"/>
              <a:cs typeface="Times New Roman" panose="02020603050405020304" pitchFamily="18" charset="0"/>
            </a:endParaRPr>
          </a:p>
          <a:p>
            <a:pPr eaLnBrk="1" fontAlgn="auto" hangingPunct="1">
              <a:lnSpc>
                <a:spcPct val="90000"/>
              </a:lnSpc>
              <a:spcAft>
                <a:spcPts val="0"/>
              </a:spcAft>
              <a:buFont typeface="Wingdings" pitchFamily="2" charset="2"/>
              <a:buChar char="Ø"/>
              <a:defRPr/>
            </a:pPr>
            <a:r>
              <a:rPr lang="fr-FR" sz="3600" dirty="0">
                <a:latin typeface="Times New Roman" panose="02020603050405020304" pitchFamily="18" charset="0"/>
                <a:cs typeface="Times New Roman" panose="02020603050405020304" pitchFamily="18" charset="0"/>
              </a:rPr>
              <a:t>Les amendements n° 695, 847, 1161 et 784) sont retirés</a:t>
            </a:r>
          </a:p>
          <a:p>
            <a:pPr marL="198882" indent="-198882" eaLnBrk="1" fontAlgn="auto" hangingPunct="1">
              <a:lnSpc>
                <a:spcPct val="90000"/>
              </a:lnSpc>
              <a:spcAft>
                <a:spcPts val="0"/>
              </a:spcAft>
              <a:buNone/>
              <a:defRPr/>
            </a:pPr>
            <a:endParaRPr lang="fr-FR" sz="2400" dirty="0">
              <a:latin typeface="Calibri" pitchFamily="34" charset="0"/>
              <a:cs typeface="Times New Roman" pitchFamily="18" charset="0"/>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511921561"/>
      </p:ext>
    </p:extLst>
  </p:cSld>
  <p:clrMapOvr>
    <a:masterClrMapping/>
  </p:clrMapOvr>
  <p:transition spd="med">
    <p:wedge/>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67744" y="482774"/>
            <a:ext cx="6480720" cy="422672"/>
          </a:xfrm>
        </p:spPr>
        <p:txBody>
          <a:bodyPr>
            <a:noAutofit/>
          </a:bodyPr>
          <a:lstStyle/>
          <a:p>
            <a:pPr eaLnBrk="1" fontAlgn="auto" hangingPunct="1">
              <a:spcAft>
                <a:spcPts val="0"/>
              </a:spcAft>
              <a:defRPr/>
            </a:pPr>
            <a:r>
              <a:rPr lang="fr-FR" sz="2800" b="1" dirty="0">
                <a:cs typeface="Times New Roman" pitchFamily="18" charset="0"/>
              </a:rPr>
              <a:t> </a:t>
            </a:r>
            <a:r>
              <a:rPr lang="fr-FR" sz="3200" b="1" dirty="0">
                <a:solidFill>
                  <a:srgbClr val="7030A0"/>
                </a:solidFill>
                <a:cs typeface="Times New Roman" pitchFamily="18" charset="0"/>
              </a:rPr>
              <a:t>LES RELATIONS DE L’UNASA</a:t>
            </a:r>
            <a:endParaRPr lang="fr-FR" sz="3200" dirty="0">
              <a:solidFill>
                <a:srgbClr val="7030A0"/>
              </a:solidFill>
              <a:cs typeface="Times New Roman" pitchFamily="18" charset="0"/>
            </a:endParaRPr>
          </a:p>
        </p:txBody>
      </p:sp>
      <p:sp>
        <p:nvSpPr>
          <p:cNvPr id="30723" name="Rectangle 3"/>
          <p:cNvSpPr>
            <a:spLocks noGrp="1" noChangeArrowheads="1"/>
          </p:cNvSpPr>
          <p:nvPr>
            <p:ph sz="quarter" idx="1"/>
          </p:nvPr>
        </p:nvSpPr>
        <p:spPr>
          <a:xfrm>
            <a:off x="251520" y="1131590"/>
            <a:ext cx="8640960" cy="3656517"/>
          </a:xfrm>
          <a:effectLst>
            <a:glow rad="139700">
              <a:schemeClr val="accent6">
                <a:satMod val="175000"/>
                <a:alpha val="40000"/>
              </a:schemeClr>
            </a:glow>
            <a:outerShdw blurRad="50800" dist="254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2700"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4350" dirty="0">
              <a:latin typeface="Times New Roman" pitchFamily="18" charset="0"/>
              <a:cs typeface="Times New Roman" pitchFamily="18" charset="0"/>
            </a:endParaRPr>
          </a:p>
          <a:p>
            <a:pPr eaLnBrk="1" fontAlgn="auto" hangingPunct="1">
              <a:lnSpc>
                <a:spcPct val="90000"/>
              </a:lnSpc>
              <a:spcAft>
                <a:spcPts val="0"/>
              </a:spcAft>
              <a:buFont typeface="Wingdings" pitchFamily="2" charset="2"/>
              <a:buChar char="q"/>
              <a:defRPr/>
            </a:pPr>
            <a:r>
              <a:rPr lang="fr-FR" sz="14400" dirty="0">
                <a:solidFill>
                  <a:srgbClr val="C00000"/>
                </a:solidFill>
                <a:latin typeface="Times New Roman" pitchFamily="18" charset="0"/>
                <a:cs typeface="Times New Roman" pitchFamily="18" charset="0"/>
              </a:rPr>
              <a:t>Avec la DGFIP</a:t>
            </a:r>
          </a:p>
          <a:p>
            <a:pPr marL="0" indent="0" algn="just" eaLnBrk="1" fontAlgn="auto" hangingPunct="1">
              <a:lnSpc>
                <a:spcPct val="90000"/>
              </a:lnSpc>
              <a:spcAft>
                <a:spcPts val="0"/>
              </a:spcAft>
              <a:buNone/>
              <a:defRPr/>
            </a:pPr>
            <a:r>
              <a:rPr lang="fr-FR" sz="12800" dirty="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86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2800" dirty="0">
                <a:latin typeface="Times New Roman" pitchFamily="18" charset="0"/>
                <a:cs typeface="Times New Roman" pitchFamily="18" charset="0"/>
              </a:rPr>
              <a:t>Mise à jour de la doctrine BOFIP le 30 janvier 2019</a:t>
            </a:r>
          </a:p>
          <a:p>
            <a:pPr marL="0" indent="0" algn="just"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12800" dirty="0">
                <a:latin typeface="Times New Roman" pitchFamily="18" charset="0"/>
                <a:cs typeface="Times New Roman" pitchFamily="18" charset="0"/>
              </a:rPr>
              <a:t>Campagne fiscale sans heurt mais érosion du nombre d’adhérents</a:t>
            </a:r>
          </a:p>
          <a:p>
            <a:pPr algn="just" eaLnBrk="1" fontAlgn="auto" hangingPunct="1">
              <a:lnSpc>
                <a:spcPct val="90000"/>
              </a:lnSpc>
              <a:spcAft>
                <a:spcPts val="0"/>
              </a:spcAft>
              <a:buFontTx/>
              <a:buChar char="-"/>
              <a:defRPr/>
            </a:pPr>
            <a:endParaRPr lang="fr-FR" sz="112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5900" dirty="0">
                <a:latin typeface="Times New Roman" pitchFamily="18" charset="0"/>
                <a:cs typeface="Times New Roman" pitchFamily="18" charset="0"/>
              </a:rPr>
              <a:t> </a:t>
            </a:r>
          </a:p>
          <a:p>
            <a:pPr marL="0" indent="0" eaLnBrk="1" fontAlgn="auto" hangingPunct="1">
              <a:lnSpc>
                <a:spcPct val="90000"/>
              </a:lnSpc>
              <a:spcAft>
                <a:spcPts val="0"/>
              </a:spcAft>
              <a:buNone/>
              <a:defRPr/>
            </a:pPr>
            <a:endParaRPr lang="fr-FR" sz="59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626760815"/>
      </p:ext>
    </p:extLst>
  </p:cSld>
  <p:clrMapOvr>
    <a:masterClrMapping/>
  </p:clrMapOvr>
  <p:transition spd="med">
    <p:wedge/>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67744" y="482774"/>
            <a:ext cx="6480720" cy="422672"/>
          </a:xfrm>
        </p:spPr>
        <p:txBody>
          <a:bodyPr>
            <a:noAutofit/>
          </a:bodyPr>
          <a:lstStyle/>
          <a:p>
            <a:pPr eaLnBrk="1" fontAlgn="auto" hangingPunct="1">
              <a:spcAft>
                <a:spcPts val="0"/>
              </a:spcAft>
              <a:defRPr/>
            </a:pPr>
            <a:r>
              <a:rPr lang="fr-FR" sz="2800" b="1" dirty="0">
                <a:cs typeface="Times New Roman" pitchFamily="18" charset="0"/>
              </a:rPr>
              <a:t> </a:t>
            </a:r>
            <a:r>
              <a:rPr lang="fr-FR" sz="3200" b="1" dirty="0">
                <a:solidFill>
                  <a:srgbClr val="7030A0"/>
                </a:solidFill>
                <a:cs typeface="Times New Roman" pitchFamily="18" charset="0"/>
              </a:rPr>
              <a:t>LES RELATIONS DE L’UNASA</a:t>
            </a:r>
            <a:endParaRPr lang="fr-FR" sz="3200" dirty="0">
              <a:solidFill>
                <a:srgbClr val="7030A0"/>
              </a:solidFill>
              <a:cs typeface="Times New Roman" pitchFamily="18" charset="0"/>
            </a:endParaRPr>
          </a:p>
        </p:txBody>
      </p:sp>
      <p:sp>
        <p:nvSpPr>
          <p:cNvPr id="30723" name="Rectangle 3"/>
          <p:cNvSpPr>
            <a:spLocks noGrp="1" noChangeArrowheads="1"/>
          </p:cNvSpPr>
          <p:nvPr>
            <p:ph sz="quarter" idx="1"/>
          </p:nvPr>
        </p:nvSpPr>
        <p:spPr>
          <a:xfrm>
            <a:off x="251520" y="1131590"/>
            <a:ext cx="8640960" cy="3656517"/>
          </a:xfrm>
          <a:effectLst>
            <a:glow rad="139700">
              <a:schemeClr val="accent6">
                <a:satMod val="175000"/>
                <a:alpha val="40000"/>
              </a:schemeClr>
            </a:glow>
            <a:outerShdw blurRad="50800" dist="254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6500" dirty="0">
              <a:solidFill>
                <a:srgbClr val="C00000"/>
              </a:solidFill>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14400" u="sng" dirty="0">
                <a:solidFill>
                  <a:srgbClr val="C00000"/>
                </a:solidFill>
                <a:latin typeface="Times New Roman" pitchFamily="18" charset="0"/>
                <a:cs typeface="Times New Roman" pitchFamily="18" charset="0"/>
              </a:rPr>
              <a:t>Réunion du 1</a:t>
            </a:r>
            <a:r>
              <a:rPr lang="fr-FR" sz="14400" u="sng" baseline="30000" dirty="0">
                <a:solidFill>
                  <a:srgbClr val="C00000"/>
                </a:solidFill>
                <a:latin typeface="Times New Roman" pitchFamily="18" charset="0"/>
                <a:cs typeface="Times New Roman" pitchFamily="18" charset="0"/>
              </a:rPr>
              <a:t>er</a:t>
            </a:r>
            <a:r>
              <a:rPr lang="fr-FR" sz="14400" u="sng" dirty="0">
                <a:solidFill>
                  <a:srgbClr val="C00000"/>
                </a:solidFill>
                <a:latin typeface="Times New Roman" pitchFamily="18" charset="0"/>
                <a:cs typeface="Times New Roman" pitchFamily="18" charset="0"/>
              </a:rPr>
              <a:t> février 2019 </a:t>
            </a:r>
          </a:p>
          <a:p>
            <a:pPr eaLnBrk="1" fontAlgn="auto" hangingPunct="1">
              <a:lnSpc>
                <a:spcPct val="90000"/>
              </a:lnSpc>
              <a:spcAft>
                <a:spcPts val="0"/>
              </a:spcAft>
              <a:buFontTx/>
              <a:buChar char="-"/>
              <a:defRPr/>
            </a:pPr>
            <a:endParaRPr lang="fr-FR" sz="98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1200" dirty="0">
                <a:latin typeface="Times New Roman" pitchFamily="18" charset="0"/>
                <a:cs typeface="Times New Roman" pitchFamily="18" charset="0"/>
              </a:rPr>
              <a:t>Point sur l’actualisation de la doctrine : elle est conforme aux attentes</a:t>
            </a:r>
          </a:p>
          <a:p>
            <a:pPr marL="0" indent="0" eaLnBrk="1" fontAlgn="auto" hangingPunct="1">
              <a:lnSpc>
                <a:spcPct val="90000"/>
              </a:lnSpc>
              <a:spcAft>
                <a:spcPts val="0"/>
              </a:spcAft>
              <a:buNone/>
              <a:defRPr/>
            </a:pPr>
            <a:r>
              <a:rPr lang="fr-FR" sz="11200" dirty="0">
                <a:latin typeface="Times New Roman" pitchFamily="18" charset="0"/>
                <a:cs typeface="Times New Roman" pitchFamily="18" charset="0"/>
              </a:rPr>
              <a:t>Proposition de deux nouveautés par la DGFIP : </a:t>
            </a:r>
          </a:p>
          <a:p>
            <a:pPr>
              <a:buFont typeface="Courier New" panose="02070309020205020404" pitchFamily="49" charset="0"/>
              <a:buChar char="o"/>
            </a:pPr>
            <a:r>
              <a:rPr lang="fr-FR" sz="11200" dirty="0">
                <a:latin typeface="Times New Roman" pitchFamily="18" charset="0"/>
                <a:cs typeface="Times New Roman" pitchFamily="18" charset="0"/>
              </a:rPr>
              <a:t>En </a:t>
            </a:r>
            <a:r>
              <a:rPr lang="fr-FR" sz="11200" dirty="0" err="1">
                <a:latin typeface="Times New Roman" pitchFamily="18" charset="0"/>
                <a:cs typeface="Times New Roman" pitchFamily="18" charset="0"/>
              </a:rPr>
              <a:t>matière</a:t>
            </a:r>
            <a:r>
              <a:rPr lang="fr-FR" sz="11200" dirty="0">
                <a:latin typeface="Times New Roman" pitchFamily="18" charset="0"/>
                <a:cs typeface="Times New Roman" pitchFamily="18" charset="0"/>
              </a:rPr>
              <a:t> de cotisations </a:t>
            </a:r>
            <a:r>
              <a:rPr lang="fr-FR" sz="11200" dirty="0" err="1">
                <a:latin typeface="Times New Roman" pitchFamily="18" charset="0"/>
                <a:cs typeface="Times New Roman" pitchFamily="18" charset="0"/>
              </a:rPr>
              <a:t>versées</a:t>
            </a:r>
            <a:r>
              <a:rPr lang="fr-FR" sz="11200" dirty="0">
                <a:latin typeface="Times New Roman" pitchFamily="18" charset="0"/>
                <a:cs typeface="Times New Roman" pitchFamily="18" charset="0"/>
              </a:rPr>
              <a:t> par les membres fondateurs et   </a:t>
            </a:r>
            <a:r>
              <a:rPr lang="fr-FR" sz="11200" dirty="0" err="1">
                <a:latin typeface="Times New Roman" pitchFamily="18" charset="0"/>
                <a:cs typeface="Times New Roman" pitchFamily="18" charset="0"/>
              </a:rPr>
              <a:t>associés</a:t>
            </a:r>
            <a:r>
              <a:rPr lang="fr-FR" sz="11200" dirty="0">
                <a:latin typeface="Times New Roman" pitchFamily="18" charset="0"/>
                <a:cs typeface="Times New Roman" pitchFamily="18" charset="0"/>
              </a:rPr>
              <a:t> : elles ne seraient pas soumises au principe d’</a:t>
            </a:r>
            <a:r>
              <a:rPr lang="fr-FR" sz="11200" dirty="0" err="1">
                <a:latin typeface="Times New Roman" pitchFamily="18" charset="0"/>
                <a:cs typeface="Times New Roman" pitchFamily="18" charset="0"/>
              </a:rPr>
              <a:t>unicite</a:t>
            </a:r>
            <a:r>
              <a:rPr lang="fr-FR" sz="11200" dirty="0">
                <a:latin typeface="Times New Roman" pitchFamily="18" charset="0"/>
                <a:cs typeface="Times New Roman" pitchFamily="18" charset="0"/>
              </a:rPr>
              <a:t>́ qui ne s'applique qu'aux membres </a:t>
            </a:r>
            <a:r>
              <a:rPr lang="fr-FR" sz="11200" dirty="0" err="1">
                <a:latin typeface="Times New Roman" pitchFamily="18" charset="0"/>
                <a:cs typeface="Times New Roman" pitchFamily="18" charset="0"/>
              </a:rPr>
              <a:t>adhérents</a:t>
            </a:r>
            <a:r>
              <a:rPr lang="fr-FR" sz="11200" dirty="0">
                <a:latin typeface="Times New Roman" pitchFamily="18" charset="0"/>
                <a:cs typeface="Times New Roman" pitchFamily="18" charset="0"/>
              </a:rPr>
              <a:t>. </a:t>
            </a:r>
          </a:p>
          <a:p>
            <a:pPr algn="just" eaLnBrk="1" fontAlgn="auto" hangingPunct="1">
              <a:lnSpc>
                <a:spcPct val="90000"/>
              </a:lnSpc>
              <a:spcAft>
                <a:spcPts val="0"/>
              </a:spcAft>
              <a:buFontTx/>
              <a:buChar char="-"/>
              <a:defRPr/>
            </a:pPr>
            <a:endParaRPr lang="fr-FR" sz="112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a:latin typeface="Times New Roman" pitchFamily="18" charset="0"/>
                <a:cs typeface="Times New Roman" pitchFamily="18" charset="0"/>
              </a:rPr>
              <a:t> </a:t>
            </a:r>
          </a:p>
          <a:p>
            <a:pPr marL="0" indent="0" eaLnBrk="1" fontAlgn="auto" hangingPunct="1">
              <a:lnSpc>
                <a:spcPct val="90000"/>
              </a:lnSpc>
              <a:spcAft>
                <a:spcPts val="0"/>
              </a:spcAft>
              <a:buNone/>
              <a:defRPr/>
            </a:pPr>
            <a:endParaRPr lang="fr-FR" sz="59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702069569"/>
      </p:ext>
    </p:extLst>
  </p:cSld>
  <p:clrMapOvr>
    <a:masterClrMapping/>
  </p:clrMapOvr>
  <p:transition spd="med">
    <p:wedge/>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67744" y="482774"/>
            <a:ext cx="6480720" cy="422672"/>
          </a:xfrm>
        </p:spPr>
        <p:txBody>
          <a:bodyPr>
            <a:noAutofit/>
          </a:bodyPr>
          <a:lstStyle/>
          <a:p>
            <a:pPr eaLnBrk="1" fontAlgn="auto" hangingPunct="1">
              <a:spcAft>
                <a:spcPts val="0"/>
              </a:spcAft>
              <a:defRPr/>
            </a:pPr>
            <a:r>
              <a:rPr lang="fr-FR" sz="2800" b="1" dirty="0">
                <a:cs typeface="Times New Roman" pitchFamily="18" charset="0"/>
              </a:rPr>
              <a:t> </a:t>
            </a:r>
            <a:r>
              <a:rPr lang="fr-FR" sz="3200" b="1" dirty="0">
                <a:solidFill>
                  <a:srgbClr val="7030A0"/>
                </a:solidFill>
                <a:cs typeface="Times New Roman" pitchFamily="18" charset="0"/>
              </a:rPr>
              <a:t>LES RELATIONS DE L’UNASA</a:t>
            </a:r>
            <a:endParaRPr lang="fr-FR" sz="3200" dirty="0">
              <a:solidFill>
                <a:srgbClr val="7030A0"/>
              </a:solidFill>
              <a:cs typeface="Times New Roman" pitchFamily="18" charset="0"/>
            </a:endParaRPr>
          </a:p>
        </p:txBody>
      </p:sp>
      <p:sp>
        <p:nvSpPr>
          <p:cNvPr id="30723" name="Rectangle 3"/>
          <p:cNvSpPr>
            <a:spLocks noGrp="1" noChangeArrowheads="1"/>
          </p:cNvSpPr>
          <p:nvPr>
            <p:ph sz="quarter" idx="1"/>
          </p:nvPr>
        </p:nvSpPr>
        <p:spPr>
          <a:xfrm>
            <a:off x="251520" y="1131590"/>
            <a:ext cx="8640960" cy="3656517"/>
          </a:xfrm>
          <a:effectLst>
            <a:glow rad="139700">
              <a:schemeClr val="accent6">
                <a:satMod val="175000"/>
                <a:alpha val="40000"/>
              </a:schemeClr>
            </a:glow>
            <a:outerShdw blurRad="50800" dist="254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buNone/>
            </a:pPr>
            <a:endParaRPr lang="fr-FR" dirty="0"/>
          </a:p>
          <a:p>
            <a:pPr>
              <a:buFont typeface="Courier New" panose="02070309020205020404" pitchFamily="49" charset="0"/>
              <a:buChar char="o"/>
            </a:pPr>
            <a:r>
              <a:rPr lang="fr-FR" sz="3200" dirty="0">
                <a:latin typeface="Times New Roman" panose="02020603050405020304" pitchFamily="18" charset="0"/>
                <a:cs typeface="Times New Roman" panose="02020603050405020304" pitchFamily="18" charset="0"/>
              </a:rPr>
              <a:t>En cas de cessation d'activité de l'OGA/viseur fiscal : Les contribuables/entreprises dont l'OGA/viseur fiscal a cessé toute activité, et devant par </a:t>
            </a:r>
            <a:r>
              <a:rPr lang="fr-FR" sz="3200" dirty="0" err="1">
                <a:latin typeface="Times New Roman" panose="02020603050405020304" pitchFamily="18" charset="0"/>
                <a:cs typeface="Times New Roman" panose="02020603050405020304" pitchFamily="18" charset="0"/>
              </a:rPr>
              <a:t>conséquent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adhérer</a:t>
            </a:r>
            <a:r>
              <a:rPr lang="fr-FR" sz="3200" dirty="0">
                <a:latin typeface="Times New Roman" panose="02020603050405020304" pitchFamily="18" charset="0"/>
                <a:cs typeface="Times New Roman" panose="02020603050405020304" pitchFamily="18" charset="0"/>
              </a:rPr>
              <a:t> à un nouvel OGA/viseur fiscal, ne seraient pas </a:t>
            </a:r>
            <a:r>
              <a:rPr lang="fr-FR" sz="3200" dirty="0" err="1">
                <a:latin typeface="Times New Roman" panose="02020603050405020304" pitchFamily="18" charset="0"/>
                <a:cs typeface="Times New Roman" panose="02020603050405020304" pitchFamily="18" charset="0"/>
              </a:rPr>
              <a:t>considérés</a:t>
            </a:r>
            <a:r>
              <a:rPr lang="fr-FR" sz="3200" dirty="0">
                <a:latin typeface="Times New Roman" panose="02020603050405020304" pitchFamily="18" charset="0"/>
                <a:cs typeface="Times New Roman" panose="02020603050405020304" pitchFamily="18" charset="0"/>
              </a:rPr>
              <a:t> comme de nouveaux </a:t>
            </a:r>
            <a:r>
              <a:rPr lang="fr-FR" sz="3200" dirty="0" err="1">
                <a:latin typeface="Times New Roman" panose="02020603050405020304" pitchFamily="18" charset="0"/>
                <a:cs typeface="Times New Roman" panose="02020603050405020304" pitchFamily="18" charset="0"/>
              </a:rPr>
              <a:t>adhérents</a:t>
            </a:r>
            <a:r>
              <a:rPr lang="fr-FR" sz="3200" dirty="0">
                <a:latin typeface="Times New Roman" panose="02020603050405020304" pitchFamily="18" charset="0"/>
                <a:cs typeface="Times New Roman" panose="02020603050405020304" pitchFamily="18" charset="0"/>
              </a:rPr>
              <a:t> devant </a:t>
            </a:r>
            <a:r>
              <a:rPr lang="fr-FR" sz="3200" dirty="0" err="1">
                <a:latin typeface="Times New Roman" panose="02020603050405020304" pitchFamily="18" charset="0"/>
                <a:cs typeface="Times New Roman" panose="02020603050405020304" pitchFamily="18" charset="0"/>
              </a:rPr>
              <a:t>être</a:t>
            </a:r>
            <a:r>
              <a:rPr lang="fr-FR" sz="3200" dirty="0">
                <a:latin typeface="Times New Roman" panose="02020603050405020304" pitchFamily="18" charset="0"/>
                <a:cs typeface="Times New Roman" panose="02020603050405020304" pitchFamily="18" charset="0"/>
              </a:rPr>
              <a:t> soumis à l'EPS de </a:t>
            </a:r>
            <a:r>
              <a:rPr lang="fr-FR" sz="3200" dirty="0" err="1">
                <a:latin typeface="Times New Roman" panose="02020603050405020304" pitchFamily="18" charset="0"/>
                <a:cs typeface="Times New Roman" panose="02020603050405020304" pitchFamily="18" charset="0"/>
              </a:rPr>
              <a:t>façon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systématique</a:t>
            </a:r>
            <a:r>
              <a:rPr lang="fr-FR" sz="3200" dirty="0">
                <a:latin typeface="Times New Roman" panose="02020603050405020304" pitchFamily="18" charset="0"/>
                <a:cs typeface="Times New Roman" panose="02020603050405020304" pitchFamily="18" charset="0"/>
              </a:rPr>
              <a:t>, </a:t>
            </a:r>
            <a:r>
              <a:rPr lang="fr-FR" sz="3200" dirty="0">
                <a:solidFill>
                  <a:srgbClr val="C00000"/>
                </a:solidFill>
                <a:latin typeface="Times New Roman" panose="02020603050405020304" pitchFamily="18" charset="0"/>
                <a:cs typeface="Times New Roman" panose="02020603050405020304" pitchFamily="18" charset="0"/>
              </a:rPr>
              <a:t>sous </a:t>
            </a:r>
            <a:r>
              <a:rPr lang="fr-FR" sz="3200" dirty="0" err="1">
                <a:solidFill>
                  <a:srgbClr val="C00000"/>
                </a:solidFill>
                <a:latin typeface="Times New Roman" panose="02020603050405020304" pitchFamily="18" charset="0"/>
                <a:cs typeface="Times New Roman" panose="02020603050405020304" pitchFamily="18" charset="0"/>
              </a:rPr>
              <a:t>réserve</a:t>
            </a:r>
            <a:r>
              <a:rPr lang="fr-FR" sz="3200" dirty="0">
                <a:solidFill>
                  <a:srgbClr val="C00000"/>
                </a:solidFill>
                <a:latin typeface="Times New Roman" panose="02020603050405020304" pitchFamily="18" charset="0"/>
                <a:cs typeface="Times New Roman" panose="02020603050405020304" pitchFamily="18" charset="0"/>
              </a:rPr>
              <a:t> d'apporter la preuve de la cessation d’</a:t>
            </a:r>
            <a:r>
              <a:rPr lang="fr-FR" sz="3200" dirty="0" err="1">
                <a:solidFill>
                  <a:srgbClr val="C00000"/>
                </a:solidFill>
                <a:latin typeface="Times New Roman" panose="02020603050405020304" pitchFamily="18" charset="0"/>
                <a:cs typeface="Times New Roman" panose="02020603050405020304" pitchFamily="18" charset="0"/>
              </a:rPr>
              <a:t>activite</a:t>
            </a:r>
            <a:r>
              <a:rPr lang="fr-FR" sz="3200" dirty="0">
                <a:solidFill>
                  <a:srgbClr val="C00000"/>
                </a:solidFill>
                <a:latin typeface="Times New Roman" panose="02020603050405020304" pitchFamily="18" charset="0"/>
                <a:cs typeface="Times New Roman" panose="02020603050405020304" pitchFamily="18" charset="0"/>
              </a:rPr>
              <a:t>́. </a:t>
            </a:r>
          </a:p>
        </p:txBody>
      </p:sp>
      <p:pic>
        <p:nvPicPr>
          <p:cNvPr id="7" name="Image 6"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315255233"/>
      </p:ext>
    </p:extLst>
  </p:cSld>
  <p:clrMapOvr>
    <a:masterClrMapping/>
  </p:clrMapOvr>
  <p:transition spd="med">
    <p:wedge/>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600" dirty="0">
                <a:solidFill>
                  <a:srgbClr val="C00000"/>
                </a:solidFill>
                <a:latin typeface="Times New Roman" pitchFamily="18" charset="0"/>
                <a:cs typeface="Times New Roman" pitchFamily="18" charset="0"/>
              </a:rPr>
              <a:t>Les demandes de la DGFIP pour le 2e bilan EPS </a:t>
            </a:r>
          </a:p>
          <a:p>
            <a:pPr marL="0" indent="0" eaLnBrk="1" fontAlgn="auto" hangingPunct="1">
              <a:lnSpc>
                <a:spcPct val="90000"/>
              </a:lnSpc>
              <a:spcAft>
                <a:spcPts val="0"/>
              </a:spcAft>
              <a:buNone/>
              <a:defRPr/>
            </a:pPr>
            <a:endParaRPr lang="fr-FR" sz="3600" dirty="0">
              <a:solidFill>
                <a:srgbClr val="C00000"/>
              </a:solidFill>
              <a:latin typeface="Times New Roman" pitchFamily="18" charset="0"/>
              <a:cs typeface="Times New Roman" pitchFamily="18" charset="0"/>
            </a:endParaRPr>
          </a:p>
          <a:p>
            <a:pPr marL="0" indent="0" eaLnBrk="1" fontAlgn="auto" hangingPunct="1">
              <a:lnSpc>
                <a:spcPct val="90000"/>
              </a:lnSpc>
              <a:spcAft>
                <a:spcPts val="0"/>
              </a:spcAft>
              <a:buNone/>
              <a:defRPr/>
            </a:pPr>
            <a:r>
              <a:rPr lang="fr-FR" sz="3600" dirty="0">
                <a:latin typeface="Times New Roman" pitchFamily="18" charset="0"/>
                <a:cs typeface="Times New Roman" pitchFamily="18" charset="0"/>
              </a:rPr>
              <a:t>- Pas de doublons entre fédérations</a:t>
            </a:r>
          </a:p>
          <a:p>
            <a:pPr marL="0" indent="0" eaLnBrk="1" fontAlgn="auto" hangingPunct="1">
              <a:lnSpc>
                <a:spcPct val="90000"/>
              </a:lnSpc>
              <a:spcAft>
                <a:spcPts val="0"/>
              </a:spcAft>
              <a:buNone/>
              <a:defRPr/>
            </a:pPr>
            <a:r>
              <a:rPr lang="fr-FR" sz="3600" dirty="0">
                <a:latin typeface="Times New Roman" pitchFamily="18" charset="0"/>
                <a:cs typeface="Times New Roman" pitchFamily="18" charset="0"/>
              </a:rPr>
              <a:t>- Un retour impératif au 30 avril    2019</a:t>
            </a:r>
          </a:p>
          <a:p>
            <a:pPr marL="198882" indent="-198882" eaLnBrk="1" fontAlgn="auto" hangingPunct="1">
              <a:lnSpc>
                <a:spcPct val="90000"/>
              </a:lnSpc>
              <a:spcAft>
                <a:spcPts val="0"/>
              </a:spcAft>
              <a:buFont typeface="Wingdings 2"/>
              <a:buChar char=""/>
              <a:defRPr/>
            </a:pPr>
            <a:endParaRPr lang="fr-FR"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603719346"/>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ctr" eaLnBrk="1" fontAlgn="auto" hangingPunct="1">
              <a:lnSpc>
                <a:spcPct val="90000"/>
              </a:lnSpc>
              <a:spcAft>
                <a:spcPts val="0"/>
              </a:spcAft>
              <a:buNone/>
              <a:defRPr/>
            </a:pPr>
            <a:r>
              <a:rPr lang="fr-FR" sz="3000" b="1" dirty="0">
                <a:solidFill>
                  <a:srgbClr val="C00000"/>
                </a:solidFill>
                <a:latin typeface="Times New Roman" panose="02020603050405020304" pitchFamily="18" charset="0"/>
                <a:cs typeface="Times New Roman" pitchFamily="18" charset="0"/>
                <a:sym typeface="Wingdings" pitchFamily="2" charset="2"/>
              </a:rPr>
              <a:t>Introduction de deux nouvelles questions  dans le questionnaire EPS</a:t>
            </a:r>
            <a:endParaRPr lang="fr-FR" sz="3000" b="1" dirty="0">
              <a:latin typeface="Times New Roman" panose="02020603050405020304"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sz="3000" b="1" dirty="0">
              <a:latin typeface="Times New Roman" panose="02020603050405020304" pitchFamily="18" charset="0"/>
              <a:cs typeface="Times New Roman" pitchFamily="18" charset="0"/>
              <a:sym typeface="Wingdings" pitchFamily="2" charset="2"/>
            </a:endParaRPr>
          </a:p>
          <a:p>
            <a:pPr marL="0" indent="0">
              <a:buNone/>
            </a:pPr>
            <a:r>
              <a:rPr lang="fr-FR" sz="3000" dirty="0">
                <a:latin typeface="Times New Roman" panose="02020603050405020304" pitchFamily="18" charset="0"/>
                <a:cs typeface="Times New Roman" panose="02020603050405020304" pitchFamily="18" charset="0"/>
              </a:rPr>
              <a:t>Le montant moyen des </a:t>
            </a:r>
            <a:r>
              <a:rPr lang="fr-FR" sz="3000" dirty="0" err="1">
                <a:latin typeface="Times New Roman" panose="02020603050405020304" pitchFamily="18" charset="0"/>
                <a:cs typeface="Times New Roman" panose="02020603050405020304" pitchFamily="18" charset="0"/>
              </a:rPr>
              <a:t>pièces</a:t>
            </a:r>
            <a:r>
              <a:rPr lang="fr-FR" sz="3000" dirty="0">
                <a:latin typeface="Times New Roman" panose="02020603050405020304" pitchFamily="18" charset="0"/>
                <a:cs typeface="Times New Roman" panose="02020603050405020304" pitchFamily="18" charset="0"/>
              </a:rPr>
              <a:t> justificatives en anomalie suite à EPS : </a:t>
            </a:r>
          </a:p>
          <a:p>
            <a:pPr marL="0" indent="0">
              <a:buNone/>
            </a:pPr>
            <a:r>
              <a:rPr lang="fr-FR" sz="3000" dirty="0">
                <a:latin typeface="Times New Roman" panose="02020603050405020304" pitchFamily="18" charset="0"/>
                <a:cs typeface="Times New Roman" panose="02020603050405020304" pitchFamily="18" charset="0"/>
              </a:rPr>
              <a:t>-</a:t>
            </a:r>
            <a:r>
              <a:rPr lang="fr-FR" sz="3000" b="1" dirty="0">
                <a:latin typeface="Times New Roman" panose="02020603050405020304" pitchFamily="18" charset="0"/>
                <a:cs typeface="Times New Roman" panose="02020603050405020304" pitchFamily="18" charset="0"/>
              </a:rPr>
              <a:t>En </a:t>
            </a:r>
            <a:r>
              <a:rPr lang="fr-FR" sz="3000" b="1" dirty="0" err="1">
                <a:latin typeface="Times New Roman" panose="02020603050405020304" pitchFamily="18" charset="0"/>
                <a:cs typeface="Times New Roman" panose="02020603050405020304" pitchFamily="18" charset="0"/>
              </a:rPr>
              <a:t>défaveur</a:t>
            </a:r>
            <a:r>
              <a:rPr lang="fr-FR" sz="3000" b="1" dirty="0">
                <a:latin typeface="Times New Roman" panose="02020603050405020304" pitchFamily="18" charset="0"/>
                <a:cs typeface="Times New Roman" panose="02020603050405020304" pitchFamily="18" charset="0"/>
              </a:rPr>
              <a:t> des </a:t>
            </a:r>
            <a:r>
              <a:rPr lang="fr-FR" sz="3000" b="1" dirty="0" err="1">
                <a:latin typeface="Times New Roman" panose="02020603050405020304" pitchFamily="18" charset="0"/>
                <a:cs typeface="Times New Roman" panose="02020603050405020304" pitchFamily="18" charset="0"/>
              </a:rPr>
              <a:t>adhérents</a:t>
            </a:r>
            <a:r>
              <a:rPr lang="fr-FR" sz="3000" b="1" dirty="0">
                <a:latin typeface="Times New Roman" panose="02020603050405020304" pitchFamily="18" charset="0"/>
                <a:cs typeface="Times New Roman" panose="02020603050405020304" pitchFamily="18" charset="0"/>
              </a:rPr>
              <a:t>, </a:t>
            </a:r>
          </a:p>
          <a:p>
            <a:pPr marL="0" indent="0">
              <a:buNone/>
            </a:pPr>
            <a:r>
              <a:rPr lang="fr-FR" sz="3000" b="1" dirty="0">
                <a:latin typeface="Times New Roman" panose="02020603050405020304" pitchFamily="18" charset="0"/>
                <a:cs typeface="Times New Roman" panose="02020603050405020304" pitchFamily="18" charset="0"/>
              </a:rPr>
              <a:t>- En faveur des </a:t>
            </a:r>
            <a:r>
              <a:rPr lang="fr-FR" sz="3000" b="1" dirty="0" err="1">
                <a:latin typeface="Times New Roman" panose="02020603050405020304" pitchFamily="18" charset="0"/>
                <a:cs typeface="Times New Roman" panose="02020603050405020304" pitchFamily="18" charset="0"/>
              </a:rPr>
              <a:t>adhérents</a:t>
            </a:r>
            <a:r>
              <a:rPr lang="fr-FR" sz="3000" dirty="0">
                <a:latin typeface="Times New Roman" panose="02020603050405020304" pitchFamily="18" charset="0"/>
                <a:cs typeface="Times New Roman" panose="02020603050405020304" pitchFamily="18" charset="0"/>
              </a:rPr>
              <a:t>.</a:t>
            </a:r>
            <a:br>
              <a:rPr lang="fr-FR" sz="3000" dirty="0">
                <a:latin typeface="Times New Roman" panose="02020603050405020304" pitchFamily="18" charset="0"/>
                <a:cs typeface="Times New Roman" panose="02020603050405020304" pitchFamily="18" charset="0"/>
              </a:rPr>
            </a:br>
            <a:endParaRPr lang="fr-FR" sz="3000" dirty="0">
              <a:latin typeface="Times New Roman" panose="02020603050405020304" pitchFamily="18" charset="0"/>
              <a:cs typeface="Times New Roman" panose="02020603050405020304" pitchFamily="18" charset="0"/>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643535374"/>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br>
              <a:rPr lang="fr-FR" sz="2800" dirty="0"/>
            </a:br>
            <a:endParaRPr lang="fr-FR" sz="2800" dirty="0"/>
          </a:p>
          <a:p>
            <a:pPr marL="0" indent="0" algn="just">
              <a:buNone/>
            </a:pPr>
            <a:r>
              <a:rPr lang="fr-FR" sz="3600" dirty="0">
                <a:latin typeface="Times New Roman" panose="02020603050405020304" pitchFamily="18" charset="0"/>
                <a:cs typeface="Times New Roman" panose="02020603050405020304" pitchFamily="18" charset="0"/>
              </a:rPr>
              <a:t>Le montant moyen des </a:t>
            </a:r>
            <a:r>
              <a:rPr lang="fr-FR" sz="3600" dirty="0" err="1">
                <a:latin typeface="Times New Roman" panose="02020603050405020304" pitchFamily="18" charset="0"/>
                <a:cs typeface="Times New Roman" panose="02020603050405020304" pitchFamily="18" charset="0"/>
              </a:rPr>
              <a:t>pièces</a:t>
            </a:r>
            <a:r>
              <a:rPr lang="fr-FR" sz="3600" dirty="0">
                <a:latin typeface="Times New Roman" panose="02020603050405020304" pitchFamily="18" charset="0"/>
                <a:cs typeface="Times New Roman" panose="02020603050405020304" pitchFamily="18" charset="0"/>
              </a:rPr>
              <a:t> douteuses suite à EPS : </a:t>
            </a:r>
          </a:p>
          <a:p>
            <a:pPr marL="0" indent="0" algn="just">
              <a:buNone/>
            </a:pPr>
            <a:r>
              <a:rPr lang="fr-FR" sz="3600" dirty="0">
                <a:latin typeface="Times New Roman" panose="02020603050405020304" pitchFamily="18" charset="0"/>
                <a:cs typeface="Times New Roman" panose="02020603050405020304" pitchFamily="18" charset="0"/>
              </a:rPr>
              <a:t>- </a:t>
            </a:r>
            <a:r>
              <a:rPr lang="fr-FR" sz="3600" b="1" dirty="0">
                <a:latin typeface="Times New Roman" panose="02020603050405020304" pitchFamily="18" charset="0"/>
                <a:cs typeface="Times New Roman" panose="02020603050405020304" pitchFamily="18" charset="0"/>
              </a:rPr>
              <a:t>En </a:t>
            </a:r>
            <a:r>
              <a:rPr lang="fr-FR" sz="3600" b="1" dirty="0" err="1">
                <a:latin typeface="Times New Roman" panose="02020603050405020304" pitchFamily="18" charset="0"/>
                <a:cs typeface="Times New Roman" panose="02020603050405020304" pitchFamily="18" charset="0"/>
              </a:rPr>
              <a:t>défaveur</a:t>
            </a:r>
            <a:r>
              <a:rPr lang="fr-FR" sz="3600" b="1" dirty="0">
                <a:latin typeface="Times New Roman" panose="02020603050405020304" pitchFamily="18" charset="0"/>
                <a:cs typeface="Times New Roman" panose="02020603050405020304" pitchFamily="18" charset="0"/>
              </a:rPr>
              <a:t> des </a:t>
            </a:r>
            <a:r>
              <a:rPr lang="fr-FR" sz="3600" b="1" dirty="0" err="1">
                <a:latin typeface="Times New Roman" panose="02020603050405020304" pitchFamily="18" charset="0"/>
                <a:cs typeface="Times New Roman" panose="02020603050405020304" pitchFamily="18" charset="0"/>
              </a:rPr>
              <a:t>adhérents</a:t>
            </a:r>
            <a:r>
              <a:rPr lang="fr-FR" sz="3600" b="1" dirty="0">
                <a:latin typeface="Times New Roman" panose="02020603050405020304" pitchFamily="18" charset="0"/>
                <a:cs typeface="Times New Roman" panose="02020603050405020304" pitchFamily="18" charset="0"/>
              </a:rPr>
              <a:t>, </a:t>
            </a:r>
          </a:p>
          <a:p>
            <a:pPr marL="0" indent="0" algn="just">
              <a:buNone/>
            </a:pPr>
            <a:r>
              <a:rPr lang="fr-FR" sz="3600" b="1" dirty="0">
                <a:latin typeface="Times New Roman" panose="02020603050405020304" pitchFamily="18" charset="0"/>
                <a:cs typeface="Times New Roman" panose="02020603050405020304" pitchFamily="18" charset="0"/>
              </a:rPr>
              <a:t>- En faveur des </a:t>
            </a:r>
            <a:r>
              <a:rPr lang="fr-FR" sz="3600" b="1" dirty="0" err="1">
                <a:latin typeface="Times New Roman" panose="02020603050405020304" pitchFamily="18" charset="0"/>
                <a:cs typeface="Times New Roman" panose="02020603050405020304" pitchFamily="18" charset="0"/>
              </a:rPr>
              <a:t>adhérents</a:t>
            </a:r>
            <a:r>
              <a:rPr lang="fr-FR" sz="3600" b="1" dirty="0">
                <a:latin typeface="Times New Roman" panose="02020603050405020304" pitchFamily="18" charset="0"/>
                <a:cs typeface="Times New Roman" panose="02020603050405020304" pitchFamily="18" charset="0"/>
              </a:rPr>
              <a:t>. </a:t>
            </a: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973796986"/>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marL="0" indent="0" algn="ctr" eaLnBrk="1" fontAlgn="auto" hangingPunct="1">
              <a:lnSpc>
                <a:spcPct val="90000"/>
              </a:lnSpc>
              <a:spcAft>
                <a:spcPts val="0"/>
              </a:spcAft>
              <a:buNone/>
              <a:defRPr/>
            </a:pPr>
            <a:r>
              <a:rPr lang="fr-FR" sz="3800" b="1" dirty="0">
                <a:solidFill>
                  <a:srgbClr val="C00000"/>
                </a:solidFill>
                <a:latin typeface="Times New Roman" panose="02020603050405020304" pitchFamily="18" charset="0"/>
                <a:cs typeface="Times New Roman" pitchFamily="18" charset="0"/>
                <a:sym typeface="Wingdings" pitchFamily="2" charset="2"/>
              </a:rPr>
              <a:t>SYNTHESE DU BILAN EPS</a:t>
            </a:r>
            <a:endParaRPr lang="fr-FR" sz="3800" b="1" dirty="0">
              <a:latin typeface="Times New Roman" panose="02020603050405020304"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sz="2800" b="1" dirty="0">
              <a:latin typeface="Times New Roman" panose="02020603050405020304"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r>
              <a:rPr lang="fr-FR" sz="3600" dirty="0">
                <a:latin typeface="Times New Roman" panose="02020603050405020304" pitchFamily="18" charset="0"/>
                <a:cs typeface="Times New Roman" panose="02020603050405020304" pitchFamily="18" charset="0"/>
                <a:sym typeface="Wingdings" pitchFamily="2" charset="2"/>
              </a:rPr>
              <a:t>  Un travail conduit en concertation </a:t>
            </a:r>
            <a:r>
              <a:rPr lang="fr-FR" sz="3600" dirty="0">
                <a:latin typeface="Times New Roman" panose="02020603050405020304" pitchFamily="18" charset="0"/>
                <a:cs typeface="Times New Roman" panose="02020603050405020304" pitchFamily="18" charset="0"/>
              </a:rPr>
              <a:t>par la FCGA, la FCGAA, l’UNASA, l’ANPRECEGA, l’AIROGA et l’UFCA. </a:t>
            </a:r>
          </a:p>
          <a:p>
            <a:pPr marL="198882" indent="-198882" eaLnBrk="1" fontAlgn="auto" hangingPunct="1">
              <a:lnSpc>
                <a:spcPct val="90000"/>
              </a:lnSpc>
              <a:spcAft>
                <a:spcPts val="0"/>
              </a:spcAft>
              <a:buNone/>
              <a:defRPr/>
            </a:pPr>
            <a:endParaRPr lang="fr-FR" sz="3600" dirty="0">
              <a:latin typeface="Times New Roman" panose="02020603050405020304" pitchFamily="18" charset="0"/>
              <a:cs typeface="Times New Roman" panose="02020603050405020304" pitchFamily="18" charset="0"/>
              <a:sym typeface="Wingdings" pitchFamily="2" charset="2"/>
            </a:endParaRPr>
          </a:p>
          <a:p>
            <a:pPr marL="198882" indent="-198882" eaLnBrk="1" fontAlgn="auto" hangingPunct="1">
              <a:lnSpc>
                <a:spcPct val="90000"/>
              </a:lnSpc>
              <a:spcAft>
                <a:spcPts val="0"/>
              </a:spcAft>
              <a:buNone/>
              <a:defRPr/>
            </a:pPr>
            <a:r>
              <a:rPr lang="fr-FR" sz="3600" dirty="0">
                <a:latin typeface="Times New Roman" panose="02020603050405020304" pitchFamily="18" charset="0"/>
                <a:cs typeface="Times New Roman" panose="02020603050405020304" pitchFamily="18" charset="0"/>
                <a:sym typeface="Wingdings" pitchFamily="2" charset="2"/>
              </a:rPr>
              <a:t>  Collecte des données de </a:t>
            </a:r>
            <a:r>
              <a:rPr lang="fr-FR" sz="3600" dirty="0">
                <a:latin typeface="Times New Roman" panose="02020603050405020304" pitchFamily="18" charset="0"/>
                <a:cs typeface="Times New Roman" panose="02020603050405020304" pitchFamily="18" charset="0"/>
              </a:rPr>
              <a:t>plus de </a:t>
            </a:r>
            <a:r>
              <a:rPr lang="fr-FR" sz="3600" b="1" dirty="0">
                <a:solidFill>
                  <a:srgbClr val="C00000"/>
                </a:solidFill>
                <a:latin typeface="Times New Roman" panose="02020603050405020304" pitchFamily="18" charset="0"/>
                <a:cs typeface="Times New Roman" panose="02020603050405020304" pitchFamily="18" charset="0"/>
              </a:rPr>
              <a:t>546 000 </a:t>
            </a:r>
            <a:r>
              <a:rPr lang="fr-FR" sz="3600" b="1" dirty="0" err="1">
                <a:solidFill>
                  <a:srgbClr val="C00000"/>
                </a:solidFill>
                <a:latin typeface="Times New Roman" panose="02020603050405020304" pitchFamily="18" charset="0"/>
                <a:cs typeface="Times New Roman" panose="02020603050405020304" pitchFamily="18" charset="0"/>
              </a:rPr>
              <a:t>adhérents</a:t>
            </a:r>
            <a:r>
              <a:rPr lang="fr-FR" sz="3600" b="1" dirty="0">
                <a:solidFill>
                  <a:srgbClr val="C00000"/>
                </a:solidFill>
                <a:latin typeface="Times New Roman" panose="02020603050405020304" pitchFamily="18" charset="0"/>
                <a:cs typeface="Times New Roman" panose="02020603050405020304" pitchFamily="18" charset="0"/>
              </a:rPr>
              <a:t> BIC, BNC et BA</a:t>
            </a:r>
            <a:br>
              <a:rPr lang="fr-FR" sz="3600" dirty="0">
                <a:highlight>
                  <a:srgbClr val="FFFF00"/>
                </a:highlight>
                <a:latin typeface="Times New Roman" panose="02020603050405020304" pitchFamily="18" charset="0"/>
                <a:cs typeface="Times New Roman" panose="02020603050405020304" pitchFamily="18" charset="0"/>
              </a:rPr>
            </a:br>
            <a:endParaRPr lang="fr-FR" sz="3600" dirty="0">
              <a:highlight>
                <a:srgbClr val="FFFF00"/>
              </a:highlight>
              <a:latin typeface="Times New Roman" panose="02020603050405020304" pitchFamily="18" charset="0"/>
              <a:cs typeface="Times New Roman" panose="02020603050405020304" pitchFamily="18" charset="0"/>
            </a:endParaRPr>
          </a:p>
          <a:p>
            <a:pPr marL="198882" indent="-198882" eaLnBrk="1" fontAlgn="auto" hangingPunct="1">
              <a:lnSpc>
                <a:spcPct val="90000"/>
              </a:lnSpc>
              <a:spcAft>
                <a:spcPts val="0"/>
              </a:spcAft>
              <a:buNone/>
              <a:defRPr/>
            </a:pPr>
            <a:endParaRPr lang="fr-FR" b="1" dirty="0">
              <a:solidFill>
                <a:srgbClr val="C00000"/>
              </a:solidFill>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861750064"/>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515" name="AutoShape 3"/>
          <p:cNvSpPr>
            <a:spLocks noGrp="1" noChangeArrowheads="1"/>
          </p:cNvSpPr>
          <p:nvPr>
            <p:ph type="subTitle" idx="1"/>
          </p:nvPr>
        </p:nvSpPr>
        <p:spPr>
          <a:xfrm>
            <a:off x="2057400" y="2800350"/>
            <a:ext cx="1696641" cy="1657350"/>
          </a:xfrm>
          <a:prstGeom prst="foldedCorner">
            <a:avLst>
              <a:gd name="adj" fmla="val 17602"/>
            </a:avLst>
          </a:prstGeom>
          <a:solidFill>
            <a:srgbClr val="FFFF99"/>
          </a:solidFill>
          <a:ln>
            <a:solidFill>
              <a:schemeClr val="tx1"/>
            </a:solidFill>
            <a:round/>
          </a:ln>
        </p:spPr>
        <p:txBody>
          <a:bodyPr>
            <a:normAutofit fontScale="92500"/>
          </a:bodyPr>
          <a:lstStyle/>
          <a:p>
            <a:pPr marL="27385" eaLnBrk="1" fontAlgn="auto" hangingPunct="1">
              <a:spcBef>
                <a:spcPct val="0"/>
              </a:spcBef>
              <a:spcAft>
                <a:spcPts val="0"/>
              </a:spcAft>
              <a:buClrTx/>
              <a:defRPr/>
            </a:pPr>
            <a:r>
              <a:rPr lang="fr-FR" sz="2700" dirty="0">
                <a:solidFill>
                  <a:schemeClr val="tx1"/>
                </a:solidFill>
                <a:latin typeface="Bookman Old Style" pitchFamily="18" charset="0"/>
              </a:rPr>
              <a:t>7</a:t>
            </a:r>
          </a:p>
          <a:p>
            <a:pPr marL="27385" eaLnBrk="1" fontAlgn="auto" hangingPunct="1">
              <a:spcBef>
                <a:spcPct val="0"/>
              </a:spcBef>
              <a:spcAft>
                <a:spcPts val="0"/>
              </a:spcAft>
              <a:buClrTx/>
              <a:defRPr/>
            </a:pPr>
            <a:r>
              <a:rPr lang="fr-FR" sz="2700" cap="none" dirty="0">
                <a:solidFill>
                  <a:schemeClr val="tx1"/>
                </a:solidFill>
                <a:latin typeface="Times New Roman" pitchFamily="18" charset="0"/>
                <a:cs typeface="Times New Roman" pitchFamily="18" charset="0"/>
              </a:rPr>
              <a:t>Postes à pourvoir</a:t>
            </a:r>
          </a:p>
          <a:p>
            <a:pPr marL="27385" eaLnBrk="1" fontAlgn="auto" hangingPunct="1">
              <a:spcBef>
                <a:spcPct val="0"/>
              </a:spcBef>
              <a:spcAft>
                <a:spcPts val="0"/>
              </a:spcAft>
              <a:buClrTx/>
              <a:defRPr/>
            </a:pPr>
            <a:endParaRPr lang="fr-FR" sz="2700" dirty="0">
              <a:solidFill>
                <a:srgbClr val="FF0000"/>
              </a:solidFill>
              <a:latin typeface="Bookman Old Style" pitchFamily="18" charset="0"/>
            </a:endParaRPr>
          </a:p>
        </p:txBody>
      </p:sp>
      <p:sp>
        <p:nvSpPr>
          <p:cNvPr id="18435" name="Rectangle 2"/>
          <p:cNvSpPr>
            <a:spLocks noGrp="1" noChangeArrowheads="1"/>
          </p:cNvSpPr>
          <p:nvPr>
            <p:ph type="ctrTitle"/>
          </p:nvPr>
        </p:nvSpPr>
        <p:spPr>
          <a:xfrm>
            <a:off x="2113360" y="195263"/>
            <a:ext cx="5829300" cy="1458516"/>
          </a:xfrm>
        </p:spPr>
        <p:txBody>
          <a:bodyPr/>
          <a:lstStyle/>
          <a:p>
            <a:pPr eaLnBrk="1" hangingPunct="1"/>
            <a:r>
              <a:rPr lang="fr-FR" sz="3000" b="1" dirty="0">
                <a:solidFill>
                  <a:srgbClr val="073779"/>
                </a:solidFill>
                <a:latin typeface="Times New Roman" pitchFamily="18" charset="0"/>
                <a:cs typeface="Times New Roman" pitchFamily="18" charset="0"/>
              </a:rPr>
              <a:t>ELECTION DES MEMBRES</a:t>
            </a:r>
            <a:br>
              <a:rPr lang="fr-FR" sz="3000" b="1" dirty="0">
                <a:solidFill>
                  <a:srgbClr val="073779"/>
                </a:solidFill>
                <a:latin typeface="Times New Roman" pitchFamily="18" charset="0"/>
                <a:cs typeface="Times New Roman" pitchFamily="18" charset="0"/>
              </a:rPr>
            </a:br>
            <a:r>
              <a:rPr lang="fr-FR" sz="3000" b="1" dirty="0">
                <a:solidFill>
                  <a:srgbClr val="073779"/>
                </a:solidFill>
                <a:latin typeface="Times New Roman" pitchFamily="18" charset="0"/>
                <a:cs typeface="Times New Roman" pitchFamily="18" charset="0"/>
              </a:rPr>
              <a:t>DU CONSEIL D’ADMINISTRATION</a:t>
            </a:r>
          </a:p>
        </p:txBody>
      </p:sp>
      <p:sp>
        <p:nvSpPr>
          <p:cNvPr id="64516" name="AutoShape 4"/>
          <p:cNvSpPr>
            <a:spLocks noChangeArrowheads="1"/>
          </p:cNvSpPr>
          <p:nvPr/>
        </p:nvSpPr>
        <p:spPr bwMode="auto">
          <a:xfrm rot="1604344">
            <a:off x="4229101" y="3543301"/>
            <a:ext cx="917972" cy="43219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99"/>
          </a:solidFill>
          <a:ln w="9525">
            <a:solidFill>
              <a:schemeClr val="tx1"/>
            </a:solidFill>
            <a:miter lim="800000"/>
            <a:headEnd/>
            <a:tailEnd/>
          </a:ln>
        </p:spPr>
        <p:txBody>
          <a:bodyPr wrap="none" anchor="ctr"/>
          <a:lstStyle/>
          <a:p>
            <a:endParaRPr lang="fr-FR" sz="1800"/>
          </a:p>
        </p:txBody>
      </p:sp>
      <p:sp>
        <p:nvSpPr>
          <p:cNvPr id="64517" name="AutoShape 5"/>
          <p:cNvSpPr>
            <a:spLocks noChangeArrowheads="1"/>
          </p:cNvSpPr>
          <p:nvPr/>
        </p:nvSpPr>
        <p:spPr bwMode="auto">
          <a:xfrm>
            <a:off x="5257800" y="2743200"/>
            <a:ext cx="2407444" cy="1997869"/>
          </a:xfrm>
          <a:prstGeom prst="foldedCorner">
            <a:avLst>
              <a:gd name="adj" fmla="val 17602"/>
            </a:avLst>
          </a:prstGeom>
          <a:solidFill>
            <a:srgbClr val="FFFF99"/>
          </a:solidFill>
          <a:ln w="9525">
            <a:solidFill>
              <a:schemeClr val="tx1"/>
            </a:solidFill>
            <a:round/>
            <a:headEnd/>
            <a:tailEnd/>
          </a:ln>
        </p:spPr>
        <p:txBody>
          <a:bodyPr wrap="none" anchor="ctr"/>
          <a:lstStyle/>
          <a:p>
            <a:pPr algn="ctr"/>
            <a:r>
              <a:rPr lang="fr-FR" sz="2700" b="1" dirty="0">
                <a:solidFill>
                  <a:srgbClr val="000000"/>
                </a:solidFill>
                <a:cs typeface="Times New Roman" pitchFamily="18" charset="0"/>
              </a:rPr>
              <a:t>8</a:t>
            </a:r>
          </a:p>
          <a:p>
            <a:pPr algn="ctr"/>
            <a:r>
              <a:rPr lang="fr-FR" sz="2700" b="1" dirty="0">
                <a:solidFill>
                  <a:srgbClr val="000000"/>
                </a:solidFill>
                <a:cs typeface="Times New Roman" pitchFamily="18" charset="0"/>
              </a:rPr>
              <a:t>OGA </a:t>
            </a:r>
          </a:p>
          <a:p>
            <a:pPr algn="ctr"/>
            <a:r>
              <a:rPr lang="fr-FR" sz="2700" b="1" dirty="0">
                <a:solidFill>
                  <a:srgbClr val="000000"/>
                </a:solidFill>
                <a:cs typeface="Times New Roman" pitchFamily="18" charset="0"/>
              </a:rPr>
              <a:t>candidats</a:t>
            </a:r>
          </a:p>
        </p:txBody>
      </p:sp>
      <p:pic>
        <p:nvPicPr>
          <p:cNvPr id="6" name="~PP88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8" name="Image 7"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64515">
                                            <p:txEl>
                                              <p:pRg st="0" end="0"/>
                                            </p:txEl>
                                          </p:spTgt>
                                        </p:tgtEl>
                                        <p:attrNameLst>
                                          <p:attrName>style.visibility</p:attrName>
                                        </p:attrNameLst>
                                      </p:cBhvr>
                                      <p:to>
                                        <p:strVal val="visible"/>
                                      </p:to>
                                    </p:set>
                                    <p:animEffect transition="in" filter="barn(outVertical)">
                                      <p:cBhvr>
                                        <p:cTn id="11" dur="500"/>
                                        <p:tgtEl>
                                          <p:spTgt spid="6451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64516"/>
                                        </p:tgtEl>
                                        <p:attrNameLst>
                                          <p:attrName>style.visibility</p:attrName>
                                        </p:attrNameLst>
                                      </p:cBhvr>
                                      <p:to>
                                        <p:strVal val="visible"/>
                                      </p:to>
                                    </p:set>
                                    <p:animEffect transition="in" filter="box(out)">
                                      <p:cBhvr>
                                        <p:cTn id="16" dur="500"/>
                                        <p:tgtEl>
                                          <p:spTgt spid="64516"/>
                                        </p:tgtEl>
                                      </p:cBhvr>
                                    </p:animEffect>
                                  </p:childTnLst>
                                </p:cTn>
                              </p:par>
                            </p:childTnLst>
                          </p:cTn>
                        </p:par>
                        <p:par>
                          <p:cTn id="17" fill="hold">
                            <p:stCondLst>
                              <p:cond delay="500"/>
                            </p:stCondLst>
                            <p:childTnLst>
                              <p:par>
                                <p:cTn id="18" presetID="4" presetClass="entr" presetSubtype="16" fill="hold" grpId="0" nodeType="afterEffect">
                                  <p:stCondLst>
                                    <p:cond delay="1000"/>
                                  </p:stCondLst>
                                  <p:childTnLst>
                                    <p:set>
                                      <p:cBhvr>
                                        <p:cTn id="19" dur="1" fill="hold">
                                          <p:stCondLst>
                                            <p:cond delay="0"/>
                                          </p:stCondLst>
                                        </p:cTn>
                                        <p:tgtEl>
                                          <p:spTgt spid="64517"/>
                                        </p:tgtEl>
                                        <p:attrNameLst>
                                          <p:attrName>style.visibility</p:attrName>
                                        </p:attrNameLst>
                                      </p:cBhvr>
                                      <p:to>
                                        <p:strVal val="visible"/>
                                      </p:to>
                                    </p:set>
                                    <p:animEffect transition="in" filter="box(in)">
                                      <p:cBhvr>
                                        <p:cTn id="20" dur="500"/>
                                        <p:tgtEl>
                                          <p:spTgt spid="64517"/>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1" fill="hold" display="0">
                  <p:stCondLst>
                    <p:cond delay="indefinite"/>
                  </p:stCondLst>
                  <p:endCondLst>
                    <p:cond evt="onPrev" delay="0">
                      <p:tgtEl>
                        <p:sldTgt/>
                      </p:tgtEl>
                    </p:cond>
                    <p:cond evt="onStopAudio" delay="0">
                      <p:tgtEl>
                        <p:sldTgt/>
                      </p:tgtEl>
                    </p:cond>
                  </p:endCondLst>
                </p:cTn>
                <p:tgtEl>
                  <p:spTgt spid="6"/>
                </p:tgtEl>
              </p:cMediaNode>
            </p:audio>
          </p:childTnLst>
        </p:cTn>
      </p:par>
    </p:tnLst>
    <p:bldLst>
      <p:bldP spid="64515" grpId="0" build="p" autoUpdateAnimBg="0"/>
      <p:bldP spid="64516" grpId="0" animBg="1"/>
      <p:bldP spid="64517"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83314" y="1096416"/>
            <a:ext cx="6777372" cy="3779918"/>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marL="0" indent="0" algn="ctr" eaLnBrk="1" fontAlgn="auto" hangingPunct="1">
              <a:lnSpc>
                <a:spcPct val="90000"/>
              </a:lnSpc>
              <a:spcAft>
                <a:spcPts val="0"/>
              </a:spcAft>
              <a:buNone/>
              <a:defRPr/>
            </a:pPr>
            <a:endParaRPr lang="fr-FR" sz="4100" b="1" dirty="0">
              <a:solidFill>
                <a:srgbClr val="C00000"/>
              </a:solidFill>
              <a:latin typeface="Times New Roman" panose="02020603050405020304" pitchFamily="18" charset="0"/>
              <a:cs typeface="Times New Roman" pitchFamily="18" charset="0"/>
              <a:sym typeface="Wingdings" pitchFamily="2" charset="2"/>
            </a:endParaRPr>
          </a:p>
          <a:p>
            <a:pPr marL="0" indent="0" algn="ctr" eaLnBrk="1" fontAlgn="auto" hangingPunct="1">
              <a:lnSpc>
                <a:spcPct val="90000"/>
              </a:lnSpc>
              <a:spcAft>
                <a:spcPts val="0"/>
              </a:spcAft>
              <a:buNone/>
              <a:defRPr/>
            </a:pPr>
            <a:r>
              <a:rPr lang="fr-FR" sz="4100" b="1" dirty="0">
                <a:solidFill>
                  <a:srgbClr val="C00000"/>
                </a:solidFill>
                <a:latin typeface="Times New Roman" panose="02020603050405020304" pitchFamily="18" charset="0"/>
                <a:cs typeface="Times New Roman" pitchFamily="18" charset="0"/>
                <a:sym typeface="Wingdings" pitchFamily="2" charset="2"/>
              </a:rPr>
              <a:t>SYNTHESE DU BILAN EPS</a:t>
            </a:r>
            <a:endParaRPr lang="fr-FR" sz="4100" b="1" dirty="0">
              <a:latin typeface="Times New Roman" panose="02020603050405020304"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sz="4100" b="1" dirty="0">
              <a:latin typeface="Times New Roman" panose="02020603050405020304" pitchFamily="18" charset="0"/>
              <a:cs typeface="Times New Roman" pitchFamily="18" charset="0"/>
              <a:sym typeface="Wingdings" pitchFamily="2" charset="2"/>
            </a:endParaRPr>
          </a:p>
          <a:p>
            <a:pPr marL="0" indent="0">
              <a:buNone/>
            </a:pPr>
            <a:r>
              <a:rPr lang="fr-FR" sz="5800" dirty="0">
                <a:latin typeface="Times New Roman" panose="02020603050405020304" pitchFamily="18" charset="0"/>
                <a:cs typeface="Times New Roman" panose="02020603050405020304" pitchFamily="18" charset="0"/>
              </a:rPr>
              <a:t>Dossiers d’EPS avec observations :</a:t>
            </a:r>
          </a:p>
          <a:p>
            <a:pPr marL="0" indent="0">
              <a:buNone/>
            </a:pPr>
            <a:r>
              <a:rPr lang="fr-FR" sz="5800" dirty="0">
                <a:latin typeface="Times New Roman" panose="02020603050405020304" pitchFamily="18" charset="0"/>
                <a:cs typeface="Times New Roman" panose="02020603050405020304" pitchFamily="18" charset="0"/>
              </a:rPr>
              <a:t> </a:t>
            </a:r>
          </a:p>
          <a:p>
            <a:pPr marL="0" indent="0">
              <a:buNone/>
            </a:pPr>
            <a:r>
              <a:rPr lang="fr-FR" sz="5800" dirty="0">
                <a:latin typeface="Times New Roman" panose="02020603050405020304" pitchFamily="18" charset="0"/>
                <a:cs typeface="Times New Roman" panose="02020603050405020304" pitchFamily="18" charset="0"/>
              </a:rPr>
              <a:t>37,80 % en BIC</a:t>
            </a:r>
          </a:p>
          <a:p>
            <a:pPr marL="0" indent="0">
              <a:buNone/>
            </a:pPr>
            <a:r>
              <a:rPr lang="fr-FR" sz="5800" dirty="0">
                <a:latin typeface="Times New Roman" panose="02020603050405020304" pitchFamily="18" charset="0"/>
                <a:cs typeface="Times New Roman" panose="02020603050405020304" pitchFamily="18" charset="0"/>
              </a:rPr>
              <a:t>53,30 % en BNC</a:t>
            </a:r>
          </a:p>
          <a:p>
            <a:pPr marL="0" indent="0">
              <a:buNone/>
            </a:pPr>
            <a:r>
              <a:rPr lang="fr-FR" sz="5800" dirty="0">
                <a:latin typeface="Times New Roman" panose="02020603050405020304" pitchFamily="18" charset="0"/>
                <a:cs typeface="Times New Roman" panose="02020603050405020304" pitchFamily="18" charset="0"/>
              </a:rPr>
              <a:t>32,30 % en BA </a:t>
            </a:r>
          </a:p>
          <a:p>
            <a:pPr marL="198882" indent="-198882" eaLnBrk="1" fontAlgn="auto" hangingPunct="1">
              <a:lnSpc>
                <a:spcPct val="90000"/>
              </a:lnSpc>
              <a:spcAft>
                <a:spcPts val="0"/>
              </a:spcAft>
              <a:buNone/>
              <a:defRPr/>
            </a:pPr>
            <a:br>
              <a:rPr lang="fr-FR" sz="3600" dirty="0">
                <a:latin typeface="Times New Roman" panose="02020603050405020304" pitchFamily="18" charset="0"/>
                <a:cs typeface="Times New Roman" panose="02020603050405020304" pitchFamily="18" charset="0"/>
              </a:rPr>
            </a:br>
            <a:endParaRPr lang="fr-FR" sz="3600" dirty="0">
              <a:latin typeface="Times New Roman" panose="02020603050405020304" pitchFamily="18" charset="0"/>
              <a:cs typeface="Times New Roman" panose="02020603050405020304" pitchFamily="18" charset="0"/>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64646869"/>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marL="0" indent="0" algn="ctr" eaLnBrk="1" fontAlgn="auto" hangingPunct="1">
              <a:lnSpc>
                <a:spcPct val="90000"/>
              </a:lnSpc>
              <a:spcAft>
                <a:spcPts val="0"/>
              </a:spcAft>
              <a:buNone/>
              <a:defRPr/>
            </a:pPr>
            <a:r>
              <a:rPr lang="fr-FR" sz="4600" b="1" dirty="0">
                <a:solidFill>
                  <a:srgbClr val="C00000"/>
                </a:solidFill>
                <a:latin typeface="Times New Roman" panose="02020603050405020304" pitchFamily="18" charset="0"/>
                <a:cs typeface="Times New Roman" pitchFamily="18" charset="0"/>
                <a:sym typeface="Wingdings" pitchFamily="2" charset="2"/>
              </a:rPr>
              <a:t>SYNTHESE DU BILAN EPS</a:t>
            </a:r>
            <a:endParaRPr lang="fr-FR" sz="4600" b="1" dirty="0">
              <a:latin typeface="Times New Roman" panose="02020603050405020304"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sz="4600" b="1" dirty="0">
              <a:latin typeface="Times New Roman" panose="02020603050405020304" pitchFamily="18" charset="0"/>
              <a:cs typeface="Times New Roman" pitchFamily="18" charset="0"/>
              <a:sym typeface="Wingdings" pitchFamily="2" charset="2"/>
            </a:endParaRPr>
          </a:p>
          <a:p>
            <a:pPr marL="0" indent="0" algn="just">
              <a:buNone/>
            </a:pPr>
            <a:r>
              <a:rPr lang="fr-FR" sz="5800" dirty="0">
                <a:latin typeface="Times New Roman" panose="02020603050405020304" pitchFamily="18" charset="0"/>
                <a:cs typeface="Times New Roman" panose="02020603050405020304" pitchFamily="18" charset="0"/>
              </a:rPr>
              <a:t>Dossiers d’EPS avec </a:t>
            </a:r>
            <a:r>
              <a:rPr lang="fr-FR" sz="5800" dirty="0" err="1">
                <a:latin typeface="Times New Roman" panose="02020603050405020304" pitchFamily="18" charset="0"/>
                <a:cs typeface="Times New Roman" panose="02020603050405020304" pitchFamily="18" charset="0"/>
              </a:rPr>
              <a:t>dépôt</a:t>
            </a:r>
            <a:r>
              <a:rPr lang="fr-FR" sz="5800" dirty="0">
                <a:latin typeface="Times New Roman" panose="02020603050405020304" pitchFamily="18" charset="0"/>
                <a:cs typeface="Times New Roman" panose="02020603050405020304" pitchFamily="18" charset="0"/>
              </a:rPr>
              <a:t> d’une </a:t>
            </a:r>
            <a:r>
              <a:rPr lang="fr-FR" sz="5800" dirty="0" err="1">
                <a:latin typeface="Times New Roman" panose="02020603050405020304" pitchFamily="18" charset="0"/>
                <a:cs typeface="Times New Roman" panose="02020603050405020304" pitchFamily="18" charset="0"/>
              </a:rPr>
              <a:t>déclaration</a:t>
            </a:r>
            <a:r>
              <a:rPr lang="fr-FR" sz="5800" dirty="0">
                <a:latin typeface="Times New Roman" panose="02020603050405020304" pitchFamily="18" charset="0"/>
                <a:cs typeface="Times New Roman" panose="02020603050405020304" pitchFamily="18" charset="0"/>
              </a:rPr>
              <a:t> rectificative : </a:t>
            </a:r>
          </a:p>
          <a:p>
            <a:pPr marL="0" indent="0" algn="just">
              <a:buNone/>
            </a:pPr>
            <a:endParaRPr lang="fr-FR" sz="4600" dirty="0">
              <a:latin typeface="Times New Roman" panose="02020603050405020304" pitchFamily="18" charset="0"/>
              <a:cs typeface="Times New Roman" panose="02020603050405020304" pitchFamily="18" charset="0"/>
            </a:endParaRPr>
          </a:p>
          <a:p>
            <a:pPr marL="0" indent="0" algn="just">
              <a:buNone/>
            </a:pPr>
            <a:r>
              <a:rPr lang="fr-FR" sz="6500" dirty="0">
                <a:latin typeface="Times New Roman" panose="02020603050405020304" pitchFamily="18" charset="0"/>
                <a:cs typeface="Times New Roman" panose="02020603050405020304" pitchFamily="18" charset="0"/>
              </a:rPr>
              <a:t>2% en BIC</a:t>
            </a:r>
          </a:p>
          <a:p>
            <a:pPr marL="0" indent="0" algn="just">
              <a:buNone/>
            </a:pPr>
            <a:r>
              <a:rPr lang="fr-FR" sz="6500" dirty="0">
                <a:latin typeface="Times New Roman" panose="02020603050405020304" pitchFamily="18" charset="0"/>
                <a:cs typeface="Times New Roman" panose="02020603050405020304" pitchFamily="18" charset="0"/>
              </a:rPr>
              <a:t>6,6% en BNC</a:t>
            </a:r>
          </a:p>
          <a:p>
            <a:pPr marL="0" indent="0" algn="just">
              <a:buNone/>
            </a:pPr>
            <a:r>
              <a:rPr lang="fr-FR" sz="6500" dirty="0">
                <a:latin typeface="Times New Roman" panose="02020603050405020304" pitchFamily="18" charset="0"/>
                <a:cs typeface="Times New Roman" panose="02020603050405020304" pitchFamily="18" charset="0"/>
              </a:rPr>
              <a:t>1,30% en BA </a:t>
            </a:r>
          </a:p>
          <a:p>
            <a:pPr marL="198882" indent="-198882" algn="just" eaLnBrk="1" fontAlgn="auto" hangingPunct="1">
              <a:lnSpc>
                <a:spcPct val="90000"/>
              </a:lnSpc>
              <a:spcAft>
                <a:spcPts val="0"/>
              </a:spcAft>
              <a:buNone/>
              <a:defRPr/>
            </a:pPr>
            <a:br>
              <a:rPr lang="fr-FR" sz="4600" dirty="0">
                <a:latin typeface="Times New Roman" panose="02020603050405020304" pitchFamily="18" charset="0"/>
                <a:cs typeface="Times New Roman" panose="02020603050405020304" pitchFamily="18" charset="0"/>
              </a:rPr>
            </a:br>
            <a:endParaRPr lang="fr-FR" sz="4600" dirty="0">
              <a:latin typeface="Times New Roman" panose="02020603050405020304" pitchFamily="18" charset="0"/>
              <a:cs typeface="Times New Roman" panose="02020603050405020304" pitchFamily="18" charset="0"/>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341679925"/>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85900" y="528638"/>
            <a:ext cx="6172200" cy="422672"/>
          </a:xfrm>
        </p:spPr>
        <p:txBody>
          <a:bodyPr>
            <a:noAutofit/>
          </a:bodyPr>
          <a:lstStyle/>
          <a:p>
            <a:pPr eaLnBrk="1" fontAlgn="auto" hangingPunct="1">
              <a:spcAft>
                <a:spcPts val="0"/>
              </a:spcAft>
              <a:defRPr/>
            </a:pPr>
            <a:r>
              <a:rPr lang="fr-FR" sz="2700" dirty="0">
                <a:solidFill>
                  <a:srgbClr val="000090"/>
                </a:solidFill>
                <a:latin typeface="Times New Roman" pitchFamily="18" charset="0"/>
                <a:cs typeface="Times New Roman" pitchFamily="18" charset="0"/>
              </a:rPr>
              <a:t>LE RAPPORT D’ACTIVITÉ </a:t>
            </a:r>
            <a:br>
              <a:rPr lang="fr-FR" sz="2700" dirty="0">
                <a:solidFill>
                  <a:srgbClr val="000090"/>
                </a:solidFill>
                <a:latin typeface="Times New Roman" pitchFamily="18" charset="0"/>
                <a:cs typeface="Times New Roman" pitchFamily="18" charset="0"/>
              </a:rPr>
            </a:br>
            <a:r>
              <a:rPr lang="fr-FR" sz="2700" dirty="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143000" y="1006078"/>
            <a:ext cx="6777372" cy="3779918"/>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lgn="ctr" eaLnBrk="1" fontAlgn="auto" hangingPunct="1">
              <a:lnSpc>
                <a:spcPct val="90000"/>
              </a:lnSpc>
              <a:spcAft>
                <a:spcPts val="0"/>
              </a:spcAft>
              <a:buNone/>
              <a:defRPr/>
            </a:pPr>
            <a:r>
              <a:rPr lang="fr-FR" sz="2800" b="1" dirty="0">
                <a:solidFill>
                  <a:srgbClr val="C00000"/>
                </a:solidFill>
                <a:latin typeface="Times New Roman" pitchFamily="18" charset="0"/>
                <a:cs typeface="Times New Roman" pitchFamily="18" charset="0"/>
                <a:sym typeface="Wingdings" pitchFamily="2" charset="2"/>
              </a:rPr>
              <a:t>SYNTHESE DU BILAN EPS</a:t>
            </a:r>
            <a:endParaRPr lang="fr-FR" sz="2800" b="1" dirty="0">
              <a:latin typeface="Times New Roman" pitchFamily="18"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sz="2800" b="1" dirty="0">
              <a:latin typeface="Calibri" pitchFamily="34" charset="0"/>
              <a:cs typeface="Times New Roman" pitchFamily="18" charset="0"/>
              <a:sym typeface="Wingdings" pitchFamily="2" charset="2"/>
            </a:endParaRPr>
          </a:p>
          <a:p>
            <a:pPr marL="0" indent="0" algn="just">
              <a:buNone/>
            </a:pPr>
            <a:r>
              <a:rPr lang="fr-FR" sz="3200" dirty="0">
                <a:latin typeface="Times New Roman" panose="02020603050405020304" pitchFamily="18" charset="0"/>
                <a:cs typeface="Times New Roman" panose="02020603050405020304" pitchFamily="18" charset="0"/>
              </a:rPr>
              <a:t>Dossiers d’EPS avec des </a:t>
            </a:r>
            <a:r>
              <a:rPr lang="fr-FR" sz="3200" dirty="0" err="1">
                <a:latin typeface="Times New Roman" panose="02020603050405020304" pitchFamily="18" charset="0"/>
                <a:cs typeface="Times New Roman" panose="02020603050405020304" pitchFamily="18" charset="0"/>
              </a:rPr>
              <a:t>pièces</a:t>
            </a:r>
            <a:r>
              <a:rPr lang="fr-FR" sz="3200" dirty="0">
                <a:latin typeface="Times New Roman" panose="02020603050405020304" pitchFamily="18" charset="0"/>
                <a:cs typeface="Times New Roman" panose="02020603050405020304" pitchFamily="18" charset="0"/>
              </a:rPr>
              <a:t> justificatives en anomalie : </a:t>
            </a:r>
          </a:p>
          <a:p>
            <a:pPr algn="just"/>
            <a:endParaRPr lang="fr-FR" sz="3200" dirty="0">
              <a:latin typeface="Times New Roman" panose="02020603050405020304" pitchFamily="18" charset="0"/>
              <a:cs typeface="Times New Roman" panose="02020603050405020304" pitchFamily="18" charset="0"/>
            </a:endParaRPr>
          </a:p>
          <a:p>
            <a:pPr marL="0" indent="0">
              <a:buNone/>
            </a:pPr>
            <a:r>
              <a:rPr lang="fr-FR" sz="3200" dirty="0">
                <a:latin typeface="Times New Roman" panose="02020603050405020304" pitchFamily="18" charset="0"/>
                <a:cs typeface="Times New Roman" panose="02020603050405020304" pitchFamily="18" charset="0"/>
              </a:rPr>
              <a:t>6,60% en BIC</a:t>
            </a:r>
          </a:p>
          <a:p>
            <a:pPr marL="0" indent="0">
              <a:buNone/>
            </a:pPr>
            <a:r>
              <a:rPr lang="fr-FR" sz="3200" dirty="0">
                <a:latin typeface="Times New Roman" panose="02020603050405020304" pitchFamily="18" charset="0"/>
                <a:cs typeface="Times New Roman" panose="02020603050405020304" pitchFamily="18" charset="0"/>
              </a:rPr>
              <a:t>18,20% en BNC</a:t>
            </a:r>
          </a:p>
          <a:p>
            <a:pPr marL="0" indent="0">
              <a:buNone/>
            </a:pPr>
            <a:r>
              <a:rPr lang="fr-FR" sz="3200" dirty="0">
                <a:latin typeface="Times New Roman" panose="02020603050405020304" pitchFamily="18" charset="0"/>
                <a:cs typeface="Times New Roman" panose="02020603050405020304" pitchFamily="18" charset="0"/>
              </a:rPr>
              <a:t>8,40% en BA </a:t>
            </a: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None/>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a:p>
            <a:pPr marL="198882" indent="-198882" eaLnBrk="1" fontAlgn="auto" hangingPunct="1">
              <a:lnSpc>
                <a:spcPct val="90000"/>
              </a:lnSpc>
              <a:spcAft>
                <a:spcPts val="0"/>
              </a:spcAft>
              <a:buFont typeface="Wingdings" pitchFamily="2" charset="2"/>
              <a:buChar char="Ø"/>
              <a:defRPr/>
            </a:pPr>
            <a:endParaRPr lang="fr-FR" b="1" dirty="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7622381" y="4764881"/>
            <a:ext cx="228600" cy="2286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612424808"/>
      </p:ext>
    </p:extLst>
  </p:cSld>
  <p:clrMapOvr>
    <a:overrideClrMapping bg1="lt1" tx1="dk1" bg2="lt2" tx2="dk2" accent1="accent1" accent2="accent2" accent3="accent3" accent4="accent4" accent5="accent5" accent6="accent6" hlink="hlink" folHlink="folHlink"/>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RELATIONS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987574"/>
            <a:ext cx="9044679" cy="4392488"/>
          </a:xfrm>
        </p:spPr>
        <p:txBody>
          <a:bodyPr/>
          <a:lstStyle/>
          <a:p>
            <a:pPr marL="0" indent="0" algn="just">
              <a:buNone/>
            </a:pPr>
            <a:r>
              <a:rPr lang="fr-FR" sz="3600" dirty="0">
                <a:solidFill>
                  <a:srgbClr val="C00000"/>
                </a:solidFill>
                <a:cs typeface="Times New Roman" pitchFamily="18" charset="0"/>
              </a:rPr>
              <a:t>Avec le CSOEC</a:t>
            </a:r>
          </a:p>
          <a:p>
            <a:pPr marL="0" indent="0" algn="just">
              <a:buNone/>
            </a:pPr>
            <a:endParaRPr lang="fr-FR" sz="3600" dirty="0">
              <a:solidFill>
                <a:srgbClr val="C00000"/>
              </a:solidFill>
              <a:cs typeface="Times New Roman" pitchFamily="18" charset="0"/>
            </a:endParaRPr>
          </a:p>
          <a:p>
            <a:pPr algn="just">
              <a:buFont typeface="Wingdings" pitchFamily="2" charset="2"/>
              <a:buChar char="ü"/>
            </a:pPr>
            <a:r>
              <a:rPr lang="fr-FR" sz="3400" dirty="0"/>
              <a:t>Participation au GT2 et au Club JDC</a:t>
            </a:r>
          </a:p>
          <a:p>
            <a:pPr algn="just">
              <a:buFont typeface="Wingdings" pitchFamily="2" charset="2"/>
              <a:buChar char="ü"/>
            </a:pPr>
            <a:r>
              <a:rPr lang="fr-FR" sz="3400" dirty="0"/>
              <a:t>L’UNASA, Secrétaire de l’UNPCOGA</a:t>
            </a:r>
          </a:p>
          <a:p>
            <a:pPr algn="just">
              <a:buFont typeface="Wingdings" pitchFamily="2" charset="2"/>
              <a:buChar char="ü"/>
            </a:pPr>
            <a:r>
              <a:rPr lang="fr-FR" sz="3400" dirty="0"/>
              <a:t>Stand au 74</a:t>
            </a:r>
            <a:r>
              <a:rPr lang="fr-FR" sz="3400" baseline="30000" dirty="0"/>
              <a:t>e</a:t>
            </a:r>
            <a:r>
              <a:rPr lang="fr-FR" sz="3400" dirty="0"/>
              <a:t> congrès de l’Ordre à Paris</a:t>
            </a:r>
          </a:p>
          <a:p>
            <a:pPr marL="0" indent="0" algn="just">
              <a:buNone/>
            </a:pPr>
            <a:endParaRPr lang="fr-FR" sz="3600" dirty="0"/>
          </a:p>
          <a:p>
            <a:pPr marL="0" indent="0" algn="just">
              <a:buNone/>
            </a:pPr>
            <a:endParaRPr lang="fr-FR" sz="3600" dirty="0"/>
          </a:p>
          <a:p>
            <a:pPr marL="0" indent="0" algn="just">
              <a:buNone/>
            </a:pPr>
            <a:endParaRPr lang="fr-FR" sz="3600" dirty="0"/>
          </a:p>
        </p:txBody>
      </p:sp>
    </p:spTree>
    <p:extLst>
      <p:ext uri="{BB962C8B-B14F-4D97-AF65-F5344CB8AC3E}">
        <p14:creationId xmlns:p14="http://schemas.microsoft.com/office/powerpoint/2010/main" val="4070247263"/>
      </p:ext>
    </p:extLst>
  </p:cSld>
  <p:clrMapOvr>
    <a:masterClrMapping/>
  </p:clrMapOvr>
  <p:transition spd="med">
    <p:wedge/>
  </p:transition>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RELATIONS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r>
              <a:rPr lang="fr-FR" sz="3600" dirty="0">
                <a:solidFill>
                  <a:srgbClr val="C00000"/>
                </a:solidFill>
                <a:cs typeface="Times New Roman" pitchFamily="18" charset="0"/>
              </a:rPr>
              <a:t>Avec la CNPL</a:t>
            </a:r>
          </a:p>
          <a:p>
            <a:pPr marL="0" indent="0" algn="just">
              <a:buNone/>
            </a:pPr>
            <a:r>
              <a:rPr lang="fr-FR" sz="3600" dirty="0"/>
              <a:t>Poursuite des échanges d’information</a:t>
            </a:r>
          </a:p>
          <a:p>
            <a:pPr algn="just">
              <a:buFont typeface="Wingdings" pitchFamily="2" charset="2"/>
              <a:buChar char="q"/>
            </a:pPr>
            <a:r>
              <a:rPr lang="fr-FR" sz="3600" dirty="0">
                <a:solidFill>
                  <a:srgbClr val="C00000"/>
                </a:solidFill>
              </a:rPr>
              <a:t>Avec l’UFCA</a:t>
            </a:r>
          </a:p>
          <a:p>
            <a:pPr marL="0" indent="0" algn="just">
              <a:buNone/>
            </a:pPr>
            <a:r>
              <a:rPr lang="fr-FR" sz="3600" dirty="0"/>
              <a:t>Une collaboration toujours active en matière de communication vis à vis des porteurs de projet</a:t>
            </a:r>
          </a:p>
          <a:p>
            <a:pPr algn="just">
              <a:buFontTx/>
              <a:buChar char="-"/>
            </a:pPr>
            <a:endParaRPr lang="fr-FR" sz="3600" dirty="0"/>
          </a:p>
        </p:txBody>
      </p:sp>
    </p:spTree>
    <p:extLst>
      <p:ext uri="{BB962C8B-B14F-4D97-AF65-F5344CB8AC3E}">
        <p14:creationId xmlns:p14="http://schemas.microsoft.com/office/powerpoint/2010/main" val="2882312053"/>
      </p:ext>
    </p:extLst>
  </p:cSld>
  <p:clrMapOvr>
    <a:masterClrMapping/>
  </p:clrMapOvr>
  <p:transition spd="med">
    <p:wedge/>
  </p:transition>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PRODUITS ET SERVICES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5903" y="740569"/>
            <a:ext cx="9044679" cy="4402931"/>
          </a:xfrm>
        </p:spPr>
        <p:txBody>
          <a:bodyPr/>
          <a:lstStyle/>
          <a:p>
            <a:pPr marL="0" indent="0" algn="just">
              <a:buNone/>
            </a:pPr>
            <a:endParaRPr lang="fr-FR" sz="3600" dirty="0"/>
          </a:p>
          <a:p>
            <a:pPr marL="0" indent="0" algn="ctr">
              <a:buNone/>
            </a:pPr>
            <a:r>
              <a:rPr lang="fr-FR" sz="3600" dirty="0"/>
              <a:t> Actualisation de quatre brochures LE PLUS </a:t>
            </a:r>
          </a:p>
          <a:p>
            <a:pPr>
              <a:buFontTx/>
              <a:buChar char="-"/>
            </a:pPr>
            <a:r>
              <a:rPr lang="fr-FR" sz="3000" dirty="0"/>
              <a:t>Le </a:t>
            </a:r>
            <a:r>
              <a:rPr lang="fr-FR" sz="3000" dirty="0" err="1"/>
              <a:t>véhicule</a:t>
            </a:r>
            <a:r>
              <a:rPr lang="fr-FR" sz="3000" dirty="0"/>
              <a:t> professionnel,</a:t>
            </a:r>
            <a:br>
              <a:rPr lang="fr-FR" sz="3000" dirty="0"/>
            </a:br>
            <a:r>
              <a:rPr lang="fr-FR" sz="3000" dirty="0"/>
              <a:t>La cessation d’</a:t>
            </a:r>
            <a:r>
              <a:rPr lang="fr-FR" sz="3000" dirty="0" err="1"/>
              <a:t>activite</a:t>
            </a:r>
            <a:r>
              <a:rPr lang="fr-FR" sz="3000" dirty="0"/>
              <a:t>́ du professionnel </a:t>
            </a:r>
            <a:r>
              <a:rPr lang="fr-FR" sz="3000" dirty="0" err="1"/>
              <a:t>libéral</a:t>
            </a:r>
            <a:r>
              <a:rPr lang="fr-FR" sz="3000" dirty="0"/>
              <a:t>, </a:t>
            </a:r>
          </a:p>
          <a:p>
            <a:pPr>
              <a:buFontTx/>
              <a:buChar char="-"/>
            </a:pPr>
            <a:r>
              <a:rPr lang="fr-FR" sz="3000" dirty="0"/>
              <a:t>Les </a:t>
            </a:r>
            <a:r>
              <a:rPr lang="fr-FR" sz="3000" dirty="0" err="1"/>
              <a:t>différents</a:t>
            </a:r>
            <a:r>
              <a:rPr lang="fr-FR" sz="3000" dirty="0"/>
              <a:t> modes d’exercice en </a:t>
            </a:r>
            <a:r>
              <a:rPr lang="fr-FR" sz="3000" dirty="0" err="1"/>
              <a:t>libéral</a:t>
            </a:r>
            <a:r>
              <a:rPr lang="fr-FR" sz="3000" dirty="0"/>
              <a:t>,</a:t>
            </a:r>
            <a:br>
              <a:rPr lang="fr-FR" sz="3000" dirty="0"/>
            </a:br>
            <a:r>
              <a:rPr lang="fr-FR" sz="3000" dirty="0"/>
              <a:t>La </a:t>
            </a:r>
            <a:r>
              <a:rPr lang="fr-FR" sz="3000" dirty="0" err="1"/>
              <a:t>comptabilite</a:t>
            </a:r>
            <a:r>
              <a:rPr lang="fr-FR" sz="3000" dirty="0"/>
              <a:t>́ du professionnel </a:t>
            </a:r>
            <a:r>
              <a:rPr lang="fr-FR" sz="3000" dirty="0" err="1"/>
              <a:t>libéral</a:t>
            </a:r>
            <a:r>
              <a:rPr lang="fr-FR" sz="3000" dirty="0"/>
              <a:t>. </a:t>
            </a:r>
          </a:p>
          <a:p>
            <a:pPr algn="just">
              <a:buFontTx/>
              <a:buChar char="-"/>
            </a:pPr>
            <a:endParaRPr lang="fr-FR" sz="3600" dirty="0"/>
          </a:p>
        </p:txBody>
      </p:sp>
    </p:spTree>
    <p:extLst>
      <p:ext uri="{BB962C8B-B14F-4D97-AF65-F5344CB8AC3E}">
        <p14:creationId xmlns:p14="http://schemas.microsoft.com/office/powerpoint/2010/main" val="3662339172"/>
      </p:ext>
    </p:extLst>
  </p:cSld>
  <p:clrMapOvr>
    <a:masterClrMapping/>
  </p:clrMapOvr>
  <p:transition spd="med">
    <p:wedge/>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PRODUITS ET SERVICES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35903" y="740569"/>
            <a:ext cx="9044679" cy="4402931"/>
          </a:xfrm>
        </p:spPr>
        <p:txBody>
          <a:bodyPr/>
          <a:lstStyle/>
          <a:p>
            <a:pPr algn="just">
              <a:buFontTx/>
              <a:buChar char="-"/>
            </a:pPr>
            <a:endParaRPr lang="fr-FR" sz="3600" dirty="0"/>
          </a:p>
          <a:p>
            <a:pPr algn="just">
              <a:buFontTx/>
              <a:buChar char="-"/>
            </a:pPr>
            <a:r>
              <a:rPr lang="fr-FR" sz="3600" dirty="0"/>
              <a:t>- Retombées de presse des statistiques 2018</a:t>
            </a:r>
          </a:p>
          <a:p>
            <a:pPr algn="just">
              <a:buFontTx/>
              <a:buChar char="-"/>
            </a:pPr>
            <a:endParaRPr lang="fr-FR" sz="3600" dirty="0"/>
          </a:p>
          <a:p>
            <a:pPr algn="just">
              <a:buFontTx/>
              <a:buChar char="-"/>
            </a:pPr>
            <a:r>
              <a:rPr lang="fr-FR" sz="3600" dirty="0"/>
              <a:t>-Fort positionnement du site dédié à  l’installation : </a:t>
            </a:r>
            <a:r>
              <a:rPr lang="fr-FR" sz="3600" dirty="0" err="1"/>
              <a:t>www.sinstaller</a:t>
            </a:r>
            <a:r>
              <a:rPr lang="fr-FR" sz="3600" dirty="0"/>
              <a:t>-en-profession-</a:t>
            </a:r>
            <a:r>
              <a:rPr lang="fr-FR" sz="3600" dirty="0" err="1"/>
              <a:t>liberale.fr</a:t>
            </a:r>
            <a:endParaRPr lang="fr-FR" sz="3600" dirty="0"/>
          </a:p>
        </p:txBody>
      </p:sp>
    </p:spTree>
    <p:extLst>
      <p:ext uri="{BB962C8B-B14F-4D97-AF65-F5344CB8AC3E}">
        <p14:creationId xmlns:p14="http://schemas.microsoft.com/office/powerpoint/2010/main" val="3221368049"/>
      </p:ext>
    </p:extLst>
  </p:cSld>
  <p:clrMapOvr>
    <a:masterClrMapping/>
  </p:clrMapOvr>
  <p:transition spd="med">
    <p:wedge/>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PRODUITS ET SERVICES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r>
              <a:rPr lang="fr-FR" sz="3600" dirty="0">
                <a:cs typeface="Times New Roman" pitchFamily="18" charset="0"/>
              </a:rPr>
              <a:t>Vidéos d’information E-CONSULT </a:t>
            </a:r>
          </a:p>
          <a:p>
            <a:pPr marL="0" indent="0" algn="just">
              <a:buNone/>
            </a:pPr>
            <a:endParaRPr lang="fr-FR" sz="3600" dirty="0"/>
          </a:p>
          <a:p>
            <a:pPr algn="just">
              <a:buFont typeface="Wingdings" pitchFamily="2" charset="2"/>
              <a:buChar char="q"/>
            </a:pPr>
            <a:r>
              <a:rPr lang="fr-FR" sz="3600" dirty="0"/>
              <a:t> Développement des webinaires réalisés par E CONSULT et élargissement à de nouveaux publics : Adhérents des OGA et Cabinets correspondants</a:t>
            </a:r>
          </a:p>
        </p:txBody>
      </p:sp>
    </p:spTree>
    <p:extLst>
      <p:ext uri="{BB962C8B-B14F-4D97-AF65-F5344CB8AC3E}">
        <p14:creationId xmlns:p14="http://schemas.microsoft.com/office/powerpoint/2010/main" val="2397334255"/>
      </p:ext>
    </p:extLst>
  </p:cSld>
  <p:clrMapOvr>
    <a:masterClrMapping/>
  </p:clrMapOvr>
  <p:transition spd="med">
    <p:wedge/>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PRODUITS ET SERVICES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algn="just">
              <a:buFont typeface="Wingdings" pitchFamily="2" charset="2"/>
              <a:buChar char="q"/>
            </a:pPr>
            <a:r>
              <a:rPr lang="fr-FR" sz="3600" dirty="0"/>
              <a:t>Poursuite du partenariat ave AG2R</a:t>
            </a:r>
          </a:p>
          <a:p>
            <a:pPr marL="0" indent="0" algn="just">
              <a:buNone/>
            </a:pPr>
            <a:r>
              <a:rPr lang="fr-FR" sz="2800" dirty="0"/>
              <a:t>-Fusion </a:t>
            </a:r>
            <a:r>
              <a:rPr lang="fr-FR" sz="2800" dirty="0" err="1"/>
              <a:t>Agirc-Arrco</a:t>
            </a:r>
            <a:r>
              <a:rPr lang="fr-FR" sz="2800" dirty="0"/>
              <a:t>, loi Pacte et l’</a:t>
            </a:r>
            <a:r>
              <a:rPr lang="fr-FR" sz="2800" dirty="0" err="1"/>
              <a:t>épargne</a:t>
            </a:r>
            <a:r>
              <a:rPr lang="fr-FR" sz="2800" dirty="0"/>
              <a:t>, </a:t>
            </a:r>
            <a:r>
              <a:rPr lang="fr-FR" sz="2800" dirty="0" err="1"/>
              <a:t>réforme</a:t>
            </a:r>
            <a:r>
              <a:rPr lang="fr-FR" sz="2800" dirty="0"/>
              <a:t> des retraites. A quoi doit-on s’attendre ? Ce qui change, ce qui </a:t>
            </a:r>
            <a:r>
              <a:rPr lang="fr-FR" sz="2800" dirty="0" err="1"/>
              <a:t>évolue</a:t>
            </a:r>
            <a:r>
              <a:rPr lang="fr-FR" sz="2800" dirty="0"/>
              <a:t> ; faut-il tout remettre à plat ? </a:t>
            </a:r>
          </a:p>
          <a:p>
            <a:pPr marL="0" indent="0">
              <a:buNone/>
            </a:pPr>
            <a:r>
              <a:rPr lang="fr-FR" sz="2800" dirty="0"/>
              <a:t>-LFSS 2019 : </a:t>
            </a:r>
            <a:r>
              <a:rPr lang="fr-FR" sz="2800" dirty="0" err="1"/>
              <a:t>Nouveautés</a:t>
            </a:r>
            <a:r>
              <a:rPr lang="fr-FR" sz="2800" dirty="0"/>
              <a:t>, impacts : comment accompagner vos clients ? </a:t>
            </a:r>
          </a:p>
          <a:p>
            <a:pPr marL="0" indent="0">
              <a:buNone/>
            </a:pPr>
            <a:r>
              <a:rPr lang="fr-FR" sz="2800" dirty="0"/>
              <a:t>-Liquidation des retraites : 62 ou 63 ans en 2019 ? </a:t>
            </a:r>
          </a:p>
          <a:p>
            <a:endParaRPr lang="fr-FR" sz="3600" dirty="0"/>
          </a:p>
        </p:txBody>
      </p:sp>
    </p:spTree>
    <p:extLst>
      <p:ext uri="{BB962C8B-B14F-4D97-AF65-F5344CB8AC3E}">
        <p14:creationId xmlns:p14="http://schemas.microsoft.com/office/powerpoint/2010/main" val="3260620144"/>
      </p:ext>
    </p:extLst>
  </p:cSld>
  <p:clrMapOvr>
    <a:masterClrMapping/>
  </p:clrMapOvr>
  <p:transition spd="med">
    <p:wedge/>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solidFill>
                  <a:srgbClr val="7030A0"/>
                </a:solidFill>
                <a:cs typeface="Times New Roman" pitchFamily="18" charset="0"/>
              </a:rPr>
              <a:t>LES PRODUITS ET SERVICES DE L’UNASA</a:t>
            </a:r>
            <a:endParaRPr lang="fr-FR" dirty="0">
              <a:solidFill>
                <a:srgbClr val="7030A0"/>
              </a:solidFill>
            </a:endParaRPr>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marL="0" indent="0">
              <a:buNone/>
            </a:pPr>
            <a:r>
              <a:rPr lang="fr-FR" sz="3200" dirty="0"/>
              <a:t>CIPAV/SSI : l’heure des choix </a:t>
            </a:r>
          </a:p>
          <a:p>
            <a:pPr marL="0" indent="0">
              <a:buNone/>
            </a:pPr>
            <a:endParaRPr lang="fr-FR" sz="3200" dirty="0"/>
          </a:p>
          <a:p>
            <a:pPr marL="0" indent="0">
              <a:buNone/>
            </a:pPr>
            <a:r>
              <a:rPr lang="fr-FR" sz="3200" dirty="0"/>
              <a:t>Le </a:t>
            </a:r>
            <a:r>
              <a:rPr lang="fr-FR" sz="3200" dirty="0" err="1"/>
              <a:t>prélèvement</a:t>
            </a:r>
            <a:r>
              <a:rPr lang="fr-FR" sz="3200" dirty="0"/>
              <a:t> à la source (suite) : </a:t>
            </a:r>
            <a:r>
              <a:rPr lang="fr-FR" sz="3200" dirty="0" err="1"/>
              <a:t>stratégie</a:t>
            </a:r>
            <a:r>
              <a:rPr lang="fr-FR" sz="3200" dirty="0"/>
              <a:t> retraite et </a:t>
            </a:r>
            <a:r>
              <a:rPr lang="fr-FR" sz="3200" dirty="0" err="1"/>
              <a:t>rémunération</a:t>
            </a:r>
            <a:r>
              <a:rPr lang="fr-FR" sz="3200" dirty="0"/>
              <a:t>, où en sommes- nous ? </a:t>
            </a:r>
          </a:p>
          <a:p>
            <a:pPr marL="0" indent="0">
              <a:buNone/>
            </a:pPr>
            <a:endParaRPr lang="fr-FR" sz="3200" dirty="0"/>
          </a:p>
          <a:p>
            <a:pPr marL="0" indent="0">
              <a:buNone/>
            </a:pPr>
            <a:r>
              <a:rPr lang="fr-FR" sz="3200" dirty="0"/>
              <a:t>Transmission d’entreprise </a:t>
            </a:r>
          </a:p>
          <a:p>
            <a:pPr algn="just">
              <a:buFont typeface="Wingdings" pitchFamily="2" charset="2"/>
              <a:buChar char="q"/>
            </a:pPr>
            <a:endParaRPr lang="fr-FR" sz="3600" dirty="0"/>
          </a:p>
        </p:txBody>
      </p:sp>
    </p:spTree>
    <p:extLst>
      <p:ext uri="{BB962C8B-B14F-4D97-AF65-F5344CB8AC3E}">
        <p14:creationId xmlns:p14="http://schemas.microsoft.com/office/powerpoint/2010/main" val="2497681080"/>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131840" y="306983"/>
            <a:ext cx="5300663" cy="486966"/>
          </a:xfrm>
        </p:spPr>
        <p:txBody>
          <a:bodyPr>
            <a:noAutofit/>
          </a:bodyPr>
          <a:lstStyle/>
          <a:p>
            <a:pPr eaLnBrk="1" fontAlgn="auto" hangingPunct="1">
              <a:spcAft>
                <a:spcPts val="0"/>
              </a:spcAft>
              <a:defRPr/>
            </a:pPr>
            <a:r>
              <a:rPr lang="fr-FR" sz="3200" b="1" dirty="0">
                <a:solidFill>
                  <a:srgbClr val="073779"/>
                </a:solidFill>
                <a:latin typeface="Times New Roman" pitchFamily="18" charset="0"/>
                <a:cs typeface="Times New Roman" pitchFamily="18" charset="0"/>
              </a:rPr>
              <a:t>LES </a:t>
            </a:r>
            <a:r>
              <a:rPr lang="fr-FR" sz="3200" b="1" dirty="0">
                <a:solidFill>
                  <a:srgbClr val="073779"/>
                </a:solidFill>
                <a:cs typeface="Times New Roman" pitchFamily="18" charset="0"/>
              </a:rPr>
              <a:t>8</a:t>
            </a:r>
            <a:r>
              <a:rPr lang="fr-FR" sz="3200" b="1" dirty="0">
                <a:solidFill>
                  <a:srgbClr val="073779"/>
                </a:solidFill>
                <a:latin typeface="Times New Roman" pitchFamily="18" charset="0"/>
                <a:cs typeface="Times New Roman" pitchFamily="18" charset="0"/>
              </a:rPr>
              <a:t> OGA CANDIDATS </a:t>
            </a:r>
          </a:p>
        </p:txBody>
      </p:sp>
      <p:sp>
        <p:nvSpPr>
          <p:cNvPr id="30723" name="Rectangle 3"/>
          <p:cNvSpPr>
            <a:spLocks noGrp="1" noChangeArrowheads="1"/>
          </p:cNvSpPr>
          <p:nvPr>
            <p:ph sz="quarter" idx="1"/>
          </p:nvPr>
        </p:nvSpPr>
        <p:spPr>
          <a:xfrm>
            <a:off x="323528" y="1005856"/>
            <a:ext cx="8352927" cy="3630215"/>
          </a:xfrm>
        </p:spPr>
        <p:txBody>
          <a:bodyPr/>
          <a:lstStyle/>
          <a:p>
            <a:pPr>
              <a:buFont typeface="Courier New"/>
              <a:buChar char="o"/>
            </a:pPr>
            <a:r>
              <a:rPr lang="fr-FR" sz="2600" b="1" dirty="0">
                <a:solidFill>
                  <a:srgbClr val="C00000"/>
                </a:solidFill>
                <a:cs typeface="Times New Roman" pitchFamily="18" charset="0"/>
              </a:rPr>
              <a:t>AAPL 74 </a:t>
            </a:r>
            <a:r>
              <a:rPr lang="fr-FR" sz="2600" b="1" dirty="0">
                <a:cs typeface="Times New Roman" pitchFamily="18" charset="0"/>
              </a:rPr>
              <a:t>		</a:t>
            </a:r>
          </a:p>
          <a:p>
            <a:pPr marL="0" indent="0">
              <a:buNone/>
            </a:pPr>
            <a:r>
              <a:rPr lang="fr-FR" sz="2600" b="1" dirty="0">
                <a:cs typeface="Times New Roman" pitchFamily="18" charset="0"/>
              </a:rPr>
              <a:t>représentée par M. Jean-Louis BONAVENTURE</a:t>
            </a:r>
            <a:endParaRPr lang="fr-FR" sz="2600" dirty="0">
              <a:cs typeface="Times New Roman" pitchFamily="18" charset="0"/>
            </a:endParaRPr>
          </a:p>
          <a:p>
            <a:pPr>
              <a:buFont typeface="Courier New"/>
              <a:buChar char="o"/>
            </a:pPr>
            <a:r>
              <a:rPr lang="fr-FR" sz="2600" b="1" dirty="0">
                <a:solidFill>
                  <a:srgbClr val="C00000"/>
                </a:solidFill>
                <a:cs typeface="Times New Roman" pitchFamily="18" charset="0"/>
              </a:rPr>
              <a:t>ACPL GRAND PARIS</a:t>
            </a:r>
            <a:r>
              <a:rPr lang="fr-FR" sz="2600" b="1" dirty="0">
                <a:cs typeface="Times New Roman" pitchFamily="18" charset="0"/>
              </a:rPr>
              <a:t> 		</a:t>
            </a:r>
          </a:p>
          <a:p>
            <a:pPr marL="0" indent="0">
              <a:buNone/>
            </a:pPr>
            <a:r>
              <a:rPr lang="fr-FR" sz="2600" b="1" dirty="0">
                <a:cs typeface="Times New Roman" pitchFamily="18" charset="0"/>
              </a:rPr>
              <a:t>représentée par M. Daniel REVENAULT</a:t>
            </a:r>
            <a:endParaRPr lang="fr-FR" sz="2600" dirty="0">
              <a:cs typeface="Times New Roman" pitchFamily="18" charset="0"/>
            </a:endParaRPr>
          </a:p>
          <a:p>
            <a:pPr>
              <a:buFont typeface="Courier New"/>
              <a:buChar char="o"/>
            </a:pPr>
            <a:r>
              <a:rPr lang="fr-FR" sz="2600" b="1" dirty="0">
                <a:solidFill>
                  <a:srgbClr val="C00000"/>
                </a:solidFill>
                <a:cs typeface="Times New Roman" pitchFamily="18" charset="0"/>
              </a:rPr>
              <a:t>AGAPIA	</a:t>
            </a:r>
            <a:r>
              <a:rPr lang="fr-FR" sz="2600" b="1" dirty="0">
                <a:cs typeface="Times New Roman" pitchFamily="18" charset="0"/>
              </a:rPr>
              <a:t>		</a:t>
            </a:r>
          </a:p>
          <a:p>
            <a:pPr>
              <a:buFont typeface="Wingdings 2" pitchFamily="18" charset="2"/>
              <a:buNone/>
            </a:pPr>
            <a:r>
              <a:rPr lang="fr-FR" sz="2600" b="1" dirty="0">
                <a:cs typeface="Times New Roman" pitchFamily="18" charset="0"/>
              </a:rPr>
              <a:t>représentée par M. Bernard BECAMEL</a:t>
            </a:r>
          </a:p>
          <a:p>
            <a:pPr>
              <a:buFont typeface="Courier New"/>
              <a:buChar char="o"/>
            </a:pPr>
            <a:r>
              <a:rPr lang="fr-FR" sz="2600" b="1" dirty="0">
                <a:solidFill>
                  <a:srgbClr val="C00000"/>
                </a:solidFill>
                <a:cs typeface="Times New Roman" pitchFamily="18" charset="0"/>
              </a:rPr>
              <a:t>AGAURA</a:t>
            </a:r>
          </a:p>
          <a:p>
            <a:pPr>
              <a:buNone/>
            </a:pPr>
            <a:r>
              <a:rPr lang="fr-FR" sz="2600" b="1" dirty="0">
                <a:cs typeface="Times New Roman" pitchFamily="18" charset="0"/>
              </a:rPr>
              <a:t>représentée par M. Béchir CHEBBAH</a:t>
            </a:r>
          </a:p>
          <a:p>
            <a:pPr>
              <a:buFont typeface="Wingdings 2" pitchFamily="18" charset="2"/>
              <a:buNone/>
            </a:pPr>
            <a:endParaRPr lang="fr-FR" sz="2600" b="1" dirty="0">
              <a:cs typeface="Times New Roman" pitchFamily="18" charset="0"/>
            </a:endParaRPr>
          </a:p>
          <a:p>
            <a:pPr>
              <a:buFont typeface="Wingdings 2" pitchFamily="18" charset="2"/>
              <a:buNone/>
            </a:pPr>
            <a:endParaRPr lang="fr-FR" sz="2600" dirty="0">
              <a:cs typeface="Times New Roman" pitchFamily="18" charset="0"/>
            </a:endParaRPr>
          </a:p>
          <a:p>
            <a:pPr eaLnBrk="1" hangingPunct="1">
              <a:lnSpc>
                <a:spcPct val="90000"/>
              </a:lnSpc>
              <a:buFont typeface="Wingdings 2" pitchFamily="18" charset="2"/>
              <a:buNone/>
            </a:pPr>
            <a:endParaRPr lang="fr-FR" sz="2600" b="1" dirty="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440" y="295896"/>
            <a:ext cx="1026114" cy="709960"/>
          </a:xfrm>
          <a:prstGeom prst="rect">
            <a:avLst/>
          </a:prstGeom>
        </p:spPr>
      </p:pic>
    </p:spTree>
    <p:custDataLst>
      <p:tags r:id="rId1"/>
    </p:custData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wipe(left)">
                                      <p:cBhvr>
                                        <p:cTn id="27" dur="5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wipe(left)">
                                      <p:cBhvr>
                                        <p:cTn id="32" dur="500"/>
                                        <p:tgtEl>
                                          <p:spTgt spid="307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Effect transition="in" filter="wipe(left)">
                                      <p:cBhvr>
                                        <p:cTn id="37" dur="500"/>
                                        <p:tgtEl>
                                          <p:spTgt spid="307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0723">
                                            <p:txEl>
                                              <p:pRg st="7" end="7"/>
                                            </p:txEl>
                                          </p:spTgt>
                                        </p:tgtEl>
                                        <p:attrNameLst>
                                          <p:attrName>style.visibility</p:attrName>
                                        </p:attrNameLst>
                                      </p:cBhvr>
                                      <p:to>
                                        <p:strVal val="visible"/>
                                      </p:to>
                                    </p:set>
                                    <p:animEffect transition="in" filter="wipe(left)">
                                      <p:cBhvr>
                                        <p:cTn id="42"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C7A9-518C-214D-910C-5D553D0FAC51}"/>
              </a:ext>
            </a:extLst>
          </p:cNvPr>
          <p:cNvSpPr>
            <a:spLocks noGrp="1"/>
          </p:cNvSpPr>
          <p:nvPr>
            <p:ph type="title"/>
          </p:nvPr>
        </p:nvSpPr>
        <p:spPr/>
        <p:txBody>
          <a:bodyPr/>
          <a:lstStyle/>
          <a:p>
            <a:r>
              <a:rPr lang="fr-FR" sz="2800" b="1" dirty="0">
                <a:cs typeface="Times New Roman" pitchFamily="18" charset="0"/>
              </a:rPr>
              <a:t>LES ACTIONS EXTERIEURES</a:t>
            </a:r>
            <a:endParaRPr lang="fr-FR" dirty="0"/>
          </a:p>
        </p:txBody>
      </p:sp>
      <p:sp>
        <p:nvSpPr>
          <p:cNvPr id="3" name="Espace réservé du contenu 2">
            <a:extLst>
              <a:ext uri="{FF2B5EF4-FFF2-40B4-BE49-F238E27FC236}">
                <a16:creationId xmlns:a16="http://schemas.microsoft.com/office/drawing/2014/main" id="{FE960A9B-1074-AB45-ACD5-C2FAE37E2FA3}"/>
              </a:ext>
            </a:extLst>
          </p:cNvPr>
          <p:cNvSpPr>
            <a:spLocks noGrp="1"/>
          </p:cNvSpPr>
          <p:nvPr>
            <p:ph sz="quarter" idx="1"/>
          </p:nvPr>
        </p:nvSpPr>
        <p:spPr>
          <a:xfrm>
            <a:off x="46485" y="1059582"/>
            <a:ext cx="9044679" cy="4093257"/>
          </a:xfrm>
        </p:spPr>
        <p:txBody>
          <a:bodyPr/>
          <a:lstStyle/>
          <a:p>
            <a:pPr marL="0" indent="0" algn="ctr">
              <a:buNone/>
            </a:pPr>
            <a:r>
              <a:rPr lang="fr-FR" sz="3600" dirty="0">
                <a:cs typeface="Times New Roman" pitchFamily="18" charset="0"/>
              </a:rPr>
              <a:t>Participation de l’UNASA  </a:t>
            </a:r>
          </a:p>
          <a:p>
            <a:pPr algn="just">
              <a:buFont typeface="Wingdings" pitchFamily="2" charset="2"/>
              <a:buChar char="q"/>
            </a:pPr>
            <a:r>
              <a:rPr lang="fr-FR" sz="3600" dirty="0">
                <a:cs typeface="Times New Roman" pitchFamily="18" charset="0"/>
              </a:rPr>
              <a:t>AGO de l’AIROGA les 24 et 25 juin 2019</a:t>
            </a:r>
          </a:p>
          <a:p>
            <a:pPr algn="just">
              <a:buFont typeface="Wingdings" pitchFamily="2" charset="2"/>
              <a:buChar char="q"/>
            </a:pPr>
            <a:r>
              <a:rPr lang="fr-FR" sz="3600" dirty="0">
                <a:cs typeface="Times New Roman" pitchFamily="18" charset="0"/>
              </a:rPr>
              <a:t>AGO de l’ANPRECEGA les 26 et 27 septembre 2019</a:t>
            </a:r>
          </a:p>
          <a:p>
            <a:pPr algn="just">
              <a:buFont typeface="Wingdings" pitchFamily="2" charset="2"/>
              <a:buChar char="q"/>
            </a:pPr>
            <a:r>
              <a:rPr lang="fr-FR" sz="3600" dirty="0">
                <a:cs typeface="Times New Roman" pitchFamily="18" charset="0"/>
              </a:rPr>
              <a:t>74</a:t>
            </a:r>
            <a:r>
              <a:rPr lang="fr-FR" sz="3600" baseline="30000" dirty="0">
                <a:cs typeface="Times New Roman" pitchFamily="18" charset="0"/>
              </a:rPr>
              <a:t>e</a:t>
            </a:r>
            <a:r>
              <a:rPr lang="fr-FR" sz="3600" dirty="0">
                <a:cs typeface="Times New Roman" pitchFamily="18" charset="0"/>
              </a:rPr>
              <a:t> congrès de l’Ordre du 25 au 27 septembre 2019</a:t>
            </a:r>
          </a:p>
        </p:txBody>
      </p:sp>
    </p:spTree>
    <p:extLst>
      <p:ext uri="{BB962C8B-B14F-4D97-AF65-F5344CB8AC3E}">
        <p14:creationId xmlns:p14="http://schemas.microsoft.com/office/powerpoint/2010/main" val="1403026509"/>
      </p:ext>
    </p:extLst>
  </p:cSld>
  <p:clrMapOvr>
    <a:masterClrMapping/>
  </p:clrMapOvr>
  <p:transition spd="med">
    <p:wedge/>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6083" name="Rectangle 3"/>
          <p:cNvSpPr>
            <a:spLocks noGrp="1" noChangeArrowheads="1"/>
          </p:cNvSpPr>
          <p:nvPr>
            <p:ph type="subTitle" idx="1"/>
          </p:nvPr>
        </p:nvSpPr>
        <p:spPr>
          <a:xfrm>
            <a:off x="1543050" y="2421731"/>
            <a:ext cx="5891213" cy="1314450"/>
          </a:xfrm>
        </p:spPr>
        <p:txBody>
          <a:bodyPr/>
          <a:lstStyle/>
          <a:p>
            <a:pPr eaLnBrk="1" hangingPunct="1">
              <a:defRPr/>
            </a:pPr>
            <a:endParaRPr lang="fr-FR"/>
          </a:p>
          <a:p>
            <a:pPr eaLnBrk="1" hangingPunct="1">
              <a:defRPr/>
            </a:pPr>
            <a:endParaRPr lang="fr-FR"/>
          </a:p>
        </p:txBody>
      </p:sp>
      <p:sp>
        <p:nvSpPr>
          <p:cNvPr id="46082" name="Rectangle 2"/>
          <p:cNvSpPr>
            <a:spLocks noGrp="1" noChangeArrowheads="1"/>
          </p:cNvSpPr>
          <p:nvPr>
            <p:ph type="ctrTitle"/>
          </p:nvPr>
        </p:nvSpPr>
        <p:spPr>
          <a:xfrm>
            <a:off x="2113360" y="812006"/>
            <a:ext cx="5829300" cy="400050"/>
          </a:xfrm>
        </p:spPr>
        <p:txBody>
          <a:bodyPr>
            <a:noAutofit/>
          </a:bodyPr>
          <a:lstStyle/>
          <a:p>
            <a:pPr eaLnBrk="1" fontAlgn="auto" hangingPunct="1">
              <a:spcAft>
                <a:spcPts val="0"/>
              </a:spcAft>
              <a:defRPr/>
            </a:pPr>
            <a:r>
              <a:rPr lang="fr-FR" sz="3600" dirty="0">
                <a:solidFill>
                  <a:schemeClr val="tx1">
                    <a:lumMod val="75000"/>
                    <a:lumOff val="25000"/>
                  </a:schemeClr>
                </a:solidFill>
                <a:latin typeface="Times New Roman" pitchFamily="18" charset="0"/>
                <a:cs typeface="Times New Roman" pitchFamily="18" charset="0"/>
              </a:rPr>
              <a:t>LE RAPPORT FINANCIER</a:t>
            </a:r>
            <a:br>
              <a:rPr lang="fr-FR" sz="3300" dirty="0">
                <a:latin typeface="Times New Roman" pitchFamily="18" charset="0"/>
                <a:cs typeface="Times New Roman" pitchFamily="18" charset="0"/>
              </a:rPr>
            </a:br>
            <a:r>
              <a:rPr lang="fr-FR" sz="3300" dirty="0">
                <a:solidFill>
                  <a:schemeClr val="accent1">
                    <a:lumMod val="50000"/>
                  </a:schemeClr>
                </a:solidFill>
                <a:latin typeface="Times New Roman" pitchFamily="18" charset="0"/>
                <a:cs typeface="Times New Roman" pitchFamily="18" charset="0"/>
              </a:rPr>
              <a:t>en quelques chiffres</a:t>
            </a:r>
          </a:p>
        </p:txBody>
      </p:sp>
      <p:pic>
        <p:nvPicPr>
          <p:cNvPr id="36868" name="Picture 4" descr="16">
            <a:hlinkClick r:id="rId3"/>
          </p:cNvPr>
          <p:cNvPicPr>
            <a:picLocks noChangeAspect="1" noChangeArrowheads="1" noCrop="1"/>
          </p:cNvPicPr>
          <p:nvPr/>
        </p:nvPicPr>
        <p:blipFill>
          <a:blip r:embed="rId4" cstate="print"/>
          <a:srcRect/>
          <a:stretch>
            <a:fillRect/>
          </a:stretch>
        </p:blipFill>
        <p:spPr bwMode="auto">
          <a:xfrm>
            <a:off x="2465785" y="3057525"/>
            <a:ext cx="1026319" cy="1026319"/>
          </a:xfrm>
          <a:prstGeom prst="rect">
            <a:avLst/>
          </a:prstGeom>
          <a:noFill/>
          <a:ln w="9525">
            <a:noFill/>
            <a:miter lim="800000"/>
            <a:headEnd/>
            <a:tailEnd/>
          </a:ln>
        </p:spPr>
      </p:pic>
      <p:pic>
        <p:nvPicPr>
          <p:cNvPr id="36869" name="Picture 5" descr="15">
            <a:hlinkClick r:id="rId5"/>
          </p:cNvPr>
          <p:cNvPicPr>
            <a:picLocks noChangeAspect="1" noChangeArrowheads="1" noCrop="1"/>
          </p:cNvPicPr>
          <p:nvPr/>
        </p:nvPicPr>
        <p:blipFill>
          <a:blip r:embed="rId6" cstate="print"/>
          <a:srcRect/>
          <a:stretch>
            <a:fillRect/>
          </a:stretch>
        </p:blipFill>
        <p:spPr bwMode="auto">
          <a:xfrm>
            <a:off x="5328048" y="3327797"/>
            <a:ext cx="1254919" cy="941784"/>
          </a:xfrm>
          <a:prstGeom prst="rect">
            <a:avLst/>
          </a:prstGeom>
          <a:noFill/>
          <a:ln w="9525">
            <a:noFill/>
            <a:miter lim="800000"/>
            <a:headEnd/>
            <a:tailEnd/>
          </a:ln>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nodePh="1">
                                  <p:stCondLst>
                                    <p:cond delay="0"/>
                                  </p:stCondLst>
                                  <p:endCondLst>
                                    <p:cond evt="begin" delay="0">
                                      <p:tn val="5"/>
                                    </p:cond>
                                  </p:endCondLst>
                                  <p:iterate type="wd">
                                    <p:tmPct val="100000"/>
                                  </p:iterate>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3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4608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4993" name="Espace réservé du contenu 2"/>
          <p:cNvSpPr>
            <a:spLocks noGrp="1"/>
          </p:cNvSpPr>
          <p:nvPr>
            <p:ph sz="quarter" idx="1"/>
          </p:nvPr>
        </p:nvSpPr>
        <p:spPr>
          <a:xfrm>
            <a:off x="179512" y="0"/>
            <a:ext cx="7821488" cy="5143500"/>
          </a:xfrm>
        </p:spPr>
        <p:txBody>
          <a:bodyPr/>
          <a:lstStyle/>
          <a:p>
            <a:pPr marL="0" indent="0" eaLnBrk="1" hangingPunct="1">
              <a:buNone/>
            </a:pPr>
            <a:r>
              <a:rPr lang="fr-FR" sz="3000" dirty="0">
                <a:latin typeface="Calibri" charset="0"/>
              </a:rPr>
              <a:t>Mesdames et Messieurs,</a:t>
            </a:r>
          </a:p>
          <a:p>
            <a:pPr marL="0" indent="0" eaLnBrk="1" hangingPunct="1">
              <a:buNone/>
            </a:pPr>
            <a:endParaRPr lang="fr-FR" sz="3000" dirty="0">
              <a:latin typeface="Calibri" charset="0"/>
            </a:endParaRPr>
          </a:p>
          <a:p>
            <a:pPr marL="0" indent="0" algn="just" eaLnBrk="1" hangingPunct="1">
              <a:buNone/>
            </a:pPr>
            <a:r>
              <a:rPr lang="fr-FR" sz="3000" dirty="0">
                <a:latin typeface="Calibri" charset="0"/>
              </a:rPr>
              <a:t>Nous avons l’honneur de vous présenter notre rapport financier sur les opérations de l’exercice clos le 31 décembre 2018, ainsi que sur les comptes annuels dudit exercice soumis aujourd’hui à votre approbation.</a:t>
            </a:r>
          </a:p>
          <a:p>
            <a:pPr marL="0" indent="0" algn="just" eaLnBrk="1" hangingPunct="1">
              <a:buNone/>
            </a:pPr>
            <a:endParaRPr lang="fr-FR" sz="3000" dirty="0">
              <a:latin typeface="Calibri" charset="0"/>
            </a:endParaRPr>
          </a:p>
        </p:txBody>
      </p:sp>
    </p:spTree>
    <p:extLst>
      <p:ext uri="{BB962C8B-B14F-4D97-AF65-F5344CB8AC3E}">
        <p14:creationId xmlns:p14="http://schemas.microsoft.com/office/powerpoint/2010/main" val="4172499252"/>
      </p:ext>
    </p:extLst>
  </p:cSld>
  <p:clrMapOvr>
    <a:masterClrMapping/>
  </p:clrMapOvr>
  <p:transition spd="med">
    <p:wedge/>
  </p:transition>
</p:sld>
</file>

<file path=ppt/slides/slide5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4993" name="Espace réservé du contenu 2"/>
          <p:cNvSpPr>
            <a:spLocks noGrp="1"/>
          </p:cNvSpPr>
          <p:nvPr>
            <p:ph sz="quarter" idx="1"/>
          </p:nvPr>
        </p:nvSpPr>
        <p:spPr>
          <a:xfrm>
            <a:off x="107504" y="0"/>
            <a:ext cx="8928992" cy="5143500"/>
          </a:xfrm>
        </p:spPr>
        <p:txBody>
          <a:bodyPr/>
          <a:lstStyle/>
          <a:p>
            <a:pPr marL="0" indent="0" algn="just" eaLnBrk="1" hangingPunct="1"/>
            <a:r>
              <a:rPr lang="fr-FR" dirty="0">
                <a:solidFill>
                  <a:srgbClr val="800000"/>
                </a:solidFill>
                <a:latin typeface="Calibri" charset="0"/>
              </a:rPr>
              <a:t> </a:t>
            </a:r>
            <a:r>
              <a:rPr lang="fr-FR" sz="2400" b="1" u="sng" dirty="0">
                <a:solidFill>
                  <a:srgbClr val="800000"/>
                </a:solidFill>
                <a:latin typeface="Calibri" charset="0"/>
              </a:rPr>
              <a:t>PRESENTATION DES ETATS FINANCIERS</a:t>
            </a:r>
            <a:endParaRPr lang="fr-FR" sz="2400" b="1" dirty="0">
              <a:solidFill>
                <a:srgbClr val="800000"/>
              </a:solidFill>
              <a:latin typeface="Calibri" charset="0"/>
            </a:endParaRPr>
          </a:p>
          <a:p>
            <a:pPr marL="0" indent="0" algn="just" eaLnBrk="1" hangingPunct="1">
              <a:buNone/>
            </a:pPr>
            <a:endParaRPr lang="fr-FR" sz="2100" dirty="0">
              <a:latin typeface="Calibri" charset="0"/>
            </a:endParaRPr>
          </a:p>
          <a:p>
            <a:pPr marL="0" indent="0" algn="just" eaLnBrk="1" hangingPunct="1">
              <a:buNone/>
            </a:pPr>
            <a:endParaRPr lang="fr-FR" sz="2400" dirty="0">
              <a:latin typeface="Calibri" charset="0"/>
            </a:endParaRPr>
          </a:p>
          <a:p>
            <a:pPr marL="0" indent="0" algn="just" eaLnBrk="1" hangingPunct="1">
              <a:buNone/>
            </a:pPr>
            <a:r>
              <a:rPr lang="fr-FR" sz="2800" dirty="0">
                <a:latin typeface="Calibri" charset="0"/>
              </a:rPr>
              <a:t>Les règles de présentation et les méthodes d’évaluation retenues pour l’établissement des comptes annuels qui vous sont présentés sont conformes aux règles générales d’établissement et de présentation des comptes annuels.</a:t>
            </a:r>
          </a:p>
          <a:p>
            <a:pPr marL="0" indent="0" algn="just" eaLnBrk="1" hangingPunct="1">
              <a:buNone/>
            </a:pPr>
            <a:endParaRPr lang="fr-FR" sz="2800" dirty="0">
              <a:latin typeface="Calibri" charset="0"/>
            </a:endParaRPr>
          </a:p>
          <a:p>
            <a:pPr marL="0" indent="0" algn="just" eaLnBrk="1" hangingPunct="1">
              <a:buNone/>
            </a:pPr>
            <a:r>
              <a:rPr lang="fr-FR" sz="2800" dirty="0">
                <a:latin typeface="Calibri" charset="0"/>
              </a:rPr>
              <a:t>Notre compte de résultat pour l’exercice clos le 31 décembre 2018, fait ressortir les principaux chiffres suivants :</a:t>
            </a:r>
          </a:p>
          <a:p>
            <a:pPr marL="0" indent="0" eaLnBrk="1" hangingPunct="1"/>
            <a:endParaRPr lang="fr-FR" sz="2400" dirty="0">
              <a:latin typeface="Calibri" charset="0"/>
            </a:endParaRPr>
          </a:p>
        </p:txBody>
      </p:sp>
    </p:spTree>
    <p:extLst>
      <p:ext uri="{BB962C8B-B14F-4D97-AF65-F5344CB8AC3E}">
        <p14:creationId xmlns:p14="http://schemas.microsoft.com/office/powerpoint/2010/main" val="3876748057"/>
      </p:ext>
    </p:extLst>
  </p:cSld>
  <p:clrMapOvr>
    <a:masterClrMapping/>
  </p:clrMapOvr>
  <p:transition spd="med">
    <p:wedge/>
  </p:transition>
</p:sld>
</file>

<file path=ppt/slides/slide5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10716"/>
            <a:ext cx="8784975" cy="5056585"/>
          </a:xfrm>
        </p:spPr>
        <p:txBody>
          <a:bodyPr rtlCol="0">
            <a:normAutofit lnSpcReduction="10000"/>
          </a:bodyPr>
          <a:lstStyle/>
          <a:p>
            <a:pPr marL="0" indent="0" algn="ctr" eaLnBrk="1" fontAlgn="auto" hangingPunct="1">
              <a:spcAft>
                <a:spcPts val="0"/>
              </a:spcAft>
              <a:buNone/>
              <a:defRPr/>
            </a:pPr>
            <a:endParaRPr lang="fr-FR" sz="2400" b="1" u="sng" dirty="0">
              <a:solidFill>
                <a:srgbClr val="800000"/>
              </a:solidFill>
              <a:latin typeface="Times New Roman"/>
              <a:cs typeface="Times New Roman"/>
            </a:endParaRPr>
          </a:p>
          <a:p>
            <a:pPr marL="0" indent="0" algn="ctr" eaLnBrk="1" fontAlgn="auto" hangingPunct="1">
              <a:spcAft>
                <a:spcPts val="0"/>
              </a:spcAft>
              <a:buNone/>
              <a:defRPr/>
            </a:pPr>
            <a:r>
              <a:rPr lang="fr-FR" sz="2400" b="1" u="sng" dirty="0">
                <a:solidFill>
                  <a:srgbClr val="800000"/>
                </a:solidFill>
                <a:latin typeface="Times New Roman"/>
                <a:cs typeface="Times New Roman"/>
              </a:rPr>
              <a:t>COMPTE DE RESULTAT</a:t>
            </a:r>
          </a:p>
          <a:p>
            <a:pPr eaLnBrk="1" fontAlgn="auto" hangingPunct="1">
              <a:spcAft>
                <a:spcPts val="0"/>
              </a:spcAft>
              <a:buFont typeface="Arial"/>
              <a:buChar char="•"/>
              <a:defRPr/>
            </a:pPr>
            <a:endParaRPr lang="fr-FR" dirty="0">
              <a:latin typeface="Times New Roman"/>
              <a:cs typeface="Times New Roman"/>
            </a:endParaRPr>
          </a:p>
          <a:p>
            <a:pPr marL="0" indent="0" eaLnBrk="1" fontAlgn="auto" hangingPunct="1">
              <a:spcAft>
                <a:spcPts val="0"/>
              </a:spcAft>
              <a:buNone/>
              <a:defRPr/>
            </a:pPr>
            <a:r>
              <a:rPr lang="fr-FR" sz="2800" dirty="0">
                <a:latin typeface="Times New Roman"/>
                <a:cs typeface="Times New Roman"/>
              </a:rPr>
              <a:t>		                    </a:t>
            </a:r>
            <a:r>
              <a:rPr lang="fr-FR" sz="2800" dirty="0">
                <a:solidFill>
                  <a:srgbClr val="800000"/>
                </a:solidFill>
                <a:latin typeface="Times New Roman"/>
                <a:cs typeface="Times New Roman"/>
              </a:rPr>
              <a:t>  31/12/2018            31/12/2017</a:t>
            </a:r>
          </a:p>
          <a:p>
            <a:pPr eaLnBrk="1" fontAlgn="auto" hangingPunct="1">
              <a:spcAft>
                <a:spcPts val="0"/>
              </a:spcAft>
              <a:buFont typeface="Arial"/>
              <a:buChar char="•"/>
              <a:defRPr/>
            </a:pPr>
            <a:r>
              <a:rPr lang="fr-FR" sz="2800" dirty="0">
                <a:latin typeface="Times New Roman"/>
                <a:cs typeface="Times New Roman"/>
              </a:rPr>
              <a:t>Cotisation	                       323 554  €                 308 342 €</a:t>
            </a:r>
          </a:p>
          <a:p>
            <a:pPr eaLnBrk="1" fontAlgn="auto" hangingPunct="1">
              <a:spcAft>
                <a:spcPts val="0"/>
              </a:spcAft>
              <a:buFont typeface="Arial"/>
              <a:buChar char="•"/>
              <a:defRPr/>
            </a:pPr>
            <a:r>
              <a:rPr lang="fr-FR" sz="2800" dirty="0">
                <a:latin typeface="Times New Roman"/>
                <a:cs typeface="Times New Roman"/>
              </a:rPr>
              <a:t>Publications	                          -            	        -</a:t>
            </a:r>
          </a:p>
          <a:p>
            <a:pPr eaLnBrk="1" fontAlgn="auto" hangingPunct="1">
              <a:spcAft>
                <a:spcPts val="0"/>
              </a:spcAft>
              <a:buFont typeface="Arial"/>
              <a:buChar char="•"/>
              <a:defRPr/>
            </a:pPr>
            <a:r>
              <a:rPr lang="fr-FR" sz="2800" dirty="0">
                <a:latin typeface="Times New Roman"/>
                <a:cs typeface="Times New Roman"/>
              </a:rPr>
              <a:t>Forfait doc.                            93 211 €                  85 382 €</a:t>
            </a:r>
          </a:p>
          <a:p>
            <a:pPr eaLnBrk="1" fontAlgn="auto" hangingPunct="1">
              <a:spcAft>
                <a:spcPts val="0"/>
              </a:spcAft>
              <a:buFont typeface="Arial"/>
              <a:buChar char="•"/>
              <a:defRPr/>
            </a:pPr>
            <a:r>
              <a:rPr lang="fr-FR" sz="2800" dirty="0">
                <a:latin typeface="Times New Roman"/>
                <a:cs typeface="Times New Roman"/>
              </a:rPr>
              <a:t>Autres produits	                    8 614 €                  29 457 € </a:t>
            </a:r>
          </a:p>
          <a:p>
            <a:pPr eaLnBrk="1" fontAlgn="auto" hangingPunct="1">
              <a:spcAft>
                <a:spcPts val="0"/>
              </a:spcAft>
              <a:buFont typeface="Arial"/>
              <a:buChar char="•"/>
              <a:defRPr/>
            </a:pPr>
            <a:r>
              <a:rPr lang="fr-FR" sz="2800" dirty="0">
                <a:latin typeface="Times New Roman"/>
                <a:cs typeface="Times New Roman"/>
              </a:rPr>
              <a:t>Reprise sur provisions             2 500 €                      -</a:t>
            </a:r>
          </a:p>
          <a:p>
            <a:pPr marL="0" indent="0" eaLnBrk="1" fontAlgn="auto" hangingPunct="1">
              <a:spcAft>
                <a:spcPts val="0"/>
              </a:spcAft>
              <a:buNone/>
              <a:defRPr/>
            </a:pPr>
            <a:r>
              <a:rPr lang="fr-FR" sz="2800" dirty="0">
                <a:latin typeface="Times New Roman"/>
                <a:cs typeface="Times New Roman"/>
              </a:rPr>
              <a:t>  et transfert de charges     </a:t>
            </a:r>
          </a:p>
          <a:p>
            <a:pPr marL="85725" indent="0" eaLnBrk="1" fontAlgn="auto" hangingPunct="1">
              <a:spcAft>
                <a:spcPts val="0"/>
              </a:spcAft>
              <a:buNone/>
              <a:defRPr/>
            </a:pPr>
            <a:r>
              <a:rPr lang="fr-FR" sz="2800" dirty="0">
                <a:solidFill>
                  <a:srgbClr val="800000"/>
                </a:solidFill>
                <a:latin typeface="Times New Roman"/>
                <a:cs typeface="Times New Roman"/>
              </a:rPr>
              <a:t>Produits d’exploitation            427 879 €             423 181 €               </a:t>
            </a:r>
          </a:p>
        </p:txBody>
      </p:sp>
    </p:spTree>
    <p:extLst>
      <p:ext uri="{BB962C8B-B14F-4D97-AF65-F5344CB8AC3E}">
        <p14:creationId xmlns:p14="http://schemas.microsoft.com/office/powerpoint/2010/main" val="3194575343"/>
      </p:ext>
    </p:extLst>
  </p:cSld>
  <p:clrMapOvr>
    <a:masterClrMapping/>
  </p:clrMapOvr>
  <p:transition spd="med">
    <p:wedge/>
  </p:transition>
</p:sld>
</file>

<file path=ppt/slides/slide5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504" y="123478"/>
            <a:ext cx="8928992" cy="4933107"/>
          </a:xfrm>
        </p:spPr>
        <p:txBody>
          <a:bodyPr rtlCol="0">
            <a:normAutofit fontScale="92500"/>
          </a:bodyPr>
          <a:lstStyle/>
          <a:p>
            <a:pPr eaLnBrk="1" fontAlgn="auto" hangingPunct="1">
              <a:spcAft>
                <a:spcPts val="0"/>
              </a:spcAft>
              <a:buFont typeface="Arial"/>
              <a:buChar char="•"/>
              <a:defRPr/>
            </a:pPr>
            <a:endParaRPr lang="fr-FR" dirty="0">
              <a:ea typeface="+mn-ea"/>
              <a:cs typeface="+mn-cs"/>
            </a:endParaRPr>
          </a:p>
          <a:p>
            <a:pPr eaLnBrk="1" fontAlgn="auto" hangingPunct="1">
              <a:spcAft>
                <a:spcPts val="0"/>
              </a:spcAft>
              <a:buFont typeface="Arial"/>
              <a:buChar char="•"/>
              <a:defRPr/>
            </a:pPr>
            <a:endParaRPr lang="fr-FR" dirty="0">
              <a:ea typeface="+mn-ea"/>
              <a:cs typeface="+mn-cs"/>
            </a:endParaRPr>
          </a:p>
          <a:p>
            <a:pPr marL="0" indent="0" eaLnBrk="1" fontAlgn="auto" hangingPunct="1">
              <a:spcAft>
                <a:spcPts val="0"/>
              </a:spcAft>
              <a:buNone/>
              <a:defRPr/>
            </a:pPr>
            <a:r>
              <a:rPr lang="fr-FR" sz="2800" dirty="0">
                <a:ea typeface="+mn-ea"/>
                <a:cs typeface="+mn-cs"/>
              </a:rPr>
              <a:t>		          </a:t>
            </a:r>
            <a:r>
              <a:rPr lang="fr-FR" sz="2800" dirty="0">
                <a:latin typeface="Times New Roman"/>
                <a:ea typeface="+mn-ea"/>
                <a:cs typeface="Times New Roman"/>
              </a:rPr>
              <a:t>      </a:t>
            </a:r>
            <a:r>
              <a:rPr lang="fr-FR" sz="2800" dirty="0">
                <a:solidFill>
                  <a:srgbClr val="800000"/>
                </a:solidFill>
                <a:latin typeface="Times New Roman"/>
                <a:cs typeface="Times New Roman"/>
              </a:rPr>
              <a:t>31/12/2018                         31/12/2017</a:t>
            </a:r>
          </a:p>
          <a:p>
            <a:pPr eaLnBrk="1" fontAlgn="auto" hangingPunct="1">
              <a:spcAft>
                <a:spcPts val="0"/>
              </a:spcAft>
              <a:buFont typeface="Arial"/>
              <a:buChar char="•"/>
              <a:defRPr/>
            </a:pPr>
            <a:r>
              <a:rPr lang="fr-FR" sz="2800" dirty="0">
                <a:latin typeface="Times New Roman"/>
                <a:cs typeface="Times New Roman"/>
              </a:rPr>
              <a:t>Publications	                    12 000 €                 12 270 €</a:t>
            </a:r>
          </a:p>
          <a:p>
            <a:pPr eaLnBrk="1" fontAlgn="auto" hangingPunct="1">
              <a:spcAft>
                <a:spcPts val="0"/>
              </a:spcAft>
              <a:buFont typeface="Arial"/>
              <a:buChar char="•"/>
              <a:defRPr/>
            </a:pPr>
            <a:r>
              <a:rPr lang="fr-FR" sz="2800" dirty="0">
                <a:latin typeface="Times New Roman"/>
                <a:cs typeface="Times New Roman"/>
              </a:rPr>
              <a:t>Autres charges </a:t>
            </a:r>
            <a:r>
              <a:rPr lang="fr-FR" sz="2800" dirty="0" err="1">
                <a:latin typeface="Times New Roman"/>
                <a:cs typeface="Times New Roman"/>
              </a:rPr>
              <a:t>ext</a:t>
            </a:r>
            <a:r>
              <a:rPr lang="fr-FR" sz="2800" dirty="0">
                <a:latin typeface="Times New Roman"/>
                <a:cs typeface="Times New Roman"/>
              </a:rPr>
              <a:t>.  	       302 490 €               294 369 €</a:t>
            </a:r>
          </a:p>
          <a:p>
            <a:pPr eaLnBrk="1" fontAlgn="auto" hangingPunct="1">
              <a:spcAft>
                <a:spcPts val="0"/>
              </a:spcAft>
              <a:buFont typeface="Arial"/>
              <a:buChar char="•"/>
              <a:defRPr/>
            </a:pPr>
            <a:r>
              <a:rPr lang="fr-FR" sz="2800" dirty="0">
                <a:latin typeface="Times New Roman"/>
                <a:cs typeface="Times New Roman"/>
              </a:rPr>
              <a:t>Impôts et taxes		           1 340 €                   1 319 €</a:t>
            </a:r>
          </a:p>
          <a:p>
            <a:pPr eaLnBrk="1" fontAlgn="auto" hangingPunct="1">
              <a:spcAft>
                <a:spcPts val="0"/>
              </a:spcAft>
              <a:buFont typeface="Arial"/>
              <a:buChar char="•"/>
              <a:defRPr/>
            </a:pPr>
            <a:r>
              <a:rPr lang="fr-FR" sz="2800" dirty="0">
                <a:latin typeface="Times New Roman"/>
                <a:cs typeface="Times New Roman"/>
              </a:rPr>
              <a:t>Salaires et charges soc.           116 689 €                   112 334 €</a:t>
            </a:r>
          </a:p>
          <a:p>
            <a:pPr eaLnBrk="1" fontAlgn="auto" hangingPunct="1">
              <a:spcAft>
                <a:spcPts val="0"/>
              </a:spcAft>
              <a:buFont typeface="Arial"/>
              <a:buChar char="•"/>
              <a:defRPr/>
            </a:pPr>
            <a:r>
              <a:rPr lang="fr-FR" sz="2800" dirty="0">
                <a:latin typeface="Times New Roman"/>
                <a:cs typeface="Times New Roman"/>
              </a:rPr>
              <a:t>Amortissements et </a:t>
            </a:r>
            <a:r>
              <a:rPr lang="fr-FR" sz="2800" dirty="0" err="1">
                <a:latin typeface="Times New Roman"/>
                <a:cs typeface="Times New Roman"/>
              </a:rPr>
              <a:t>prov</a:t>
            </a:r>
            <a:r>
              <a:rPr lang="fr-FR" sz="2800" dirty="0">
                <a:latin typeface="Times New Roman"/>
                <a:cs typeface="Times New Roman"/>
              </a:rPr>
              <a:t>.             4 674 €	                      3 250 €</a:t>
            </a:r>
          </a:p>
          <a:p>
            <a:pPr eaLnBrk="1" fontAlgn="auto" hangingPunct="1">
              <a:spcAft>
                <a:spcPts val="0"/>
              </a:spcAft>
              <a:buFont typeface="Arial"/>
              <a:buChar char="•"/>
              <a:defRPr/>
            </a:pPr>
            <a:endParaRPr lang="fr-FR" sz="2800" dirty="0">
              <a:solidFill>
                <a:srgbClr val="800000"/>
              </a:solidFill>
              <a:latin typeface="Times New Roman"/>
              <a:cs typeface="Times New Roman"/>
            </a:endParaRPr>
          </a:p>
          <a:p>
            <a:pPr marL="0" indent="0" eaLnBrk="1" fontAlgn="auto" hangingPunct="1">
              <a:spcAft>
                <a:spcPts val="0"/>
              </a:spcAft>
              <a:buNone/>
              <a:defRPr/>
            </a:pPr>
            <a:r>
              <a:rPr lang="fr-FR" sz="3500" dirty="0">
                <a:solidFill>
                  <a:srgbClr val="800000"/>
                </a:solidFill>
                <a:latin typeface="Times New Roman"/>
                <a:cs typeface="Times New Roman"/>
              </a:rPr>
              <a:t>Charges d’exploitation      437 193 €        423 542 €               </a:t>
            </a:r>
          </a:p>
        </p:txBody>
      </p:sp>
    </p:spTree>
    <p:extLst>
      <p:ext uri="{BB962C8B-B14F-4D97-AF65-F5344CB8AC3E}">
        <p14:creationId xmlns:p14="http://schemas.microsoft.com/office/powerpoint/2010/main" val="4231383962"/>
      </p:ext>
    </p:extLst>
  </p:cSld>
  <p:clrMapOvr>
    <a:masterClrMapping/>
  </p:clrMapOvr>
  <p:transition spd="med">
    <p:wedge/>
  </p:transition>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267494"/>
            <a:ext cx="8640960" cy="5056585"/>
          </a:xfrm>
        </p:spPr>
        <p:txBody>
          <a:bodyPr rtlCol="0">
            <a:normAutofit/>
          </a:bodyPr>
          <a:lstStyle/>
          <a:p>
            <a:pPr marL="0" indent="0" eaLnBrk="1" fontAlgn="auto" hangingPunct="1">
              <a:spcAft>
                <a:spcPts val="0"/>
              </a:spcAft>
              <a:buNone/>
              <a:defRPr/>
            </a:pPr>
            <a:r>
              <a:rPr lang="fr-FR" dirty="0">
                <a:ea typeface="+mn-ea"/>
                <a:cs typeface="+mn-cs"/>
              </a:rPr>
              <a:t>			                                                                                                              </a:t>
            </a:r>
            <a:r>
              <a:rPr lang="fr-FR" dirty="0">
                <a:solidFill>
                  <a:srgbClr val="800000"/>
                </a:solidFill>
                <a:ea typeface="+mn-ea"/>
                <a:cs typeface="+mn-cs"/>
              </a:rPr>
              <a:t>                 												                  </a:t>
            </a:r>
            <a:r>
              <a:rPr lang="fr-FR" sz="2400" dirty="0">
                <a:solidFill>
                  <a:srgbClr val="800000"/>
                </a:solidFill>
                <a:ea typeface="+mn-ea"/>
                <a:cs typeface="+mn-cs"/>
              </a:rPr>
              <a:t>31/2/2018</a:t>
            </a:r>
            <a:r>
              <a:rPr lang="fr-FR" sz="2400" dirty="0">
                <a:solidFill>
                  <a:srgbClr val="800000"/>
                </a:solidFill>
              </a:rPr>
              <a:t>            </a:t>
            </a:r>
            <a:r>
              <a:rPr lang="fr-FR" sz="2400" dirty="0">
                <a:solidFill>
                  <a:srgbClr val="800000"/>
                </a:solidFill>
                <a:latin typeface="Times New Roman"/>
                <a:ea typeface="+mn-ea"/>
                <a:cs typeface="Times New Roman"/>
              </a:rPr>
              <a:t>31/2/2017</a:t>
            </a:r>
            <a:r>
              <a:rPr lang="fr-FR" sz="2400" dirty="0">
                <a:solidFill>
                  <a:srgbClr val="800000"/>
                </a:solidFill>
                <a:latin typeface="Times New Roman"/>
                <a:cs typeface="Times New Roman"/>
              </a:rPr>
              <a:t>    </a:t>
            </a:r>
          </a:p>
          <a:p>
            <a:pPr eaLnBrk="1" fontAlgn="auto" hangingPunct="1">
              <a:spcAft>
                <a:spcPts val="0"/>
              </a:spcAft>
              <a:buFont typeface="Arial"/>
              <a:buChar char="•"/>
              <a:defRPr/>
            </a:pPr>
            <a:r>
              <a:rPr lang="fr-FR" sz="2550" dirty="0">
                <a:latin typeface="Times New Roman"/>
                <a:cs typeface="Times New Roman"/>
              </a:rPr>
              <a:t>Résultat d’exploitation            - 9 315 €                    - 361 €</a:t>
            </a:r>
          </a:p>
          <a:p>
            <a:pPr eaLnBrk="1" fontAlgn="auto" hangingPunct="1">
              <a:spcAft>
                <a:spcPts val="0"/>
              </a:spcAft>
              <a:buFont typeface="Arial"/>
              <a:buChar char="•"/>
              <a:defRPr/>
            </a:pPr>
            <a:r>
              <a:rPr lang="fr-FR" sz="2550" dirty="0">
                <a:latin typeface="Times New Roman"/>
                <a:cs typeface="Times New Roman"/>
              </a:rPr>
              <a:t>Résultat financier                          312 €	                    569 €</a:t>
            </a:r>
          </a:p>
          <a:p>
            <a:pPr eaLnBrk="1" fontAlgn="auto" hangingPunct="1">
              <a:spcAft>
                <a:spcPts val="0"/>
              </a:spcAft>
              <a:buFont typeface="Arial"/>
              <a:buChar char="•"/>
              <a:defRPr/>
            </a:pPr>
            <a:r>
              <a:rPr lang="fr-FR" sz="2550" dirty="0">
                <a:latin typeface="Times New Roman"/>
                <a:cs typeface="Times New Roman"/>
              </a:rPr>
              <a:t>Résultat courant	                  - 9 003 €                      208 €</a:t>
            </a:r>
          </a:p>
          <a:p>
            <a:pPr eaLnBrk="1" fontAlgn="auto" hangingPunct="1">
              <a:spcAft>
                <a:spcPts val="0"/>
              </a:spcAft>
              <a:buFont typeface="Arial"/>
              <a:buChar char="•"/>
              <a:defRPr/>
            </a:pPr>
            <a:r>
              <a:rPr lang="fr-FR" sz="2550" dirty="0">
                <a:latin typeface="Times New Roman"/>
                <a:cs typeface="Times New Roman"/>
              </a:rPr>
              <a:t>Résultat exceptionnel    	                   €                       - </a:t>
            </a:r>
          </a:p>
          <a:p>
            <a:pPr eaLnBrk="1" fontAlgn="auto" hangingPunct="1">
              <a:spcAft>
                <a:spcPts val="0"/>
              </a:spcAft>
              <a:buFont typeface="Arial"/>
              <a:buChar char="•"/>
              <a:defRPr/>
            </a:pPr>
            <a:r>
              <a:rPr lang="fr-FR" sz="2550" dirty="0">
                <a:latin typeface="Times New Roman"/>
                <a:cs typeface="Times New Roman"/>
              </a:rPr>
              <a:t>Impôts sur les bénéfices                       €                        31 €</a:t>
            </a:r>
          </a:p>
          <a:p>
            <a:pPr marL="0" indent="0" eaLnBrk="1" fontAlgn="auto" hangingPunct="1">
              <a:spcAft>
                <a:spcPts val="0"/>
              </a:spcAft>
              <a:buNone/>
              <a:defRPr/>
            </a:pPr>
            <a:r>
              <a:rPr lang="fr-FR" sz="2700" dirty="0">
                <a:solidFill>
                  <a:srgbClr val="800000"/>
                </a:solidFill>
                <a:latin typeface="Times New Roman"/>
                <a:cs typeface="Times New Roman"/>
              </a:rPr>
              <a:t> </a:t>
            </a:r>
          </a:p>
          <a:p>
            <a:pPr eaLnBrk="1" fontAlgn="auto" hangingPunct="1">
              <a:spcAft>
                <a:spcPts val="0"/>
              </a:spcAft>
              <a:buFont typeface="Arial"/>
              <a:buChar char="•"/>
              <a:defRPr/>
            </a:pPr>
            <a:r>
              <a:rPr lang="fr-FR" sz="3200" dirty="0">
                <a:solidFill>
                  <a:srgbClr val="800000"/>
                </a:solidFill>
                <a:latin typeface="Times New Roman"/>
                <a:cs typeface="Times New Roman"/>
              </a:rPr>
              <a:t>Résultat de l’exercice    - 9 003 €              177 €</a:t>
            </a:r>
          </a:p>
          <a:p>
            <a:pPr eaLnBrk="1" fontAlgn="auto" hangingPunct="1">
              <a:spcAft>
                <a:spcPts val="0"/>
              </a:spcAft>
              <a:buFont typeface="Arial"/>
              <a:buChar char="•"/>
              <a:defRPr/>
            </a:pPr>
            <a:endParaRPr lang="fr-FR" sz="3200" dirty="0">
              <a:solidFill>
                <a:srgbClr val="800000"/>
              </a:solidFill>
              <a:latin typeface="Times New Roman"/>
              <a:cs typeface="Times New Roman"/>
            </a:endParaRPr>
          </a:p>
          <a:p>
            <a:pPr eaLnBrk="1" fontAlgn="auto" hangingPunct="1">
              <a:spcAft>
                <a:spcPts val="0"/>
              </a:spcAft>
              <a:buFont typeface="Arial"/>
              <a:buChar char="•"/>
              <a:defRPr/>
            </a:pPr>
            <a:endParaRPr lang="fr-FR" sz="2700" dirty="0">
              <a:solidFill>
                <a:srgbClr val="800000"/>
              </a:solidFill>
            </a:endParaRPr>
          </a:p>
          <a:p>
            <a:pPr eaLnBrk="1" fontAlgn="auto" hangingPunct="1">
              <a:spcAft>
                <a:spcPts val="0"/>
              </a:spcAft>
              <a:buFont typeface="Arial"/>
              <a:buChar char="•"/>
              <a:defRPr/>
            </a:pPr>
            <a:endParaRPr lang="fr-FR" sz="2700" dirty="0">
              <a:solidFill>
                <a:srgbClr val="800000"/>
              </a:solidFill>
            </a:endParaRPr>
          </a:p>
        </p:txBody>
      </p:sp>
    </p:spTree>
    <p:extLst>
      <p:ext uri="{BB962C8B-B14F-4D97-AF65-F5344CB8AC3E}">
        <p14:creationId xmlns:p14="http://schemas.microsoft.com/office/powerpoint/2010/main" val="1259335222"/>
      </p:ext>
    </p:extLst>
  </p:cSld>
  <p:clrMapOvr>
    <a:masterClrMapping/>
  </p:clrMapOvr>
  <p:transition spd="med">
    <p:wedge/>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7567742" cy="4948014"/>
          </a:xfrm>
        </p:spPr>
        <p:txBody>
          <a:bodyPr/>
          <a:lstStyle/>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r>
              <a:rPr lang="fr-FR" sz="3600" dirty="0">
                <a:latin typeface="Times New Roman"/>
                <a:cs typeface="Times New Roman"/>
              </a:rPr>
              <a:t>Ainsi que vous pouvez le constater, les produits réalisés au cours de l’exercice écoulé se traduisent par des produits d’exploitation qui se sont élevés à 427 879 € contre 423 181 € pour l’exercice 2017. </a:t>
            </a:r>
          </a:p>
          <a:p>
            <a:pPr algn="just" eaLnBrk="1" fontAlgn="auto" hangingPunct="1">
              <a:spcAft>
                <a:spcPts val="0"/>
              </a:spcAft>
              <a:buFont typeface="Arial"/>
              <a:buChar char="•"/>
              <a:defRPr/>
            </a:pPr>
            <a:endParaRPr lang="fr-FR" sz="36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744320040"/>
      </p:ext>
    </p:extLst>
  </p:cSld>
  <p:clrMapOvr>
    <a:masterClrMapping/>
  </p:clrMapOvr>
  <p:transition spd="med">
    <p:wedge/>
  </p:transition>
</p:sld>
</file>

<file path=ppt/slides/slide5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483518"/>
            <a:ext cx="8712968" cy="4392488"/>
          </a:xfrm>
        </p:spPr>
        <p:txBody>
          <a:bodyPr/>
          <a:lstStyle/>
          <a:p>
            <a:pPr marL="85725" indent="0" algn="just" eaLnBrk="1" fontAlgn="auto" hangingPunct="1">
              <a:spcAft>
                <a:spcPts val="0"/>
              </a:spcAft>
              <a:buNone/>
              <a:defRPr/>
            </a:pPr>
            <a:endParaRPr lang="fr-FR" sz="2100" dirty="0"/>
          </a:p>
          <a:p>
            <a:pPr marL="0" indent="0" algn="just">
              <a:buNone/>
            </a:pPr>
            <a:r>
              <a:rPr lang="fr-FR" sz="3600" dirty="0">
                <a:latin typeface="Times New Roman"/>
                <a:cs typeface="Times New Roman"/>
              </a:rPr>
              <a:t>Pour rappel, les cotisations de l’exercice 2018 de chaque association sont calculées sur la base de 2.00 € HT par adhérent présent au 31 mai de la même année (comme pour les cotisations de l’exercice 2017) avec un plafonnement global à 9 000 € HT par association (comme pour l’exercice 2017).</a:t>
            </a:r>
          </a:p>
          <a:p>
            <a:pPr marL="0" indent="0" algn="just">
              <a:buNone/>
            </a:pPr>
            <a:endParaRPr lang="fr-FR" sz="2400" dirty="0">
              <a:latin typeface="Times New Roman"/>
              <a:cs typeface="Times New Roman"/>
            </a:endParaRPr>
          </a:p>
        </p:txBody>
      </p:sp>
    </p:spTree>
    <p:extLst>
      <p:ext uri="{BB962C8B-B14F-4D97-AF65-F5344CB8AC3E}">
        <p14:creationId xmlns:p14="http://schemas.microsoft.com/office/powerpoint/2010/main" val="2694375622"/>
      </p:ext>
    </p:extLst>
  </p:cSld>
  <p:clrMapOvr>
    <a:masterClrMapping/>
  </p:clrMapOvr>
  <p:transition spd="med">
    <p:wedge/>
  </p:transition>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8856984" cy="4948014"/>
          </a:xfrm>
        </p:spPr>
        <p:txBody>
          <a:bodyPr/>
          <a:lstStyle/>
          <a:p>
            <a:pPr marL="85725" indent="0" algn="just" eaLnBrk="1" fontAlgn="auto" hangingPunct="1">
              <a:spcAft>
                <a:spcPts val="0"/>
              </a:spcAft>
              <a:buNone/>
              <a:defRPr/>
            </a:pPr>
            <a:endParaRPr lang="fr-FR" sz="3600" dirty="0"/>
          </a:p>
          <a:p>
            <a:pPr marL="85725" indent="0" algn="just" eaLnBrk="1" fontAlgn="auto" hangingPunct="1">
              <a:spcAft>
                <a:spcPts val="0"/>
              </a:spcAft>
              <a:buNone/>
              <a:defRPr/>
            </a:pPr>
            <a:endParaRPr lang="fr-FR" sz="3600" dirty="0"/>
          </a:p>
          <a:p>
            <a:pPr marL="0" indent="0" algn="just">
              <a:buNone/>
              <a:defRPr/>
            </a:pPr>
            <a:r>
              <a:rPr lang="fr-FR" sz="3600" dirty="0">
                <a:latin typeface="Times New Roman"/>
                <a:cs typeface="Times New Roman"/>
              </a:rPr>
              <a:t>Ainsi, le montant global des cotisations facturées par l’UNASA en 2018 s’est élevé à 323 554 € (contre 308 342 € pour l’exercice 2017). </a:t>
            </a:r>
          </a:p>
          <a:p>
            <a:pPr marL="0" indent="0" algn="just">
              <a:buNone/>
            </a:pPr>
            <a:endParaRPr lang="fr-FR" sz="3600" dirty="0">
              <a:latin typeface="Times New Roman"/>
              <a:cs typeface="Times New Roman"/>
            </a:endParaRPr>
          </a:p>
        </p:txBody>
      </p:sp>
    </p:spTree>
    <p:extLst>
      <p:ext uri="{BB962C8B-B14F-4D97-AF65-F5344CB8AC3E}">
        <p14:creationId xmlns:p14="http://schemas.microsoft.com/office/powerpoint/2010/main" val="3062164403"/>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357437" y="357188"/>
            <a:ext cx="5300663" cy="486966"/>
          </a:xfrm>
        </p:spPr>
        <p:txBody>
          <a:bodyPr>
            <a:noAutofit/>
          </a:bodyPr>
          <a:lstStyle/>
          <a:p>
            <a:pPr eaLnBrk="1" fontAlgn="auto" hangingPunct="1">
              <a:spcAft>
                <a:spcPts val="0"/>
              </a:spcAft>
              <a:defRPr/>
            </a:pPr>
            <a:r>
              <a:rPr lang="fr-FR" sz="3200" b="1" dirty="0">
                <a:solidFill>
                  <a:srgbClr val="073779"/>
                </a:solidFill>
                <a:latin typeface="Times New Roman" pitchFamily="18" charset="0"/>
                <a:cs typeface="Times New Roman" pitchFamily="18" charset="0"/>
              </a:rPr>
              <a:t>LES 8 OGA CANDIDATS </a:t>
            </a:r>
          </a:p>
        </p:txBody>
      </p:sp>
      <p:sp>
        <p:nvSpPr>
          <p:cNvPr id="30723" name="Rectangle 3"/>
          <p:cNvSpPr>
            <a:spLocks noGrp="1" noChangeArrowheads="1"/>
          </p:cNvSpPr>
          <p:nvPr>
            <p:ph sz="quarter" idx="1"/>
          </p:nvPr>
        </p:nvSpPr>
        <p:spPr>
          <a:xfrm>
            <a:off x="1331641" y="1113589"/>
            <a:ext cx="7416823" cy="3630215"/>
          </a:xfrm>
        </p:spPr>
        <p:txBody>
          <a:bodyPr/>
          <a:lstStyle/>
          <a:p>
            <a:pPr>
              <a:buFont typeface="Courier New" panose="02070309020205020404" pitchFamily="49" charset="0"/>
              <a:buChar char="o"/>
            </a:pPr>
            <a:r>
              <a:rPr lang="fr-FR" sz="2400" b="1" dirty="0">
                <a:solidFill>
                  <a:srgbClr val="C00000"/>
                </a:solidFill>
                <a:latin typeface="Times New Roman" pitchFamily="18" charset="0"/>
                <a:cs typeface="Times New Roman" pitchFamily="18" charset="0"/>
              </a:rPr>
              <a:t>ANGAK </a:t>
            </a:r>
          </a:p>
          <a:p>
            <a:pPr marL="0" indent="0">
              <a:buNone/>
            </a:pPr>
            <a:r>
              <a:rPr lang="fr-FR" sz="2400" b="1" dirty="0">
                <a:latin typeface="Times New Roman" pitchFamily="18" charset="0"/>
                <a:cs typeface="Times New Roman" pitchFamily="18" charset="0"/>
              </a:rPr>
              <a:t>représentée par M. Laurent CHAMBON	</a:t>
            </a:r>
            <a:endParaRPr lang="fr-FR" sz="2400" dirty="0">
              <a:latin typeface="Times New Roman" pitchFamily="18" charset="0"/>
              <a:cs typeface="Times New Roman" pitchFamily="18" charset="0"/>
            </a:endParaRPr>
          </a:p>
          <a:p>
            <a:pPr>
              <a:buFont typeface="Courier New"/>
              <a:buChar char="o"/>
            </a:pPr>
            <a:r>
              <a:rPr lang="fr-FR" sz="2400" b="1" dirty="0">
                <a:solidFill>
                  <a:srgbClr val="C00000"/>
                </a:solidFill>
                <a:cs typeface="Times New Roman" pitchFamily="18" charset="0"/>
              </a:rPr>
              <a:t>CPGPL</a:t>
            </a:r>
            <a:r>
              <a:rPr lang="fr-FR" sz="2400" b="1" dirty="0">
                <a:solidFill>
                  <a:srgbClr val="C00000"/>
                </a:solidFill>
                <a:latin typeface="Times New Roman" pitchFamily="18" charset="0"/>
                <a:cs typeface="Times New Roman" pitchFamily="18" charset="0"/>
              </a:rPr>
              <a:t> </a:t>
            </a:r>
            <a:r>
              <a:rPr lang="fr-FR" sz="2400" b="1" dirty="0">
                <a:latin typeface="Times New Roman" pitchFamily="18" charset="0"/>
                <a:cs typeface="Times New Roman" pitchFamily="18" charset="0"/>
              </a:rPr>
              <a:t>	</a:t>
            </a:r>
          </a:p>
          <a:p>
            <a:pPr marL="0" indent="0">
              <a:buNone/>
            </a:pPr>
            <a:r>
              <a:rPr lang="fr-FR" sz="2400" b="1" dirty="0">
                <a:latin typeface="Times New Roman" pitchFamily="18" charset="0"/>
                <a:cs typeface="Times New Roman" pitchFamily="18" charset="0"/>
              </a:rPr>
              <a:t>représenté par M. Jean-Jacques HELLE</a:t>
            </a:r>
            <a:endParaRPr lang="fr-FR" sz="2400" dirty="0">
              <a:latin typeface="Times New Roman" pitchFamily="18" charset="0"/>
              <a:cs typeface="Times New Roman" pitchFamily="18" charset="0"/>
            </a:endParaRPr>
          </a:p>
          <a:p>
            <a:pPr>
              <a:buFont typeface="Courier New"/>
              <a:buChar char="o"/>
            </a:pPr>
            <a:r>
              <a:rPr lang="fr-FR" sz="2400" b="1" dirty="0">
                <a:solidFill>
                  <a:srgbClr val="C00000"/>
                </a:solidFill>
                <a:latin typeface="Times New Roman" pitchFamily="18" charset="0"/>
                <a:cs typeface="Times New Roman" pitchFamily="18" charset="0"/>
              </a:rPr>
              <a:t>OGA ALPES DU SUD  	</a:t>
            </a:r>
            <a:endParaRPr lang="fr-FR" sz="2400" b="1" dirty="0">
              <a:latin typeface="Times New Roman" pitchFamily="18" charset="0"/>
              <a:cs typeface="Times New Roman" pitchFamily="18" charset="0"/>
            </a:endParaRPr>
          </a:p>
          <a:p>
            <a:pPr marL="0" indent="0">
              <a:buNone/>
            </a:pPr>
            <a:r>
              <a:rPr lang="fr-FR" sz="2400" b="1" dirty="0">
                <a:latin typeface="Times New Roman" pitchFamily="18" charset="0"/>
                <a:cs typeface="Times New Roman" pitchFamily="18" charset="0"/>
              </a:rPr>
              <a:t>représenté par M. Alain NOUGUEREDE</a:t>
            </a:r>
          </a:p>
          <a:p>
            <a:pPr>
              <a:buFont typeface="Courier New" panose="02070309020205020404" pitchFamily="49" charset="0"/>
              <a:buChar char="o"/>
            </a:pPr>
            <a:r>
              <a:rPr lang="fr-FR" sz="2400" b="1" dirty="0">
                <a:solidFill>
                  <a:srgbClr val="C00000"/>
                </a:solidFill>
                <a:cs typeface="Times New Roman" pitchFamily="18" charset="0"/>
              </a:rPr>
              <a:t>TERRA GESTION</a:t>
            </a:r>
          </a:p>
          <a:p>
            <a:pPr marL="0" indent="0">
              <a:buNone/>
            </a:pPr>
            <a:r>
              <a:rPr lang="fr-FR" sz="2400" b="1" dirty="0">
                <a:cs typeface="Times New Roman" pitchFamily="18" charset="0"/>
              </a:rPr>
              <a:t>représentée par Mme Juliette MARTIN DORE</a:t>
            </a:r>
            <a:endParaRPr lang="fr-FR" sz="2400" dirty="0">
              <a:latin typeface="Times New Roman" pitchFamily="18" charset="0"/>
              <a:cs typeface="Times New Roman" pitchFamily="18" charset="0"/>
            </a:endParaRPr>
          </a:p>
          <a:p>
            <a:pPr eaLnBrk="1" hangingPunct="1">
              <a:lnSpc>
                <a:spcPct val="90000"/>
              </a:lnSpc>
              <a:buFont typeface="Wingdings 2" pitchFamily="18" charset="2"/>
              <a:buNone/>
            </a:pPr>
            <a:endParaRPr lang="fr-FR" b="1"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938" y="245691"/>
            <a:ext cx="1026114" cy="709960"/>
          </a:xfrm>
          <a:prstGeom prst="rect">
            <a:avLst/>
          </a:prstGeom>
        </p:spPr>
      </p:pic>
    </p:spTree>
    <p:custDataLst>
      <p:tags r:id="rId1"/>
    </p:custDataLst>
    <p:extLst>
      <p:ext uri="{BB962C8B-B14F-4D97-AF65-F5344CB8AC3E}">
        <p14:creationId xmlns:p14="http://schemas.microsoft.com/office/powerpoint/2010/main" val="3122991049"/>
      </p:ext>
    </p:extLst>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wipe(left)">
                                      <p:cBhvr>
                                        <p:cTn id="27" dur="5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wipe(left)">
                                      <p:cBhvr>
                                        <p:cTn id="32" dur="500"/>
                                        <p:tgtEl>
                                          <p:spTgt spid="307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Effect transition="in" filter="wipe(left)">
                                      <p:cBhvr>
                                        <p:cTn id="37" dur="500"/>
                                        <p:tgtEl>
                                          <p:spTgt spid="307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0723">
                                            <p:txEl>
                                              <p:pRg st="7" end="7"/>
                                            </p:txEl>
                                          </p:spTgt>
                                        </p:tgtEl>
                                        <p:attrNameLst>
                                          <p:attrName>style.visibility</p:attrName>
                                        </p:attrNameLst>
                                      </p:cBhvr>
                                      <p:to>
                                        <p:strVal val="visible"/>
                                      </p:to>
                                    </p:set>
                                    <p:animEffect transition="in" filter="wipe(left)">
                                      <p:cBhvr>
                                        <p:cTn id="42"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8784976" cy="4948014"/>
          </a:xfrm>
        </p:spPr>
        <p:txBody>
          <a:bodyPr/>
          <a:lstStyle/>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0" indent="0">
              <a:buNone/>
              <a:defRPr/>
            </a:pPr>
            <a:r>
              <a:rPr lang="fr-FR" sz="3600" dirty="0">
                <a:latin typeface="Times New Roman"/>
                <a:cs typeface="Times New Roman"/>
              </a:rPr>
              <a:t>Le total des charges d’exploitation ressort à 437 193 € (dont 12 000 € de frais des publications) contre 423 542 € l’exercice précédent</a:t>
            </a:r>
            <a:r>
              <a:rPr lang="fr-FR" sz="3600" dirty="0"/>
              <a:t>.</a:t>
            </a:r>
            <a:endParaRPr lang="fr-FR" sz="3600" dirty="0">
              <a:latin typeface="Times New Roman"/>
              <a:cs typeface="Times New Roman"/>
            </a:endParaRPr>
          </a:p>
        </p:txBody>
      </p:sp>
    </p:spTree>
    <p:extLst>
      <p:ext uri="{BB962C8B-B14F-4D97-AF65-F5344CB8AC3E}">
        <p14:creationId xmlns:p14="http://schemas.microsoft.com/office/powerpoint/2010/main" val="379211359"/>
      </p:ext>
    </p:extLst>
  </p:cSld>
  <p:clrMapOvr>
    <a:masterClrMapping/>
  </p:clrMapOvr>
  <p:transition spd="med">
    <p:wedge/>
  </p:transition>
</p:sld>
</file>

<file path=ppt/slides/slide6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504" y="195486"/>
            <a:ext cx="8856984" cy="4948014"/>
          </a:xfrm>
        </p:spPr>
        <p:txBody>
          <a:bodyPr/>
          <a:lstStyle/>
          <a:p>
            <a:pPr marL="85725" indent="0" algn="just" eaLnBrk="1" fontAlgn="auto" hangingPunct="1">
              <a:spcAft>
                <a:spcPts val="0"/>
              </a:spcAft>
              <a:buNone/>
              <a:defRPr/>
            </a:pPr>
            <a:endParaRPr lang="fr-FR" sz="2100" dirty="0"/>
          </a:p>
          <a:p>
            <a:pPr marL="85725" indent="0" algn="just" eaLnBrk="1" fontAlgn="auto" hangingPunct="1">
              <a:spcAft>
                <a:spcPts val="0"/>
              </a:spcAft>
              <a:buNone/>
              <a:defRPr/>
            </a:pPr>
            <a:endParaRPr lang="fr-FR" sz="2100" dirty="0"/>
          </a:p>
          <a:p>
            <a:pPr marL="85725" indent="0" algn="just" eaLnBrk="1" hangingPunct="1">
              <a:lnSpc>
                <a:spcPct val="90000"/>
              </a:lnSpc>
              <a:buNone/>
            </a:pPr>
            <a:r>
              <a:rPr lang="fr-FR" sz="2800" dirty="0">
                <a:latin typeface="Times New Roman"/>
                <a:cs typeface="Times New Roman"/>
              </a:rPr>
              <a:t>Le résultat de l’exercice est déficitaire  de 9 003 € contre un bénéfice de 177 € l’exercice précédent. </a:t>
            </a:r>
          </a:p>
          <a:p>
            <a:pPr marL="85725" indent="0" algn="just" eaLnBrk="1" hangingPunct="1">
              <a:lnSpc>
                <a:spcPct val="90000"/>
              </a:lnSpc>
              <a:buNone/>
            </a:pPr>
            <a:endParaRPr lang="fr-FR" sz="2800" dirty="0">
              <a:latin typeface="Times New Roman"/>
              <a:cs typeface="Times New Roman"/>
            </a:endParaRPr>
          </a:p>
          <a:p>
            <a:pPr marL="85725" indent="0" algn="just" eaLnBrk="1" hangingPunct="1">
              <a:lnSpc>
                <a:spcPct val="90000"/>
              </a:lnSpc>
              <a:buNone/>
            </a:pPr>
            <a:r>
              <a:rPr lang="fr-FR" sz="2800" dirty="0">
                <a:latin typeface="Times New Roman"/>
                <a:cs typeface="Times New Roman"/>
              </a:rPr>
              <a:t>Ce résultat traduit dans l’ensemble la politique du Conseil d’Administration : recherche de l’équilibre en compensant au mieux les charges de structure.</a:t>
            </a:r>
          </a:p>
          <a:p>
            <a:pPr marL="85725" indent="0" algn="just" eaLnBrk="1" hangingPunct="1">
              <a:lnSpc>
                <a:spcPct val="90000"/>
              </a:lnSpc>
              <a:buNone/>
            </a:pPr>
            <a:r>
              <a:rPr lang="fr-FR" sz="2800" dirty="0">
                <a:latin typeface="Times New Roman"/>
                <a:cs typeface="Times New Roman"/>
              </a:rPr>
              <a:t>Notre bilan, au 31 décembre 2018, se caractérise par les principales valeurs suivantes :</a:t>
            </a:r>
          </a:p>
          <a:p>
            <a:pPr marL="85725" indent="0" algn="just" eaLnBrk="1" fontAlgn="auto" hangingPunct="1">
              <a:spcAft>
                <a:spcPts val="0"/>
              </a:spcAft>
              <a:buNone/>
              <a:defRPr/>
            </a:pPr>
            <a:endParaRPr lang="fr-FR" sz="2400" dirty="0">
              <a:latin typeface="Times New Roman"/>
              <a:cs typeface="Times New Roman"/>
            </a:endParaRPr>
          </a:p>
        </p:txBody>
      </p:sp>
    </p:spTree>
    <p:extLst>
      <p:ext uri="{BB962C8B-B14F-4D97-AF65-F5344CB8AC3E}">
        <p14:creationId xmlns:p14="http://schemas.microsoft.com/office/powerpoint/2010/main" val="2519961859"/>
      </p:ext>
    </p:extLst>
  </p:cSld>
  <p:clrMapOvr>
    <a:masterClrMapping/>
  </p:clrMapOvr>
  <p:transition spd="med">
    <p:wedge/>
  </p:transition>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95486"/>
            <a:ext cx="8964488" cy="4861099"/>
          </a:xfrm>
        </p:spPr>
        <p:txBody>
          <a:bodyPr rtlCol="0">
            <a:normAutofit lnSpcReduction="10000"/>
          </a:bodyPr>
          <a:lstStyle/>
          <a:p>
            <a:pPr marL="0" indent="0" eaLnBrk="1" fontAlgn="auto" hangingPunct="1">
              <a:spcAft>
                <a:spcPts val="0"/>
              </a:spcAft>
              <a:buNone/>
              <a:defRPr/>
            </a:pPr>
            <a:r>
              <a:rPr lang="fr-FR" dirty="0">
                <a:ea typeface="+mn-ea"/>
                <a:cs typeface="+mn-cs"/>
              </a:rPr>
              <a:t>		                   </a:t>
            </a:r>
            <a:r>
              <a:rPr lang="fr-FR" dirty="0">
                <a:solidFill>
                  <a:srgbClr val="800000"/>
                </a:solidFill>
                <a:ea typeface="+mn-ea"/>
                <a:cs typeface="+mn-cs"/>
              </a:rPr>
              <a:t>          </a:t>
            </a:r>
            <a:r>
              <a:rPr lang="fr-FR" sz="2100" dirty="0">
                <a:solidFill>
                  <a:srgbClr val="800000"/>
                </a:solidFill>
                <a:latin typeface="Times New Roman"/>
                <a:cs typeface="Times New Roman"/>
              </a:rPr>
              <a:t>  31/12/2018              31/12/2017</a:t>
            </a:r>
          </a:p>
          <a:p>
            <a:pPr eaLnBrk="1" fontAlgn="auto" hangingPunct="1">
              <a:spcAft>
                <a:spcPts val="0"/>
              </a:spcAft>
              <a:buFont typeface="Arial"/>
              <a:buChar char="•"/>
              <a:defRPr/>
            </a:pPr>
            <a:r>
              <a:rPr lang="fr-FR" sz="2100" dirty="0">
                <a:latin typeface="Times New Roman"/>
                <a:cs typeface="Times New Roman"/>
              </a:rPr>
              <a:t>Actif immobilisé		    8 291 €	              7 926 €</a:t>
            </a:r>
          </a:p>
          <a:p>
            <a:pPr eaLnBrk="1" fontAlgn="auto" hangingPunct="1">
              <a:spcAft>
                <a:spcPts val="0"/>
              </a:spcAft>
              <a:buFont typeface="Arial"/>
              <a:buChar char="•"/>
              <a:defRPr/>
            </a:pPr>
            <a:r>
              <a:rPr lang="fr-FR" sz="2100" dirty="0">
                <a:latin typeface="Times New Roman"/>
                <a:cs typeface="Times New Roman"/>
              </a:rPr>
              <a:t>Créances</a:t>
            </a:r>
          </a:p>
          <a:p>
            <a:pPr marL="0" indent="0" eaLnBrk="1" fontAlgn="auto" hangingPunct="1">
              <a:spcAft>
                <a:spcPts val="0"/>
              </a:spcAft>
              <a:buNone/>
              <a:defRPr/>
            </a:pPr>
            <a:r>
              <a:rPr lang="fr-FR" sz="2100" dirty="0">
                <a:latin typeface="Times New Roman"/>
                <a:cs typeface="Times New Roman"/>
              </a:rPr>
              <a:t>et autres actifs circulants                115 518  €                        84 864 €</a:t>
            </a:r>
          </a:p>
          <a:p>
            <a:pPr eaLnBrk="1" fontAlgn="auto" hangingPunct="1">
              <a:spcAft>
                <a:spcPts val="0"/>
              </a:spcAft>
              <a:buFont typeface="Arial"/>
              <a:buChar char="•"/>
              <a:defRPr/>
            </a:pPr>
            <a:r>
              <a:rPr lang="fr-FR" sz="2100" dirty="0">
                <a:latin typeface="Times New Roman"/>
                <a:cs typeface="Times New Roman"/>
              </a:rPr>
              <a:t>Disponibilités 		               360 298 €                       387 392 €     </a:t>
            </a:r>
          </a:p>
          <a:p>
            <a:pPr eaLnBrk="1" fontAlgn="auto" hangingPunct="1">
              <a:spcAft>
                <a:spcPts val="0"/>
              </a:spcAft>
              <a:buFont typeface="Arial"/>
              <a:buChar char="•"/>
              <a:defRPr/>
            </a:pPr>
            <a:r>
              <a:rPr lang="fr-FR" sz="2550" dirty="0">
                <a:solidFill>
                  <a:srgbClr val="FF0000"/>
                </a:solidFill>
                <a:latin typeface="Times New Roman"/>
                <a:cs typeface="Times New Roman"/>
              </a:rPr>
              <a:t>TOTAL ACTIF (NET)     484 107 €                 480 183 €</a:t>
            </a:r>
          </a:p>
          <a:p>
            <a:pPr eaLnBrk="1" fontAlgn="auto" hangingPunct="1">
              <a:spcAft>
                <a:spcPts val="0"/>
              </a:spcAft>
              <a:buFont typeface="Arial"/>
              <a:buChar char="•"/>
              <a:defRPr/>
            </a:pPr>
            <a:r>
              <a:rPr lang="fr-FR" sz="2100" dirty="0">
                <a:latin typeface="Times New Roman"/>
                <a:cs typeface="Times New Roman"/>
              </a:rPr>
              <a:t>Report à nouveau                       343 949  €                         343 772 €</a:t>
            </a:r>
          </a:p>
          <a:p>
            <a:pPr eaLnBrk="1" fontAlgn="auto" hangingPunct="1">
              <a:spcAft>
                <a:spcPts val="0"/>
              </a:spcAft>
              <a:buFont typeface="Arial"/>
              <a:buChar char="•"/>
              <a:defRPr/>
            </a:pPr>
            <a:r>
              <a:rPr lang="fr-FR" sz="2100" dirty="0">
                <a:latin typeface="Times New Roman"/>
                <a:cs typeface="Times New Roman"/>
              </a:rPr>
              <a:t>Résultat de l’exercice                  - 9 003 €                                177 €</a:t>
            </a:r>
          </a:p>
          <a:p>
            <a:pPr eaLnBrk="1" fontAlgn="auto" hangingPunct="1">
              <a:spcAft>
                <a:spcPts val="0"/>
              </a:spcAft>
              <a:buFont typeface="Arial"/>
              <a:buChar char="•"/>
              <a:defRPr/>
            </a:pPr>
            <a:r>
              <a:rPr lang="fr-FR" sz="2100" dirty="0">
                <a:latin typeface="Times New Roman"/>
                <a:cs typeface="Times New Roman"/>
              </a:rPr>
              <a:t>Fonds propres	                           334 946 €                          343 949 €</a:t>
            </a:r>
          </a:p>
          <a:p>
            <a:pPr eaLnBrk="1" fontAlgn="auto" hangingPunct="1">
              <a:spcAft>
                <a:spcPts val="0"/>
              </a:spcAft>
              <a:buFont typeface="Arial"/>
              <a:buChar char="•"/>
              <a:defRPr/>
            </a:pPr>
            <a:r>
              <a:rPr lang="fr-FR" sz="1950" dirty="0">
                <a:latin typeface="Times New Roman"/>
                <a:cs typeface="Times New Roman"/>
              </a:rPr>
              <a:t>Provisions </a:t>
            </a:r>
            <a:r>
              <a:rPr lang="fr-FR" sz="1500" dirty="0">
                <a:latin typeface="Times New Roman"/>
                <a:cs typeface="Times New Roman"/>
              </a:rPr>
              <a:t>pour risques et charges                 </a:t>
            </a:r>
            <a:r>
              <a:rPr lang="fr-FR" sz="1950" dirty="0">
                <a:latin typeface="Times New Roman"/>
                <a:cs typeface="Times New Roman"/>
              </a:rPr>
              <a:t>25 000 </a:t>
            </a:r>
            <a:r>
              <a:rPr lang="fr-FR" sz="2100" dirty="0">
                <a:latin typeface="Times New Roman"/>
                <a:cs typeface="Times New Roman"/>
              </a:rPr>
              <a:t>€                           25 000 €</a:t>
            </a:r>
          </a:p>
          <a:p>
            <a:pPr eaLnBrk="1" fontAlgn="auto" hangingPunct="1">
              <a:spcAft>
                <a:spcPts val="0"/>
              </a:spcAft>
              <a:buFont typeface="Arial"/>
              <a:buChar char="•"/>
              <a:defRPr/>
            </a:pPr>
            <a:r>
              <a:rPr lang="fr-FR" sz="2100" dirty="0">
                <a:latin typeface="Times New Roman"/>
                <a:cs typeface="Times New Roman"/>
              </a:rPr>
              <a:t>Dettes			              124 161 €                         111 234 €</a:t>
            </a:r>
          </a:p>
          <a:p>
            <a:pPr marL="0" indent="0" eaLnBrk="1" fontAlgn="auto" hangingPunct="1">
              <a:spcAft>
                <a:spcPts val="0"/>
              </a:spcAft>
              <a:buNone/>
              <a:defRPr/>
            </a:pPr>
            <a:r>
              <a:rPr lang="fr-FR" sz="2925" dirty="0">
                <a:solidFill>
                  <a:srgbClr val="FF0000"/>
                </a:solidFill>
                <a:latin typeface="Times New Roman"/>
                <a:cs typeface="Times New Roman"/>
              </a:rPr>
              <a:t> TOTAL PASSIF	       484 107 €               480 183 €               </a:t>
            </a:r>
          </a:p>
        </p:txBody>
      </p:sp>
    </p:spTree>
    <p:extLst>
      <p:ext uri="{BB962C8B-B14F-4D97-AF65-F5344CB8AC3E}">
        <p14:creationId xmlns:p14="http://schemas.microsoft.com/office/powerpoint/2010/main" val="2720599762"/>
      </p:ext>
    </p:extLst>
  </p:cSld>
  <p:clrMapOvr>
    <a:masterClrMapping/>
  </p:clrMapOvr>
  <p:transition spd="med">
    <p:wedge/>
  </p:transition>
</p:sld>
</file>

<file path=ppt/slides/slide6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07504" y="87474"/>
            <a:ext cx="8856984" cy="4914342"/>
          </a:xfrm>
        </p:spPr>
        <p:txBody>
          <a:bodyPr rtlCol="0">
            <a:normAutofit/>
          </a:bodyPr>
          <a:lstStyle/>
          <a:p>
            <a:pPr marL="85725" indent="0" algn="just" eaLnBrk="1" fontAlgn="auto" hangingPunct="1">
              <a:spcAft>
                <a:spcPts val="0"/>
              </a:spcAft>
              <a:buNone/>
              <a:defRPr/>
            </a:pPr>
            <a:r>
              <a:rPr lang="fr-FR" sz="2700" dirty="0">
                <a:latin typeface="Times New Roman"/>
                <a:cs typeface="Times New Roman"/>
              </a:rPr>
              <a:t>Au 31/12/2018, les fonds propres sont de 335 k€. </a:t>
            </a:r>
          </a:p>
          <a:p>
            <a:pPr marL="85725" indent="0" algn="just" eaLnBrk="1" fontAlgn="auto" hangingPunct="1">
              <a:spcAft>
                <a:spcPts val="0"/>
              </a:spcAft>
              <a:buNone/>
              <a:defRPr/>
            </a:pPr>
            <a:r>
              <a:rPr lang="fr-FR" sz="2700" dirty="0">
                <a:latin typeface="Times New Roman"/>
                <a:cs typeface="Times New Roman"/>
              </a:rPr>
              <a:t>De son côté, la trésorerie disponible s’est élevée à 360 k€.</a:t>
            </a:r>
          </a:p>
          <a:p>
            <a:pPr marL="0" indent="0" algn="just" eaLnBrk="1" fontAlgn="auto" hangingPunct="1">
              <a:spcAft>
                <a:spcPts val="0"/>
              </a:spcAft>
              <a:buNone/>
              <a:defRPr/>
            </a:pPr>
            <a:r>
              <a:rPr lang="fr-FR" sz="2700" dirty="0">
                <a:solidFill>
                  <a:srgbClr val="C00000"/>
                </a:solidFill>
                <a:latin typeface="Times New Roman"/>
                <a:cs typeface="Times New Roman"/>
              </a:rPr>
              <a:t>CONCLUSION</a:t>
            </a:r>
          </a:p>
          <a:p>
            <a:pPr marL="0" indent="0" algn="just" eaLnBrk="1" fontAlgn="auto" hangingPunct="1">
              <a:spcAft>
                <a:spcPts val="0"/>
              </a:spcAft>
              <a:buNone/>
              <a:defRPr/>
            </a:pPr>
            <a:r>
              <a:rPr lang="fr-FR" sz="2700" dirty="0">
                <a:latin typeface="Times New Roman"/>
                <a:cs typeface="Times New Roman"/>
              </a:rPr>
              <a:t>Nous espérons que la résolution qui vous sera proposée recevra votre agrément et que vous voudrez bien donner quitus au Conseil d’Administration pour sa gestion au titre de l’exercice clos le 31 décembre 2018.</a:t>
            </a:r>
          </a:p>
          <a:p>
            <a:pPr marL="0" indent="0" eaLnBrk="1" fontAlgn="auto" hangingPunct="1">
              <a:spcAft>
                <a:spcPts val="0"/>
              </a:spcAft>
              <a:buNone/>
              <a:defRPr/>
            </a:pPr>
            <a:r>
              <a:rPr lang="fr-FR" sz="2700" dirty="0">
                <a:latin typeface="Times New Roman"/>
                <a:cs typeface="Times New Roman"/>
              </a:rPr>
              <a:t>Le Trésorier </a:t>
            </a:r>
          </a:p>
          <a:p>
            <a:pPr marL="0" indent="0" eaLnBrk="1" fontAlgn="auto" hangingPunct="1">
              <a:spcAft>
                <a:spcPts val="0"/>
              </a:spcAft>
              <a:buNone/>
              <a:defRPr/>
            </a:pPr>
            <a:r>
              <a:rPr lang="fr-FR" sz="2700" dirty="0">
                <a:latin typeface="Times New Roman"/>
                <a:cs typeface="Times New Roman"/>
              </a:rPr>
              <a:t>Phi TRAN </a:t>
            </a:r>
          </a:p>
        </p:txBody>
      </p:sp>
    </p:spTree>
    <p:extLst>
      <p:ext uri="{BB962C8B-B14F-4D97-AF65-F5344CB8AC3E}">
        <p14:creationId xmlns:p14="http://schemas.microsoft.com/office/powerpoint/2010/main" val="57015071"/>
      </p:ext>
    </p:extLst>
  </p:cSld>
  <p:clrMapOvr>
    <a:masterClrMapping/>
  </p:clrMapOvr>
  <p:transition spd="med">
    <p:wedge/>
  </p:transition>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385646" y="249492"/>
            <a:ext cx="6480720" cy="4320480"/>
          </a:xfrm>
        </p:spPr>
        <p:txBody>
          <a:bodyPr rtlCol="0">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buClr>
                <a:schemeClr val="accent1">
                  <a:lumMod val="60000"/>
                  <a:lumOff val="40000"/>
                </a:schemeClr>
              </a:buClr>
              <a:buFont typeface="Wingdings 2" pitchFamily="18" charset="2"/>
              <a:buChar char=""/>
              <a:defRPr/>
            </a:pPr>
            <a:endParaRPr lang="fr-FR" b="1" spc="38"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eaLnBrk="1" fontAlgn="auto" hangingPunct="1">
              <a:spcAft>
                <a:spcPts val="0"/>
              </a:spcAft>
              <a:buClr>
                <a:schemeClr val="accent1">
                  <a:lumMod val="60000"/>
                  <a:lumOff val="40000"/>
                </a:schemeClr>
              </a:buClr>
              <a:buFont typeface="Wingdings 2" pitchFamily="18" charset="2"/>
              <a:buChar char=""/>
              <a:defRPr/>
            </a:pPr>
            <a:endParaRPr lang="fr-FR" b="1" spc="38"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0" indent="0" algn="ctr" eaLnBrk="1" fontAlgn="auto" hangingPunct="1">
              <a:spcAft>
                <a:spcPts val="0"/>
              </a:spcAft>
              <a:buClr>
                <a:schemeClr val="accent1">
                  <a:lumMod val="60000"/>
                  <a:lumOff val="40000"/>
                </a:schemeClr>
              </a:buClr>
              <a:buNone/>
              <a:defRPr/>
            </a:pPr>
            <a:r>
              <a:rPr lang="fr-FR" sz="4500" b="1" spc="38" dirty="0">
                <a:ln w="11430"/>
                <a:solidFill>
                  <a:srgbClr val="800000"/>
                </a:solidFill>
                <a:effectLst>
                  <a:outerShdw blurRad="76200" dist="50800" dir="5400000" algn="tl" rotWithShape="0">
                    <a:srgbClr val="000000">
                      <a:alpha val="65000"/>
                    </a:srgbClr>
                  </a:outerShdw>
                </a:effectLst>
                <a:latin typeface="Times New Roman"/>
                <a:cs typeface="Times New Roman"/>
              </a:rPr>
              <a:t>VOTE </a:t>
            </a:r>
          </a:p>
          <a:p>
            <a:pPr marL="0" indent="0" algn="ctr" eaLnBrk="1" fontAlgn="auto" hangingPunct="1">
              <a:spcAft>
                <a:spcPts val="0"/>
              </a:spcAft>
              <a:buClr>
                <a:schemeClr val="accent1">
                  <a:lumMod val="60000"/>
                  <a:lumOff val="40000"/>
                </a:schemeClr>
              </a:buClr>
              <a:buNone/>
              <a:defRPr/>
            </a:pPr>
            <a:r>
              <a:rPr lang="fr-FR" sz="4500" b="1" spc="38" dirty="0">
                <a:ln w="11430"/>
                <a:solidFill>
                  <a:srgbClr val="800000"/>
                </a:solidFill>
                <a:effectLst>
                  <a:outerShdw blurRad="76200" dist="50800" dir="5400000" algn="tl" rotWithShape="0">
                    <a:srgbClr val="000000">
                      <a:alpha val="65000"/>
                    </a:srgbClr>
                  </a:outerShdw>
                </a:effectLst>
                <a:latin typeface="Times New Roman"/>
                <a:cs typeface="Times New Roman"/>
              </a:rPr>
              <a:t>DES RÉSOLUTIONS </a:t>
            </a:r>
          </a:p>
          <a:p>
            <a:pPr marL="0" indent="0" algn="ctr" eaLnBrk="1" fontAlgn="auto" hangingPunct="1">
              <a:spcAft>
                <a:spcPts val="0"/>
              </a:spcAft>
              <a:buClr>
                <a:schemeClr val="accent1">
                  <a:lumMod val="60000"/>
                  <a:lumOff val="40000"/>
                </a:schemeClr>
              </a:buClr>
              <a:buNone/>
              <a:defRPr/>
            </a:pPr>
            <a:r>
              <a:rPr lang="fr-FR" sz="4500" b="1" spc="38" dirty="0">
                <a:ln w="11430"/>
                <a:solidFill>
                  <a:srgbClr val="800000"/>
                </a:solidFill>
                <a:effectLst>
                  <a:outerShdw blurRad="76200" dist="50800" dir="5400000" algn="tl" rotWithShape="0">
                    <a:srgbClr val="000000">
                      <a:alpha val="65000"/>
                    </a:srgbClr>
                  </a:outerShdw>
                </a:effectLst>
                <a:latin typeface="Times New Roman"/>
                <a:cs typeface="Times New Roman"/>
              </a:rPr>
              <a:t>Assemblée Générale Ordinaire</a:t>
            </a:r>
          </a:p>
        </p:txBody>
      </p:sp>
    </p:spTree>
    <p:extLst>
      <p:ext uri="{BB962C8B-B14F-4D97-AF65-F5344CB8AC3E}">
        <p14:creationId xmlns:p14="http://schemas.microsoft.com/office/powerpoint/2010/main" val="3088901511"/>
      </p:ext>
    </p:extLst>
  </p:cSld>
  <p:clrMapOvr>
    <a:masterClrMapping/>
  </p:clrMapOvr>
  <p:transition spd="med">
    <p:wedge/>
  </p:transition>
</p:sld>
</file>

<file path=ppt/slides/slide6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5362" name="Espace réservé du contenu 2"/>
          <p:cNvSpPr>
            <a:spLocks noGrp="1"/>
          </p:cNvSpPr>
          <p:nvPr>
            <p:ph sz="quarter" idx="1"/>
          </p:nvPr>
        </p:nvSpPr>
        <p:spPr>
          <a:xfrm>
            <a:off x="179513" y="249492"/>
            <a:ext cx="7633370" cy="4807093"/>
          </a:xfrm>
        </p:spPr>
        <p:txBody>
          <a:bodyPr rtlCol="0">
            <a:normAutofit fontScale="92500" lnSpcReduction="10000"/>
          </a:bodyPr>
          <a:lstStyle/>
          <a:p>
            <a:pPr marL="0" indent="0" algn="just" eaLnBrk="1" fontAlgn="auto" hangingPunct="1">
              <a:spcAft>
                <a:spcPts val="0"/>
              </a:spcAft>
              <a:buClr>
                <a:schemeClr val="accent1">
                  <a:lumMod val="60000"/>
                  <a:lumOff val="40000"/>
                </a:schemeClr>
              </a:buClr>
              <a:buNone/>
              <a:defRPr/>
            </a:pPr>
            <a:r>
              <a:rPr lang="fr-FR" sz="3500" b="1" u="sng" dirty="0">
                <a:solidFill>
                  <a:srgbClr val="800000"/>
                </a:solidFill>
                <a:latin typeface="Times New Roman"/>
                <a:cs typeface="Times New Roman"/>
              </a:rPr>
              <a:t>PREMIERE RESOLUTION</a:t>
            </a:r>
          </a:p>
          <a:p>
            <a:pPr algn="just" eaLnBrk="1" fontAlgn="auto" hangingPunct="1">
              <a:spcAft>
                <a:spcPts val="0"/>
              </a:spcAft>
              <a:buClr>
                <a:schemeClr val="accent1">
                  <a:lumMod val="60000"/>
                  <a:lumOff val="40000"/>
                </a:schemeClr>
              </a:buClr>
              <a:buFont typeface="Wingdings 2" pitchFamily="18" charset="2"/>
              <a:buChar char=""/>
              <a:defRPr/>
            </a:pPr>
            <a:endParaRPr lang="fr-FR" sz="2925" dirty="0">
              <a:solidFill>
                <a:srgbClr val="0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000" dirty="0">
                <a:solidFill>
                  <a:srgbClr val="000000"/>
                </a:solidFill>
                <a:latin typeface="Times New Roman"/>
                <a:cs typeface="Times New Roman"/>
              </a:rPr>
              <a:t>L’assemblée générale, après avoir entendu la lecture du rapport d’activité du Conseil d’administration, la lecture du rapport financier  et pris connaissance des comptes et du bilan de l’exercice clos le 31 décembre 2018, les approuve tels qu’ils lui sont présentés et donne au Conseil d’administration quitus pour sa gestion au titre de l’exercice clos le 31 décembre 2018.</a:t>
            </a:r>
          </a:p>
          <a:p>
            <a:pPr algn="just" eaLnBrk="1" fontAlgn="auto" hangingPunct="1">
              <a:spcAft>
                <a:spcPts val="0"/>
              </a:spcAft>
              <a:buClr>
                <a:schemeClr val="accent1">
                  <a:lumMod val="60000"/>
                  <a:lumOff val="40000"/>
                </a:schemeClr>
              </a:buClr>
              <a:buFont typeface="Wingdings 2" pitchFamily="18" charset="2"/>
              <a:buChar char=""/>
              <a:defRPr/>
            </a:pPr>
            <a:r>
              <a:rPr lang="fr-FR" sz="2700" dirty="0">
                <a:solidFill>
                  <a:srgbClr val="000000"/>
                </a:solidFill>
                <a:cs typeface="Times New Roman" charset="0"/>
              </a:rPr>
              <a:t>  </a:t>
            </a:r>
          </a:p>
        </p:txBody>
      </p:sp>
    </p:spTree>
    <p:extLst>
      <p:ext uri="{BB962C8B-B14F-4D97-AF65-F5344CB8AC3E}">
        <p14:creationId xmlns:p14="http://schemas.microsoft.com/office/powerpoint/2010/main" val="308597507"/>
      </p:ext>
    </p:extLst>
  </p:cSld>
  <p:clrMapOvr>
    <a:masterClrMapping/>
  </p:clrMapOvr>
  <p:transition spd="med">
    <p:wedge/>
  </p:transition>
</p:sld>
</file>

<file path=ppt/slides/slide6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3970" name="Espace réservé du contenu 2"/>
          <p:cNvSpPr>
            <a:spLocks noGrp="1"/>
          </p:cNvSpPr>
          <p:nvPr>
            <p:ph sz="quarter" idx="1"/>
          </p:nvPr>
        </p:nvSpPr>
        <p:spPr>
          <a:xfrm>
            <a:off x="251520" y="249492"/>
            <a:ext cx="8856984" cy="4894008"/>
          </a:xfrm>
        </p:spPr>
        <p:txBody>
          <a:bodyPr/>
          <a:lstStyle/>
          <a:p>
            <a:pPr eaLnBrk="1" hangingPunct="1">
              <a:lnSpc>
                <a:spcPct val="90000"/>
              </a:lnSpc>
              <a:buFont typeface="Arial" charset="0"/>
              <a:buNone/>
            </a:pPr>
            <a:r>
              <a:rPr lang="fr-FR" sz="3200" b="1" u="sng" dirty="0">
                <a:solidFill>
                  <a:srgbClr val="800000"/>
                </a:solidFill>
                <a:cs typeface="Times New Roman" panose="02020603050405020304" pitchFamily="18" charset="0"/>
              </a:rPr>
              <a:t>DEUXIEME RESOLUTION</a:t>
            </a:r>
            <a:endParaRPr lang="fr-FR" sz="3200" b="1" dirty="0">
              <a:solidFill>
                <a:srgbClr val="800000"/>
              </a:solidFill>
              <a:cs typeface="Times New Roman" panose="02020603050405020304" pitchFamily="18" charset="0"/>
            </a:endParaRPr>
          </a:p>
          <a:p>
            <a:pPr eaLnBrk="1" hangingPunct="1">
              <a:buFont typeface="Arial" charset="0"/>
              <a:buNone/>
            </a:pPr>
            <a:endParaRPr lang="fr-FR" dirty="0">
              <a:latin typeface="Calibri" charset="0"/>
              <a:cs typeface="Times New Roman" charset="0"/>
            </a:endParaRPr>
          </a:p>
          <a:p>
            <a:pPr marL="0" indent="0" algn="just">
              <a:buNone/>
            </a:pPr>
            <a:r>
              <a:rPr lang="fr-FR" sz="3600" dirty="0"/>
              <a:t>L’assemblée générale décide d’affecter le résultat déficitaire de 9 002,86 (neuf mille deux euros et quatre-vingt-six centimes) euros au compte « Report à nouveau ».</a:t>
            </a:r>
          </a:p>
          <a:p>
            <a:pPr algn="just"/>
            <a:endParaRPr lang="fr-FR" sz="3600" dirty="0"/>
          </a:p>
          <a:p>
            <a:pPr algn="just" eaLnBrk="1" hangingPunct="1">
              <a:buFont typeface="Arial" charset="0"/>
              <a:buNone/>
            </a:pPr>
            <a:endParaRPr lang="fr-FR" sz="3000" dirty="0">
              <a:latin typeface="Calibri" charset="0"/>
              <a:cs typeface="Times New Roman" charset="0"/>
            </a:endParaRPr>
          </a:p>
        </p:txBody>
      </p:sp>
    </p:spTree>
    <p:extLst>
      <p:ext uri="{BB962C8B-B14F-4D97-AF65-F5344CB8AC3E}">
        <p14:creationId xmlns:p14="http://schemas.microsoft.com/office/powerpoint/2010/main" val="932628553"/>
      </p:ext>
    </p:extLst>
  </p:cSld>
  <p:clrMapOvr>
    <a:masterClrMapping/>
  </p:clrMapOvr>
  <p:transition spd="med">
    <p:wedge/>
  </p:transition>
</p:sld>
</file>

<file path=ppt/slides/slide6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0658" name="Espace réservé du contenu 2"/>
          <p:cNvSpPr>
            <a:spLocks noGrp="1"/>
          </p:cNvSpPr>
          <p:nvPr>
            <p:ph sz="quarter" idx="1"/>
          </p:nvPr>
        </p:nvSpPr>
        <p:spPr>
          <a:xfrm>
            <a:off x="179512" y="123478"/>
            <a:ext cx="8964488" cy="5362060"/>
          </a:xfrm>
        </p:spPr>
        <p:txBody>
          <a:bodyPr rtlCol="0">
            <a:normAutofit fontScale="25000" lnSpcReduction="20000"/>
          </a:bodyPr>
          <a:lstStyle/>
          <a:p>
            <a:pPr eaLnBrk="1" fontAlgn="auto" hangingPunct="1">
              <a:lnSpc>
                <a:spcPct val="90000"/>
              </a:lnSpc>
              <a:spcAft>
                <a:spcPts val="0"/>
              </a:spcAft>
              <a:buNone/>
              <a:defRPr/>
            </a:pPr>
            <a:r>
              <a:rPr lang="fr-FR" sz="9800" dirty="0">
                <a:solidFill>
                  <a:srgbClr val="800000"/>
                </a:solidFill>
                <a:latin typeface="Times New Roman"/>
                <a:cs typeface="Times New Roman"/>
              </a:rPr>
              <a:t> </a:t>
            </a:r>
          </a:p>
          <a:p>
            <a:pPr eaLnBrk="1" fontAlgn="auto" hangingPunct="1">
              <a:lnSpc>
                <a:spcPct val="90000"/>
              </a:lnSpc>
              <a:spcAft>
                <a:spcPts val="0"/>
              </a:spcAft>
              <a:buNone/>
              <a:defRPr/>
            </a:pPr>
            <a:r>
              <a:rPr lang="fr-FR" sz="12800" b="1" u="sng" dirty="0">
                <a:solidFill>
                  <a:srgbClr val="800000"/>
                </a:solidFill>
                <a:latin typeface="Times New Roman"/>
                <a:cs typeface="Times New Roman"/>
              </a:rPr>
              <a:t>TROISIEME RESOLUTION</a:t>
            </a:r>
          </a:p>
          <a:p>
            <a:pPr marL="0" indent="0">
              <a:buNone/>
            </a:pPr>
            <a:endParaRPr lang="fr-FR" sz="8000" dirty="0"/>
          </a:p>
          <a:p>
            <a:pPr marL="0" indent="0">
              <a:buNone/>
            </a:pPr>
            <a:endParaRPr lang="fr-FR" sz="8000" dirty="0"/>
          </a:p>
          <a:p>
            <a:pPr marL="0" indent="0">
              <a:buNone/>
            </a:pPr>
            <a:r>
              <a:rPr lang="fr-FR" sz="12800" dirty="0"/>
              <a:t>L’assemblée générale décide que l’effectif adhérent des OGA membres de l’UNASA à prendre en compte pour le calcul de la cotisation annuelle et du forfait documentation est défini comme suit :</a:t>
            </a:r>
          </a:p>
          <a:p>
            <a:pPr marL="0" indent="0">
              <a:buNone/>
            </a:pPr>
            <a:endParaRPr lang="fr-FR" sz="12800" dirty="0"/>
          </a:p>
          <a:p>
            <a:pPr marL="0" lvl="0" indent="0" fontAlgn="auto">
              <a:buNone/>
            </a:pPr>
            <a:r>
              <a:rPr lang="fr-FR" sz="12800" dirty="0"/>
              <a:t>Pour les AGA ayant exclusivement un agrément BNC l’ensemble des adhérents.</a:t>
            </a:r>
          </a:p>
          <a:p>
            <a:pPr marL="0" indent="0">
              <a:buNone/>
            </a:pPr>
            <a:r>
              <a:rPr lang="fr-FR" sz="12800" b="1" dirty="0"/>
              <a:t> </a:t>
            </a:r>
            <a:endParaRPr lang="fr-FR" sz="12800" dirty="0"/>
          </a:p>
          <a:p>
            <a:pPr marL="0" indent="0">
              <a:buNone/>
            </a:pPr>
            <a:endParaRPr lang="fr-FR" sz="12800" dirty="0"/>
          </a:p>
          <a:p>
            <a:pPr algn="just" eaLnBrk="1" fontAlgn="auto" hangingPunct="1">
              <a:spcAft>
                <a:spcPts val="0"/>
              </a:spcAft>
              <a:buNone/>
              <a:defRPr/>
            </a:pPr>
            <a:r>
              <a:rPr lang="fr-FR" sz="12800" dirty="0">
                <a:latin typeface="Times New Roman"/>
                <a:cs typeface="Times New Roman"/>
              </a:rPr>
              <a:t>  </a:t>
            </a:r>
          </a:p>
          <a:p>
            <a:pPr eaLnBrk="1" fontAlgn="auto" hangingPunct="1">
              <a:spcAft>
                <a:spcPts val="0"/>
              </a:spcAft>
              <a:buNone/>
              <a:defRPr/>
            </a:pPr>
            <a:r>
              <a:rPr lang="fr-FR" sz="12800" dirty="0"/>
              <a:t> </a:t>
            </a:r>
          </a:p>
        </p:txBody>
      </p:sp>
    </p:spTree>
    <p:extLst>
      <p:ext uri="{BB962C8B-B14F-4D97-AF65-F5344CB8AC3E}">
        <p14:creationId xmlns:p14="http://schemas.microsoft.com/office/powerpoint/2010/main" val="2870589164"/>
      </p:ext>
    </p:extLst>
  </p:cSld>
  <p:clrMapOvr>
    <a:masterClrMapping/>
  </p:clrMapOvr>
  <p:transition spd="med">
    <p:wedge/>
  </p:transition>
</p:sld>
</file>

<file path=ppt/slides/slide6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0658" name="Espace réservé du contenu 2"/>
          <p:cNvSpPr>
            <a:spLocks noGrp="1"/>
          </p:cNvSpPr>
          <p:nvPr>
            <p:ph sz="quarter" idx="1"/>
          </p:nvPr>
        </p:nvSpPr>
        <p:spPr>
          <a:xfrm>
            <a:off x="179512" y="123478"/>
            <a:ext cx="8964488" cy="5362060"/>
          </a:xfrm>
        </p:spPr>
        <p:txBody>
          <a:bodyPr rtlCol="0">
            <a:normAutofit fontScale="32500" lnSpcReduction="20000"/>
          </a:bodyPr>
          <a:lstStyle/>
          <a:p>
            <a:pPr eaLnBrk="1" fontAlgn="auto" hangingPunct="1">
              <a:lnSpc>
                <a:spcPct val="90000"/>
              </a:lnSpc>
              <a:spcAft>
                <a:spcPts val="0"/>
              </a:spcAft>
              <a:buNone/>
              <a:defRPr/>
            </a:pPr>
            <a:r>
              <a:rPr lang="fr-FR" sz="11200" b="1" u="sng" dirty="0">
                <a:solidFill>
                  <a:srgbClr val="800000"/>
                </a:solidFill>
                <a:latin typeface="Times New Roman"/>
                <a:cs typeface="Times New Roman"/>
              </a:rPr>
              <a:t>TROISIEME RESOLUTION</a:t>
            </a:r>
          </a:p>
          <a:p>
            <a:pPr marL="0" lvl="0" indent="0" fontAlgn="auto">
              <a:buNone/>
            </a:pPr>
            <a:endParaRPr lang="fr-FR" sz="11200" dirty="0"/>
          </a:p>
          <a:p>
            <a:pPr marL="0" lvl="0" indent="0" fontAlgn="auto">
              <a:buNone/>
            </a:pPr>
            <a:r>
              <a:rPr lang="fr-FR" sz="11200" dirty="0"/>
              <a:t>Pour les OMGA adhérents à une autre fédération d’OGA reconnue par l’UNASA, uniquement l’ensemble des adhérents relevant de la catégorie des BNC.</a:t>
            </a:r>
          </a:p>
          <a:p>
            <a:pPr marL="0" lvl="0" indent="0" fontAlgn="auto">
              <a:buNone/>
            </a:pPr>
            <a:r>
              <a:rPr lang="fr-FR" sz="11200" dirty="0"/>
              <a:t>Pour les OMGA non adhérents à une autre fédération d’OGA, l’ensemble des adhérents relevant des catégories BNC et BIC.</a:t>
            </a:r>
          </a:p>
          <a:p>
            <a:pPr marL="0" indent="0">
              <a:buNone/>
            </a:pPr>
            <a:r>
              <a:rPr lang="fr-FR" sz="3300" b="1" dirty="0"/>
              <a:t> </a:t>
            </a:r>
            <a:endParaRPr lang="fr-FR" sz="3300" dirty="0"/>
          </a:p>
          <a:p>
            <a:pPr marL="0" indent="0">
              <a:buNone/>
            </a:pPr>
            <a:endParaRPr lang="fr-FR" sz="8600" dirty="0"/>
          </a:p>
          <a:p>
            <a:pPr algn="just" eaLnBrk="1" fontAlgn="auto" hangingPunct="1">
              <a:spcAft>
                <a:spcPts val="0"/>
              </a:spcAft>
              <a:buNone/>
              <a:defRPr/>
            </a:pPr>
            <a:r>
              <a:rPr lang="fr-FR" sz="2625" dirty="0">
                <a:latin typeface="Times New Roman"/>
                <a:cs typeface="Times New Roman"/>
              </a:rPr>
              <a:t>  </a:t>
            </a:r>
          </a:p>
          <a:p>
            <a:pPr eaLnBrk="1" fontAlgn="auto" hangingPunct="1">
              <a:spcAft>
                <a:spcPts val="0"/>
              </a:spcAft>
              <a:buNone/>
              <a:defRPr/>
            </a:pPr>
            <a:r>
              <a:rPr lang="fr-FR" sz="2625" dirty="0"/>
              <a:t> </a:t>
            </a:r>
          </a:p>
        </p:txBody>
      </p:sp>
    </p:spTree>
    <p:extLst>
      <p:ext uri="{BB962C8B-B14F-4D97-AF65-F5344CB8AC3E}">
        <p14:creationId xmlns:p14="http://schemas.microsoft.com/office/powerpoint/2010/main" val="470935995"/>
      </p:ext>
    </p:extLst>
  </p:cSld>
  <p:clrMapOvr>
    <a:masterClrMapping/>
  </p:clrMapOvr>
  <p:transition spd="med">
    <p:wedge/>
  </p:transition>
</p:sld>
</file>

<file path=ppt/slides/slide6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8065" name="Espace réservé du contenu 2"/>
          <p:cNvSpPr>
            <a:spLocks noGrp="1"/>
          </p:cNvSpPr>
          <p:nvPr>
            <p:ph sz="quarter" idx="1"/>
          </p:nvPr>
        </p:nvSpPr>
        <p:spPr>
          <a:xfrm>
            <a:off x="179512" y="86916"/>
            <a:ext cx="7821488" cy="5056584"/>
          </a:xfrm>
        </p:spPr>
        <p:txBody>
          <a:bodyPr/>
          <a:lstStyle/>
          <a:p>
            <a:pPr marL="0" indent="0" eaLnBrk="1" hangingPunct="1">
              <a:lnSpc>
                <a:spcPct val="90000"/>
              </a:lnSpc>
              <a:buNone/>
            </a:pPr>
            <a:r>
              <a:rPr lang="fr-FR" sz="2800" b="1" u="sng" dirty="0">
                <a:solidFill>
                  <a:srgbClr val="800000"/>
                </a:solidFill>
                <a:latin typeface="Times New Roman"/>
                <a:cs typeface="Times New Roman"/>
              </a:rPr>
              <a:t>QUATRIEME RESOLUTION </a:t>
            </a:r>
          </a:p>
        </p:txBody>
      </p:sp>
      <p:sp>
        <p:nvSpPr>
          <p:cNvPr id="3" name="Rectangle 2"/>
          <p:cNvSpPr/>
          <p:nvPr/>
        </p:nvSpPr>
        <p:spPr>
          <a:xfrm>
            <a:off x="179512" y="1203598"/>
            <a:ext cx="8568952" cy="2723823"/>
          </a:xfrm>
          <a:prstGeom prst="rect">
            <a:avLst/>
          </a:prstGeom>
        </p:spPr>
        <p:txBody>
          <a:bodyPr wrap="square">
            <a:spAutoFit/>
          </a:bodyPr>
          <a:lstStyle/>
          <a:p>
            <a:pPr algn="just" hangingPunct="0">
              <a:defRPr/>
            </a:pPr>
            <a:endParaRPr lang="fr-FR" sz="2250" dirty="0">
              <a:latin typeface="Times New Roman"/>
              <a:cs typeface="Times New Roman"/>
            </a:endParaRPr>
          </a:p>
          <a:p>
            <a:pPr algn="just" hangingPunct="0">
              <a:defRPr/>
            </a:pPr>
            <a:endParaRPr lang="fr-FR" sz="2250" dirty="0">
              <a:latin typeface="Times New Roman"/>
              <a:cs typeface="Times New Roman"/>
            </a:endParaRPr>
          </a:p>
          <a:p>
            <a:pPr algn="just" hangingPunct="0">
              <a:defRPr/>
            </a:pPr>
            <a:r>
              <a:rPr lang="x-none" sz="2250" b="1" dirty="0">
                <a:latin typeface="Times New Roman"/>
                <a:cs typeface="Times New Roman"/>
              </a:rPr>
              <a:t> </a:t>
            </a:r>
            <a:endParaRPr lang="fr-FR" sz="2250" b="1" dirty="0">
              <a:latin typeface="Times New Roman"/>
              <a:cs typeface="Times New Roman"/>
            </a:endParaRPr>
          </a:p>
          <a:p>
            <a:pPr hangingPunct="0">
              <a:defRPr/>
            </a:pPr>
            <a:r>
              <a:rPr lang="fr-FR" sz="2250" dirty="0">
                <a:latin typeface="Times New Roman"/>
                <a:cs typeface="Times New Roman"/>
              </a:rPr>
              <a:t> </a:t>
            </a:r>
          </a:p>
          <a:p>
            <a:pPr hangingPunct="0">
              <a:defRPr/>
            </a:pPr>
            <a:endParaRPr lang="fr-FR" sz="2700" dirty="0">
              <a:latin typeface="Times New Roman"/>
              <a:cs typeface="Times New Roman"/>
            </a:endParaRPr>
          </a:p>
          <a:p>
            <a:pPr hangingPunct="0">
              <a:defRPr/>
            </a:pPr>
            <a:endParaRPr lang="fr-FR" sz="2700" dirty="0"/>
          </a:p>
          <a:p>
            <a:pPr hangingPunct="0">
              <a:defRPr/>
            </a:pPr>
            <a:endParaRPr lang="fr-FR" sz="2700" dirty="0"/>
          </a:p>
        </p:txBody>
      </p:sp>
      <p:sp>
        <p:nvSpPr>
          <p:cNvPr id="2" name="Rectangle 1">
            <a:extLst>
              <a:ext uri="{FF2B5EF4-FFF2-40B4-BE49-F238E27FC236}">
                <a16:creationId xmlns:a16="http://schemas.microsoft.com/office/drawing/2014/main" id="{0BBBB597-4E61-AD4E-BB7C-C7C8571E1376}"/>
              </a:ext>
            </a:extLst>
          </p:cNvPr>
          <p:cNvSpPr/>
          <p:nvPr/>
        </p:nvSpPr>
        <p:spPr>
          <a:xfrm>
            <a:off x="179512" y="987574"/>
            <a:ext cx="8784976" cy="3785652"/>
          </a:xfrm>
          <a:prstGeom prst="rect">
            <a:avLst/>
          </a:prstGeom>
        </p:spPr>
        <p:txBody>
          <a:bodyPr wrap="square">
            <a:spAutoFit/>
          </a:bodyPr>
          <a:lstStyle/>
          <a:p>
            <a:pPr algn="just" hangingPunct="0">
              <a:spcAft>
                <a:spcPts val="0"/>
              </a:spcAft>
            </a:pPr>
            <a:r>
              <a:rPr lang="fr-FR" dirty="0">
                <a:latin typeface="Calibri" panose="020F0502020204030204" pitchFamily="34" charset="0"/>
                <a:ea typeface="Times New Roman" panose="02020603050405020304" pitchFamily="18" charset="0"/>
                <a:cs typeface="Times New Roman" panose="02020603050405020304" pitchFamily="18" charset="0"/>
              </a:rPr>
              <a:t>L’assemblée générale maintient pour l’année 2020 le montant de la cotisation annuelle à 2 (deux) euros par adhérent, tel que défini par la troisième résolution, de chaque OGA et OMGA membre de l’UNASA.</a:t>
            </a:r>
            <a:r>
              <a:rPr lang="fr-FR"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endParaRPr>
          </a:p>
          <a:p>
            <a:pPr algn="just" hangingPunct="0">
              <a:spcAft>
                <a:spcPts val="0"/>
              </a:spcAft>
            </a:pPr>
            <a:r>
              <a:rPr lang="fr-FR" dirty="0">
                <a:latin typeface="Calibri" panose="020F0502020204030204" pitchFamily="34" charset="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endParaRPr>
          </a:p>
          <a:p>
            <a:pPr algn="just" hangingPunct="0">
              <a:spcAft>
                <a:spcPts val="0"/>
              </a:spcAft>
            </a:pPr>
            <a:r>
              <a:rPr lang="fr-FR" dirty="0">
                <a:latin typeface="Calibri" panose="020F0502020204030204" pitchFamily="34" charset="0"/>
                <a:ea typeface="Times New Roman" panose="02020603050405020304" pitchFamily="18" charset="0"/>
                <a:cs typeface="Times New Roman" panose="02020603050405020304" pitchFamily="18" charset="0"/>
              </a:rPr>
              <a:t>Le montant de la cotisation de 2020 est plafonné à 9 000 (neuf mille) euros par organisme.</a:t>
            </a:r>
            <a:endParaRPr lang="fr-FR" sz="1600" dirty="0">
              <a:ea typeface="Times New Roman" panose="02020603050405020304" pitchFamily="18" charset="0"/>
            </a:endParaRPr>
          </a:p>
          <a:p>
            <a:pPr algn="just" hangingPunct="0">
              <a:spcAft>
                <a:spcPts val="0"/>
              </a:spcAft>
            </a:pPr>
            <a:r>
              <a:rPr lang="fr-FR" dirty="0">
                <a:latin typeface="Calibri" panose="020F0502020204030204" pitchFamily="34" charset="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endParaRPr>
          </a:p>
          <a:p>
            <a:pPr algn="just" hangingPunct="0">
              <a:spcAft>
                <a:spcPts val="0"/>
              </a:spcAft>
            </a:pPr>
            <a:r>
              <a:rPr lang="fr-FR" dirty="0">
                <a:latin typeface="Calibri" panose="020F0502020204030204" pitchFamily="34" charset="0"/>
                <a:ea typeface="Times New Roman" panose="02020603050405020304" pitchFamily="18" charset="0"/>
                <a:cs typeface="Times New Roman" panose="02020603050405020304" pitchFamily="18" charset="0"/>
              </a:rPr>
              <a:t>Un appel de cotisation provisoire est effectué en janvier 2020 sur la base de l’effectif adhérent </a:t>
            </a:r>
            <a:r>
              <a:rPr lang="fr-FR" dirty="0">
                <a:latin typeface="Calibri" panose="020F0502020204030204" pitchFamily="34" charset="0"/>
                <a:cs typeface="Times New Roman" panose="02020603050405020304" pitchFamily="18" charset="0"/>
              </a:rPr>
              <a:t>de chaque OGA ou OMGA au 31 </a:t>
            </a:r>
            <a:r>
              <a:rPr lang="fr-FR" dirty="0">
                <a:latin typeface="Calibri" panose="020F0502020204030204" pitchFamily="34" charset="0"/>
                <a:ea typeface="Times New Roman" panose="02020603050405020304" pitchFamily="18" charset="0"/>
                <a:cs typeface="Times New Roman" panose="02020603050405020304" pitchFamily="18" charset="0"/>
              </a:rPr>
              <a:t>mai 2019. </a:t>
            </a:r>
            <a:endParaRPr lang="fr-FR" sz="1600" dirty="0">
              <a:ea typeface="Times New Roman" panose="02020603050405020304" pitchFamily="18" charset="0"/>
            </a:endParaRPr>
          </a:p>
        </p:txBody>
      </p:sp>
    </p:spTree>
    <p:extLst>
      <p:ext uri="{BB962C8B-B14F-4D97-AF65-F5344CB8AC3E}">
        <p14:creationId xmlns:p14="http://schemas.microsoft.com/office/powerpoint/2010/main" val="1680924043"/>
      </p:ext>
    </p:extLst>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50985" y="399159"/>
            <a:ext cx="5483350" cy="486966"/>
          </a:xfrm>
        </p:spPr>
        <p:txBody>
          <a:bodyPr>
            <a:normAutofit fontScale="90000"/>
          </a:bodyPr>
          <a:lstStyle/>
          <a:p>
            <a:pPr eaLnBrk="1" fontAlgn="auto" hangingPunct="1">
              <a:spcAft>
                <a:spcPts val="0"/>
              </a:spcAft>
              <a:defRPr/>
            </a:pPr>
            <a:br>
              <a:rPr lang="fr-FR" b="1" dirty="0">
                <a:solidFill>
                  <a:srgbClr val="073779"/>
                </a:solidFill>
                <a:latin typeface="Times New Roman" pitchFamily="18" charset="0"/>
                <a:cs typeface="Times New Roman" pitchFamily="18" charset="0"/>
              </a:rPr>
            </a:br>
            <a:r>
              <a:rPr lang="fr-FR" sz="3975" b="1" dirty="0">
                <a:solidFill>
                  <a:srgbClr val="073779"/>
                </a:solidFill>
                <a:latin typeface="Times New Roman" pitchFamily="18" charset="0"/>
                <a:cs typeface="Times New Roman" pitchFamily="18" charset="0"/>
              </a:rPr>
              <a:t>COOPTATIONS</a:t>
            </a:r>
          </a:p>
        </p:txBody>
      </p:sp>
      <p:sp>
        <p:nvSpPr>
          <p:cNvPr id="30723" name="Rectangle 3"/>
          <p:cNvSpPr>
            <a:spLocks noGrp="1" noChangeArrowheads="1"/>
          </p:cNvSpPr>
          <p:nvPr>
            <p:ph sz="quarter" idx="1"/>
          </p:nvPr>
        </p:nvSpPr>
        <p:spPr>
          <a:xfrm>
            <a:off x="323528" y="1203598"/>
            <a:ext cx="8352928" cy="3630215"/>
          </a:xfrm>
        </p:spPr>
        <p:txBody>
          <a:bodyPr/>
          <a:lstStyle/>
          <a:p>
            <a:pPr marL="0" indent="0">
              <a:buNone/>
            </a:pPr>
            <a:r>
              <a:rPr lang="fr-FR" sz="3200" dirty="0">
                <a:latin typeface="Times New Roman" pitchFamily="18" charset="0"/>
                <a:cs typeface="Times New Roman" pitchFamily="18" charset="0"/>
              </a:rPr>
              <a:t>Conformément à l’article 12 des statuts, l’assemblée générale entérine la cooptation en tant qu’administrateurs pour la durée du mandat restant à courir des membres du Conseil d’administration qu’ils remplacent, les OGA suivants : </a:t>
            </a:r>
          </a:p>
          <a:p>
            <a:pPr marL="0" indent="0" algn="just">
              <a:buNone/>
            </a:pPr>
            <a:r>
              <a:rPr lang="fr-FR" sz="3200" dirty="0">
                <a:latin typeface="Times New Roman" pitchFamily="18" charset="0"/>
                <a:cs typeface="Times New Roman" pitchFamily="18" charset="0"/>
              </a:rPr>
              <a:t>	</a:t>
            </a:r>
            <a:endParaRPr lang="fr-FR" sz="3200"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2221186944"/>
      </p:ext>
    </p:extLst>
  </p:cSld>
  <p:clrMapOvr>
    <a:masterClrMapping/>
  </p:clrMapOvr>
  <p:transition spd="med">
    <p:wedge/>
  </p:transition>
</p:sld>
</file>

<file path=ppt/slides/slide7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8065" name="Espace réservé du contenu 2"/>
          <p:cNvSpPr>
            <a:spLocks noGrp="1"/>
          </p:cNvSpPr>
          <p:nvPr>
            <p:ph sz="quarter" idx="1"/>
          </p:nvPr>
        </p:nvSpPr>
        <p:spPr>
          <a:xfrm>
            <a:off x="179512" y="86916"/>
            <a:ext cx="8856984" cy="5056584"/>
          </a:xfrm>
        </p:spPr>
        <p:txBody>
          <a:bodyPr/>
          <a:lstStyle/>
          <a:p>
            <a:pPr marL="0" indent="0" eaLnBrk="1" hangingPunct="1">
              <a:lnSpc>
                <a:spcPct val="90000"/>
              </a:lnSpc>
              <a:buNone/>
            </a:pPr>
            <a:r>
              <a:rPr lang="fr-FR" sz="2700" dirty="0">
                <a:solidFill>
                  <a:srgbClr val="800000"/>
                </a:solidFill>
                <a:latin typeface="Times New Roman"/>
                <a:cs typeface="Times New Roman"/>
              </a:rPr>
              <a:t> </a:t>
            </a:r>
            <a:r>
              <a:rPr lang="fr-FR" sz="2800" b="1" u="sng" dirty="0">
                <a:solidFill>
                  <a:srgbClr val="800000"/>
                </a:solidFill>
                <a:latin typeface="Times New Roman"/>
                <a:cs typeface="Times New Roman"/>
              </a:rPr>
              <a:t>QUATRIEME RESOLUTION (suite</a:t>
            </a:r>
            <a:r>
              <a:rPr lang="fr-FR" sz="2800" u="sng" dirty="0">
                <a:solidFill>
                  <a:srgbClr val="800000"/>
                </a:solidFill>
                <a:latin typeface="Times New Roman"/>
                <a:cs typeface="Times New Roman"/>
              </a:rPr>
              <a:t>) </a:t>
            </a:r>
          </a:p>
        </p:txBody>
      </p:sp>
      <p:sp>
        <p:nvSpPr>
          <p:cNvPr id="3" name="Rectangle 2"/>
          <p:cNvSpPr/>
          <p:nvPr/>
        </p:nvSpPr>
        <p:spPr>
          <a:xfrm>
            <a:off x="179512" y="1203598"/>
            <a:ext cx="8568952" cy="2723823"/>
          </a:xfrm>
          <a:prstGeom prst="rect">
            <a:avLst/>
          </a:prstGeom>
        </p:spPr>
        <p:txBody>
          <a:bodyPr wrap="square">
            <a:spAutoFit/>
          </a:bodyPr>
          <a:lstStyle/>
          <a:p>
            <a:pPr algn="just" hangingPunct="0">
              <a:defRPr/>
            </a:pPr>
            <a:endParaRPr lang="fr-FR" sz="2250" dirty="0">
              <a:latin typeface="Times New Roman"/>
              <a:cs typeface="Times New Roman"/>
            </a:endParaRPr>
          </a:p>
          <a:p>
            <a:pPr algn="just" hangingPunct="0">
              <a:defRPr/>
            </a:pPr>
            <a:endParaRPr lang="fr-FR" sz="2250" dirty="0">
              <a:latin typeface="Times New Roman"/>
              <a:cs typeface="Times New Roman"/>
            </a:endParaRPr>
          </a:p>
          <a:p>
            <a:pPr algn="just" hangingPunct="0">
              <a:defRPr/>
            </a:pPr>
            <a:r>
              <a:rPr lang="x-none" sz="2250" b="1" dirty="0">
                <a:latin typeface="Times New Roman"/>
                <a:cs typeface="Times New Roman"/>
              </a:rPr>
              <a:t> </a:t>
            </a:r>
            <a:endParaRPr lang="fr-FR" sz="2250" b="1" dirty="0">
              <a:latin typeface="Times New Roman"/>
              <a:cs typeface="Times New Roman"/>
            </a:endParaRPr>
          </a:p>
          <a:p>
            <a:pPr hangingPunct="0">
              <a:defRPr/>
            </a:pPr>
            <a:r>
              <a:rPr lang="fr-FR" sz="2250" dirty="0">
                <a:latin typeface="Times New Roman"/>
                <a:cs typeface="Times New Roman"/>
              </a:rPr>
              <a:t> </a:t>
            </a:r>
          </a:p>
          <a:p>
            <a:pPr hangingPunct="0">
              <a:defRPr/>
            </a:pPr>
            <a:endParaRPr lang="fr-FR" sz="2700" dirty="0">
              <a:latin typeface="Times New Roman"/>
              <a:cs typeface="Times New Roman"/>
            </a:endParaRPr>
          </a:p>
          <a:p>
            <a:pPr hangingPunct="0">
              <a:defRPr/>
            </a:pPr>
            <a:endParaRPr lang="fr-FR" sz="2700" dirty="0"/>
          </a:p>
          <a:p>
            <a:pPr hangingPunct="0">
              <a:defRPr/>
            </a:pPr>
            <a:endParaRPr lang="fr-FR" sz="2700" dirty="0"/>
          </a:p>
        </p:txBody>
      </p:sp>
      <p:sp>
        <p:nvSpPr>
          <p:cNvPr id="4" name="Rectangle 3">
            <a:extLst>
              <a:ext uri="{FF2B5EF4-FFF2-40B4-BE49-F238E27FC236}">
                <a16:creationId xmlns:a16="http://schemas.microsoft.com/office/drawing/2014/main" id="{BB63F285-AB6A-414A-A026-1B9431341952}"/>
              </a:ext>
            </a:extLst>
          </p:cNvPr>
          <p:cNvSpPr/>
          <p:nvPr/>
        </p:nvSpPr>
        <p:spPr>
          <a:xfrm>
            <a:off x="179512" y="956901"/>
            <a:ext cx="8784976" cy="4062651"/>
          </a:xfrm>
          <a:prstGeom prst="rect">
            <a:avLst/>
          </a:prstGeom>
        </p:spPr>
        <p:txBody>
          <a:bodyPr wrap="square">
            <a:spAutoFit/>
          </a:bodyPr>
          <a:lstStyle/>
          <a:p>
            <a:pPr algn="just" hangingPunct="0">
              <a:spcAft>
                <a:spcPts val="0"/>
              </a:spcAft>
            </a:pPr>
            <a:r>
              <a:rPr lang="fr-FR" sz="2600" dirty="0">
                <a:latin typeface="Calibri" panose="020F0502020204030204" pitchFamily="34" charset="0"/>
                <a:ea typeface="Times New Roman" panose="02020603050405020304" pitchFamily="18" charset="0"/>
                <a:cs typeface="Times New Roman" panose="02020603050405020304" pitchFamily="18" charset="0"/>
              </a:rPr>
              <a:t>Chaque OGA ou OMGA doit communiquer avant le 30 juin 2020 son effectif adhérent de l’UNASA porté sur son registre des adhésions au 31 mai 2020. </a:t>
            </a:r>
            <a:endParaRPr lang="fr-FR" sz="2600" dirty="0">
              <a:ea typeface="Times New Roman" panose="02020603050405020304" pitchFamily="18" charset="0"/>
            </a:endParaRPr>
          </a:p>
          <a:p>
            <a:pPr algn="just" hangingPunct="0">
              <a:spcAft>
                <a:spcPts val="0"/>
              </a:spcAft>
            </a:pPr>
            <a:r>
              <a:rPr lang="fr-FR" sz="2600" dirty="0">
                <a:latin typeface="Calibri" panose="020F0502020204030204" pitchFamily="34" charset="0"/>
                <a:ea typeface="Times New Roman" panose="02020603050405020304" pitchFamily="18" charset="0"/>
                <a:cs typeface="Times New Roman" panose="02020603050405020304" pitchFamily="18" charset="0"/>
              </a:rPr>
              <a:t>Un appel de cotisation définitif sera effectué sur cette base, au mois de juillet 2020, déduction faite de l’appel provisoire de janvier 2020.</a:t>
            </a:r>
            <a:endParaRPr lang="fr-FR" sz="2600" dirty="0">
              <a:ea typeface="Times New Roman" panose="02020603050405020304" pitchFamily="18" charset="0"/>
            </a:endParaRPr>
          </a:p>
          <a:p>
            <a:pPr algn="just" hangingPunct="0">
              <a:spcAft>
                <a:spcPts val="0"/>
              </a:spcAft>
            </a:pPr>
            <a:r>
              <a:rPr lang="fr-FR" sz="2600" dirty="0">
                <a:latin typeface="Calibri" panose="020F0502020204030204" pitchFamily="34" charset="0"/>
                <a:ea typeface="Times New Roman" panose="02020603050405020304" pitchFamily="18" charset="0"/>
                <a:cs typeface="Times New Roman" panose="02020603050405020304" pitchFamily="18" charset="0"/>
              </a:rPr>
              <a:t>Les OGA ou OMGA qui ne communiquent pas leur effectif dans les délais se verront facturer leur cotisation sur la base de leur dernier effectif connu par l’UNASA majoré de 10%.</a:t>
            </a:r>
            <a:endParaRPr lang="fr-FR" sz="2600" dirty="0">
              <a:ea typeface="Times New Roman" panose="02020603050405020304" pitchFamily="18" charset="0"/>
            </a:endParaRPr>
          </a:p>
          <a:p>
            <a:pPr algn="just" hangingPunct="0">
              <a:spcAft>
                <a:spcPts val="0"/>
              </a:spcAft>
            </a:pPr>
            <a:r>
              <a:rPr lang="fr-FR" b="1" dirty="0">
                <a:latin typeface="Calibri" panose="020F0502020204030204" pitchFamily="34" charset="0"/>
                <a:ea typeface="Times New Roman" panose="02020603050405020304" pitchFamily="18" charset="0"/>
                <a:cs typeface="Times New Roman" panose="02020603050405020304" pitchFamily="18" charset="0"/>
              </a:rPr>
              <a:t> </a:t>
            </a:r>
            <a:endParaRPr lang="fr-FR" sz="1600" dirty="0">
              <a:ea typeface="Times New Roman" panose="02020603050405020304" pitchFamily="18" charset="0"/>
            </a:endParaRPr>
          </a:p>
        </p:txBody>
      </p:sp>
    </p:spTree>
    <p:extLst>
      <p:ext uri="{BB962C8B-B14F-4D97-AF65-F5344CB8AC3E}">
        <p14:creationId xmlns:p14="http://schemas.microsoft.com/office/powerpoint/2010/main" val="900936147"/>
      </p:ext>
    </p:extLst>
  </p:cSld>
  <p:clrMapOvr>
    <a:masterClrMapping/>
  </p:clrMapOvr>
  <p:transition spd="med">
    <p:wedge/>
  </p:transition>
</p:sld>
</file>

<file path=ppt/slides/slide7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8065" name="Espace réservé du contenu 2"/>
          <p:cNvSpPr>
            <a:spLocks noGrp="1"/>
          </p:cNvSpPr>
          <p:nvPr>
            <p:ph sz="quarter" idx="1"/>
          </p:nvPr>
        </p:nvSpPr>
        <p:spPr>
          <a:xfrm>
            <a:off x="179512" y="86916"/>
            <a:ext cx="7821488" cy="5056584"/>
          </a:xfrm>
        </p:spPr>
        <p:txBody>
          <a:bodyPr/>
          <a:lstStyle/>
          <a:p>
            <a:pPr marL="0" indent="0" eaLnBrk="1" hangingPunct="1">
              <a:lnSpc>
                <a:spcPct val="90000"/>
              </a:lnSpc>
              <a:buNone/>
            </a:pPr>
            <a:r>
              <a:rPr lang="fr-FR" sz="2700" dirty="0">
                <a:solidFill>
                  <a:srgbClr val="800000"/>
                </a:solidFill>
                <a:latin typeface="Times New Roman"/>
                <a:cs typeface="Times New Roman"/>
              </a:rPr>
              <a:t> </a:t>
            </a:r>
            <a:r>
              <a:rPr lang="fr-FR" sz="2800" b="1" u="sng" dirty="0">
                <a:solidFill>
                  <a:srgbClr val="800000"/>
                </a:solidFill>
                <a:latin typeface="Times New Roman"/>
                <a:cs typeface="Times New Roman"/>
              </a:rPr>
              <a:t>QUATRIEME RESOLUTION (fin)</a:t>
            </a:r>
          </a:p>
        </p:txBody>
      </p:sp>
      <p:sp>
        <p:nvSpPr>
          <p:cNvPr id="3" name="Rectangle 2"/>
          <p:cNvSpPr/>
          <p:nvPr/>
        </p:nvSpPr>
        <p:spPr>
          <a:xfrm>
            <a:off x="179512" y="987574"/>
            <a:ext cx="8856983" cy="7155805"/>
          </a:xfrm>
          <a:prstGeom prst="rect">
            <a:avLst/>
          </a:prstGeom>
        </p:spPr>
        <p:txBody>
          <a:bodyPr wrap="square">
            <a:spAutoFit/>
          </a:bodyPr>
          <a:lstStyle/>
          <a:p>
            <a:pPr algn="just" hangingPunct="0"/>
            <a:r>
              <a:rPr lang="fr-FR" dirty="0"/>
              <a:t>Les OGA ou OMGA qui ne respectent pas ce délai lors de deux années consécutives se verront appliquer des sanctions disciplinaires.  </a:t>
            </a:r>
          </a:p>
          <a:p>
            <a:pPr algn="just" hangingPunct="0"/>
            <a:r>
              <a:rPr lang="fr-FR" dirty="0"/>
              <a:t> </a:t>
            </a:r>
          </a:p>
          <a:p>
            <a:pPr algn="just" hangingPunct="0"/>
            <a:r>
              <a:rPr lang="fr-FR" dirty="0"/>
              <a:t>En cas de démission ou radiation de l’OGA ou l’OMGA de l’UNASA en cours d’une année, y compris en cas de fusion absorption, tout appel de cotisation, tant provisoire que définitif, intervenu avant la date de radiation, est définitivement acquis à l’UNASA.</a:t>
            </a:r>
          </a:p>
          <a:p>
            <a:pPr algn="just" hangingPunct="0"/>
            <a:endParaRPr lang="fr-FR" dirty="0"/>
          </a:p>
          <a:p>
            <a:pPr algn="just" hangingPunct="0"/>
            <a:r>
              <a:rPr lang="fr-FR" dirty="0"/>
              <a:t>Aucune </a:t>
            </a:r>
            <a:r>
              <a:rPr lang="fr-FR" dirty="0" err="1"/>
              <a:t>proratisation</a:t>
            </a:r>
            <a:r>
              <a:rPr lang="fr-FR" dirty="0"/>
              <a:t> n’est applicable en matière de cotisation annuelle.  </a:t>
            </a:r>
          </a:p>
          <a:p>
            <a:pPr hangingPunct="0"/>
            <a:r>
              <a:rPr lang="fr-FR" dirty="0"/>
              <a:t> </a:t>
            </a:r>
          </a:p>
          <a:p>
            <a:pPr hangingPunct="0"/>
            <a:r>
              <a:rPr lang="x-none" b="1"/>
              <a:t> </a:t>
            </a:r>
            <a:endParaRPr lang="fr-FR" b="1" dirty="0"/>
          </a:p>
          <a:p>
            <a:pPr algn="just" hangingPunct="0">
              <a:defRPr/>
            </a:pPr>
            <a:endParaRPr lang="fr-FR" sz="2250" dirty="0">
              <a:latin typeface="Times New Roman"/>
              <a:cs typeface="Times New Roman"/>
            </a:endParaRPr>
          </a:p>
          <a:p>
            <a:pPr algn="just" hangingPunct="0">
              <a:defRPr/>
            </a:pPr>
            <a:endParaRPr lang="fr-FR" sz="2250" dirty="0">
              <a:latin typeface="Times New Roman"/>
              <a:cs typeface="Times New Roman"/>
            </a:endParaRPr>
          </a:p>
          <a:p>
            <a:pPr algn="just" hangingPunct="0">
              <a:defRPr/>
            </a:pPr>
            <a:r>
              <a:rPr lang="x-none" sz="2250" b="1" dirty="0">
                <a:latin typeface="Times New Roman"/>
                <a:cs typeface="Times New Roman"/>
              </a:rPr>
              <a:t> </a:t>
            </a:r>
            <a:endParaRPr lang="fr-FR" sz="2250" b="1" dirty="0">
              <a:latin typeface="Times New Roman"/>
              <a:cs typeface="Times New Roman"/>
            </a:endParaRPr>
          </a:p>
          <a:p>
            <a:pPr hangingPunct="0">
              <a:defRPr/>
            </a:pPr>
            <a:r>
              <a:rPr lang="fr-FR" sz="2250" dirty="0">
                <a:latin typeface="Times New Roman"/>
                <a:cs typeface="Times New Roman"/>
              </a:rPr>
              <a:t> </a:t>
            </a:r>
          </a:p>
          <a:p>
            <a:pPr hangingPunct="0">
              <a:defRPr/>
            </a:pPr>
            <a:endParaRPr lang="fr-FR" sz="2700" dirty="0">
              <a:latin typeface="Times New Roman"/>
              <a:cs typeface="Times New Roman"/>
            </a:endParaRPr>
          </a:p>
          <a:p>
            <a:pPr hangingPunct="0">
              <a:defRPr/>
            </a:pPr>
            <a:endParaRPr lang="fr-FR" sz="2700" dirty="0"/>
          </a:p>
          <a:p>
            <a:pPr hangingPunct="0">
              <a:defRPr/>
            </a:pPr>
            <a:endParaRPr lang="fr-FR" sz="2700" dirty="0"/>
          </a:p>
        </p:txBody>
      </p:sp>
    </p:spTree>
    <p:extLst>
      <p:ext uri="{BB962C8B-B14F-4D97-AF65-F5344CB8AC3E}">
        <p14:creationId xmlns:p14="http://schemas.microsoft.com/office/powerpoint/2010/main" val="2499696415"/>
      </p:ext>
    </p:extLst>
  </p:cSld>
  <p:clrMapOvr>
    <a:masterClrMapping/>
  </p:clrMapOvr>
  <p:transition spd="med">
    <p:wedge/>
  </p:transition>
</p:sld>
</file>

<file path=ppt/slides/slide7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9089" name="Espace réservé du contenu 2"/>
          <p:cNvSpPr>
            <a:spLocks noGrp="1"/>
          </p:cNvSpPr>
          <p:nvPr>
            <p:ph sz="quarter" idx="1"/>
          </p:nvPr>
        </p:nvSpPr>
        <p:spPr>
          <a:xfrm>
            <a:off x="179512" y="86916"/>
            <a:ext cx="8856984" cy="4969669"/>
          </a:xfrm>
        </p:spPr>
        <p:txBody>
          <a:bodyPr/>
          <a:lstStyle/>
          <a:p>
            <a:pPr marL="0" indent="0" eaLnBrk="1" hangingPunct="1">
              <a:lnSpc>
                <a:spcPct val="90000"/>
              </a:lnSpc>
              <a:buNone/>
            </a:pPr>
            <a:r>
              <a:rPr lang="fr-FR" sz="2800" b="1" u="sng" dirty="0">
                <a:solidFill>
                  <a:srgbClr val="800000"/>
                </a:solidFill>
                <a:latin typeface="Times New Roman"/>
                <a:cs typeface="Times New Roman"/>
              </a:rPr>
              <a:t>CINQUIEME RESOLUTION</a:t>
            </a:r>
          </a:p>
          <a:p>
            <a:pPr algn="just" eaLnBrk="1" hangingPunct="1"/>
            <a:endParaRPr lang="fr-FR" sz="3000" dirty="0">
              <a:latin typeface="Calibri" charset="0"/>
            </a:endParaRPr>
          </a:p>
          <a:p>
            <a:pPr marL="0" indent="0" algn="just">
              <a:buNone/>
            </a:pPr>
            <a:r>
              <a:rPr lang="fr-FR" sz="2800" dirty="0"/>
              <a:t>L’assemblée générale maintient le forfait documentation à 40 centimes par adhérent sans limite de plafond au titre de l’année 2020 pour les OGA et OMGA ayant un effectif adhérent à l’UNASA.</a:t>
            </a:r>
          </a:p>
          <a:p>
            <a:pPr algn="just"/>
            <a:endParaRPr lang="fr-FR" sz="2800" dirty="0"/>
          </a:p>
          <a:p>
            <a:pPr marL="0" indent="0" algn="just">
              <a:buNone/>
            </a:pPr>
            <a:r>
              <a:rPr lang="fr-FR" sz="2800" dirty="0"/>
              <a:t>Ce forfait documentation sera facturé selon les mêmes règles et périodicité que la cotisation annuelle suivant les règles énoncées dans la troisième résolution. </a:t>
            </a:r>
          </a:p>
          <a:p>
            <a:endParaRPr lang="fr-FR" sz="2800" dirty="0"/>
          </a:p>
          <a:p>
            <a:pPr algn="just" eaLnBrk="1" hangingPunct="1">
              <a:buFont typeface="Arial" charset="0"/>
              <a:buNone/>
            </a:pPr>
            <a:endParaRPr lang="fr-FR" sz="2800" dirty="0">
              <a:latin typeface="Calibri" charset="0"/>
            </a:endParaRPr>
          </a:p>
          <a:p>
            <a:pPr eaLnBrk="1" hangingPunct="1">
              <a:lnSpc>
                <a:spcPct val="90000"/>
              </a:lnSpc>
            </a:pPr>
            <a:endParaRPr lang="fr-FR" dirty="0">
              <a:latin typeface="Times New Roman" charset="0"/>
              <a:cs typeface="Times New Roman" charset="0"/>
            </a:endParaRPr>
          </a:p>
        </p:txBody>
      </p:sp>
    </p:spTree>
    <p:extLst>
      <p:ext uri="{BB962C8B-B14F-4D97-AF65-F5344CB8AC3E}">
        <p14:creationId xmlns:p14="http://schemas.microsoft.com/office/powerpoint/2010/main" val="1452934998"/>
      </p:ext>
    </p:extLst>
  </p:cSld>
  <p:clrMapOvr>
    <a:masterClrMapping/>
  </p:clrMapOvr>
  <p:transition spd="med">
    <p:wedge/>
  </p:transition>
</p:sld>
</file>

<file path=ppt/slides/slide7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9089" name="Espace réservé du contenu 2"/>
          <p:cNvSpPr>
            <a:spLocks noGrp="1"/>
          </p:cNvSpPr>
          <p:nvPr>
            <p:ph sz="quarter" idx="1"/>
          </p:nvPr>
        </p:nvSpPr>
        <p:spPr>
          <a:xfrm>
            <a:off x="179512" y="123478"/>
            <a:ext cx="8820980" cy="4833464"/>
          </a:xfrm>
        </p:spPr>
        <p:txBody>
          <a:bodyPr/>
          <a:lstStyle/>
          <a:p>
            <a:pPr marL="0" indent="0" eaLnBrk="1" hangingPunct="1">
              <a:lnSpc>
                <a:spcPct val="90000"/>
              </a:lnSpc>
              <a:buNone/>
            </a:pPr>
            <a:r>
              <a:rPr lang="fr-FR" sz="2800" b="1" u="sng" dirty="0">
                <a:solidFill>
                  <a:srgbClr val="800000"/>
                </a:solidFill>
                <a:latin typeface="Times New Roman"/>
                <a:cs typeface="Times New Roman"/>
              </a:rPr>
              <a:t>SIXIEME RESOLUTION</a:t>
            </a:r>
            <a:endParaRPr lang="fr-FR" sz="3000" b="1" dirty="0">
              <a:latin typeface="Calibri" charset="0"/>
            </a:endParaRPr>
          </a:p>
          <a:p>
            <a:pPr marL="0" indent="0">
              <a:buNone/>
            </a:pPr>
            <a:endParaRPr lang="fr-FR" sz="3000" dirty="0"/>
          </a:p>
          <a:p>
            <a:pPr marL="0" indent="0">
              <a:buNone/>
            </a:pPr>
            <a:r>
              <a:rPr lang="fr-FR" sz="3000" dirty="0"/>
              <a:t>L’assemblée générale maintient la cotisation d’adhésion plancher d’un montant de 250 (deux cent cinquante) euros </a:t>
            </a:r>
            <a:r>
              <a:rPr lang="fr-FR" sz="3000" dirty="0" err="1"/>
              <a:t>h.t</a:t>
            </a:r>
            <a:r>
              <a:rPr lang="fr-FR" sz="3000" dirty="0"/>
              <a:t>. par an comprenant le forfait documentation pour tout OGA ou OMGA ayant un effectif adhérent de l’UNASA inférieur ou égal à 100 (cent).</a:t>
            </a:r>
          </a:p>
          <a:p>
            <a:pPr marL="0" indent="0">
              <a:buNone/>
            </a:pPr>
            <a:r>
              <a:rPr lang="fr-FR" sz="3000" dirty="0"/>
              <a:t>Ce montant est dû dès l’adhésion à l’UNASA et ne peut faire l’objet d’une quelconque </a:t>
            </a:r>
            <a:r>
              <a:rPr lang="fr-FR" sz="3000" dirty="0" err="1"/>
              <a:t>prorat</a:t>
            </a:r>
            <a:r>
              <a:rPr lang="fr-FR" sz="3200" dirty="0" err="1"/>
              <a:t>isation</a:t>
            </a:r>
            <a:r>
              <a:rPr lang="fr-FR" sz="3200" dirty="0"/>
              <a:t>. </a:t>
            </a:r>
          </a:p>
          <a:p>
            <a:pPr marL="0" indent="0">
              <a:buNone/>
            </a:pPr>
            <a:endParaRPr lang="fr-FR" sz="2800" b="1" dirty="0"/>
          </a:p>
          <a:p>
            <a:pPr marL="0" indent="0">
              <a:buNone/>
            </a:pPr>
            <a:endParaRPr lang="fr-FR" dirty="0"/>
          </a:p>
          <a:p>
            <a:pPr algn="just" eaLnBrk="1" hangingPunct="1">
              <a:buFont typeface="Arial" charset="0"/>
              <a:buNone/>
            </a:pPr>
            <a:endParaRPr lang="fr-FR" dirty="0">
              <a:latin typeface="Times New Roman" charset="0"/>
              <a:cs typeface="Times New Roman" charset="0"/>
            </a:endParaRPr>
          </a:p>
        </p:txBody>
      </p:sp>
    </p:spTree>
    <p:extLst>
      <p:ext uri="{BB962C8B-B14F-4D97-AF65-F5344CB8AC3E}">
        <p14:creationId xmlns:p14="http://schemas.microsoft.com/office/powerpoint/2010/main" val="934806541"/>
      </p:ext>
    </p:extLst>
  </p:cSld>
  <p:clrMapOvr>
    <a:masterClrMapping/>
  </p:clrMapOvr>
  <p:transition spd="med">
    <p:wedge/>
  </p:transition>
</p:sld>
</file>

<file path=ppt/slides/slide7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b="1" u="sng" dirty="0">
                <a:solidFill>
                  <a:srgbClr val="800000"/>
                </a:solidFill>
                <a:latin typeface="Times New Roman"/>
                <a:cs typeface="Times New Roman"/>
              </a:rPr>
              <a:t>SEPTIEME RESOLUTION</a:t>
            </a:r>
            <a:endParaRPr lang="fr-FR" sz="3500" b="1"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lgn="just">
              <a:buNone/>
            </a:pPr>
            <a:r>
              <a:rPr lang="fr-FR" sz="2800" dirty="0"/>
              <a:t>L’assemblée générale décide que pour les OGA et OMGA, primo adhérents à l’UNASA en 2020, dont l’effectif adhérent à l’UNASA est supérieur à 100, n’ayant pas réalisé une opération de fusion absorption d’au moins un organisme déjà membre de l’UNASA au cours de l’année 2020, la cotisation annuelle du nouvel organisme fera l’objet d’une </a:t>
            </a:r>
            <a:r>
              <a:rPr lang="fr-FR" sz="2800" dirty="0" err="1"/>
              <a:t>proratisation</a:t>
            </a:r>
            <a:r>
              <a:rPr lang="fr-FR" sz="2800" dirty="0"/>
              <a:t> au titre de la première année d’adhésion. Il sera tenu compte des mois de présence de l’année, le mois d’adhésion étant pris en entier.</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2253347857"/>
      </p:ext>
    </p:extLst>
  </p:cSld>
  <p:clrMapOvr>
    <a:masterClrMapping/>
  </p:clrMapOvr>
  <p:transition spd="med">
    <p:wedge/>
  </p:transition>
</p:sld>
</file>

<file path=ppt/slides/slide7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500" u="sng" dirty="0">
                <a:solidFill>
                  <a:srgbClr val="800000"/>
                </a:solidFill>
                <a:latin typeface="Times New Roman"/>
                <a:cs typeface="Times New Roman"/>
              </a:rPr>
              <a:t> </a:t>
            </a:r>
            <a:r>
              <a:rPr lang="fr-FR" sz="3500" b="1" u="sng" dirty="0">
                <a:solidFill>
                  <a:srgbClr val="800000"/>
                </a:solidFill>
                <a:latin typeface="Times New Roman"/>
                <a:cs typeface="Times New Roman"/>
              </a:rPr>
              <a:t>HUITIEME RESOLUTION</a:t>
            </a:r>
            <a:endParaRPr lang="fr-FR" sz="3500" b="1"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b="1" dirty="0">
              <a:solidFill>
                <a:srgbClr val="000000"/>
              </a:solidFill>
              <a:latin typeface="Times New Roman"/>
              <a:cs typeface="Times New Roman"/>
            </a:endParaRPr>
          </a:p>
          <a:p>
            <a:pPr marL="0" indent="0" algn="just">
              <a:buNone/>
            </a:pPr>
            <a:r>
              <a:rPr lang="fr-FR" sz="2800" dirty="0"/>
              <a:t>L’assemblée générale décide, que pour les OGA ou OMGA, primo adhérent ou non à l’UNASA, réalisant une opération de fusion-absorption, en 2020, d’au moins un organisme déjà membre de l’UNASA :</a:t>
            </a:r>
          </a:p>
          <a:p>
            <a:pPr algn="just"/>
            <a:endParaRPr lang="fr-FR" sz="2800" dirty="0"/>
          </a:p>
          <a:p>
            <a:pPr marL="0" lvl="0" indent="0" algn="just">
              <a:buNone/>
            </a:pPr>
            <a:r>
              <a:rPr lang="fr-FR" sz="2800" dirty="0"/>
              <a:t>Pour l’entité absorbée, les appels de cotisations émis par l’UNASA avant la date de la fusion sont définitivement acquis à l’UNASA ;</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2477770549"/>
      </p:ext>
    </p:extLst>
  </p:cSld>
  <p:clrMapOvr>
    <a:masterClrMapping/>
  </p:clrMapOvr>
  <p:transition spd="med">
    <p:wedge/>
  </p:transition>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500" u="sng" dirty="0">
                <a:solidFill>
                  <a:srgbClr val="800000"/>
                </a:solidFill>
                <a:latin typeface="Times New Roman"/>
                <a:cs typeface="Times New Roman"/>
              </a:rPr>
              <a:t> </a:t>
            </a:r>
            <a:r>
              <a:rPr lang="fr-FR" sz="3500" b="1" u="sng" dirty="0">
                <a:solidFill>
                  <a:srgbClr val="800000"/>
                </a:solidFill>
                <a:latin typeface="Times New Roman"/>
                <a:cs typeface="Times New Roman"/>
              </a:rPr>
              <a:t>HUITIEME RESOLUTION (suite)</a:t>
            </a:r>
            <a:endParaRPr lang="fr-FR" sz="3500" b="1"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lvl="0" indent="0" algn="just">
              <a:buNone/>
            </a:pPr>
            <a:r>
              <a:rPr lang="fr-FR" sz="3200" dirty="0"/>
              <a:t>Pour l’entité absorbante, l’appel de cotisation définitif, émis après la fusion, ne tiendra compte que de l’effectif de l’entité absorbante. </a:t>
            </a:r>
          </a:p>
          <a:p>
            <a:pPr marL="0" lvl="0" indent="0" algn="just">
              <a:buNone/>
            </a:pPr>
            <a:r>
              <a:rPr lang="fr-FR" sz="3200" dirty="0"/>
              <a:t>Les appels de cotisations de l’entité absorbée ne seront pas déduits de la cotisation due par l’entité absorbante.</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1773892807"/>
      </p:ext>
    </p:extLst>
  </p:cSld>
  <p:clrMapOvr>
    <a:masterClrMapping/>
  </p:clrMapOvr>
  <p:transition spd="med">
    <p:wedge/>
  </p:transition>
</p:sld>
</file>

<file path=ppt/slides/slide7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500" u="sng" dirty="0">
                <a:solidFill>
                  <a:srgbClr val="800000"/>
                </a:solidFill>
                <a:latin typeface="Times New Roman"/>
                <a:cs typeface="Times New Roman"/>
              </a:rPr>
              <a:t> </a:t>
            </a:r>
            <a:r>
              <a:rPr lang="fr-FR" sz="3500" b="1" u="sng" dirty="0">
                <a:solidFill>
                  <a:srgbClr val="800000"/>
                </a:solidFill>
                <a:latin typeface="Times New Roman"/>
                <a:cs typeface="Times New Roman"/>
              </a:rPr>
              <a:t>HUITIEME RESOLUTION (fin)</a:t>
            </a:r>
            <a:endParaRPr lang="fr-FR" sz="3500" b="1"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3600" dirty="0"/>
              <a:t>L’entité absorbante est redevable des cotisations appelées à l’entité absorbée et non réglée à la date de la fusion.</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4256309102"/>
      </p:ext>
    </p:extLst>
  </p:cSld>
  <p:clrMapOvr>
    <a:masterClrMapping/>
  </p:clrMapOvr>
  <p:transition spd="med">
    <p:wedge/>
  </p:transition>
</p:sld>
</file>

<file path=ppt/slides/slide7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b="1" u="sng" dirty="0">
                <a:solidFill>
                  <a:srgbClr val="800000"/>
                </a:solidFill>
                <a:latin typeface="Times New Roman"/>
                <a:cs typeface="Times New Roman"/>
              </a:rPr>
              <a:t>NEUVIEME RESOLUTION</a:t>
            </a:r>
            <a:endParaRPr lang="fr-FR" sz="3500" b="1"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buNone/>
            </a:pPr>
            <a:r>
              <a:rPr lang="fr-FR" dirty="0"/>
              <a:t> </a:t>
            </a:r>
          </a:p>
          <a:p>
            <a:pPr marL="0" indent="0" algn="just">
              <a:buNone/>
            </a:pPr>
            <a:r>
              <a:rPr lang="fr-FR" sz="3600" dirty="0"/>
              <a:t>L’assemblée générale décide d’adopter le budget prévisionnel de l’exercice allant du 1</a:t>
            </a:r>
            <a:r>
              <a:rPr lang="fr-FR" sz="3600" baseline="30000" dirty="0"/>
              <a:t>er</a:t>
            </a:r>
            <a:r>
              <a:rPr lang="fr-FR" sz="3600" dirty="0"/>
              <a:t> janvier au 31 décembre 2020, qui fait ressortir un résultat prévisionnel à l’équilibre.</a:t>
            </a:r>
          </a:p>
          <a:p>
            <a:pPr marL="0" indent="0">
              <a:buNone/>
            </a:pPr>
            <a:r>
              <a:rPr lang="fr-FR" sz="3600" dirty="0"/>
              <a:t> </a:t>
            </a:r>
          </a:p>
          <a:p>
            <a:pPr marL="0" indent="0">
              <a:buNone/>
            </a:pPr>
            <a:r>
              <a:rPr lang="fr-FR" dirty="0"/>
              <a:t> </a:t>
            </a: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937683008"/>
      </p:ext>
    </p:extLst>
  </p:cSld>
  <p:clrMapOvr>
    <a:masterClrMapping/>
  </p:clrMapOvr>
  <p:transition spd="med">
    <p:wedge/>
  </p:transition>
</p:sld>
</file>

<file path=ppt/slides/slide7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fontScale="92500"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b="1" u="sng" dirty="0">
                <a:solidFill>
                  <a:srgbClr val="800000"/>
                </a:solidFill>
                <a:latin typeface="Times New Roman"/>
                <a:cs typeface="Times New Roman"/>
              </a:rPr>
              <a:t>DIXIEME RESOLUTION</a:t>
            </a:r>
            <a:endParaRPr lang="fr-FR" sz="3500" b="1"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a:p>
            <a:pPr marL="0" indent="0">
              <a:buNone/>
            </a:pPr>
            <a:r>
              <a:rPr lang="fr-FR" sz="3500" dirty="0"/>
              <a:t> L’assemblée générale élit comme administrateurs pour un mandat de trois années les OGA suivants : </a:t>
            </a:r>
          </a:p>
          <a:p>
            <a:pPr marL="0" indent="0">
              <a:buNone/>
            </a:pPr>
            <a:endParaRPr lang="fr-FR" dirty="0"/>
          </a:p>
          <a:p>
            <a:pPr lvl="0"/>
            <a:r>
              <a:rPr lang="fr-FR" dirty="0"/>
              <a:t> </a:t>
            </a:r>
          </a:p>
          <a:p>
            <a:pPr lvl="0"/>
            <a:r>
              <a:rPr lang="fr-FR" dirty="0"/>
              <a:t> </a:t>
            </a:r>
          </a:p>
          <a:p>
            <a:pPr lvl="0"/>
            <a:r>
              <a:rPr lang="fr-FR" dirty="0"/>
              <a:t> </a:t>
            </a:r>
          </a:p>
          <a:p>
            <a:pPr lvl="0"/>
            <a:r>
              <a:rPr lang="fr-FR" dirty="0"/>
              <a:t> </a:t>
            </a:r>
          </a:p>
          <a:p>
            <a:pPr lvl="0"/>
            <a:r>
              <a:rPr lang="fr-FR" dirty="0"/>
              <a:t> </a:t>
            </a:r>
          </a:p>
          <a:p>
            <a:pPr lvl="0"/>
            <a:r>
              <a:rPr lang="fr-FR" dirty="0"/>
              <a:t> </a:t>
            </a:r>
          </a:p>
          <a:p>
            <a:r>
              <a:rPr lang="fr-FR" dirty="0"/>
              <a:t> </a:t>
            </a:r>
          </a:p>
          <a:p>
            <a:pPr marL="0" indent="0">
              <a:buNone/>
            </a:pPr>
            <a:endParaRPr lang="fr-FR" dirty="0"/>
          </a:p>
          <a:p>
            <a:pPr marL="0" indent="0" algn="just" eaLnBrk="1" fontAlgn="auto" hangingPunct="1">
              <a:spcAft>
                <a:spcPts val="0"/>
              </a:spcAft>
              <a:buClr>
                <a:schemeClr val="accent1">
                  <a:lumMod val="60000"/>
                  <a:lumOff val="40000"/>
                </a:schemeClr>
              </a:buClr>
              <a:buFont typeface="Arial"/>
              <a:buChar char="•"/>
              <a:defRPr/>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313794321"/>
      </p:ext>
    </p:extLst>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50985" y="399159"/>
            <a:ext cx="5483350" cy="486966"/>
          </a:xfrm>
        </p:spPr>
        <p:txBody>
          <a:bodyPr>
            <a:normAutofit fontScale="90000"/>
          </a:bodyPr>
          <a:lstStyle/>
          <a:p>
            <a:pPr eaLnBrk="1" fontAlgn="auto" hangingPunct="1">
              <a:spcAft>
                <a:spcPts val="0"/>
              </a:spcAft>
              <a:defRPr/>
            </a:pPr>
            <a:br>
              <a:rPr lang="fr-FR" b="1" dirty="0">
                <a:solidFill>
                  <a:srgbClr val="073779"/>
                </a:solidFill>
                <a:latin typeface="Times New Roman" pitchFamily="18" charset="0"/>
                <a:cs typeface="Times New Roman" pitchFamily="18" charset="0"/>
              </a:rPr>
            </a:br>
            <a:r>
              <a:rPr lang="fr-FR" sz="3975" b="1" dirty="0">
                <a:solidFill>
                  <a:srgbClr val="073779"/>
                </a:solidFill>
                <a:latin typeface="Times New Roman" pitchFamily="18" charset="0"/>
                <a:cs typeface="Times New Roman" pitchFamily="18" charset="0"/>
              </a:rPr>
              <a:t>COOPTATIONS</a:t>
            </a:r>
          </a:p>
        </p:txBody>
      </p:sp>
      <p:sp>
        <p:nvSpPr>
          <p:cNvPr id="30723" name="Rectangle 3"/>
          <p:cNvSpPr>
            <a:spLocks noGrp="1" noChangeArrowheads="1"/>
          </p:cNvSpPr>
          <p:nvPr>
            <p:ph sz="quarter" idx="1"/>
          </p:nvPr>
        </p:nvSpPr>
        <p:spPr>
          <a:xfrm>
            <a:off x="323528" y="1203598"/>
            <a:ext cx="8820472" cy="3630215"/>
          </a:xfrm>
        </p:spPr>
        <p:txBody>
          <a:bodyPr/>
          <a:lstStyle/>
          <a:p>
            <a:pPr marL="0" indent="0">
              <a:buNone/>
            </a:pPr>
            <a:endParaRPr lang="fr-FR" sz="3200" dirty="0">
              <a:latin typeface="Times New Roman" pitchFamily="18" charset="0"/>
              <a:cs typeface="Times New Roman" pitchFamily="18" charset="0"/>
              <a:sym typeface="Wingdings" pitchFamily="2" charset="2"/>
            </a:endParaRPr>
          </a:p>
          <a:p>
            <a:pPr marL="0" indent="0">
              <a:buNone/>
            </a:pPr>
            <a:r>
              <a:rPr lang="fr-FR" sz="3200" dirty="0">
                <a:latin typeface="Times New Roman" pitchFamily="18" charset="0"/>
                <a:cs typeface="Times New Roman" pitchFamily="18" charset="0"/>
                <a:sym typeface="Wingdings" pitchFamily="2" charset="2"/>
              </a:rPr>
              <a:t>OMEGA 2 représenté par Mme </a:t>
            </a:r>
            <a:r>
              <a:rPr lang="fr-FR" sz="3200" dirty="0">
                <a:cs typeface="Times New Roman" pitchFamily="18" charset="0"/>
                <a:sym typeface="Wingdings" pitchFamily="2" charset="2"/>
              </a:rPr>
              <a:t>M</a:t>
            </a:r>
            <a:r>
              <a:rPr lang="fr-FR" sz="3200" dirty="0">
                <a:latin typeface="Times New Roman" pitchFamily="18" charset="0"/>
                <a:cs typeface="Times New Roman" pitchFamily="18" charset="0"/>
                <a:sym typeface="Wingdings" pitchFamily="2" charset="2"/>
              </a:rPr>
              <a:t>ireille SAUGE jusqu’à l’assemblée générale de novembre 2020 en remplacement d’AGAPA</a:t>
            </a:r>
            <a:endParaRPr lang="fr-FR" sz="3200" dirty="0">
              <a:cs typeface="Times New Roman" pitchFamily="18" charset="0"/>
              <a:sym typeface="Wingdings" pitchFamily="2" charset="2"/>
            </a:endParaRPr>
          </a:p>
          <a:p>
            <a:pPr marL="0" indent="0">
              <a:buNone/>
            </a:pPr>
            <a:endParaRPr lang="fr-FR" sz="3200"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1352561417"/>
      </p:ext>
    </p:extLst>
  </p:cSld>
  <p:clrMapOvr>
    <a:masterClrMapping/>
  </p:clrMapOvr>
  <p:transition spd="med">
    <p:wedge/>
  </p:transition>
</p:sld>
</file>

<file path=ppt/slides/slide8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lnSpcReduction="10000"/>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b="1" u="sng" dirty="0">
                <a:solidFill>
                  <a:srgbClr val="800000"/>
                </a:solidFill>
                <a:latin typeface="Times New Roman"/>
                <a:cs typeface="Times New Roman"/>
              </a:rPr>
              <a:t>DIXIEME RESOLUTION</a:t>
            </a:r>
            <a:endParaRPr lang="fr-FR" sz="3500" b="1" dirty="0">
              <a:solidFill>
                <a:srgbClr val="800000"/>
              </a:solidFill>
              <a:latin typeface="Times New Roman"/>
              <a:cs typeface="Times New Roman"/>
            </a:endParaRPr>
          </a:p>
          <a:p>
            <a:pPr marL="0" indent="0">
              <a:buNone/>
            </a:pPr>
            <a:endParaRPr lang="fr-FR" sz="2400" dirty="0">
              <a:solidFill>
                <a:srgbClr val="000000"/>
              </a:solidFill>
              <a:latin typeface="Times New Roman"/>
              <a:cs typeface="Times New Roman"/>
            </a:endParaRPr>
          </a:p>
          <a:p>
            <a:pPr marL="0" indent="0">
              <a:buNone/>
            </a:pPr>
            <a:r>
              <a:rPr lang="fr-FR" sz="2800" dirty="0"/>
              <a:t>L’assemblée générale entérine la cooptation en tant qu’administrateurs pour la durée du mandat restant à courir des membres du Conseil d’administration qu’ils remplacent, les Organismes de Gestion Agréés suivants :  </a:t>
            </a:r>
          </a:p>
          <a:p>
            <a:pPr marL="0" indent="0">
              <a:buNone/>
            </a:pPr>
            <a:endParaRPr lang="fr-FR" sz="2800" dirty="0"/>
          </a:p>
          <a:p>
            <a:pPr marL="0" indent="0" algn="just" eaLnBrk="1" fontAlgn="auto" hangingPunct="1">
              <a:spcAft>
                <a:spcPts val="0"/>
              </a:spcAft>
              <a:buClr>
                <a:schemeClr val="accent1">
                  <a:lumMod val="60000"/>
                  <a:lumOff val="40000"/>
                </a:schemeClr>
              </a:buClr>
              <a:buNone/>
              <a:defRPr/>
            </a:pPr>
            <a:r>
              <a:rPr lang="fr-FR" sz="2800" dirty="0"/>
              <a:t>- </a:t>
            </a:r>
            <a:r>
              <a:rPr lang="fr-FR" sz="2800" dirty="0">
                <a:solidFill>
                  <a:srgbClr val="C00000"/>
                </a:solidFill>
              </a:rPr>
              <a:t>OMEGA 2 représenté par Mme Mireille SAUGE</a:t>
            </a:r>
            <a:r>
              <a:rPr lang="fr-FR" sz="2800" dirty="0"/>
              <a:t>, jusqu’à l’assemblée générale de novembre 2020 en remplacement d’AGAPA, </a:t>
            </a:r>
            <a:endParaRPr lang="fr-FR" sz="2800" dirty="0">
              <a:solidFill>
                <a:srgbClr val="000000"/>
              </a:solidFill>
              <a:latin typeface="Times New Roman"/>
              <a:cs typeface="Times New Roman"/>
            </a:endParaRPr>
          </a:p>
        </p:txBody>
      </p:sp>
    </p:spTree>
    <p:extLst>
      <p:ext uri="{BB962C8B-B14F-4D97-AF65-F5344CB8AC3E}">
        <p14:creationId xmlns:p14="http://schemas.microsoft.com/office/powerpoint/2010/main" val="3757684612"/>
      </p:ext>
    </p:extLst>
  </p:cSld>
  <p:clrMapOvr>
    <a:masterClrMapping/>
  </p:clrMapOvr>
  <p:transition spd="med">
    <p:wedge/>
  </p:transition>
</p:sld>
</file>

<file path=ppt/slides/slide8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0482" name="Espace réservé du contenu 2"/>
          <p:cNvSpPr>
            <a:spLocks noGrp="1"/>
          </p:cNvSpPr>
          <p:nvPr>
            <p:ph sz="quarter" idx="1"/>
          </p:nvPr>
        </p:nvSpPr>
        <p:spPr>
          <a:xfrm>
            <a:off x="107504" y="-164554"/>
            <a:ext cx="8856984" cy="5221139"/>
          </a:xfrm>
        </p:spPr>
        <p:txBody>
          <a:bodyPr rtlCol="0">
            <a:normAutofit/>
          </a:bodyPr>
          <a:lstStyle/>
          <a:p>
            <a:pPr marL="0" indent="0" algn="just" eaLnBrk="1" fontAlgn="auto" hangingPunct="1">
              <a:spcAft>
                <a:spcPts val="0"/>
              </a:spcAft>
              <a:buClr>
                <a:schemeClr val="accent1">
                  <a:lumMod val="60000"/>
                  <a:lumOff val="40000"/>
                </a:schemeClr>
              </a:buClr>
              <a:buNone/>
              <a:defRPr/>
            </a:pPr>
            <a:endParaRPr lang="fr-FR" sz="2700" u="sng" dirty="0">
              <a:solidFill>
                <a:srgbClr val="800000"/>
              </a:solidFill>
              <a:latin typeface="Times New Roman"/>
              <a:cs typeface="Times New Roman"/>
            </a:endParaRPr>
          </a:p>
          <a:p>
            <a:pPr marL="0" indent="0" algn="just" eaLnBrk="1" fontAlgn="auto" hangingPunct="1">
              <a:spcAft>
                <a:spcPts val="0"/>
              </a:spcAft>
              <a:buClr>
                <a:schemeClr val="accent1">
                  <a:lumMod val="60000"/>
                  <a:lumOff val="40000"/>
                </a:schemeClr>
              </a:buClr>
              <a:buNone/>
              <a:defRPr/>
            </a:pPr>
            <a:r>
              <a:rPr lang="fr-FR" sz="2700" u="sng" dirty="0">
                <a:solidFill>
                  <a:srgbClr val="800000"/>
                </a:solidFill>
                <a:latin typeface="Times New Roman"/>
                <a:cs typeface="Times New Roman"/>
              </a:rPr>
              <a:t> </a:t>
            </a:r>
            <a:r>
              <a:rPr lang="fr-FR" sz="3500" b="1" u="sng" dirty="0">
                <a:solidFill>
                  <a:srgbClr val="800000"/>
                </a:solidFill>
                <a:latin typeface="Times New Roman"/>
                <a:cs typeface="Times New Roman"/>
              </a:rPr>
              <a:t>DIXIEME RESOLUTION</a:t>
            </a:r>
            <a:endParaRPr lang="fr-FR" sz="3500" b="1" dirty="0">
              <a:solidFill>
                <a:srgbClr val="800000"/>
              </a:solidFill>
              <a:latin typeface="Times New Roman"/>
              <a:cs typeface="Times New Roman"/>
            </a:endParaRPr>
          </a:p>
          <a:p>
            <a:pPr marL="0" indent="0">
              <a:buNone/>
            </a:pPr>
            <a:endParaRPr lang="fr-FR" sz="2400" dirty="0">
              <a:solidFill>
                <a:srgbClr val="000000"/>
              </a:solidFill>
              <a:latin typeface="Times New Roman"/>
              <a:cs typeface="Times New Roman"/>
            </a:endParaRPr>
          </a:p>
          <a:p>
            <a:pPr marL="0" lvl="0" indent="0">
              <a:buNone/>
            </a:pPr>
            <a:r>
              <a:rPr lang="fr-FR" sz="2800" dirty="0"/>
              <a:t>- </a:t>
            </a:r>
            <a:r>
              <a:rPr lang="fr-FR" sz="2800" dirty="0">
                <a:solidFill>
                  <a:srgbClr val="C00000"/>
                </a:solidFill>
              </a:rPr>
              <a:t>FRANCE GESTION représentée par M. Bernard RAVENNE</a:t>
            </a:r>
            <a:r>
              <a:rPr lang="fr-FR" sz="2800" dirty="0"/>
              <a:t>, jusqu’à l’assemblée générale de novembre 2020 en remplacement de FRANCE GESTION PROFESSIONS LIBERALES,</a:t>
            </a:r>
          </a:p>
          <a:p>
            <a:pPr marL="0" lvl="0" indent="0">
              <a:buNone/>
            </a:pPr>
            <a:r>
              <a:rPr lang="fr-FR" sz="2800" dirty="0"/>
              <a:t>-</a:t>
            </a:r>
            <a:r>
              <a:rPr lang="fr-FR" sz="2800" dirty="0">
                <a:solidFill>
                  <a:srgbClr val="C00000"/>
                </a:solidFill>
              </a:rPr>
              <a:t>AGEGO représentée par M. </a:t>
            </a:r>
            <a:r>
              <a:rPr lang="fr-FR" sz="2800" dirty="0" err="1">
                <a:solidFill>
                  <a:srgbClr val="C00000"/>
                </a:solidFill>
              </a:rPr>
              <a:t>Eric</a:t>
            </a:r>
            <a:r>
              <a:rPr lang="fr-FR" sz="2800" dirty="0">
                <a:solidFill>
                  <a:srgbClr val="C00000"/>
                </a:solidFill>
              </a:rPr>
              <a:t> LENOIR</a:t>
            </a:r>
            <a:r>
              <a:rPr lang="fr-FR" sz="2800" dirty="0"/>
              <a:t>, jusqu’à l’assemblée générale de novembre 2021 en remplacement d’AADPLL.</a:t>
            </a:r>
          </a:p>
          <a:p>
            <a:pPr marL="0" indent="0">
              <a:buNone/>
            </a:pPr>
            <a:endParaRPr lang="fr-FR" sz="2400" dirty="0">
              <a:solidFill>
                <a:srgbClr val="000000"/>
              </a:solidFill>
              <a:latin typeface="Times New Roman"/>
              <a:cs typeface="Times New Roman"/>
            </a:endParaRPr>
          </a:p>
        </p:txBody>
      </p:sp>
    </p:spTree>
    <p:extLst>
      <p:ext uri="{BB962C8B-B14F-4D97-AF65-F5344CB8AC3E}">
        <p14:creationId xmlns:p14="http://schemas.microsoft.com/office/powerpoint/2010/main" val="2261610318"/>
      </p:ext>
    </p:extLst>
  </p:cSld>
  <p:clrMapOvr>
    <a:masterClrMapping/>
  </p:clrMapOvr>
  <p:transition spd="med">
    <p:wedge/>
  </p:transition>
</p:sld>
</file>

<file path=ppt/slides/slide8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endParaRPr lang="fr-FR" dirty="0"/>
          </a:p>
          <a:p>
            <a:endParaRPr lang="fr-FR" dirty="0"/>
          </a:p>
          <a:p>
            <a:pPr algn="ctr">
              <a:buNone/>
            </a:pPr>
            <a:r>
              <a:rPr lang="fr-FR" sz="3600" dirty="0">
                <a:solidFill>
                  <a:srgbClr val="C00000"/>
                </a:solidFill>
                <a:latin typeface="Times New Roman" pitchFamily="18" charset="0"/>
                <a:cs typeface="Times New Roman" pitchFamily="18" charset="0"/>
              </a:rPr>
              <a:t>MERCI POUR VOTRE ATTENTION</a:t>
            </a:r>
          </a:p>
        </p:txBody>
      </p:sp>
      <p:pic>
        <p:nvPicPr>
          <p:cNvPr id="4" name="Image 3" descr="UNASA.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642" y="176868"/>
            <a:ext cx="1134126" cy="784692"/>
          </a:xfrm>
          <a:prstGeom prst="rect">
            <a:avLst/>
          </a:prstGeom>
        </p:spPr>
      </p:pic>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50985" y="399159"/>
            <a:ext cx="5483350" cy="486966"/>
          </a:xfrm>
        </p:spPr>
        <p:txBody>
          <a:bodyPr>
            <a:normAutofit fontScale="90000"/>
          </a:bodyPr>
          <a:lstStyle/>
          <a:p>
            <a:pPr eaLnBrk="1" fontAlgn="auto" hangingPunct="1">
              <a:spcAft>
                <a:spcPts val="0"/>
              </a:spcAft>
              <a:defRPr/>
            </a:pPr>
            <a:br>
              <a:rPr lang="fr-FR" b="1" dirty="0">
                <a:solidFill>
                  <a:srgbClr val="073779"/>
                </a:solidFill>
                <a:latin typeface="Times New Roman" pitchFamily="18" charset="0"/>
                <a:cs typeface="Times New Roman" pitchFamily="18" charset="0"/>
              </a:rPr>
            </a:br>
            <a:r>
              <a:rPr lang="fr-FR" sz="3975" b="1" dirty="0">
                <a:solidFill>
                  <a:srgbClr val="073779"/>
                </a:solidFill>
                <a:latin typeface="Times New Roman" pitchFamily="18" charset="0"/>
                <a:cs typeface="Times New Roman" pitchFamily="18" charset="0"/>
              </a:rPr>
              <a:t>COOPTATIONS</a:t>
            </a:r>
          </a:p>
        </p:txBody>
      </p:sp>
      <p:sp>
        <p:nvSpPr>
          <p:cNvPr id="30723" name="Rectangle 3"/>
          <p:cNvSpPr>
            <a:spLocks noGrp="1" noChangeArrowheads="1"/>
          </p:cNvSpPr>
          <p:nvPr>
            <p:ph sz="quarter" idx="1"/>
          </p:nvPr>
        </p:nvSpPr>
        <p:spPr>
          <a:xfrm>
            <a:off x="323528" y="1203598"/>
            <a:ext cx="8820472" cy="3630215"/>
          </a:xfrm>
        </p:spPr>
        <p:txBody>
          <a:bodyPr/>
          <a:lstStyle/>
          <a:p>
            <a:pPr marL="0" indent="0">
              <a:buNone/>
            </a:pPr>
            <a:endParaRPr lang="fr-FR" sz="3200" dirty="0">
              <a:latin typeface="Times New Roman" pitchFamily="18" charset="0"/>
              <a:cs typeface="Times New Roman" pitchFamily="18" charset="0"/>
              <a:sym typeface="Wingdings" pitchFamily="2" charset="2"/>
            </a:endParaRPr>
          </a:p>
          <a:p>
            <a:pPr marL="0" indent="0">
              <a:buNone/>
            </a:pPr>
            <a:r>
              <a:rPr lang="fr-FR" sz="3200" dirty="0">
                <a:latin typeface="Times New Roman" pitchFamily="18" charset="0"/>
                <a:cs typeface="Times New Roman" pitchFamily="18" charset="0"/>
                <a:sym typeface="Wingdings" pitchFamily="2" charset="2"/>
              </a:rPr>
              <a:t>FRANCE </a:t>
            </a:r>
            <a:r>
              <a:rPr lang="fr-FR" sz="3200" dirty="0">
                <a:cs typeface="Times New Roman" pitchFamily="18" charset="0"/>
                <a:sym typeface="Wingdings" pitchFamily="2" charset="2"/>
              </a:rPr>
              <a:t>GESTION représentée par M. Bernard RAVENNE jusqu’à l’assemblée générale de novembre 2020 en remplacement de France GESTION PL.</a:t>
            </a:r>
          </a:p>
          <a:p>
            <a:pPr marL="0" indent="0">
              <a:buNone/>
            </a:pPr>
            <a:endParaRPr lang="fr-FR" sz="3200" dirty="0">
              <a:latin typeface="Times New Roman" pitchFamily="18" charset="0"/>
              <a:cs typeface="Times New Roman" pitchFamily="18" charset="0"/>
              <a:sym typeface="Wingdings" pitchFamily="2" charset="2"/>
            </a:endParaRPr>
          </a:p>
        </p:txBody>
      </p:sp>
      <p:pic>
        <p:nvPicPr>
          <p:cNvPr id="6" name="Image 5" descr="UNASA.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5646" y="195486"/>
            <a:ext cx="1026114" cy="709960"/>
          </a:xfrm>
          <a:prstGeom prst="rect">
            <a:avLst/>
          </a:prstGeom>
        </p:spPr>
      </p:pic>
    </p:spTree>
    <p:custDataLst>
      <p:tags r:id="rId1"/>
    </p:custDataLst>
    <p:extLst>
      <p:ext uri="{BB962C8B-B14F-4D97-AF65-F5344CB8AC3E}">
        <p14:creationId xmlns:p14="http://schemas.microsoft.com/office/powerpoint/2010/main" val="3787633571"/>
      </p:ext>
    </p:extLst>
  </p:cSld>
  <p:clrMapOvr>
    <a:masterClrMapping/>
  </p:clrMapOvr>
  <p:transition spd="med">
    <p:wedge/>
  </p:transition>
</p:sld>
</file>

<file path=ppt/tags/tag1.xml><?xml version="1.0" encoding="utf-8"?>
<p:tagLst xmlns:a="http://schemas.openxmlformats.org/drawingml/2006/main" xmlns:r="http://schemas.openxmlformats.org/officeDocument/2006/relationships" xmlns:p="http://schemas.openxmlformats.org/presentationml/2006/main">
  <p:tag name="TIMING" val="|0.4|0.7|0.1|0.3|0.1"/>
</p:tagLst>
</file>

<file path=ppt/tags/tag10.xml><?xml version="1.0" encoding="utf-8"?>
<p:tagLst xmlns:a="http://schemas.openxmlformats.org/drawingml/2006/main" xmlns:r="http://schemas.openxmlformats.org/officeDocument/2006/relationships" xmlns:p="http://schemas.openxmlformats.org/presentationml/2006/main">
  <p:tag name="TIMING" val="|0.2|0.7|0.7|0.5|0.4"/>
</p:tagLst>
</file>

<file path=ppt/tags/tag11.xml><?xml version="1.0" encoding="utf-8"?>
<p:tagLst xmlns:a="http://schemas.openxmlformats.org/drawingml/2006/main" xmlns:r="http://schemas.openxmlformats.org/officeDocument/2006/relationships" xmlns:p="http://schemas.openxmlformats.org/presentationml/2006/main">
  <p:tag name="TIMING" val="|0.2|0.7|0.7|0.5|0.4"/>
</p:tagLst>
</file>

<file path=ppt/tags/tag12.xml><?xml version="1.0" encoding="utf-8"?>
<p:tagLst xmlns:a="http://schemas.openxmlformats.org/drawingml/2006/main" xmlns:r="http://schemas.openxmlformats.org/officeDocument/2006/relationships" xmlns:p="http://schemas.openxmlformats.org/presentationml/2006/main">
  <p:tag name="TIMING" val="|0.2|0.7|0.7|0.5|0.4"/>
</p:tagLst>
</file>

<file path=ppt/tags/tag13.xml><?xml version="1.0" encoding="utf-8"?>
<p:tagLst xmlns:a="http://schemas.openxmlformats.org/drawingml/2006/main" xmlns:r="http://schemas.openxmlformats.org/officeDocument/2006/relationships" xmlns:p="http://schemas.openxmlformats.org/presentationml/2006/main">
  <p:tag name="TIMING" val="|0.2|0.7|0.7|0.5|0.4"/>
</p:tagLst>
</file>

<file path=ppt/tags/tag14.xml><?xml version="1.0" encoding="utf-8"?>
<p:tagLst xmlns:a="http://schemas.openxmlformats.org/drawingml/2006/main" xmlns:r="http://schemas.openxmlformats.org/officeDocument/2006/relationships" xmlns:p="http://schemas.openxmlformats.org/presentationml/2006/main">
  <p:tag name="TIMING" val="|0.2|0.7|0.7|0.5|0.4"/>
</p:tagLst>
</file>

<file path=ppt/tags/tag15.xml><?xml version="1.0" encoding="utf-8"?>
<p:tagLst xmlns:a="http://schemas.openxmlformats.org/drawingml/2006/main" xmlns:r="http://schemas.openxmlformats.org/officeDocument/2006/relationships" xmlns:p="http://schemas.openxmlformats.org/presentationml/2006/main">
  <p:tag name="TIMING" val="|0.2|0.7|0.7|0.5|0.4"/>
</p:tagLst>
</file>

<file path=ppt/tags/tag16.xml><?xml version="1.0" encoding="utf-8"?>
<p:tagLst xmlns:a="http://schemas.openxmlformats.org/drawingml/2006/main" xmlns:r="http://schemas.openxmlformats.org/officeDocument/2006/relationships" xmlns:p="http://schemas.openxmlformats.org/presentationml/2006/main">
  <p:tag name="TIMING" val="|0.2|0.7|0.7|0.5|0.4"/>
</p:tagLst>
</file>

<file path=ppt/tags/tag17.xml><?xml version="1.0" encoding="utf-8"?>
<p:tagLst xmlns:a="http://schemas.openxmlformats.org/drawingml/2006/main" xmlns:r="http://schemas.openxmlformats.org/officeDocument/2006/relationships" xmlns:p="http://schemas.openxmlformats.org/presentationml/2006/main">
  <p:tag name="TIMING" val="|0.2|0.7|0.7|0.5|0.4"/>
</p:tagLst>
</file>

<file path=ppt/tags/tag18.xml><?xml version="1.0" encoding="utf-8"?>
<p:tagLst xmlns:a="http://schemas.openxmlformats.org/drawingml/2006/main" xmlns:r="http://schemas.openxmlformats.org/officeDocument/2006/relationships" xmlns:p="http://schemas.openxmlformats.org/presentationml/2006/main">
  <p:tag name="TIMING" val="|0.2|0.7|0.7|0.5|0.4"/>
</p:tagLst>
</file>

<file path=ppt/tags/tag19.xml><?xml version="1.0" encoding="utf-8"?>
<p:tagLst xmlns:a="http://schemas.openxmlformats.org/drawingml/2006/main" xmlns:r="http://schemas.openxmlformats.org/officeDocument/2006/relationships" xmlns:p="http://schemas.openxmlformats.org/presentationml/2006/main">
  <p:tag name="TIMING" val="|0.2|0.7|0.7|0.5|0.4"/>
</p:tagLst>
</file>

<file path=ppt/tags/tag2.xml><?xml version="1.0" encoding="utf-8"?>
<p:tagLst xmlns:a="http://schemas.openxmlformats.org/drawingml/2006/main" xmlns:r="http://schemas.openxmlformats.org/officeDocument/2006/relationships" xmlns:p="http://schemas.openxmlformats.org/presentationml/2006/main">
  <p:tag name="TIMING" val="|0.4|0.7|0.1|0.3|0.1"/>
</p:tagLst>
</file>

<file path=ppt/tags/tag20.xml><?xml version="1.0" encoding="utf-8"?>
<p:tagLst xmlns:a="http://schemas.openxmlformats.org/drawingml/2006/main" xmlns:r="http://schemas.openxmlformats.org/officeDocument/2006/relationships" xmlns:p="http://schemas.openxmlformats.org/presentationml/2006/main">
  <p:tag name="TIMING" val="|0.2|0.7|0.7|0.5|0.4"/>
</p:tagLst>
</file>

<file path=ppt/tags/tag21.xml><?xml version="1.0" encoding="utf-8"?>
<p:tagLst xmlns:a="http://schemas.openxmlformats.org/drawingml/2006/main" xmlns:r="http://schemas.openxmlformats.org/officeDocument/2006/relationships" xmlns:p="http://schemas.openxmlformats.org/presentationml/2006/main">
  <p:tag name="TIMING" val="|0.2|0.7|0.7|0.5|0.4"/>
</p:tagLst>
</file>

<file path=ppt/tags/tag22.xml><?xml version="1.0" encoding="utf-8"?>
<p:tagLst xmlns:a="http://schemas.openxmlformats.org/drawingml/2006/main" xmlns:r="http://schemas.openxmlformats.org/officeDocument/2006/relationships" xmlns:p="http://schemas.openxmlformats.org/presentationml/2006/main">
  <p:tag name="TIMING" val="|0.2|0.7|0.7|0.5|0.4"/>
</p:tagLst>
</file>

<file path=ppt/tags/tag23.xml><?xml version="1.0" encoding="utf-8"?>
<p:tagLst xmlns:a="http://schemas.openxmlformats.org/drawingml/2006/main" xmlns:r="http://schemas.openxmlformats.org/officeDocument/2006/relationships" xmlns:p="http://schemas.openxmlformats.org/presentationml/2006/main">
  <p:tag name="TIMING" val="|0.2|0.7|0.7|0.5|0.4"/>
</p:tagLst>
</file>

<file path=ppt/tags/tag24.xml><?xml version="1.0" encoding="utf-8"?>
<p:tagLst xmlns:a="http://schemas.openxmlformats.org/drawingml/2006/main" xmlns:r="http://schemas.openxmlformats.org/officeDocument/2006/relationships" xmlns:p="http://schemas.openxmlformats.org/presentationml/2006/main">
  <p:tag name="TIMING" val="|0.2|0.7|0.7|0.5|0.4"/>
</p:tagLst>
</file>

<file path=ppt/tags/tag25.xml><?xml version="1.0" encoding="utf-8"?>
<p:tagLst xmlns:a="http://schemas.openxmlformats.org/drawingml/2006/main" xmlns:r="http://schemas.openxmlformats.org/officeDocument/2006/relationships" xmlns:p="http://schemas.openxmlformats.org/presentationml/2006/main">
  <p:tag name="TIMING" val="|0.2|0.7|0.7|0.5|0.4"/>
</p:tagLst>
</file>

<file path=ppt/tags/tag26.xml><?xml version="1.0" encoding="utf-8"?>
<p:tagLst xmlns:a="http://schemas.openxmlformats.org/drawingml/2006/main" xmlns:r="http://schemas.openxmlformats.org/officeDocument/2006/relationships" xmlns:p="http://schemas.openxmlformats.org/presentationml/2006/main">
  <p:tag name="TIMING" val="|0.2|0.7|0.7|0.5|0.4"/>
</p:tagLst>
</file>

<file path=ppt/tags/tag27.xml><?xml version="1.0" encoding="utf-8"?>
<p:tagLst xmlns:a="http://schemas.openxmlformats.org/drawingml/2006/main" xmlns:r="http://schemas.openxmlformats.org/officeDocument/2006/relationships" xmlns:p="http://schemas.openxmlformats.org/presentationml/2006/main">
  <p:tag name="TIMING" val="|0.2|0.7|0.7|0.5|0.4"/>
</p:tagLst>
</file>

<file path=ppt/tags/tag28.xml><?xml version="1.0" encoding="utf-8"?>
<p:tagLst xmlns:a="http://schemas.openxmlformats.org/drawingml/2006/main" xmlns:r="http://schemas.openxmlformats.org/officeDocument/2006/relationships" xmlns:p="http://schemas.openxmlformats.org/presentationml/2006/main">
  <p:tag name="TIMING" val="|0.2|0.7|0.7|0.5|0.4"/>
</p:tagLst>
</file>

<file path=ppt/tags/tag29.xml><?xml version="1.0" encoding="utf-8"?>
<p:tagLst xmlns:a="http://schemas.openxmlformats.org/drawingml/2006/main" xmlns:r="http://schemas.openxmlformats.org/officeDocument/2006/relationships" xmlns:p="http://schemas.openxmlformats.org/presentationml/2006/main">
  <p:tag name="TIMING" val="|0.2|0.7|0.7|0.5|0.4"/>
</p:tagLst>
</file>

<file path=ppt/tags/tag3.xml><?xml version="1.0" encoding="utf-8"?>
<p:tagLst xmlns:a="http://schemas.openxmlformats.org/drawingml/2006/main" xmlns:r="http://schemas.openxmlformats.org/officeDocument/2006/relationships" xmlns:p="http://schemas.openxmlformats.org/presentationml/2006/main">
  <p:tag name="TIMING" val="|2.6"/>
</p:tagLst>
</file>

<file path=ppt/tags/tag30.xml><?xml version="1.0" encoding="utf-8"?>
<p:tagLst xmlns:a="http://schemas.openxmlformats.org/drawingml/2006/main" xmlns:r="http://schemas.openxmlformats.org/officeDocument/2006/relationships" xmlns:p="http://schemas.openxmlformats.org/presentationml/2006/main">
  <p:tag name="TIMING" val="|0.2|0.7|0.7|0.5|0.4"/>
</p:tagLst>
</file>

<file path=ppt/tags/tag31.xml><?xml version="1.0" encoding="utf-8"?>
<p:tagLst xmlns:a="http://schemas.openxmlformats.org/drawingml/2006/main" xmlns:r="http://schemas.openxmlformats.org/officeDocument/2006/relationships" xmlns:p="http://schemas.openxmlformats.org/presentationml/2006/main">
  <p:tag name="TIMING" val="|0.2|0.7|0.7|0.5|0.4"/>
</p:tagLst>
</file>

<file path=ppt/tags/tag4.xml><?xml version="1.0" encoding="utf-8"?>
<p:tagLst xmlns:a="http://schemas.openxmlformats.org/drawingml/2006/main" xmlns:r="http://schemas.openxmlformats.org/officeDocument/2006/relationships" xmlns:p="http://schemas.openxmlformats.org/presentationml/2006/main">
  <p:tag name="TIMING" val="|0.2|0.7|0.7|0.5|0.4"/>
</p:tagLst>
</file>

<file path=ppt/tags/tag5.xml><?xml version="1.0" encoding="utf-8"?>
<p:tagLst xmlns:a="http://schemas.openxmlformats.org/drawingml/2006/main" xmlns:r="http://schemas.openxmlformats.org/officeDocument/2006/relationships" xmlns:p="http://schemas.openxmlformats.org/presentationml/2006/main">
  <p:tag name="TIMING" val="|0.2|0.7|0.7|0.5|0.4"/>
</p:tagLst>
</file>

<file path=ppt/tags/tag6.xml><?xml version="1.0" encoding="utf-8"?>
<p:tagLst xmlns:a="http://schemas.openxmlformats.org/drawingml/2006/main" xmlns:r="http://schemas.openxmlformats.org/officeDocument/2006/relationships" xmlns:p="http://schemas.openxmlformats.org/presentationml/2006/main">
  <p:tag name="TIMING" val="|0.2|0.7|0.7|0.5|0.4"/>
</p:tagLst>
</file>

<file path=ppt/tags/tag7.xml><?xml version="1.0" encoding="utf-8"?>
<p:tagLst xmlns:a="http://schemas.openxmlformats.org/drawingml/2006/main" xmlns:r="http://schemas.openxmlformats.org/officeDocument/2006/relationships" xmlns:p="http://schemas.openxmlformats.org/presentationml/2006/main">
  <p:tag name="TIMING" val="|0.2|0.7|0.7|0.5|0.4"/>
</p:tagLst>
</file>

<file path=ppt/tags/tag8.xml><?xml version="1.0" encoding="utf-8"?>
<p:tagLst xmlns:a="http://schemas.openxmlformats.org/drawingml/2006/main" xmlns:r="http://schemas.openxmlformats.org/officeDocument/2006/relationships" xmlns:p="http://schemas.openxmlformats.org/presentationml/2006/main">
  <p:tag name="TIMING" val="|0.2|0.7|0.7|0.5|0.4"/>
</p:tagLst>
</file>

<file path=ppt/tags/tag9.xml><?xml version="1.0" encoding="utf-8"?>
<p:tagLst xmlns:a="http://schemas.openxmlformats.org/drawingml/2006/main" xmlns:r="http://schemas.openxmlformats.org/officeDocument/2006/relationships" xmlns:p="http://schemas.openxmlformats.org/presentationml/2006/main">
  <p:tag name="TIMING" val="|0.2|0.7|0.7|0.5|0.4"/>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Personnalisé 3">
      <a:dk1>
        <a:srgbClr val="000000"/>
      </a:dk1>
      <a:lt1>
        <a:srgbClr val="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5315</TotalTime>
  <Words>3473</Words>
  <Application>Microsoft Macintosh PowerPoint</Application>
  <PresentationFormat>Affichage à l'écran (16:9)</PresentationFormat>
  <Paragraphs>683</Paragraphs>
  <Slides>82</Slides>
  <Notes>34</Notes>
  <HiddenSlides>0</HiddenSlides>
  <MMClips>11</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82</vt:i4>
      </vt:variant>
    </vt:vector>
  </HeadingPairs>
  <TitlesOfParts>
    <vt:vector size="92" baseType="lpstr">
      <vt:lpstr>Arial</vt:lpstr>
      <vt:lpstr>Bookman Old Style</vt:lpstr>
      <vt:lpstr>Calibri</vt:lpstr>
      <vt:lpstr>Courier New</vt:lpstr>
      <vt:lpstr>Garamond</vt:lpstr>
      <vt:lpstr>Georgia</vt:lpstr>
      <vt:lpstr>Times New Roman</vt:lpstr>
      <vt:lpstr>Wingdings</vt:lpstr>
      <vt:lpstr>Wingdings 2</vt:lpstr>
      <vt:lpstr>Civil</vt:lpstr>
      <vt:lpstr>Bienvenue à Paris                                       Bienvenue à Marseille  Assemblée Générale Ordinaire de l’UNASA le 15 novembre 2019  </vt:lpstr>
      <vt:lpstr>          ASSEMBLEE GENERALE ORDINAIRE  ORDRE DU JOUR</vt:lpstr>
      <vt:lpstr>          ASSEMBLEE GENERALE ORDINAIRE  ORDRE DU JOUR</vt:lpstr>
      <vt:lpstr>ELECTION DES MEMBRES DU CONSEIL D’ADMINISTRATION</vt:lpstr>
      <vt:lpstr>LES 8 OGA CANDIDATS </vt:lpstr>
      <vt:lpstr>LES 8 OGA CANDIDATS </vt:lpstr>
      <vt:lpstr> COOPTATIONS</vt:lpstr>
      <vt:lpstr> COOPTATIONS</vt:lpstr>
      <vt:lpstr> COOPTATIONS</vt:lpstr>
      <vt:lpstr> COOPTATIONS</vt:lpstr>
      <vt:lpstr>LE RAPPORT D’ACTIVITÉ  EN BREF </vt:lpstr>
      <vt:lpstr>Présentation PowerPoint</vt:lpstr>
      <vt:lpstr>Présentation PowerPoint</vt:lpstr>
      <vt:lpstr>Présentation PowerPoint</vt:lpstr>
      <vt:lpstr>LE RAPPORT D’ACTIVITÉ  EN BREF </vt:lpstr>
      <vt:lpstr>LE RAPPORT D’ACTIVITÉ  EN BREF </vt:lpstr>
      <vt:lpstr>LE RAPPORT D’ACTIVITÉ  EN BREF </vt:lpstr>
      <vt:lpstr>LE RAPPORT D’ACTIVITÉ  EN BREF </vt:lpstr>
      <vt:lpstr>LE RAPPORT D’ACTIVITÉ  EN BREF </vt:lpstr>
      <vt:lpstr>L’ALLIANCE FCGA UNASA, un an après </vt:lpstr>
      <vt:lpstr>L’ALLIANCE FCGA UNASA, un an après</vt:lpstr>
      <vt:lpstr>L’ALLIANCE FCGA UNASA, un an après </vt:lpstr>
      <vt:lpstr>L’ALLIANCE FCGA UNASA, un an après </vt:lpstr>
      <vt:lpstr>L’ALLIANCE FCGA UNASA, un an après </vt:lpstr>
      <vt:lpstr>L’ALLIANCE FCGA UNASA, un an après </vt:lpstr>
      <vt:lpstr>L’ALLIANCE FCGA UNASA, un an après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 LES RELATIONS DE L’UNASA</vt:lpstr>
      <vt:lpstr> LES RELATIONS DE L’UNASA</vt:lpstr>
      <vt:lpstr> LES RELATIONS DE L’UNASA</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LES RELATIONS DE L’UNASA</vt:lpstr>
      <vt:lpstr>LES RELATIONS DE L’UNASA</vt:lpstr>
      <vt:lpstr>LES PRODUITS ET SERVICES DE L’UNASA</vt:lpstr>
      <vt:lpstr>LES PRODUITS ET SERVICES DE L’UNASA</vt:lpstr>
      <vt:lpstr>LES PRODUITS ET SERVICES DE L’UNASA</vt:lpstr>
      <vt:lpstr>LES PRODUITS ET SERVICES DE L’UNASA</vt:lpstr>
      <vt:lpstr>LES PRODUITS ET SERVICES DE L’UNASA</vt:lpstr>
      <vt:lpstr>LES ACTIONS EXTERIEURES</vt:lpstr>
      <vt:lpstr>LE RAPPORT FINANCIER en quelques chiffres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 A LYON</dc:title>
  <dc:creator>Isabelle</dc:creator>
  <cp:lastModifiedBy>Isabelle Rollet</cp:lastModifiedBy>
  <cp:revision>890</cp:revision>
  <cp:lastPrinted>1601-01-01T00:00:00Z</cp:lastPrinted>
  <dcterms:created xsi:type="dcterms:W3CDTF">2004-10-27T12:02:44Z</dcterms:created>
  <dcterms:modified xsi:type="dcterms:W3CDTF">2019-11-22T15:15:04Z</dcterms:modified>
</cp:coreProperties>
</file>