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8" r:id="rId2"/>
  </p:sldMasterIdLst>
  <p:notesMasterIdLst>
    <p:notesMasterId r:id="rId24"/>
  </p:notesMasterIdLst>
  <p:handoutMasterIdLst>
    <p:handoutMasterId r:id="rId25"/>
  </p:handoutMasterIdLst>
  <p:sldIdLst>
    <p:sldId id="287" r:id="rId3"/>
    <p:sldId id="285" r:id="rId4"/>
    <p:sldId id="288" r:id="rId5"/>
    <p:sldId id="289" r:id="rId6"/>
    <p:sldId id="290" r:id="rId7"/>
    <p:sldId id="281" r:id="rId8"/>
    <p:sldId id="286" r:id="rId9"/>
    <p:sldId id="292" r:id="rId10"/>
    <p:sldId id="293" r:id="rId11"/>
    <p:sldId id="263" r:id="rId12"/>
    <p:sldId id="294" r:id="rId13"/>
    <p:sldId id="266" r:id="rId14"/>
    <p:sldId id="267" r:id="rId15"/>
    <p:sldId id="261" r:id="rId16"/>
    <p:sldId id="276" r:id="rId17"/>
    <p:sldId id="277" r:id="rId18"/>
    <p:sldId id="278" r:id="rId19"/>
    <p:sldId id="268" r:id="rId20"/>
    <p:sldId id="280" r:id="rId21"/>
    <p:sldId id="274" r:id="rId22"/>
    <p:sldId id="275" r:id="rId23"/>
  </p:sldIdLst>
  <p:sldSz cx="9144000" cy="6858000" type="screen4x3"/>
  <p:notesSz cx="6865938" cy="9998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9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C007FBA4-555A-4F5D-9B6E-4AFCCE8E9CBF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4DC383-CEFE-44B1-871E-B8CD246CD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94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9ED8F-9E77-4C92-9062-97D6466ED317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5CCB6-FA01-4A22-B214-9FE19E4BA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1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286764" y="729343"/>
            <a:ext cx="2739932" cy="35991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99" tIns="46099" rIns="92199" bIns="46099" anchor="ctr"/>
          <a:lstStyle/>
          <a:p>
            <a:endParaRPr lang="fr-FR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732044" y="4560303"/>
            <a:ext cx="5847628" cy="431923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86" tIns="45643" rIns="91286" bIns="45643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EE8-7A87-4E01-8ADE-4C49CDD43F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dirty="0">
                <a:solidFill>
                  <a:prstClr val="black">
                    <a:tint val="75000"/>
                  </a:prstClr>
                </a:solidFill>
              </a:rPr>
              <a:t>Reproduction interdite - www.e-consult.fr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9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792088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dirty="0">
                <a:solidFill>
                  <a:prstClr val="black">
                    <a:tint val="75000"/>
                  </a:prstClr>
                </a:solidFill>
              </a:rPr>
              <a:t>Reproduction interdite - www.e-consult.fr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3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9866-26A3-4032-A4DA-553FBB2D7CA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29669"/>
      </p:ext>
    </p:extLst>
  </p:cSld>
  <p:clrMapOvr>
    <a:masterClrMapping/>
  </p:clrMapOvr>
  <p:transition spd="slow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EE8-7A87-4E01-8ADE-4C49CDD43F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dirty="0">
                <a:solidFill>
                  <a:prstClr val="black">
                    <a:tint val="75000"/>
                  </a:prstClr>
                </a:solidFill>
              </a:rPr>
              <a:t>Reproduction interdite - www.e-consult.fr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7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792088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dirty="0">
                <a:solidFill>
                  <a:prstClr val="black">
                    <a:tint val="75000"/>
                  </a:prstClr>
                </a:solidFill>
              </a:rPr>
              <a:t>Reproduction interdite - www.e-consult.fr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2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9866-26A3-4032-A4DA-553FBB2D7CA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2914"/>
      </p:ext>
    </p:extLst>
  </p:cSld>
  <p:clrMapOvr>
    <a:masterClrMapping/>
  </p:clrMapOvr>
  <p:transition spd="slow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0" y="-30163"/>
            <a:ext cx="90328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/>
            <a:endParaRPr lang="fr-FR" sz="440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>
              <a:spcBef>
                <a:spcPts val="800"/>
              </a:spcBef>
            </a:pPr>
            <a:endParaRPr lang="fr-FR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75635"/>
      </p:ext>
    </p:extLst>
  </p:cSld>
  <p:clrMapOvr>
    <a:masterClrMapping/>
  </p:clrMapOvr>
  <p:transition spd="slow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356992"/>
            <a:ext cx="8229600" cy="276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563C-D9B3-4432-B336-144C997D62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86C9C-DC18-4195-8FD5-A50AA931D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356992"/>
            <a:ext cx="8229600" cy="276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563C-D9B3-4432-B336-144C997D62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86C9C-DC18-4195-8FD5-A50AA931D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79512" y="623731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schemeClr val="tx2"/>
                </a:solidFill>
              </a:rPr>
              <a:t>e-</a:t>
            </a:r>
            <a:r>
              <a:rPr lang="fr-FR" sz="1200" b="1" i="1" dirty="0" err="1">
                <a:solidFill>
                  <a:schemeClr val="tx2"/>
                </a:solidFill>
              </a:rPr>
              <a:t>consult</a:t>
            </a:r>
            <a:r>
              <a:rPr lang="fr-FR" sz="1200" dirty="0">
                <a:solidFill>
                  <a:schemeClr val="tx2"/>
                </a:solidFill>
              </a:rPr>
              <a:t> 923 avenue des mimosas, 29 les suvières 83700 Saint Raphaël</a:t>
            </a:r>
            <a:r>
              <a:rPr lang="fr-FR" sz="1200" i="1" dirty="0">
                <a:solidFill>
                  <a:schemeClr val="tx2"/>
                </a:solidFill>
              </a:rPr>
              <a:t> – SARL au capital de 38 112 €  - </a:t>
            </a:r>
          </a:p>
          <a:p>
            <a:pPr algn="ctr"/>
            <a:r>
              <a:rPr lang="fr-FR" sz="1200" i="1" dirty="0">
                <a:solidFill>
                  <a:schemeClr val="tx2"/>
                </a:solidFill>
              </a:rPr>
              <a:t>tel: 04 94 55 32 91 port : 06 70 18 14 28      www.e-consult.fr  courriel: jf.roger@e-consult.fr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gilles\Documents\gilles\synchro usb\e consult 2\communication\logos 2012\logoH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72" y="1741883"/>
            <a:ext cx="5902856" cy="174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1D73CD3-2F01-49DF-89EF-AB1032F16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645024"/>
            <a:ext cx="4275584" cy="22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16344"/>
      </p:ext>
    </p:extLst>
  </p:cSld>
  <p:clrMapOvr>
    <a:masterClrMapping/>
  </p:clrMapOvr>
  <p:transition spd="slow" advTm="476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D7963E0-2EE2-4230-A87D-47D09F1B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628800"/>
            <a:ext cx="8229600" cy="1143000"/>
          </a:xfrm>
        </p:spPr>
        <p:txBody>
          <a:bodyPr/>
          <a:lstStyle/>
          <a:p>
            <a:r>
              <a:rPr lang="fr-FR" dirty="0"/>
              <a:t>Webinaires et collaborateurs 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D83C848-A617-4F0C-8361-18A029A92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103" y="2948738"/>
            <a:ext cx="8735737" cy="77600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Nous avons réalisés du 1</a:t>
            </a:r>
            <a:r>
              <a:rPr lang="fr-FR" baseline="30000" dirty="0">
                <a:solidFill>
                  <a:schemeClr val="tx2"/>
                </a:solidFill>
              </a:rPr>
              <a:t>er</a:t>
            </a:r>
            <a:r>
              <a:rPr lang="fr-FR" dirty="0">
                <a:solidFill>
                  <a:schemeClr val="tx2"/>
                </a:solidFill>
              </a:rPr>
              <a:t> juillet 2018 au 30 juin 2019</a:t>
            </a:r>
          </a:p>
        </p:txBody>
      </p:sp>
      <p:pic>
        <p:nvPicPr>
          <p:cNvPr id="11" name="Picture 2" descr="C:\Users\gilles\AppData\Local\Temp\24096377_s.jpg">
            <a:extLst>
              <a:ext uri="{FF2B5EF4-FFF2-40B4-BE49-F238E27FC236}">
                <a16:creationId xmlns:a16="http://schemas.microsoft.com/office/drawing/2014/main" id="{F2FAB62C-696C-43F8-81C6-BA0FEDFA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43" y="4221088"/>
            <a:ext cx="38603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B45112B-CD30-40A2-A34F-1CBD314E295D}"/>
              </a:ext>
            </a:extLst>
          </p:cNvPr>
          <p:cNvSpPr txBox="1"/>
          <p:nvPr/>
        </p:nvSpPr>
        <p:spPr>
          <a:xfrm>
            <a:off x="179512" y="4005064"/>
            <a:ext cx="6803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8 webinaires - Cycle fiscalité ECCV-EPS</a:t>
            </a:r>
          </a:p>
          <a:p>
            <a:r>
              <a:rPr lang="fr-FR" b="1" dirty="0">
                <a:solidFill>
                  <a:schemeClr val="tx2"/>
                </a:solidFill>
              </a:rPr>
              <a:t>6 webinaires - Adhérents BIC/BNC/BA</a:t>
            </a:r>
          </a:p>
          <a:p>
            <a:r>
              <a:rPr lang="fr-FR" b="1" dirty="0">
                <a:solidFill>
                  <a:schemeClr val="tx2"/>
                </a:solidFill>
              </a:rPr>
              <a:t>4 webinaires - Cycle ACTUALITE FISCALE, SOCIALE ET COMPTABLE</a:t>
            </a:r>
          </a:p>
          <a:p>
            <a:r>
              <a:rPr lang="fr-FR" b="1" dirty="0">
                <a:solidFill>
                  <a:schemeClr val="tx2"/>
                </a:solidFill>
              </a:rPr>
              <a:t>1 webinaires - Membres correspondants Experts-Comptables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DA6AF9A-CB75-4E4F-8D00-543BBFFDF694}"/>
              </a:ext>
            </a:extLst>
          </p:cNvPr>
          <p:cNvSpPr txBox="1"/>
          <p:nvPr/>
        </p:nvSpPr>
        <p:spPr>
          <a:xfrm>
            <a:off x="2915816" y="5661248"/>
            <a:ext cx="286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19</a:t>
            </a:r>
            <a:r>
              <a:rPr lang="fr-FR" sz="2800" dirty="0"/>
              <a:t> </a:t>
            </a:r>
            <a:r>
              <a:rPr lang="fr-FR" sz="2800" dirty="0">
                <a:solidFill>
                  <a:schemeClr val="tx2"/>
                </a:solidFill>
              </a:rPr>
              <a:t>Webinaires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98792AC-D0B2-425B-AAFA-4A3BBC5D0F70}"/>
              </a:ext>
            </a:extLst>
          </p:cNvPr>
          <p:cNvSpPr txBox="1"/>
          <p:nvPr/>
        </p:nvSpPr>
        <p:spPr>
          <a:xfrm>
            <a:off x="251520" y="35730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Les actions suivantes :</a:t>
            </a:r>
          </a:p>
        </p:txBody>
      </p:sp>
    </p:spTree>
    <p:extLst>
      <p:ext uri="{BB962C8B-B14F-4D97-AF65-F5344CB8AC3E}">
        <p14:creationId xmlns:p14="http://schemas.microsoft.com/office/powerpoint/2010/main" val="2583469417"/>
      </p:ext>
    </p:extLst>
  </p:cSld>
  <p:clrMapOvr>
    <a:masterClrMapping/>
  </p:clrMapOvr>
  <p:transition spd="slow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C6269-03B1-4FC2-B0BB-EA3A26AB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92088"/>
          </a:xfrm>
        </p:spPr>
        <p:txBody>
          <a:bodyPr/>
          <a:lstStyle/>
          <a:p>
            <a:r>
              <a:rPr lang="fr-FR" dirty="0"/>
              <a:t>QUELQUES CHIFFRES </a:t>
            </a:r>
          </a:p>
        </p:txBody>
      </p:sp>
      <p:pic>
        <p:nvPicPr>
          <p:cNvPr id="8" name="Espace réservé du contenu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E1019F2-E96D-44D6-9307-CB7F5E804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64" y="2280256"/>
            <a:ext cx="5452872" cy="3236976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9B324C-DF9A-4BAA-9849-6909E477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Résultat de recherche d'images pour &quot;unasa&quot;">
            <a:extLst>
              <a:ext uri="{FF2B5EF4-FFF2-40B4-BE49-F238E27FC236}">
                <a16:creationId xmlns:a16="http://schemas.microsoft.com/office/drawing/2014/main" id="{B1A9EBA9-B768-4A10-BCD9-17680F0A2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145"/>
            <a:ext cx="1644352" cy="171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8FA1D1-D0A4-43D2-BFD7-58F7250D7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361" y="711571"/>
            <a:ext cx="1800200" cy="1258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589D3E4-E3D0-4413-843D-2F85B5B966E0}"/>
              </a:ext>
            </a:extLst>
          </p:cNvPr>
          <p:cNvSpPr txBox="1"/>
          <p:nvPr/>
        </p:nvSpPr>
        <p:spPr>
          <a:xfrm>
            <a:off x="822176" y="5733256"/>
            <a:ext cx="7278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PLUS DE 100 OGA</a:t>
            </a:r>
          </a:p>
          <a:p>
            <a:pPr algn="ctr"/>
            <a:r>
              <a:rPr lang="fr-FR" sz="2400" b="1" dirty="0"/>
              <a:t>PLUS DE  1 500 PARTICIPANTS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1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D8B9866-26A3-4032-A4DA-553FBB2D7C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3B2176D-2BE0-499A-B341-95254039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4784" y="1700808"/>
            <a:ext cx="10515600" cy="1325563"/>
          </a:xfrm>
        </p:spPr>
        <p:txBody>
          <a:bodyPr/>
          <a:lstStyle/>
          <a:p>
            <a:r>
              <a:rPr lang="fr-FR" dirty="0"/>
              <a:t>Quelques chiffres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8B4365D-3BF1-4881-8BB9-AE425B702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140968"/>
            <a:ext cx="7992888" cy="165618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Le nombre d’OGA participant  37</a:t>
            </a:r>
          </a:p>
          <a:p>
            <a:r>
              <a:rPr lang="fr-FR" b="1" dirty="0">
                <a:solidFill>
                  <a:srgbClr val="002060"/>
                </a:solidFill>
              </a:rPr>
              <a:t>La fréquentation nombre de participants 421</a:t>
            </a:r>
            <a:endParaRPr lang="fr-FR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3" name="Espace réservé du contenu 7">
            <a:extLst>
              <a:ext uri="{FF2B5EF4-FFF2-40B4-BE49-F238E27FC236}">
                <a16:creationId xmlns:a16="http://schemas.microsoft.com/office/drawing/2014/main" id="{44524CD3-DB6F-4BCF-A603-73F832B44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15236"/>
          <a:stretch/>
        </p:blipFill>
        <p:spPr>
          <a:xfrm>
            <a:off x="5580112" y="4725144"/>
            <a:ext cx="3024336" cy="1547013"/>
          </a:xfrm>
          <a:prstGeom prst="rect">
            <a:avLst/>
          </a:prstGeom>
        </p:spPr>
      </p:pic>
      <p:pic>
        <p:nvPicPr>
          <p:cNvPr id="1026" name="Picture 2" descr="Résultat de recherche d'images pour &quot;unasa&quot;">
            <a:extLst>
              <a:ext uri="{FF2B5EF4-FFF2-40B4-BE49-F238E27FC236}">
                <a16:creationId xmlns:a16="http://schemas.microsoft.com/office/drawing/2014/main" id="{9ED00AAD-651C-4DF2-B557-B57D590B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15961"/>
      </p:ext>
    </p:extLst>
  </p:cSld>
  <p:clrMapOvr>
    <a:masterClrMapping/>
  </p:clrMapOvr>
  <p:transition spd="slow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4544" y="1916832"/>
            <a:ext cx="8229600" cy="1143000"/>
          </a:xfrm>
        </p:spPr>
        <p:txBody>
          <a:bodyPr/>
          <a:lstStyle/>
          <a:p>
            <a:r>
              <a:rPr lang="fr-FR" dirty="0"/>
              <a:t>Une satisfaction globale …..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D8B9866-26A3-4032-A4DA-553FBB2D7C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C:\Users\gilles\AppData\Local\Temp\2210761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499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2124AFD-6C39-4E96-8FD6-B9D26EFBA030}"/>
              </a:ext>
            </a:extLst>
          </p:cNvPr>
          <p:cNvSpPr txBox="1">
            <a:spLocks/>
          </p:cNvSpPr>
          <p:nvPr/>
        </p:nvSpPr>
        <p:spPr>
          <a:xfrm>
            <a:off x="683568" y="3068960"/>
            <a:ext cx="482453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2"/>
                </a:solidFill>
              </a:rPr>
              <a:t>Satisfaction globale :  95% </a:t>
            </a:r>
          </a:p>
          <a:p>
            <a:r>
              <a:rPr lang="fr-FR" b="1" dirty="0">
                <a:solidFill>
                  <a:schemeClr val="tx2"/>
                </a:solidFill>
              </a:rPr>
              <a:t>Satisfaction  contenu : 97%  </a:t>
            </a:r>
          </a:p>
          <a:p>
            <a:pPr marL="0" indent="0">
              <a:buFont typeface="Arial" pitchFamily="34" charset="0"/>
              <a:buNone/>
            </a:pPr>
            <a:endParaRPr lang="fr-FR" dirty="0"/>
          </a:p>
          <a:p>
            <a:pPr marL="0" indent="0"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686590"/>
      </p:ext>
    </p:extLst>
  </p:cSld>
  <p:clrMapOvr>
    <a:masterClrMapping/>
  </p:clrMapOvr>
  <p:transition spd="slow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60CEDF95-34C1-491F-B052-13D2A44B5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708920"/>
            <a:ext cx="7432589" cy="230425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nombre d’OGA participant 24 </a:t>
            </a:r>
          </a:p>
          <a:p>
            <a:r>
              <a:rPr lang="fr-FR" b="1" dirty="0">
                <a:solidFill>
                  <a:schemeClr val="tx2"/>
                </a:solidFill>
              </a:rPr>
              <a:t>La fréquentation nombre de participants 88</a:t>
            </a:r>
            <a:endParaRPr lang="fr-FR" sz="3200" b="1" dirty="0">
              <a:solidFill>
                <a:schemeClr val="tx2"/>
              </a:solidFill>
            </a:endParaRPr>
          </a:p>
          <a:p>
            <a:endParaRPr lang="fr-FR" b="1" dirty="0">
              <a:solidFill>
                <a:schemeClr val="tx2"/>
              </a:solidFill>
            </a:endParaRPr>
          </a:p>
          <a:p>
            <a:r>
              <a:rPr lang="fr-FR" b="1" dirty="0">
                <a:solidFill>
                  <a:schemeClr val="tx2"/>
                </a:solidFill>
              </a:rPr>
              <a:t>Indice de satisfaction global : 94%</a:t>
            </a:r>
          </a:p>
          <a:p>
            <a:r>
              <a:rPr lang="fr-FR" b="1" dirty="0">
                <a:solidFill>
                  <a:schemeClr val="tx2"/>
                </a:solidFill>
              </a:rPr>
              <a:t>Pertinence des contenus : 94%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9E65D21-65D9-4CE5-A17C-23F8FB56AD49}"/>
              </a:ext>
            </a:extLst>
          </p:cNvPr>
          <p:cNvSpPr txBox="1"/>
          <p:nvPr/>
        </p:nvSpPr>
        <p:spPr>
          <a:xfrm>
            <a:off x="395536" y="1772816"/>
            <a:ext cx="41783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Cycle fiscalité ECCV-EPS</a:t>
            </a:r>
          </a:p>
          <a:p>
            <a:endParaRPr lang="fr-FR" dirty="0"/>
          </a:p>
        </p:txBody>
      </p:sp>
      <p:pic>
        <p:nvPicPr>
          <p:cNvPr id="18" name="Picture 2" descr="C:\Users\gilles\Documents\gilles\synchro usb\fotolia\bonhomme 3 d detail loupe .jpg">
            <a:extLst>
              <a:ext uri="{FF2B5EF4-FFF2-40B4-BE49-F238E27FC236}">
                <a16:creationId xmlns:a16="http://schemas.microsoft.com/office/drawing/2014/main" id="{B8CB6F3C-9C1F-404F-852D-484D41EA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3031524" cy="27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01472"/>
      </p:ext>
    </p:extLst>
  </p:cSld>
  <p:clrMapOvr>
    <a:masterClrMapping/>
  </p:clrMapOvr>
  <p:transition spd="slow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60CEDF95-34C1-491F-B052-13D2A44B5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708920"/>
            <a:ext cx="7432589" cy="230425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nombre d’OGA participant 9</a:t>
            </a:r>
          </a:p>
          <a:p>
            <a:r>
              <a:rPr lang="fr-FR" b="1" dirty="0">
                <a:solidFill>
                  <a:schemeClr val="tx2"/>
                </a:solidFill>
              </a:rPr>
              <a:t>La fréquentation nombre de participants 176</a:t>
            </a:r>
            <a:endParaRPr lang="fr-FR" sz="3200" b="1" dirty="0">
              <a:solidFill>
                <a:schemeClr val="tx2"/>
              </a:solidFill>
            </a:endParaRPr>
          </a:p>
          <a:p>
            <a:endParaRPr lang="fr-FR" b="1" dirty="0">
              <a:solidFill>
                <a:schemeClr val="tx2"/>
              </a:solidFill>
            </a:endParaRPr>
          </a:p>
          <a:p>
            <a:r>
              <a:rPr lang="fr-FR" b="1" dirty="0">
                <a:solidFill>
                  <a:schemeClr val="tx2"/>
                </a:solidFill>
              </a:rPr>
              <a:t>Indice de satisfaction global : 96%</a:t>
            </a:r>
          </a:p>
          <a:p>
            <a:r>
              <a:rPr lang="fr-FR" b="1" dirty="0">
                <a:solidFill>
                  <a:schemeClr val="tx2"/>
                </a:solidFill>
              </a:rPr>
              <a:t>Pertinence des contenus : 97%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9E65D21-65D9-4CE5-A17C-23F8FB56AD49}"/>
              </a:ext>
            </a:extLst>
          </p:cNvPr>
          <p:cNvSpPr txBox="1"/>
          <p:nvPr/>
        </p:nvSpPr>
        <p:spPr>
          <a:xfrm>
            <a:off x="323528" y="1772816"/>
            <a:ext cx="4147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Adhérents BIC/BNC/BA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8" name="Picture 2" descr="C:\Users\gilles\Documents\gilles\synchro usb\fotolia\bonhomme 3 d detail loupe .jpg">
            <a:extLst>
              <a:ext uri="{FF2B5EF4-FFF2-40B4-BE49-F238E27FC236}">
                <a16:creationId xmlns:a16="http://schemas.microsoft.com/office/drawing/2014/main" id="{B8CB6F3C-9C1F-404F-852D-484D41EA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3031524" cy="27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22305"/>
      </p:ext>
    </p:extLst>
  </p:cSld>
  <p:clrMapOvr>
    <a:masterClrMapping/>
  </p:clrMapOvr>
  <p:transition spd="slow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60CEDF95-34C1-491F-B052-13D2A44B5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708920"/>
            <a:ext cx="7432589" cy="2304256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nombre d’OGA participant 16 </a:t>
            </a:r>
          </a:p>
          <a:p>
            <a:r>
              <a:rPr lang="fr-FR" b="1" dirty="0">
                <a:solidFill>
                  <a:schemeClr val="tx2"/>
                </a:solidFill>
              </a:rPr>
              <a:t>Nombre de participations 133</a:t>
            </a:r>
          </a:p>
          <a:p>
            <a:pPr marL="0" indent="0">
              <a:buNone/>
            </a:pPr>
            <a:r>
              <a:rPr lang="fr-FR" sz="3200" b="1" dirty="0">
                <a:solidFill>
                  <a:schemeClr val="tx2"/>
                </a:solidFill>
              </a:rPr>
              <a:t>    Participants 41 </a:t>
            </a:r>
          </a:p>
          <a:p>
            <a:endParaRPr lang="fr-FR" b="1" dirty="0">
              <a:solidFill>
                <a:schemeClr val="tx2"/>
              </a:solidFill>
            </a:endParaRPr>
          </a:p>
          <a:p>
            <a:r>
              <a:rPr lang="fr-FR" b="1" dirty="0">
                <a:solidFill>
                  <a:schemeClr val="tx2"/>
                </a:solidFill>
              </a:rPr>
              <a:t>Indice de satisfaction global : 97%</a:t>
            </a:r>
          </a:p>
          <a:p>
            <a:r>
              <a:rPr lang="fr-FR" b="1" dirty="0">
                <a:solidFill>
                  <a:schemeClr val="tx2"/>
                </a:solidFill>
              </a:rPr>
              <a:t>Pertinence des contenus : 95%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9E65D21-65D9-4CE5-A17C-23F8FB56AD49}"/>
              </a:ext>
            </a:extLst>
          </p:cNvPr>
          <p:cNvSpPr txBox="1"/>
          <p:nvPr/>
        </p:nvSpPr>
        <p:spPr>
          <a:xfrm>
            <a:off x="251520" y="1988840"/>
            <a:ext cx="8748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Cycle ACTUALITE FISCALE, SOCIALE ET COMPTABLE</a:t>
            </a:r>
          </a:p>
        </p:txBody>
      </p:sp>
      <p:pic>
        <p:nvPicPr>
          <p:cNvPr id="18" name="Picture 2" descr="C:\Users\gilles\Documents\gilles\synchro usb\fotolia\bonhomme 3 d detail loupe .jpg">
            <a:extLst>
              <a:ext uri="{FF2B5EF4-FFF2-40B4-BE49-F238E27FC236}">
                <a16:creationId xmlns:a16="http://schemas.microsoft.com/office/drawing/2014/main" id="{B8CB6F3C-9C1F-404F-852D-484D41EA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3031524" cy="27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963328"/>
      </p:ext>
    </p:extLst>
  </p:cSld>
  <p:clrMapOvr>
    <a:masterClrMapping/>
  </p:clrMapOvr>
  <p:transition spd="slow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60CEDF95-34C1-491F-B052-13D2A44B5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708920"/>
            <a:ext cx="7432589" cy="230425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Le nombre d’OGA participant 2</a:t>
            </a:r>
          </a:p>
          <a:p>
            <a:r>
              <a:rPr lang="fr-FR" b="1" dirty="0">
                <a:solidFill>
                  <a:srgbClr val="002060"/>
                </a:solidFill>
              </a:rPr>
              <a:t>La fréquentation nombre de participants 8</a:t>
            </a:r>
            <a:endParaRPr lang="fr-FR" sz="3200" b="1" dirty="0">
              <a:solidFill>
                <a:srgbClr val="002060"/>
              </a:solidFill>
            </a:endParaRPr>
          </a:p>
          <a:p>
            <a:endParaRPr lang="fr-FR" b="1" dirty="0">
              <a:solidFill>
                <a:srgbClr val="002060"/>
              </a:solidFill>
            </a:endParaRPr>
          </a:p>
          <a:p>
            <a:r>
              <a:rPr lang="fr-FR" b="1" dirty="0">
                <a:solidFill>
                  <a:srgbClr val="002060"/>
                </a:solidFill>
              </a:rPr>
              <a:t>Indice de satisfaction global : 100%</a:t>
            </a:r>
          </a:p>
          <a:p>
            <a:r>
              <a:rPr lang="fr-FR" b="1" dirty="0">
                <a:solidFill>
                  <a:srgbClr val="002060"/>
                </a:solidFill>
              </a:rPr>
              <a:t>Pertinence des contenus : 100%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9E65D21-65D9-4CE5-A17C-23F8FB56AD49}"/>
              </a:ext>
            </a:extLst>
          </p:cNvPr>
          <p:cNvSpPr txBox="1"/>
          <p:nvPr/>
        </p:nvSpPr>
        <p:spPr>
          <a:xfrm>
            <a:off x="323528" y="1916832"/>
            <a:ext cx="806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Membres correspondants Experts-Comptables</a:t>
            </a:r>
          </a:p>
        </p:txBody>
      </p:sp>
      <p:pic>
        <p:nvPicPr>
          <p:cNvPr id="18" name="Picture 2" descr="C:\Users\gilles\Documents\gilles\synchro usb\fotolia\bonhomme 3 d detail loupe .jpg">
            <a:extLst>
              <a:ext uri="{FF2B5EF4-FFF2-40B4-BE49-F238E27FC236}">
                <a16:creationId xmlns:a16="http://schemas.microsoft.com/office/drawing/2014/main" id="{B8CB6F3C-9C1F-404F-852D-484D41EA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3031524" cy="27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80938"/>
      </p:ext>
    </p:extLst>
  </p:cSld>
  <p:clrMapOvr>
    <a:masterClrMapping/>
  </p:clrMapOvr>
  <p:transition spd="slow"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7772400" cy="1470025"/>
          </a:xfrm>
        </p:spPr>
        <p:txBody>
          <a:bodyPr/>
          <a:lstStyle/>
          <a:p>
            <a:r>
              <a:rPr lang="fr-FR" dirty="0"/>
              <a:t>Cette année nous avons traité</a:t>
            </a:r>
          </a:p>
        </p:txBody>
      </p:sp>
      <p:pic>
        <p:nvPicPr>
          <p:cNvPr id="9218" name="Picture 2" descr="C:\Users\gilles\AppData\Local\Temp\15614389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51009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A4492F4-5024-4ED3-B178-7915BA79DFC9}"/>
              </a:ext>
            </a:extLst>
          </p:cNvPr>
          <p:cNvCxnSpPr/>
          <p:nvPr/>
        </p:nvCxnSpPr>
        <p:spPr>
          <a:xfrm>
            <a:off x="5317487" y="3463596"/>
            <a:ext cx="16476" cy="2619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22BC1D0-24E6-4F3C-966A-522E86EA03FB}"/>
              </a:ext>
            </a:extLst>
          </p:cNvPr>
          <p:cNvSpPr txBox="1"/>
          <p:nvPr/>
        </p:nvSpPr>
        <p:spPr>
          <a:xfrm>
            <a:off x="971600" y="3645024"/>
            <a:ext cx="4235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tx2"/>
                </a:solidFill>
              </a:rPr>
              <a:t>L’accès au webinaire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tx2"/>
                </a:solidFill>
              </a:rPr>
              <a:t>Le son</a:t>
            </a:r>
            <a:endParaRPr lang="fr-F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32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illes\AppData\Local\Temp\15614389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51009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A4492F4-5024-4ED3-B178-7915BA79DFC9}"/>
              </a:ext>
            </a:extLst>
          </p:cNvPr>
          <p:cNvCxnSpPr/>
          <p:nvPr/>
        </p:nvCxnSpPr>
        <p:spPr>
          <a:xfrm>
            <a:off x="5317487" y="3463596"/>
            <a:ext cx="16476" cy="2619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2B167D4F-65FC-4C71-972E-46E001B45274}"/>
              </a:ext>
            </a:extLst>
          </p:cNvPr>
          <p:cNvSpPr txBox="1"/>
          <p:nvPr/>
        </p:nvSpPr>
        <p:spPr>
          <a:xfrm>
            <a:off x="611560" y="242088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En court de traitement et en collaboration avec l’</a:t>
            </a:r>
            <a:r>
              <a:rPr lang="fr-FR" sz="2000" b="1" dirty="0" err="1">
                <a:solidFill>
                  <a:srgbClr val="0070C0"/>
                </a:solidFill>
              </a:rPr>
              <a:t>Anprecega</a:t>
            </a:r>
            <a:r>
              <a:rPr lang="fr-FR" sz="2000" b="1" dirty="0">
                <a:solidFill>
                  <a:srgbClr val="0070C0"/>
                </a:solidFill>
              </a:rPr>
              <a:t> pour la saison prochaine.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5DA0BE-86FD-4DF4-8985-8993C6E0B19B}"/>
              </a:ext>
            </a:extLst>
          </p:cNvPr>
          <p:cNvSpPr txBox="1"/>
          <p:nvPr/>
        </p:nvSpPr>
        <p:spPr>
          <a:xfrm>
            <a:off x="389432" y="3212976"/>
            <a:ext cx="4681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2"/>
                </a:solidFill>
              </a:rPr>
              <a:t>A postériori de l’action : synthèse aux OGA de leurs inscrits/participants et transmission du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2"/>
                </a:solidFill>
              </a:rPr>
              <a:t>Synthèse des inscriptions adhérents aux OGA avant l’action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2"/>
                </a:solidFill>
              </a:rPr>
              <a:t>Mise en place d’un code couleur facilitant la lecture à la réception du type d’action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355797-55DE-4AFD-8F16-96F04FB0C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2592288" cy="1470025"/>
          </a:xfrm>
        </p:spPr>
        <p:txBody>
          <a:bodyPr/>
          <a:lstStyle/>
          <a:p>
            <a:r>
              <a:rPr lang="fr-FR" dirty="0"/>
              <a:t>A venir</a:t>
            </a:r>
          </a:p>
        </p:txBody>
      </p:sp>
    </p:spTree>
    <p:extLst>
      <p:ext uri="{BB962C8B-B14F-4D97-AF65-F5344CB8AC3E}">
        <p14:creationId xmlns:p14="http://schemas.microsoft.com/office/powerpoint/2010/main" val="336566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Depuis 10 ans </a:t>
            </a:r>
            <a:br>
              <a:rPr lang="fr-FR" dirty="0"/>
            </a:br>
            <a:r>
              <a:rPr lang="fr-FR" dirty="0"/>
              <a:t>nous avons 3 convictions fortes… </a:t>
            </a:r>
          </a:p>
        </p:txBody>
      </p:sp>
      <p:pic>
        <p:nvPicPr>
          <p:cNvPr id="1027" name="Picture 3" descr="C:\Users\gilles\AppData\Local\Temp\Fotolia_108782631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" y="3356992"/>
            <a:ext cx="9144000" cy="189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4551"/>
      </p:ext>
    </p:extLst>
  </p:cSld>
  <p:clrMapOvr>
    <a:masterClrMapping/>
  </p:clrMapOvr>
  <p:transition spd="slow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40568" y="1628800"/>
            <a:ext cx="8229600" cy="1143000"/>
          </a:xfrm>
        </p:spPr>
        <p:txBody>
          <a:bodyPr/>
          <a:lstStyle/>
          <a:p>
            <a:r>
              <a:rPr lang="fr-FR" dirty="0"/>
              <a:t>Un programme en cours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D8B9866-26A3-4032-A4DA-553FBB2D7C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 descr="C:\Users\gilles\Documents\gilles\synchro usb\iftpe\contenu\images\petit bonhomme\calendrier rendez vous reunion date 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422623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0037630-3BAB-4A75-A42A-79B2863C9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744" y="3068960"/>
            <a:ext cx="4946312" cy="331236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Définir les programmes : 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</a:rPr>
              <a:t>	- Webinaires collaborateurs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</a:rPr>
              <a:t>	- webinaires adhérents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</a:rPr>
              <a:t>	- cycle actualité  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</a:rPr>
              <a:t>	- envisager les webinaires pour  	cabinets comptables </a:t>
            </a: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</a:rPr>
              <a:t>et vous les communiquer pour le mois de  janvier </a:t>
            </a:r>
          </a:p>
        </p:txBody>
      </p:sp>
    </p:spTree>
    <p:extLst>
      <p:ext uri="{BB962C8B-B14F-4D97-AF65-F5344CB8AC3E}">
        <p14:creationId xmlns:p14="http://schemas.microsoft.com/office/powerpoint/2010/main" val="1239074519"/>
      </p:ext>
    </p:extLst>
  </p:cSld>
  <p:clrMapOvr>
    <a:masterClrMapping/>
  </p:clrMapOvr>
  <p:transition spd="slow" advTm="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470025"/>
          </a:xfrm>
        </p:spPr>
        <p:txBody>
          <a:bodyPr/>
          <a:lstStyle/>
          <a:p>
            <a:r>
              <a:rPr lang="fr-FR" dirty="0"/>
              <a:t>Merci de votre attention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B9866-26A3-4032-A4DA-553FBB2D7C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 descr="C:\Users\gilles\AppData\Local\Temp\19568462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3923928" cy="294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9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84785"/>
            <a:ext cx="9144000" cy="1152128"/>
          </a:xfrm>
        </p:spPr>
        <p:txBody>
          <a:bodyPr>
            <a:normAutofit/>
          </a:bodyPr>
          <a:lstStyle/>
          <a:p>
            <a:r>
              <a:rPr lang="fr-FR" sz="2600" b="1" dirty="0">
                <a:ea typeface="Times New Roman"/>
                <a:cs typeface="Times New Roman"/>
              </a:rPr>
              <a:t>L’information est devenue un enjeu majeur </a:t>
            </a:r>
            <a:br>
              <a:rPr lang="fr-FR" sz="2600" b="1" dirty="0">
                <a:ea typeface="Times New Roman"/>
                <a:cs typeface="Times New Roman"/>
              </a:rPr>
            </a:br>
            <a:r>
              <a:rPr lang="fr-FR" sz="2600" b="1" dirty="0">
                <a:ea typeface="Times New Roman"/>
                <a:cs typeface="Times New Roman"/>
              </a:rPr>
              <a:t>pour les indépendants</a:t>
            </a:r>
            <a:endParaRPr lang="fr-FR" sz="2600" dirty="0"/>
          </a:p>
        </p:txBody>
      </p:sp>
      <p:pic>
        <p:nvPicPr>
          <p:cNvPr id="5" name="Picture 2" descr="C:\Users\gilles\Documents\gilles\synchro usb\iftpe\contenu\actualité\actu 2014\05.14\images actu mai\2 versions in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3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5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229600" cy="1143000"/>
          </a:xfrm>
        </p:spPr>
        <p:txBody>
          <a:bodyPr/>
          <a:lstStyle/>
          <a:p>
            <a:r>
              <a:rPr lang="fr-FR" dirty="0"/>
              <a:t>L’image va remplacer l’écrit </a:t>
            </a:r>
          </a:p>
        </p:txBody>
      </p:sp>
      <p:pic>
        <p:nvPicPr>
          <p:cNvPr id="7" name="Picture 3" descr="C:\Users\gilles\Documents\gilles\synchro usb\iftpe\administration\propositions et couts\propos clients\lemalle\ares x.pert\homme numerique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7"/>
            <a:ext cx="4566987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lles\AppData\Local\Temp\Fotolia_134441707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76" y="3825044"/>
            <a:ext cx="3618892" cy="24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07556"/>
      </p:ext>
    </p:extLst>
  </p:cSld>
  <p:clrMapOvr>
    <a:masterClrMapping/>
  </p:clrMapOvr>
  <p:transition spd="slow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1633A-FDFD-44DB-9BB4-88A65024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72231"/>
            <a:ext cx="8229600" cy="792088"/>
          </a:xfrm>
        </p:spPr>
        <p:txBody>
          <a:bodyPr>
            <a:normAutofit/>
          </a:bodyPr>
          <a:lstStyle/>
          <a:p>
            <a:r>
              <a:rPr lang="fr-FR" dirty="0"/>
              <a:t>Nous avons tous « mal au temps » !! </a:t>
            </a:r>
          </a:p>
        </p:txBody>
      </p:sp>
      <p:pic>
        <p:nvPicPr>
          <p:cNvPr id="8" name="Espace réservé du contenu 7" descr="Une image contenant personne, intérieur, femme, skiant&#10;&#10;Description générée automatiquement">
            <a:extLst>
              <a:ext uri="{FF2B5EF4-FFF2-40B4-BE49-F238E27FC236}">
                <a16:creationId xmlns:a16="http://schemas.microsoft.com/office/drawing/2014/main" id="{E106169E-F566-451B-A6F6-730A1E0DE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23" y="2852738"/>
            <a:ext cx="4678754" cy="3273425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7BB8C4-79B9-442C-ABC4-0DB1FDA6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2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036496" cy="1470025"/>
          </a:xfrm>
        </p:spPr>
        <p:txBody>
          <a:bodyPr/>
          <a:lstStyle/>
          <a:p>
            <a:r>
              <a:rPr lang="fr-FR" dirty="0"/>
              <a:t>I la vidéo information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1CC61A-AD14-437E-8B53-E1FAE844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E5AA4D45-2B5A-408F-A7B9-849D7BA4FE4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52936"/>
            <a:ext cx="3347864" cy="3347865"/>
          </a:xfrm>
        </p:spPr>
      </p:pic>
    </p:spTree>
    <p:extLst>
      <p:ext uri="{BB962C8B-B14F-4D97-AF65-F5344CB8AC3E}">
        <p14:creationId xmlns:p14="http://schemas.microsoft.com/office/powerpoint/2010/main" val="145782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1484784"/>
            <a:ext cx="7956376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Aujourd’hui 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0" y="2636912"/>
            <a:ext cx="3975695" cy="3024336"/>
          </a:xfrm>
        </p:spPr>
        <p:txBody>
          <a:bodyPr/>
          <a:lstStyle/>
          <a:p>
            <a:r>
              <a:rPr lang="fr-FR" dirty="0">
                <a:solidFill>
                  <a:srgbClr val="073753"/>
                </a:solidFill>
              </a:rPr>
              <a:t> plus de 100 000 indépendants ont accès, chaque mois à nos vidéos d’information</a:t>
            </a:r>
          </a:p>
        </p:txBody>
      </p:sp>
      <p:pic>
        <p:nvPicPr>
          <p:cNvPr id="2050" name="Picture 2" descr="C:\Users\gilles\Documents\gilles\synchro usb\iftpe\administration\propositions et couts\propos clients\lemalle\ares x.pert\pro independant chef entreprise entrepreneu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542617"/>
            <a:ext cx="4037012" cy="26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68720"/>
      </p:ext>
    </p:extLst>
  </p:cSld>
  <p:clrMapOvr>
    <a:masterClrMapping/>
  </p:clrMapOvr>
  <p:transition spd="slow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6775" y="1317389"/>
            <a:ext cx="7956376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Notre réponse  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-19879" y="2516274"/>
            <a:ext cx="3975695" cy="3937061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73753"/>
                </a:solidFill>
              </a:rPr>
              <a:t>  fournir à vos adhérents  , tous les mois une newsletter vidéo qu’ils reçoivent directement dans leur boîte mail</a:t>
            </a:r>
          </a:p>
          <a:p>
            <a:r>
              <a:rPr lang="fr-FR" dirty="0">
                <a:solidFill>
                  <a:srgbClr val="073753"/>
                </a:solidFill>
              </a:rPr>
              <a:t>3 sujets qui  ne concernent </a:t>
            </a:r>
            <a:r>
              <a:rPr lang="fr-FR" b="1" dirty="0">
                <a:solidFill>
                  <a:srgbClr val="073753"/>
                </a:solidFill>
              </a:rPr>
              <a:t>QUE</a:t>
            </a:r>
            <a:r>
              <a:rPr lang="fr-FR" dirty="0">
                <a:solidFill>
                  <a:srgbClr val="073753"/>
                </a:solidFill>
              </a:rPr>
              <a:t> les indépendants</a:t>
            </a:r>
          </a:p>
        </p:txBody>
      </p:sp>
      <p:pic>
        <p:nvPicPr>
          <p:cNvPr id="2050" name="Picture 2" descr="C:\Users\gilles\Documents\gilles\synchro usb\iftpe\administration\propositions et couts\propos clients\lemalle\ares x.pert\pro independant chef entreprise entrepreneu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542617"/>
            <a:ext cx="4037012" cy="26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97096"/>
      </p:ext>
    </p:extLst>
  </p:cSld>
  <p:clrMapOvr>
    <a:masterClrMapping/>
  </p:clrMapOvr>
  <p:transition spd="slow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505357"/>
            <a:ext cx="7772400" cy="1470025"/>
          </a:xfrm>
        </p:spPr>
        <p:txBody>
          <a:bodyPr/>
          <a:lstStyle/>
          <a:p>
            <a:r>
              <a:rPr lang="fr-FR" dirty="0"/>
              <a:t>II  les webinaires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C2FA1E-78D4-4878-8C62-7BC8B7C33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37" y="2975382"/>
            <a:ext cx="2533926" cy="38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27216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454</Words>
  <Application>Microsoft Office PowerPoint</Application>
  <PresentationFormat>Affichage à l'écran (4:3)</PresentationFormat>
  <Paragraphs>79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2_Thème Office</vt:lpstr>
      <vt:lpstr>3_Thème Office</vt:lpstr>
      <vt:lpstr>Présentation PowerPoint</vt:lpstr>
      <vt:lpstr>Depuis 10 ans  nous avons 3 convictions fortes… </vt:lpstr>
      <vt:lpstr>L’information est devenue un enjeu majeur  pour les indépendants</vt:lpstr>
      <vt:lpstr>L’image va remplacer l’écrit </vt:lpstr>
      <vt:lpstr>Nous avons tous « mal au temps » !! </vt:lpstr>
      <vt:lpstr>I la vidéo information </vt:lpstr>
      <vt:lpstr>Aujourd’hui </vt:lpstr>
      <vt:lpstr>Notre réponse  </vt:lpstr>
      <vt:lpstr>II  les webinaires </vt:lpstr>
      <vt:lpstr>Webinaires et collaborateurs  </vt:lpstr>
      <vt:lpstr>QUELQUES CHIFFRES </vt:lpstr>
      <vt:lpstr>Quelques chiffres</vt:lpstr>
      <vt:lpstr>Une satisfaction globale …..</vt:lpstr>
      <vt:lpstr>Présentation PowerPoint</vt:lpstr>
      <vt:lpstr>Présentation PowerPoint</vt:lpstr>
      <vt:lpstr>Présentation PowerPoint</vt:lpstr>
      <vt:lpstr>Présentation PowerPoint</vt:lpstr>
      <vt:lpstr>Cette année nous avons traité</vt:lpstr>
      <vt:lpstr>A venir</vt:lpstr>
      <vt:lpstr>Un programme en cours </vt:lpstr>
      <vt:lpstr>Merci de votre attention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Suivi webinaires</dc:title>
  <dc:creator>gilles</dc:creator>
  <cp:lastModifiedBy> </cp:lastModifiedBy>
  <cp:revision>41</cp:revision>
  <cp:lastPrinted>2018-09-19T08:47:22Z</cp:lastPrinted>
  <dcterms:created xsi:type="dcterms:W3CDTF">2018-09-17T14:30:42Z</dcterms:created>
  <dcterms:modified xsi:type="dcterms:W3CDTF">2019-11-19T13:22:56Z</dcterms:modified>
</cp:coreProperties>
</file>