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8" r:id="rId10"/>
    <p:sldId id="269" r:id="rId11"/>
    <p:sldId id="272" r:id="rId12"/>
    <p:sldId id="281" r:id="rId13"/>
    <p:sldId id="282" r:id="rId14"/>
    <p:sldId id="286" r:id="rId15"/>
    <p:sldId id="276" r:id="rId16"/>
    <p:sldId id="280" r:id="rId17"/>
    <p:sldId id="279" r:id="rId18"/>
    <p:sldId id="284" r:id="rId19"/>
    <p:sldId id="283" r:id="rId20"/>
    <p:sldId id="285" r:id="rId21"/>
    <p:sldId id="287" r:id="rId22"/>
    <p:sldId id="290" r:id="rId23"/>
    <p:sldId id="291" r:id="rId24"/>
    <p:sldId id="292" r:id="rId25"/>
    <p:sldId id="295" r:id="rId26"/>
    <p:sldId id="296" r:id="rId27"/>
    <p:sldId id="294" r:id="rId28"/>
    <p:sldId id="29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42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67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7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17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3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4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4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54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B838-FE32-7042-A991-66AD4FE361E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76AB-7447-1C48-AA22-C42DF37EEA44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9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7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4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9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69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8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70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88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0D69D7-33DD-6B41-AB12-209DF816F2A0}" type="datetimeFigureOut">
              <a:rPr lang="fr-FR" smtClean="0"/>
              <a:t>13/09/2019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93FCA7-F007-694E-B571-72A8D97DDB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7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unasa.fr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0ED7F95-78A4-E941-8AF0-D3526203E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895" y="3566264"/>
            <a:ext cx="8980937" cy="1793167"/>
          </a:xfrm>
        </p:spPr>
        <p:txBody>
          <a:bodyPr/>
          <a:lstStyle/>
          <a:p>
            <a:pPr marL="182880"/>
            <a:r>
              <a:rPr lang="fr-FR" dirty="0">
                <a:solidFill>
                  <a:srgbClr val="002060"/>
                </a:solidFill>
              </a:rPr>
              <a:t>Séminaire d’information décentralisé de l’UNASA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96077" y="5878359"/>
            <a:ext cx="5361272" cy="778201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rgbClr val="002060"/>
                </a:solidFill>
              </a:rPr>
              <a:t>Séville, du 7 au 11 juin 2019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911685" y="2179052"/>
            <a:ext cx="8662737" cy="3342105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 marL="45720" indent="0">
              <a:buNone/>
            </a:pPr>
            <a:r>
              <a:rPr lang="fr-FR" sz="3600" b="1" dirty="0">
                <a:solidFill>
                  <a:srgbClr val="002060"/>
                </a:solidFill>
              </a:rPr>
              <a:t>LA DOCUMENTATION EN ACCÈS RÉSERVÉ AUX MEMBRES CORRESPONDANTS DE L’ASSOCIATION</a:t>
            </a:r>
          </a:p>
          <a:p>
            <a:pPr marL="4572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Identifiants : sigle de l’OGA/</a:t>
            </a:r>
            <a:r>
              <a:rPr lang="fr-FR" sz="3200" b="1" dirty="0" err="1">
                <a:solidFill>
                  <a:srgbClr val="002060"/>
                </a:solidFill>
              </a:rPr>
              <a:t>n°d’agrément</a:t>
            </a:r>
            <a:endParaRPr lang="fr-FR" sz="32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000" b="1" dirty="0">
              <a:solidFill>
                <a:srgbClr val="0000FF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18106" y="2887579"/>
            <a:ext cx="8011695" cy="334210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4572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LA DOCUMENTATION EN ACCÈS RÉSERVÉ AUX MEMBRES DE L’ASSOCIATION</a:t>
            </a:r>
          </a:p>
          <a:p>
            <a:pPr marL="45720" indent="0">
              <a:buNone/>
            </a:pPr>
            <a:r>
              <a:rPr lang="fr-FR" sz="3200" b="1" dirty="0">
                <a:solidFill>
                  <a:srgbClr val="002060"/>
                </a:solidFill>
              </a:rPr>
              <a:t>Identifiants : irollet75/ irollet75</a:t>
            </a:r>
            <a:endParaRPr lang="fr-FR" sz="4000" b="1" dirty="0">
              <a:solidFill>
                <a:srgbClr val="0000FF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0" y="762867"/>
            <a:ext cx="1834365" cy="12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2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18106" y="654909"/>
            <a:ext cx="8011695" cy="5574776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5" y="628315"/>
            <a:ext cx="2270857" cy="157118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901F75-EAB5-5E45-97CC-40DCF457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63" y="628315"/>
            <a:ext cx="41148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42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24630" y="762867"/>
            <a:ext cx="10942740" cy="5156019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45720" indent="0">
              <a:buNone/>
            </a:pPr>
            <a:endParaRPr lang="fr-FR" sz="40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LES FORMATIONS 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0" y="762867"/>
            <a:ext cx="1834365" cy="126918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6E5D41-A2B0-BE43-A52B-0D6BEBC75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444" y="628650"/>
            <a:ext cx="5486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0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90152" y="2146173"/>
            <a:ext cx="8011695" cy="3342105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45720" indent="0">
              <a:buNone/>
            </a:pPr>
            <a:endParaRPr lang="fr-FR" sz="40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LA BASE DOCUMENTAIRE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30" y="762867"/>
            <a:ext cx="1834365" cy="126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6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58212" y="548105"/>
            <a:ext cx="8809789" cy="6096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fr-FR" sz="4800" dirty="0">
                <a:solidFill>
                  <a:srgbClr val="0000FF"/>
                </a:solidFill>
              </a:rPr>
              <a:t>La base documentaire </a:t>
            </a:r>
          </a:p>
          <a:p>
            <a:pPr marL="45720" indent="0" algn="ctr">
              <a:buNone/>
            </a:pPr>
            <a:endParaRPr lang="fr-FR" sz="4800" dirty="0">
              <a:solidFill>
                <a:srgbClr val="0000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C37E3C-7958-7F47-9DCC-048C9D0E6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608" y="0"/>
            <a:ext cx="11548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33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4" y="2644170"/>
            <a:ext cx="3632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sz="4800" b="1" dirty="0">
                <a:solidFill>
                  <a:srgbClr val="002060"/>
                </a:solidFill>
              </a:rPr>
              <a:t>LE GUIDE 2035 </a:t>
            </a:r>
            <a:endParaRPr lang="fr-FR" sz="4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553D76-26BA-4E47-B0A3-CC436D396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270" y="481914"/>
            <a:ext cx="6301946" cy="5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3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15546" y="1334529"/>
            <a:ext cx="9852454" cy="55234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LE GUIDE </a:t>
            </a: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TVA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B9FEC8-17E6-FF48-B05A-7D8735D7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324" y="652448"/>
            <a:ext cx="5634681" cy="562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03189" y="667264"/>
            <a:ext cx="9852454" cy="552347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LA COLLECTION</a:t>
            </a:r>
          </a:p>
          <a:p>
            <a:pPr marL="4572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LE PLUS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8032A0-D638-2646-8C6F-6A7784FF5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505" y="654907"/>
            <a:ext cx="5659149" cy="54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0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4" y="2644170"/>
            <a:ext cx="37729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LES FICHES PRATIQUES 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C2B435-36F6-7B46-B901-66D6BA79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80768"/>
            <a:ext cx="5881815" cy="56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245896" y="2593474"/>
            <a:ext cx="8422105" cy="40105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400" dirty="0"/>
              <a:t>Atelier de réflexion </a:t>
            </a:r>
          </a:p>
          <a:p>
            <a:pPr marL="45720" indent="0" algn="just">
              <a:buNone/>
            </a:pPr>
            <a:r>
              <a:rPr lang="fr-FR" sz="4400" dirty="0"/>
              <a:t>sur le bon usage de la documentation de l’UNASA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5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4" y="2644170"/>
            <a:ext cx="3772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EXPERTS 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7D28D1-9335-2049-ABE5-2236C55F4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318" y="518984"/>
            <a:ext cx="6704049" cy="58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1" y="874643"/>
            <a:ext cx="94620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algn="ctr"/>
            <a:r>
              <a:rPr lang="fr-FR" sz="3600" b="1" dirty="0">
                <a:solidFill>
                  <a:srgbClr val="C00000"/>
                </a:solidFill>
              </a:rPr>
              <a:t>LES EVOLUTIONS DE LA DOCUMENTATION</a:t>
            </a:r>
          </a:p>
          <a:p>
            <a:endParaRPr lang="fr-FR" sz="3600" dirty="0">
              <a:solidFill>
                <a:srgbClr val="C00000"/>
              </a:solidFill>
            </a:endParaRPr>
          </a:p>
          <a:p>
            <a:r>
              <a:rPr lang="fr-FR" sz="3600" dirty="0">
                <a:solidFill>
                  <a:srgbClr val="C00000"/>
                </a:solidFill>
              </a:rPr>
              <a:t>Ce qui est maintenu : </a:t>
            </a:r>
          </a:p>
          <a:p>
            <a:pPr marL="571500" indent="-571500">
              <a:buFont typeface="Wingdings" pitchFamily="2" charset="2"/>
              <a:buChar char="v"/>
            </a:pPr>
            <a:endParaRPr lang="fr-FR" sz="3600" dirty="0"/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/>
              <a:t>La collection LE PLUS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/>
              <a:t>Le Guide d’installation en Profession libérale</a:t>
            </a:r>
          </a:p>
          <a:p>
            <a:endParaRPr lang="fr-FR" sz="3600" dirty="0">
              <a:solidFill>
                <a:srgbClr val="C0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336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1" y="874643"/>
            <a:ext cx="94620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sz="3600" dirty="0">
              <a:solidFill>
                <a:srgbClr val="C00000"/>
              </a:solidFill>
            </a:endParaRPr>
          </a:p>
          <a:p>
            <a:r>
              <a:rPr lang="fr-FR" sz="4000" dirty="0">
                <a:solidFill>
                  <a:srgbClr val="C00000"/>
                </a:solidFill>
              </a:rPr>
              <a:t>Ce qui va évoluer : </a:t>
            </a:r>
          </a:p>
          <a:p>
            <a:r>
              <a:rPr lang="fr-FR" sz="4000" dirty="0">
                <a:solidFill>
                  <a:srgbClr val="C00000"/>
                </a:solidFill>
              </a:rPr>
              <a:t>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/>
              <a:t>La newsletter, en fonction des avancées des travaux dans le cadre de l’ALLIANCE FCGA UNASA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/>
              <a:t>Le Guide 2035 en 2020  </a:t>
            </a:r>
          </a:p>
          <a:p>
            <a:endParaRPr lang="fr-FR" sz="3600" dirty="0">
              <a:solidFill>
                <a:srgbClr val="C0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309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1" y="874643"/>
            <a:ext cx="946205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sz="3600" dirty="0">
              <a:solidFill>
                <a:srgbClr val="C00000"/>
              </a:solidFill>
            </a:endParaRPr>
          </a:p>
          <a:p>
            <a:r>
              <a:rPr lang="fr-FR" sz="4000" dirty="0">
                <a:solidFill>
                  <a:srgbClr val="C00000"/>
                </a:solidFill>
              </a:rPr>
              <a:t>Ce qui est soumis à étude : </a:t>
            </a:r>
          </a:p>
          <a:p>
            <a:r>
              <a:rPr lang="fr-FR" sz="4000" dirty="0">
                <a:solidFill>
                  <a:srgbClr val="C00000"/>
                </a:solidFill>
              </a:rPr>
              <a:t>Maintien ou pas, sous quelle forme ?</a:t>
            </a:r>
          </a:p>
          <a:p>
            <a:r>
              <a:rPr lang="fr-FR" sz="4000" dirty="0">
                <a:solidFill>
                  <a:srgbClr val="C00000"/>
                </a:solidFill>
              </a:rPr>
              <a:t> </a:t>
            </a:r>
            <a:endParaRPr lang="fr-FR" sz="3600" dirty="0"/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/>
              <a:t>La partie EXPERT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fr-FR" sz="3600" dirty="0"/>
              <a:t>Les fiches pratiques : fiscales, juridiques et sociales </a:t>
            </a:r>
          </a:p>
          <a:p>
            <a:pPr marL="571500" indent="-571500">
              <a:buFont typeface="Wingdings" pitchFamily="2" charset="2"/>
              <a:buChar char="v"/>
            </a:pPr>
            <a:endParaRPr lang="fr-FR" sz="3600" dirty="0"/>
          </a:p>
          <a:p>
            <a:endParaRPr lang="fr-FR" sz="3600" dirty="0">
              <a:solidFill>
                <a:srgbClr val="C0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1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0" y="874643"/>
            <a:ext cx="1035442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</a:rPr>
              <a:t>LA FORMATION  EN 2019</a:t>
            </a:r>
            <a:endParaRPr lang="fr-FR" sz="3600" dirty="0"/>
          </a:p>
          <a:p>
            <a:pPr marL="571500" indent="-571500">
              <a:buFont typeface="Wingdings" pitchFamily="2" charset="2"/>
              <a:buChar char="q"/>
            </a:pPr>
            <a:r>
              <a:rPr lang="fr-FR" sz="3600" b="1" dirty="0">
                <a:solidFill>
                  <a:srgbClr val="002060"/>
                </a:solidFill>
              </a:rPr>
              <a:t>Les formations en marque blanche d’AG2R LA MONDIALE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/>
              <a:t>Fusion AGIRC ARRCO, loi PACTE et épargne, réforme des retraites : à quoi s’attendre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/>
              <a:t>LFSS 2019, nouveautés et impacts : comment accompagner vos adhérents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/>
              <a:t>Liquidation des retraites : 62 ou 63 ans en 2019</a:t>
            </a:r>
          </a:p>
          <a:p>
            <a:endParaRPr lang="fr-FR" sz="3600" dirty="0"/>
          </a:p>
          <a:p>
            <a:endParaRPr lang="fr-FR" sz="3600" dirty="0">
              <a:solidFill>
                <a:srgbClr val="C0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7255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1" y="874643"/>
            <a:ext cx="94620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</a:rPr>
              <a:t>LA FORMATION  EN 2019</a:t>
            </a:r>
            <a:endParaRPr lang="fr-FR" sz="3600" dirty="0"/>
          </a:p>
          <a:p>
            <a:endParaRPr lang="fr-FR" sz="3600" dirty="0"/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/>
              <a:t>CIPAV/RSI : l’heure des choix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/>
              <a:t>Le PAS : stratégie retraite et rémunération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/>
              <a:t>La transmission d’entreprise</a:t>
            </a:r>
          </a:p>
          <a:p>
            <a:pPr marL="571500" indent="-571500">
              <a:buFont typeface="Wingdings" pitchFamily="2" charset="2"/>
              <a:buChar char="ü"/>
            </a:pPr>
            <a:endParaRPr lang="fr-FR" sz="3600" dirty="0">
              <a:solidFill>
                <a:srgbClr val="C00000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195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0" y="874643"/>
            <a:ext cx="1035442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000" dirty="0">
                <a:solidFill>
                  <a:srgbClr val="C00000"/>
                </a:solidFill>
              </a:rPr>
              <a:t>LA FORMATION  EN 2019</a:t>
            </a:r>
            <a:endParaRPr lang="fr-FR" sz="3600" dirty="0"/>
          </a:p>
          <a:p>
            <a:pPr marL="571500" indent="-571500">
              <a:buFont typeface="Wingdings" pitchFamily="2" charset="2"/>
              <a:buChar char="q"/>
            </a:pPr>
            <a:r>
              <a:rPr lang="fr-FR" sz="3600" b="1" dirty="0">
                <a:solidFill>
                  <a:srgbClr val="002060"/>
                </a:solidFill>
              </a:rPr>
              <a:t>Les webinaires </a:t>
            </a:r>
          </a:p>
          <a:p>
            <a:endParaRPr lang="fr-FR" sz="3600" b="1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Différences entre immobilisations et charges BIC/BNC (Directeurs)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Financement du véhicule professionnel (Adhérents BNC)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La SCI (Adhérents BIC/BNC/BA)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Cotisation  loi Madelin (Directeurs)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Améliorer l’utilisation du FEC (Directeurs)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fr-FR" sz="2800" dirty="0">
                <a:solidFill>
                  <a:srgbClr val="002060"/>
                </a:solidFill>
              </a:rPr>
              <a:t>L’EPS (Membres correspondants)</a:t>
            </a:r>
          </a:p>
          <a:p>
            <a:pPr marL="457200" indent="-457200">
              <a:buFont typeface="Wingdings" pitchFamily="2" charset="2"/>
              <a:buChar char="ü"/>
            </a:pPr>
            <a:endParaRPr lang="fr-FR" sz="2800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4973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1" y="874643"/>
            <a:ext cx="101776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4000" dirty="0">
                <a:solidFill>
                  <a:srgbClr val="C00000"/>
                </a:solidFill>
              </a:rPr>
              <a:t>QUELS SONT VOS BESOINS EN FORMATION ET INFORMATION</a:t>
            </a:r>
          </a:p>
          <a:p>
            <a:endParaRPr lang="fr-FR" sz="4000" dirty="0">
              <a:solidFill>
                <a:srgbClr val="C00000"/>
              </a:solidFill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fr-FR" sz="4000" dirty="0"/>
              <a:t>Lors du Séminaire de novembre 2019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fr-FR" sz="4000" dirty="0"/>
              <a:t>Pendant l’année </a:t>
            </a:r>
          </a:p>
          <a:p>
            <a:endParaRPr lang="fr-FR" sz="4000" dirty="0">
              <a:solidFill>
                <a:srgbClr val="C00000"/>
              </a:solidFill>
            </a:endParaRPr>
          </a:p>
          <a:p>
            <a:endParaRPr lang="fr-FR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5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A2328-44A1-654A-85FA-42A62BEBD053}"/>
              </a:ext>
            </a:extLst>
          </p:cNvPr>
          <p:cNvSpPr/>
          <p:nvPr/>
        </p:nvSpPr>
        <p:spPr>
          <a:xfrm>
            <a:off x="823782" y="685800"/>
            <a:ext cx="10695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fr-FR" sz="44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fr-FR" sz="4400" b="1" dirty="0">
                <a:solidFill>
                  <a:srgbClr val="002060"/>
                </a:solidFill>
              </a:rPr>
              <a:t> </a:t>
            </a:r>
            <a:endParaRPr lang="fr-FR" sz="4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4A80B0-6DBB-B14D-B604-29FEEAFCF841}"/>
              </a:ext>
            </a:extLst>
          </p:cNvPr>
          <p:cNvSpPr txBox="1"/>
          <p:nvPr/>
        </p:nvSpPr>
        <p:spPr>
          <a:xfrm>
            <a:off x="1013791" y="874643"/>
            <a:ext cx="94620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sz="3600" dirty="0">
              <a:solidFill>
                <a:srgbClr val="C00000"/>
              </a:solidFill>
            </a:endParaRPr>
          </a:p>
          <a:p>
            <a:pPr algn="ctr"/>
            <a:r>
              <a:rPr lang="fr-FR" sz="4800" dirty="0">
                <a:solidFill>
                  <a:srgbClr val="C00000"/>
                </a:solidFill>
              </a:rPr>
              <a:t>Merci pour votre attention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954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820736" y="1891525"/>
            <a:ext cx="6456948" cy="3161739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0" indent="0" algn="ctr">
              <a:buNone/>
            </a:pPr>
            <a:r>
              <a:rPr lang="fr-FR" sz="5400" dirty="0"/>
              <a:t>LE POINT </a:t>
            </a:r>
          </a:p>
          <a:p>
            <a:pPr marL="45720" indent="0">
              <a:buNone/>
            </a:pPr>
            <a:r>
              <a:rPr lang="fr-FR" sz="5400" dirty="0"/>
              <a:t>   SUR L’EXISTANT</a:t>
            </a:r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8316" y="3302000"/>
            <a:ext cx="8515684" cy="3288633"/>
          </a:xfrm>
        </p:spPr>
        <p:txBody>
          <a:bodyPr>
            <a:normAutofit fontScale="90000"/>
          </a:bodyPr>
          <a:lstStyle/>
          <a:p>
            <a:r>
              <a:rPr lang="fr-FR" dirty="0"/>
              <a:t>- Un accès tout public</a:t>
            </a:r>
            <a:br>
              <a:rPr lang="fr-FR" dirty="0"/>
            </a:br>
            <a:r>
              <a:rPr lang="fr-FR" dirty="0"/>
              <a:t>- Un accès réservé aux membres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010526" y="1390316"/>
            <a:ext cx="6256420" cy="1737895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4400" dirty="0">
                <a:hlinkClick r:id="rId2"/>
              </a:rPr>
              <a:t>http://www.unasa.fr</a:t>
            </a:r>
            <a:endParaRPr lang="fr-FR" sz="4400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3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473158" y="2887579"/>
            <a:ext cx="7356642" cy="2433052"/>
          </a:xfrm>
        </p:spPr>
        <p:txBody>
          <a:bodyPr>
            <a:normAutofit/>
          </a:bodyPr>
          <a:lstStyle/>
          <a:p>
            <a:endParaRPr lang="fr-FR" dirty="0"/>
          </a:p>
          <a:p>
            <a:pPr marL="45720" indent="0">
              <a:buNone/>
            </a:pPr>
            <a:r>
              <a:rPr lang="fr-FR" sz="4000" b="1" dirty="0">
                <a:solidFill>
                  <a:srgbClr val="002060"/>
                </a:solidFill>
              </a:rPr>
              <a:t>LA DOCUMENTATION EN ACCÈS TOUT PUBLIC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152317" y="2219158"/>
            <a:ext cx="8328525" cy="4157578"/>
          </a:xfrm>
        </p:spPr>
        <p:txBody>
          <a:bodyPr>
            <a:normAutofit/>
          </a:bodyPr>
          <a:lstStyle/>
          <a:p>
            <a:pPr algn="just"/>
            <a:r>
              <a:rPr lang="fr-FR" sz="4400" dirty="0"/>
              <a:t>STATISTIQUES DE L’UNASA</a:t>
            </a:r>
          </a:p>
          <a:p>
            <a:pPr marL="45720" indent="0" algn="ctr">
              <a:buNone/>
            </a:pPr>
            <a:r>
              <a:rPr lang="fr-FR" sz="2400" dirty="0"/>
              <a:t>Les données statistiques</a:t>
            </a:r>
            <a:br>
              <a:rPr lang="fr-FR" sz="2400" dirty="0"/>
            </a:br>
            <a:r>
              <a:rPr lang="fr-FR" sz="2400" dirty="0"/>
              <a:t>de la profession libérale en France 2018 – exercice 2017</a:t>
            </a:r>
          </a:p>
          <a:p>
            <a:pPr marL="45720" indent="0" algn="ctr">
              <a:buNone/>
            </a:pPr>
            <a:endParaRPr lang="fr-FR" sz="2400" dirty="0"/>
          </a:p>
          <a:p>
            <a:pPr marL="45720" indent="0" algn="just">
              <a:buNone/>
            </a:pPr>
            <a:r>
              <a:rPr lang="fr-FR" sz="2400" dirty="0"/>
              <a:t>- Accès libre aux données nationales, régionales voire départementales par profession (grâce au logiciel clic </a:t>
            </a:r>
            <a:r>
              <a:rPr lang="fr-FR" sz="2400" dirty="0" err="1"/>
              <a:t>stats</a:t>
            </a:r>
            <a:r>
              <a:rPr lang="fr-FR" sz="2400" dirty="0"/>
              <a:t>)</a:t>
            </a:r>
          </a:p>
          <a:p>
            <a:pPr marL="45720" indent="0" algn="just">
              <a:buNone/>
            </a:pPr>
            <a:endParaRPr lang="fr-FR" sz="2400" dirty="0"/>
          </a:p>
          <a:p>
            <a:pPr marL="45720" indent="0" algn="just">
              <a:buNone/>
            </a:pPr>
            <a:r>
              <a:rPr lang="fr-FR" sz="2400" dirty="0"/>
              <a:t>- Accès libre au recueil PDF édition 2018 – exercice 2017</a:t>
            </a:r>
            <a:endParaRPr lang="fr-FR" dirty="0"/>
          </a:p>
        </p:txBody>
      </p:sp>
      <p:pic>
        <p:nvPicPr>
          <p:cNvPr id="4" name="Image 3" descr="UNAS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5" y="120317"/>
            <a:ext cx="2559948" cy="177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72D7863-E305-7640-8C9A-14741E9EE0E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1600" y="605481"/>
            <a:ext cx="8208953" cy="5585253"/>
          </a:xfrm>
        </p:spPr>
      </p:pic>
    </p:spTree>
    <p:extLst>
      <p:ext uri="{BB962C8B-B14F-4D97-AF65-F5344CB8AC3E}">
        <p14:creationId xmlns:p14="http://schemas.microsoft.com/office/powerpoint/2010/main" val="386028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8E53C89-03AE-D64B-9F32-32B0334399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14054" y="637381"/>
            <a:ext cx="4176584" cy="558323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38ACAC-7E0A-6842-8B31-D52A7B0AEB02}"/>
              </a:ext>
            </a:extLst>
          </p:cNvPr>
          <p:cNvSpPr/>
          <p:nvPr/>
        </p:nvSpPr>
        <p:spPr>
          <a:xfrm>
            <a:off x="1013255" y="2623922"/>
            <a:ext cx="7970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LE GUIDE D’INSTALLATION EN PROFESSION LIBERALE</a:t>
            </a:r>
          </a:p>
        </p:txBody>
      </p:sp>
    </p:spTree>
    <p:extLst>
      <p:ext uri="{BB962C8B-B14F-4D97-AF65-F5344CB8AC3E}">
        <p14:creationId xmlns:p14="http://schemas.microsoft.com/office/powerpoint/2010/main" val="25654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80A24D1-0191-A64A-8105-922A492D0BC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486386" y="966488"/>
            <a:ext cx="3993041" cy="543431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00EE7F-BBB3-2240-A009-F830A9E1A19D}"/>
              </a:ext>
            </a:extLst>
          </p:cNvPr>
          <p:cNvSpPr/>
          <p:nvPr/>
        </p:nvSpPr>
        <p:spPr>
          <a:xfrm>
            <a:off x="1161204" y="2453501"/>
            <a:ext cx="58897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LA LETTRE DES ADHÉRENTS </a:t>
            </a:r>
          </a:p>
          <a:p>
            <a:r>
              <a:rPr lang="fr-FR" sz="3200" dirty="0"/>
              <a:t>DE L’UNASA</a:t>
            </a:r>
          </a:p>
        </p:txBody>
      </p:sp>
    </p:spTree>
    <p:extLst>
      <p:ext uri="{BB962C8B-B14F-4D97-AF65-F5344CB8AC3E}">
        <p14:creationId xmlns:p14="http://schemas.microsoft.com/office/powerpoint/2010/main" val="726620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{B2CF278A-EAEC-4C4A-8247-B6B8DBAD41E2}tf10001064</Template>
  <TotalTime>149</TotalTime>
  <Words>347</Words>
  <Application>Microsoft Macintosh PowerPoint</Application>
  <PresentationFormat>Grand écran</PresentationFormat>
  <Paragraphs>156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Arial</vt:lpstr>
      <vt:lpstr>Garamond</vt:lpstr>
      <vt:lpstr>Wingdings</vt:lpstr>
      <vt:lpstr>Organique</vt:lpstr>
      <vt:lpstr>Séminaire d’information décentralisé de l’UNASA</vt:lpstr>
      <vt:lpstr>Présentation PowerPoint</vt:lpstr>
      <vt:lpstr>Présentation PowerPoint</vt:lpstr>
      <vt:lpstr>- Un accès tout public - Un accès réservé aux membres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Rollet</dc:creator>
  <cp:lastModifiedBy>Isabelle Rollet</cp:lastModifiedBy>
  <cp:revision>22</cp:revision>
  <cp:lastPrinted>2019-06-06T16:02:48Z</cp:lastPrinted>
  <dcterms:created xsi:type="dcterms:W3CDTF">2019-06-05T09:36:26Z</dcterms:created>
  <dcterms:modified xsi:type="dcterms:W3CDTF">2019-09-13T15:42:47Z</dcterms:modified>
</cp:coreProperties>
</file>