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57" r:id="rId1"/>
  </p:sldMasterIdLst>
  <p:sldIdLst>
    <p:sldId id="256" r:id="rId2"/>
    <p:sldId id="296" r:id="rId3"/>
    <p:sldId id="298" r:id="rId4"/>
    <p:sldId id="297" r:id="rId5"/>
    <p:sldId id="299" r:id="rId6"/>
    <p:sldId id="302" r:id="rId7"/>
    <p:sldId id="300" r:id="rId8"/>
    <p:sldId id="303" r:id="rId9"/>
    <p:sldId id="301" r:id="rId10"/>
    <p:sldId id="304" r:id="rId11"/>
    <p:sldId id="287" r:id="rId12"/>
    <p:sldId id="305" r:id="rId13"/>
    <p:sldId id="288" r:id="rId14"/>
    <p:sldId id="312" r:id="rId15"/>
    <p:sldId id="289" r:id="rId16"/>
    <p:sldId id="291" r:id="rId17"/>
    <p:sldId id="309" r:id="rId18"/>
    <p:sldId id="308" r:id="rId19"/>
    <p:sldId id="310" r:id="rId20"/>
    <p:sldId id="311" r:id="rId21"/>
    <p:sldId id="32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3739" autoAdjust="0"/>
  </p:normalViewPr>
  <p:slideViewPr>
    <p:cSldViewPr snapToGrid="0" snapToObjects="1">
      <p:cViewPr varScale="1">
        <p:scale>
          <a:sx n="94" d="100"/>
          <a:sy n="94" d="100"/>
        </p:scale>
        <p:origin x="21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87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70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12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7517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27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199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7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48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09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02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00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39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7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8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03FB838-FE32-7042-A991-66AD4FE361E0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C9E76AB-7447-1C48-AA22-C42DF37EEA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59" r:id="rId2"/>
    <p:sldLayoutId id="2147484560" r:id="rId3"/>
    <p:sldLayoutId id="2147484561" r:id="rId4"/>
    <p:sldLayoutId id="2147484562" r:id="rId5"/>
    <p:sldLayoutId id="2147484563" r:id="rId6"/>
    <p:sldLayoutId id="2147484564" r:id="rId7"/>
    <p:sldLayoutId id="2147484565" r:id="rId8"/>
    <p:sldLayoutId id="2147484566" r:id="rId9"/>
    <p:sldLayoutId id="2147484567" r:id="rId10"/>
    <p:sldLayoutId id="2147484568" r:id="rId11"/>
    <p:sldLayoutId id="2147484569" r:id="rId12"/>
    <p:sldLayoutId id="2147484570" r:id="rId13"/>
    <p:sldLayoutId id="2147484571" r:id="rId14"/>
    <p:sldLayoutId id="2147484572" r:id="rId15"/>
    <p:sldLayoutId id="2147484573" r:id="rId16"/>
    <p:sldLayoutId id="214748457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4907" y="2040469"/>
            <a:ext cx="9224209" cy="1793167"/>
          </a:xfrm>
        </p:spPr>
        <p:txBody>
          <a:bodyPr/>
          <a:lstStyle/>
          <a:p>
            <a:r>
              <a:rPr lang="fr-FR" sz="4800" dirty="0"/>
              <a:t>SEMINAIRE DE FORMATION </a:t>
            </a:r>
            <a:br>
              <a:rPr lang="fr-FR" sz="4800" dirty="0"/>
            </a:br>
            <a:r>
              <a:rPr lang="fr-FR" sz="4800" dirty="0"/>
              <a:t>ET D’INFORMATION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6897" y="4738646"/>
            <a:ext cx="7670205" cy="882119"/>
          </a:xfrm>
        </p:spPr>
        <p:txBody>
          <a:bodyPr>
            <a:noAutofit/>
          </a:bodyPr>
          <a:lstStyle/>
          <a:p>
            <a:r>
              <a:rPr lang="fr-FR" sz="3200" dirty="0"/>
              <a:t>Séville, du 7 au 11 juin 2019</a:t>
            </a:r>
          </a:p>
        </p:txBody>
      </p:sp>
      <p:pic>
        <p:nvPicPr>
          <p:cNvPr id="4" name="Image 3" descr="UNAS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32" y="162105"/>
            <a:ext cx="2060811" cy="142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44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D1BD1-807E-0A43-9520-6E5114BAA0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559" y="731519"/>
            <a:ext cx="8052178" cy="414073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fr-FR" sz="2400" dirty="0"/>
          </a:p>
          <a:p>
            <a:pPr marL="45720" indent="0">
              <a:buNone/>
            </a:pPr>
            <a:endParaRPr lang="fr-FR" sz="24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fr-FR" sz="4000" dirty="0">
                <a:solidFill>
                  <a:srgbClr val="002060"/>
                </a:solidFill>
              </a:rPr>
              <a:t> </a:t>
            </a:r>
            <a:r>
              <a:rPr lang="fr-FR" sz="4000" u="sng" dirty="0">
                <a:solidFill>
                  <a:srgbClr val="002060"/>
                </a:solidFill>
              </a:rPr>
              <a:t>LES EVOLUTIONS REGLEMENTAIRES  </a:t>
            </a:r>
          </a:p>
          <a:p>
            <a:pPr marL="45720" indent="0">
              <a:buNone/>
            </a:pPr>
            <a:endParaRPr lang="fr-FR" sz="4000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fr-FR" sz="4000" cap="none" dirty="0">
                <a:solidFill>
                  <a:srgbClr val="002060"/>
                </a:solidFill>
              </a:rPr>
              <a:t>Réunion DGFIP du 1</a:t>
            </a:r>
            <a:r>
              <a:rPr lang="fr-FR" sz="4000" cap="none" baseline="30000" dirty="0">
                <a:solidFill>
                  <a:srgbClr val="002060"/>
                </a:solidFill>
              </a:rPr>
              <a:t>er</a:t>
            </a:r>
            <a:r>
              <a:rPr lang="fr-FR" sz="4000" cap="none" dirty="0">
                <a:solidFill>
                  <a:srgbClr val="002060"/>
                </a:solidFill>
              </a:rPr>
              <a:t> février 2019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727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-13648" y="338667"/>
            <a:ext cx="9097105" cy="6519333"/>
          </a:xfrm>
        </p:spPr>
        <p:txBody>
          <a:bodyPr>
            <a:normAutofit/>
          </a:bodyPr>
          <a:lstStyle/>
          <a:p>
            <a:r>
              <a:rPr lang="fr-FR" sz="3200" cap="none" dirty="0"/>
              <a:t>Alignement des procédures d'instruction des renouvellements des conventions des viseurs fiscaux sur celles applicables aux OGA. </a:t>
            </a:r>
          </a:p>
          <a:p>
            <a:endParaRPr lang="fr-FR" sz="3200" cap="none" dirty="0"/>
          </a:p>
          <a:p>
            <a:r>
              <a:rPr lang="fr-FR" sz="3200" cap="none" dirty="0" err="1"/>
              <a:t>Cré́ation</a:t>
            </a:r>
            <a:r>
              <a:rPr lang="fr-FR" sz="3200" cap="none" dirty="0"/>
              <a:t> d’un état OA1 pour les organismes mixtes de gestion agréés (OMGA). </a:t>
            </a:r>
          </a:p>
          <a:p>
            <a:endParaRPr lang="fr-FR" sz="3200" cap="none" dirty="0"/>
          </a:p>
          <a:p>
            <a:r>
              <a:rPr lang="fr-FR" sz="3200" cap="none" dirty="0"/>
              <a:t>Prise en compte des bureaux secondaires, de la publicité et du démarchage sur les états OA1. </a:t>
            </a:r>
          </a:p>
          <a:p>
            <a:endParaRPr lang="fr-FR" sz="3200" cap="none" dirty="0"/>
          </a:p>
          <a:p>
            <a:endParaRPr lang="fr-FR" sz="3000" cap="none" dirty="0"/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21993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895" y="959557"/>
            <a:ext cx="9097105" cy="58984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cap="none" dirty="0"/>
          </a:p>
          <a:p>
            <a:r>
              <a:rPr lang="fr-FR" sz="3200" cap="none" dirty="0"/>
              <a:t>Précisions sur le remplissage du CRM en matière de contrôle du FEC, en cas d'anomalies ou de non-transmission du FEC. </a:t>
            </a:r>
          </a:p>
          <a:p>
            <a:endParaRPr lang="fr-FR" sz="3200" cap="none" dirty="0"/>
          </a:p>
          <a:p>
            <a:r>
              <a:rPr lang="fr-FR" sz="3200" cap="none" dirty="0"/>
              <a:t>Non-assimilation du conjoint reprenant l'exploitation agricole à un nouvel adhérent : lorsqu'un agriculteur prend sa retraite et que l’exploitation est reprise par son conjoint, celui-ci doit être considéré́ comme poursuivant l’exploitation → n'est pas considéré comme un nouvel </a:t>
            </a:r>
            <a:r>
              <a:rPr lang="fr-FR" sz="3200" cap="none" dirty="0" err="1"/>
              <a:t>adhé́rent</a:t>
            </a:r>
            <a:r>
              <a:rPr lang="fr-FR" sz="3200" cap="none" dirty="0"/>
              <a:t>. </a:t>
            </a:r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88916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0" y="86497"/>
            <a:ext cx="9144001" cy="7080422"/>
          </a:xfrm>
        </p:spPr>
        <p:txBody>
          <a:bodyPr>
            <a:normAutofit/>
          </a:bodyPr>
          <a:lstStyle/>
          <a:p>
            <a:pPr algn="just"/>
            <a:endParaRPr lang="fr-FR" cap="none" dirty="0"/>
          </a:p>
          <a:p>
            <a:pPr algn="just"/>
            <a:endParaRPr lang="fr-FR" sz="3200" cap="none" dirty="0"/>
          </a:p>
          <a:p>
            <a:pPr algn="just"/>
            <a:r>
              <a:rPr lang="fr-FR" sz="3200" cap="none" dirty="0"/>
              <a:t>Précisions sur la périodicité des contrôles de qualité des OGA : contrôle systématique tous les 3 puis 6 ans avant le renouvellement d’agrément </a:t>
            </a:r>
            <a:r>
              <a:rPr lang="fr-FR" sz="3200" cap="none" dirty="0">
                <a:solidFill>
                  <a:srgbClr val="C00000"/>
                </a:solidFill>
              </a:rPr>
              <a:t>et/ou contrôle intermédiaire ciblé  en cas de besoin. </a:t>
            </a:r>
          </a:p>
          <a:p>
            <a:pPr algn="just"/>
            <a:r>
              <a:rPr lang="fr-FR" sz="3200" cap="none" dirty="0"/>
              <a:t>Alignement de la périodicité du contrôle formel des documents comptables sur les années où l’EPS est réalisé, c'est-à-dire tous les 3 ans. </a:t>
            </a:r>
          </a:p>
          <a:p>
            <a:pPr marL="0" indent="0" algn="just">
              <a:buNone/>
            </a:pP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285920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0" y="86497"/>
            <a:ext cx="9144001" cy="7080422"/>
          </a:xfrm>
        </p:spPr>
        <p:txBody>
          <a:bodyPr>
            <a:normAutofit/>
          </a:bodyPr>
          <a:lstStyle/>
          <a:p>
            <a:pPr algn="just"/>
            <a:endParaRPr lang="fr-FR" cap="none" dirty="0"/>
          </a:p>
          <a:p>
            <a:pPr algn="just"/>
            <a:endParaRPr lang="fr-FR" sz="3600" cap="none" dirty="0"/>
          </a:p>
          <a:p>
            <a:pPr algn="just"/>
            <a:r>
              <a:rPr lang="fr-FR" sz="3600" cap="none" dirty="0"/>
              <a:t>Impossibilité pour un OMGA de pratiquer une cotisation d'un montant réduit différent entre les adhérents (« micro » BIC/BA et les adhérents « micro » BNC, et entre les primo-adhérents industriels, </a:t>
            </a:r>
            <a:r>
              <a:rPr lang="fr-FR" sz="3600" cap="none" dirty="0" err="1"/>
              <a:t>commerçants</a:t>
            </a:r>
            <a:r>
              <a:rPr lang="fr-FR" sz="3600" cap="none" dirty="0"/>
              <a:t>, artisans et agriculteurs et les primo-adhé́rents </a:t>
            </a:r>
            <a:r>
              <a:rPr lang="fr-FR" sz="3600" cap="none" dirty="0" err="1"/>
              <a:t>exerçant</a:t>
            </a:r>
            <a:r>
              <a:rPr lang="fr-FR" sz="3600" cap="none" dirty="0"/>
              <a:t> une profession libérale. </a:t>
            </a:r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576449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895" y="304800"/>
            <a:ext cx="9097105" cy="6432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cap="none" dirty="0"/>
              <a:t>Précision sur la cotisation </a:t>
            </a:r>
          </a:p>
          <a:p>
            <a:r>
              <a:rPr lang="fr-FR" sz="3200" cap="none" dirty="0">
                <a:solidFill>
                  <a:srgbClr val="C00000"/>
                </a:solidFill>
              </a:rPr>
              <a:t>le non-paiement par l’adhérent de la cotisation n'est pas suffisant pour caractériser la perte de la qualité d’adhérent sauf si les statuts le prévoient expressément. </a:t>
            </a:r>
          </a:p>
          <a:p>
            <a:pPr marL="0" indent="0">
              <a:buNone/>
            </a:pPr>
            <a:r>
              <a:rPr lang="fr-FR" sz="3200" cap="none" dirty="0"/>
              <a:t>→ l'OGA doit : </a:t>
            </a:r>
          </a:p>
          <a:p>
            <a:pPr marL="0" indent="0">
              <a:buNone/>
            </a:pPr>
            <a:r>
              <a:rPr lang="fr-FR" sz="3200" cap="none" dirty="0"/>
              <a:t>mettre en œuvre une procédure d'exclusion à l’égard de cet adhérent ; et tant que le contribuable est dans la liste des adhérents, achever d'accomplir </a:t>
            </a:r>
            <a:r>
              <a:rPr lang="fr-FR" sz="3200" b="1" cap="none" dirty="0"/>
              <a:t>l'ensemble des missions prévues par la règlementatio</a:t>
            </a:r>
            <a:r>
              <a:rPr lang="fr-FR" sz="3200" cap="none" dirty="0"/>
              <a:t>n. </a:t>
            </a:r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680071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85351" y="1359243"/>
            <a:ext cx="8958649" cy="53134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200" cap="none" dirty="0"/>
              <a:t>En cas de cessation d'activité de l’OGA/viseur fiscal </a:t>
            </a:r>
          </a:p>
          <a:p>
            <a:pPr marL="0" indent="0" algn="just">
              <a:buNone/>
            </a:pPr>
            <a:endParaRPr lang="fr-FR" sz="3200" cap="none" dirty="0"/>
          </a:p>
          <a:p>
            <a:pPr marL="0" indent="0" algn="just">
              <a:buNone/>
            </a:pPr>
            <a:r>
              <a:rPr lang="fr-FR" sz="3200" cap="none" dirty="0"/>
              <a:t>→ les contribuables/entreprises dont l'OGA/viseur fiscal a cessé toute activité et devant par conséquent adhérer à un nouvel OGA/viseur fiscal ne seraient pas considérés comme de nouveaux adhérents devant être soumis à l'EPS de </a:t>
            </a:r>
            <a:r>
              <a:rPr lang="fr-FR" sz="3200" cap="none" dirty="0" err="1"/>
              <a:t>façon</a:t>
            </a:r>
            <a:r>
              <a:rPr lang="fr-FR" sz="3200" cap="none" dirty="0"/>
              <a:t> systématique, sous réserve d'apporter la preuve de la cessation d'activité. </a:t>
            </a:r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139172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539111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dirty="0">
                <a:solidFill>
                  <a:srgbClr val="C00000"/>
                </a:solidFill>
              </a:rPr>
              <a:t>LES PROPOSITIONS EN </a:t>
            </a:r>
            <a:r>
              <a:rPr lang="fr-FR" sz="3200" dirty="0" err="1">
                <a:solidFill>
                  <a:srgbClr val="C00000"/>
                </a:solidFill>
              </a:rPr>
              <a:t>CoURS</a:t>
            </a:r>
            <a:r>
              <a:rPr lang="fr-FR" sz="3200" dirty="0">
                <a:solidFill>
                  <a:srgbClr val="C00000"/>
                </a:solidFill>
              </a:rPr>
              <a:t> D’EXPERTISE </a:t>
            </a:r>
            <a:r>
              <a:rPr lang="fr-FR" sz="3500" dirty="0">
                <a:solidFill>
                  <a:srgbClr val="C00000"/>
                </a:solidFill>
              </a:rPr>
              <a:t>(</a:t>
            </a:r>
            <a:r>
              <a:rPr lang="fr-FR" sz="2800" cap="none" dirty="0">
                <a:solidFill>
                  <a:srgbClr val="C00000"/>
                </a:solidFill>
              </a:rPr>
              <a:t>Propositions présentées à la Réunion DGFIP du 6 février 2018)</a:t>
            </a:r>
            <a:r>
              <a:rPr lang="fr-FR" sz="2800" cap="none" dirty="0"/>
              <a:t> </a:t>
            </a:r>
          </a:p>
          <a:p>
            <a:pPr marL="0" indent="0" algn="just">
              <a:buNone/>
            </a:pPr>
            <a:r>
              <a:rPr lang="fr-FR" sz="3200" cap="none" dirty="0"/>
              <a:t>Ces propositions n’ont pas eu de suite à ce jour :</a:t>
            </a:r>
          </a:p>
          <a:p>
            <a:pPr algn="just"/>
            <a:r>
              <a:rPr lang="fr-FR" sz="3200" cap="none" dirty="0"/>
              <a:t>Permettre que les rectifications d'un exercice donné résultant de l'EPS ou de l'ECCV, qui ne dépassent pas un seuil, puissent sur option de l'adhérent/client, être déclarées sur une ligne spécifique de la déclaration de résultat de l'exercice suivant. </a:t>
            </a:r>
          </a:p>
          <a:p>
            <a:pPr algn="just"/>
            <a:r>
              <a:rPr lang="fr-FR" sz="3200" cap="none" dirty="0"/>
              <a:t>Ouvrir aux BIC le barème kilométrique afin de simplifier la gestion des pièces justificatives des frais de déplacement automobile et deux-roues. </a:t>
            </a:r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710300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85351" y="654756"/>
            <a:ext cx="8958649" cy="6017893"/>
          </a:xfrm>
        </p:spPr>
        <p:txBody>
          <a:bodyPr>
            <a:normAutofit fontScale="92500"/>
          </a:bodyPr>
          <a:lstStyle/>
          <a:p>
            <a:r>
              <a:rPr lang="fr-FR" sz="4400" cap="none" dirty="0"/>
              <a:t>Remplacer la nomenclature comptable des professions libérales, afin de faciliter l'exécution des missions légales des OGA/viseurs fiscaux, notamment en matière d'analyse des FEC. </a:t>
            </a:r>
            <a:endParaRPr lang="fr-FR" sz="8000" cap="none" dirty="0"/>
          </a:p>
          <a:p>
            <a:r>
              <a:rPr lang="fr-FR" sz="4400" cap="none" dirty="0"/>
              <a:t>Examen au fond des FEC dans certains cas. </a:t>
            </a:r>
            <a:endParaRPr lang="fr-FR" sz="8000" cap="none" dirty="0"/>
          </a:p>
          <a:p>
            <a:pPr algn="just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906282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D1BD1-807E-0A43-9520-6E5114BAA0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2664" y="731519"/>
            <a:ext cx="8891336" cy="414073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fr-FR" sz="2400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fr-FR" sz="2400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fr-FR" sz="4000" dirty="0">
                <a:solidFill>
                  <a:srgbClr val="002060"/>
                </a:solidFill>
              </a:rPr>
              <a:t>TOUR DE TABLE DES DIFFICULTES RENCONTREES PENDANT L’EXAMEN PERIODIQUE DE SINCERITE 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1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3C3D3F-7E06-904D-8CB7-354B088A79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558" y="1299267"/>
            <a:ext cx="8488908" cy="4582244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45720" indent="0">
              <a:buNone/>
            </a:pPr>
            <a:r>
              <a:rPr lang="fr-FR" sz="8700" dirty="0">
                <a:solidFill>
                  <a:srgbClr val="C00000"/>
                </a:solidFill>
              </a:rPr>
              <a:t>1/L’EXAMEN PÉRIODIQUE </a:t>
            </a:r>
          </a:p>
          <a:p>
            <a:pPr marL="45720" indent="0">
              <a:buNone/>
            </a:pPr>
            <a:r>
              <a:rPr lang="fr-FR" sz="8700" dirty="0">
                <a:solidFill>
                  <a:srgbClr val="C00000"/>
                </a:solidFill>
              </a:rPr>
              <a:t>DE  SINCÉRITÉ</a:t>
            </a:r>
            <a:br>
              <a:rPr lang="fr-FR" sz="8700" dirty="0">
                <a:solidFill>
                  <a:srgbClr val="C00000"/>
                </a:solidFill>
              </a:rPr>
            </a:br>
            <a:endParaRPr lang="fr-FR" sz="8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6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D1BD1-807E-0A43-9520-6E5114BAA0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559" y="731519"/>
            <a:ext cx="8680694" cy="414073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fr-FR" sz="2400" dirty="0"/>
          </a:p>
          <a:p>
            <a:pPr marL="45720" indent="0">
              <a:buNone/>
            </a:pPr>
            <a:endParaRPr lang="fr-FR" sz="24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fr-FR" sz="4000" dirty="0">
                <a:solidFill>
                  <a:srgbClr val="002060"/>
                </a:solidFill>
              </a:rPr>
              <a:t>ECHANGES D’EXPERIENCES EN VUE D’APPORTER DES SOLUTIONS PRATIQUES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5098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85351" y="0"/>
            <a:ext cx="8958649" cy="6672649"/>
          </a:xfrm>
        </p:spPr>
        <p:txBody>
          <a:bodyPr>
            <a:normAutofit/>
          </a:bodyPr>
          <a:lstStyle/>
          <a:p>
            <a:endParaRPr lang="fr-FR" i="1" cap="none" dirty="0"/>
          </a:p>
          <a:p>
            <a:endParaRPr lang="fr-FR" sz="3200" cap="none" dirty="0"/>
          </a:p>
          <a:p>
            <a:endParaRPr lang="fr-FR" sz="3200" cap="none" dirty="0"/>
          </a:p>
          <a:p>
            <a:endParaRPr lang="fr-FR" sz="3200" cap="none" dirty="0"/>
          </a:p>
          <a:p>
            <a:pPr marL="0" indent="0" algn="ctr">
              <a:buNone/>
            </a:pPr>
            <a:r>
              <a:rPr lang="fr-FR" sz="4400" cap="none" dirty="0">
                <a:solidFill>
                  <a:srgbClr val="C00000"/>
                </a:solidFill>
              </a:rPr>
              <a:t>MERCI POUR VOTRE ATTENTION</a:t>
            </a:r>
          </a:p>
          <a:p>
            <a:endParaRPr lang="fr-FR" sz="3200" cap="none" dirty="0"/>
          </a:p>
          <a:p>
            <a:pPr marL="0" indent="0">
              <a:buNone/>
            </a:pPr>
            <a:endParaRPr lang="fr-FR" sz="3200" cap="none" dirty="0"/>
          </a:p>
          <a:p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236153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6975D-4858-2C4E-81FD-2ACF47446D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300251"/>
            <a:ext cx="8952931" cy="6127845"/>
          </a:xfrm>
        </p:spPr>
        <p:txBody>
          <a:bodyPr>
            <a:normAutofit fontScale="85000" lnSpcReduction="20000"/>
          </a:bodyPr>
          <a:lstStyle/>
          <a:p>
            <a:pPr marL="788670" indent="-742950" algn="just">
              <a:buFont typeface="+mj-lt"/>
              <a:buAutoNum type="arabicPeriod"/>
            </a:pPr>
            <a:r>
              <a:rPr lang="fr-FR" sz="3600" dirty="0"/>
              <a:t>Bilan EPS au 31 mars 2019 :   Présentation et commentaire des résultats transmis au bureau GF2B </a:t>
            </a:r>
          </a:p>
          <a:p>
            <a:pPr marL="788670" indent="-742950" algn="just">
              <a:buFont typeface="+mj-lt"/>
              <a:buAutoNum type="arabicPeriod"/>
            </a:pPr>
            <a:endParaRPr lang="fr-FR" sz="3600" dirty="0"/>
          </a:p>
          <a:p>
            <a:pPr marL="788670" indent="-742950" algn="just">
              <a:buFont typeface="+mj-lt"/>
              <a:buAutoNum type="arabicPeriod"/>
            </a:pPr>
            <a:r>
              <a:rPr lang="fr-FR" sz="3600" dirty="0"/>
              <a:t>Point sur les évolutions règlementaires</a:t>
            </a:r>
          </a:p>
          <a:p>
            <a:pPr marL="788670" indent="-742950" algn="just">
              <a:buFont typeface="+mj-lt"/>
              <a:buAutoNum type="arabicPeriod"/>
            </a:pPr>
            <a:endParaRPr lang="fr-FR" sz="3600" dirty="0"/>
          </a:p>
          <a:p>
            <a:pPr marL="788670" indent="-742950" algn="just">
              <a:buFont typeface="+mj-lt"/>
              <a:buAutoNum type="arabicPeriod"/>
            </a:pPr>
            <a:r>
              <a:rPr lang="fr-FR" sz="3600" dirty="0"/>
              <a:t>Tour de table des difficultés rencontrées par les directeurs lors de l’EPS </a:t>
            </a:r>
          </a:p>
          <a:p>
            <a:pPr marL="788670" indent="-742950" algn="just">
              <a:buFont typeface="+mj-lt"/>
              <a:buAutoNum type="arabicPeriod"/>
            </a:pPr>
            <a:endParaRPr lang="fr-FR" sz="3600" dirty="0"/>
          </a:p>
          <a:p>
            <a:pPr marL="788670" indent="-742950" algn="just">
              <a:buFont typeface="+mj-lt"/>
              <a:buAutoNum type="arabicPeriod"/>
            </a:pPr>
            <a:r>
              <a:rPr lang="fr-FR" sz="3600" dirty="0"/>
              <a:t>Echanges d’expériences en vue d’apporter des solutions pratiques </a:t>
            </a:r>
          </a:p>
          <a:p>
            <a:pPr marL="50292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93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D1BD1-807E-0A43-9520-6E5114BAA0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559" y="731519"/>
            <a:ext cx="8052178" cy="414073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fr-FR" sz="2400" dirty="0"/>
          </a:p>
          <a:p>
            <a:pPr marL="45720" indent="0">
              <a:buNone/>
            </a:pPr>
            <a:endParaRPr lang="fr-FR" sz="24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fr-FR" sz="4000" dirty="0">
                <a:solidFill>
                  <a:srgbClr val="C00000"/>
                </a:solidFill>
              </a:rPr>
              <a:t>	</a:t>
            </a:r>
            <a:r>
              <a:rPr lang="fr-FR" sz="4000" u="sng" dirty="0">
                <a:solidFill>
                  <a:srgbClr val="002060"/>
                </a:solidFill>
              </a:rPr>
              <a:t>Bilan EPS au 31 mars 2019  </a:t>
            </a:r>
          </a:p>
          <a:p>
            <a:pPr marL="45720" indent="0">
              <a:buNone/>
            </a:pPr>
            <a:endParaRPr lang="fr-FR" sz="4000" u="sng" dirty="0">
              <a:solidFill>
                <a:srgbClr val="002060"/>
              </a:solidFill>
            </a:endParaRPr>
          </a:p>
          <a:p>
            <a:pPr marL="45720" indent="0" algn="ctr">
              <a:buNone/>
            </a:pPr>
            <a:r>
              <a:rPr lang="fr-FR" sz="4000" cap="none" dirty="0">
                <a:solidFill>
                  <a:srgbClr val="002060"/>
                </a:solidFill>
              </a:rPr>
              <a:t>Présentation et commentaire des résultats transmis au Bureau GF2B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25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B00EA94-E8F1-9A42-A1B3-9A3832896A5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25882156"/>
              </p:ext>
            </p:extLst>
          </p:nvPr>
        </p:nvGraphicFramePr>
        <p:xfrm>
          <a:off x="1" y="110350"/>
          <a:ext cx="9144000" cy="5769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4729">
                  <a:extLst>
                    <a:ext uri="{9D8B030D-6E8A-4147-A177-3AD203B41FA5}">
                      <a16:colId xmlns:a16="http://schemas.microsoft.com/office/drawing/2014/main" val="797178495"/>
                    </a:ext>
                  </a:extLst>
                </a:gridCol>
                <a:gridCol w="1547583">
                  <a:extLst>
                    <a:ext uri="{9D8B030D-6E8A-4147-A177-3AD203B41FA5}">
                      <a16:colId xmlns:a16="http://schemas.microsoft.com/office/drawing/2014/main" val="1814401393"/>
                    </a:ext>
                  </a:extLst>
                </a:gridCol>
                <a:gridCol w="1643813">
                  <a:extLst>
                    <a:ext uri="{9D8B030D-6E8A-4147-A177-3AD203B41FA5}">
                      <a16:colId xmlns:a16="http://schemas.microsoft.com/office/drawing/2014/main" val="2607951658"/>
                    </a:ext>
                  </a:extLst>
                </a:gridCol>
                <a:gridCol w="1096467">
                  <a:extLst>
                    <a:ext uri="{9D8B030D-6E8A-4147-A177-3AD203B41FA5}">
                      <a16:colId xmlns:a16="http://schemas.microsoft.com/office/drawing/2014/main" val="792629399"/>
                    </a:ext>
                  </a:extLst>
                </a:gridCol>
                <a:gridCol w="1411408">
                  <a:extLst>
                    <a:ext uri="{9D8B030D-6E8A-4147-A177-3AD203B41FA5}">
                      <a16:colId xmlns:a16="http://schemas.microsoft.com/office/drawing/2014/main" val="1922813123"/>
                    </a:ext>
                  </a:extLst>
                </a:gridCol>
              </a:tblGrid>
              <a:tr h="651331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 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BIC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>
                          <a:effectLst/>
                        </a:rPr>
                        <a:t>BNC</a:t>
                      </a:r>
                      <a:endParaRPr lang="fr-FR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>
                          <a:effectLst/>
                        </a:rPr>
                        <a:t>BA</a:t>
                      </a:r>
                      <a:endParaRPr lang="fr-FR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>
                          <a:effectLst/>
                        </a:rPr>
                        <a:t>TOTAL</a:t>
                      </a:r>
                      <a:endParaRPr lang="fr-FR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extLst>
                  <a:ext uri="{0D108BD9-81ED-4DB2-BD59-A6C34878D82A}">
                    <a16:rowId xmlns:a16="http://schemas.microsoft.com/office/drawing/2014/main" val="1976811036"/>
                  </a:ext>
                </a:extLst>
              </a:tr>
              <a:tr h="978378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Nombre d'OGA/Viseurs fiscaux (détail en annexe)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95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73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67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148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3904875210"/>
                  </a:ext>
                </a:extLst>
              </a:tr>
              <a:tr h="978378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Total des adhérents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290078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>
                          <a:effectLst/>
                        </a:rPr>
                        <a:t>225047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31765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>
                          <a:effectLst/>
                        </a:rPr>
                        <a:t>546890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3024889571"/>
                  </a:ext>
                </a:extLst>
              </a:tr>
              <a:tr h="978378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Total des effectifs des adhérents/clients soumis à un EPS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16,20%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>
                          <a:effectLst/>
                        </a:rPr>
                        <a:t>19,10%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15,40%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>
                          <a:effectLst/>
                        </a:rPr>
                        <a:t>17,34%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1833453653"/>
                  </a:ext>
                </a:extLst>
              </a:tr>
              <a:tr h="978378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dont effectifs des adhérents/clients accompagnés d'un expert-comptable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95,30%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63,60%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97,50%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>
                          <a:effectLst/>
                        </a:rPr>
                        <a:t>81,09%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2511139218"/>
                  </a:ext>
                </a:extLst>
              </a:tr>
              <a:tr h="1204428">
                <a:tc>
                  <a:txBody>
                    <a:bodyPr/>
                    <a:lstStyle/>
                    <a:p>
                      <a:pPr algn="l" fontAlgn="t"/>
                      <a:r>
                        <a:rPr lang="fr-FR" sz="1800" u="none" strike="noStrike" dirty="0">
                          <a:effectLst/>
                        </a:rPr>
                        <a:t>dont effectifs des adhérents/clients non accompagnés d'un expert-comptable</a:t>
                      </a:r>
                      <a:endParaRPr lang="fr-F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4,70%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36,40%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2,50%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18,91%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261570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728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B00EA94-E8F1-9A42-A1B3-9A3832896A5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9881752"/>
              </p:ext>
            </p:extLst>
          </p:nvPr>
        </p:nvGraphicFramePr>
        <p:xfrm>
          <a:off x="1" y="110350"/>
          <a:ext cx="9144000" cy="9914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3826">
                  <a:extLst>
                    <a:ext uri="{9D8B030D-6E8A-4147-A177-3AD203B41FA5}">
                      <a16:colId xmlns:a16="http://schemas.microsoft.com/office/drawing/2014/main" val="797178495"/>
                    </a:ext>
                  </a:extLst>
                </a:gridCol>
                <a:gridCol w="1501254">
                  <a:extLst>
                    <a:ext uri="{9D8B030D-6E8A-4147-A177-3AD203B41FA5}">
                      <a16:colId xmlns:a16="http://schemas.microsoft.com/office/drawing/2014/main" val="1814401393"/>
                    </a:ext>
                  </a:extLst>
                </a:gridCol>
                <a:gridCol w="1641045">
                  <a:extLst>
                    <a:ext uri="{9D8B030D-6E8A-4147-A177-3AD203B41FA5}">
                      <a16:colId xmlns:a16="http://schemas.microsoft.com/office/drawing/2014/main" val="2607951658"/>
                    </a:ext>
                  </a:extLst>
                </a:gridCol>
                <a:gridCol w="1252280">
                  <a:extLst>
                    <a:ext uri="{9D8B030D-6E8A-4147-A177-3AD203B41FA5}">
                      <a16:colId xmlns:a16="http://schemas.microsoft.com/office/drawing/2014/main" val="792629399"/>
                    </a:ext>
                  </a:extLst>
                </a:gridCol>
                <a:gridCol w="1255595">
                  <a:extLst>
                    <a:ext uri="{9D8B030D-6E8A-4147-A177-3AD203B41FA5}">
                      <a16:colId xmlns:a16="http://schemas.microsoft.com/office/drawing/2014/main" val="1922813123"/>
                    </a:ext>
                  </a:extLst>
                </a:gridCol>
              </a:tblGrid>
              <a:tr h="1418199">
                <a:tc>
                  <a:txBody>
                    <a:bodyPr/>
                    <a:lstStyle/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 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BIC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BNC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BA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TOTAL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extLst>
                  <a:ext uri="{0D108BD9-81ED-4DB2-BD59-A6C34878D82A}">
                    <a16:rowId xmlns:a16="http://schemas.microsoft.com/office/drawing/2014/main" val="1976811036"/>
                  </a:ext>
                </a:extLst>
              </a:tr>
              <a:tr h="1037230">
                <a:tc>
                  <a:txBody>
                    <a:bodyPr/>
                    <a:lstStyle/>
                    <a:p>
                      <a:pPr algn="l" fontAlgn="t"/>
                      <a:endParaRPr lang="fr-FR" sz="2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Total des EPS achevés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79,40%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92,00%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78,30%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85,08%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12339903"/>
                  </a:ext>
                </a:extLst>
              </a:tr>
              <a:tr h="1004615">
                <a:tc>
                  <a:txBody>
                    <a:bodyPr/>
                    <a:lstStyle/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dont EPS achevés avec transmission du fichier des écritures comptables (FEC)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90,30%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72,60%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94,10%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81,85%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4102714927"/>
                  </a:ext>
                </a:extLst>
              </a:tr>
              <a:tr h="1540350">
                <a:tc>
                  <a:txBody>
                    <a:bodyPr/>
                    <a:lstStyle/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dont EPS achevés avec transmission d'un document comptable hormis le FEC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9,70%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27,40%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5,90%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18,15%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3080034178"/>
                  </a:ext>
                </a:extLst>
              </a:tr>
              <a:tr h="4029785">
                <a:tc>
                  <a:txBody>
                    <a:bodyPr/>
                    <a:lstStyle/>
                    <a:p>
                      <a:pPr algn="l" fontAlgn="t"/>
                      <a:endParaRPr lang="fr-FR" sz="2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Total des EPS en cours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13,30%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5,60%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13,70%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9,82%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extLst>
                  <a:ext uri="{0D108BD9-81ED-4DB2-BD59-A6C34878D82A}">
                    <a16:rowId xmlns:a16="http://schemas.microsoft.com/office/drawing/2014/main" val="40785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01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B1047DE-E9B7-1146-BF0B-9D1829A6796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11857021"/>
              </p:ext>
            </p:extLst>
          </p:nvPr>
        </p:nvGraphicFramePr>
        <p:xfrm>
          <a:off x="150018" y="-27296"/>
          <a:ext cx="9185051" cy="7305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752">
                  <a:extLst>
                    <a:ext uri="{9D8B030D-6E8A-4147-A177-3AD203B41FA5}">
                      <a16:colId xmlns:a16="http://schemas.microsoft.com/office/drawing/2014/main" val="2431763165"/>
                    </a:ext>
                  </a:extLst>
                </a:gridCol>
                <a:gridCol w="2183473">
                  <a:extLst>
                    <a:ext uri="{9D8B030D-6E8A-4147-A177-3AD203B41FA5}">
                      <a16:colId xmlns:a16="http://schemas.microsoft.com/office/drawing/2014/main" val="2006185359"/>
                    </a:ext>
                  </a:extLst>
                </a:gridCol>
                <a:gridCol w="996503">
                  <a:extLst>
                    <a:ext uri="{9D8B030D-6E8A-4147-A177-3AD203B41FA5}">
                      <a16:colId xmlns:a16="http://schemas.microsoft.com/office/drawing/2014/main" val="95613825"/>
                    </a:ext>
                  </a:extLst>
                </a:gridCol>
                <a:gridCol w="996503">
                  <a:extLst>
                    <a:ext uri="{9D8B030D-6E8A-4147-A177-3AD203B41FA5}">
                      <a16:colId xmlns:a16="http://schemas.microsoft.com/office/drawing/2014/main" val="3863730182"/>
                    </a:ext>
                  </a:extLst>
                </a:gridCol>
                <a:gridCol w="1623820">
                  <a:extLst>
                    <a:ext uri="{9D8B030D-6E8A-4147-A177-3AD203B41FA5}">
                      <a16:colId xmlns:a16="http://schemas.microsoft.com/office/drawing/2014/main" val="2525381382"/>
                    </a:ext>
                  </a:extLst>
                </a:gridCol>
              </a:tblGrid>
              <a:tr h="614150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 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BIC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BNC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BA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TOTAL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extLst>
                  <a:ext uri="{0D108BD9-81ED-4DB2-BD59-A6C34878D82A}">
                    <a16:rowId xmlns:a16="http://schemas.microsoft.com/office/drawing/2014/main" val="1764535278"/>
                  </a:ext>
                </a:extLst>
              </a:tr>
              <a:tr h="1269242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absence de transmission du FEC, grand livre, etc.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3,80%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2,10%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5,10%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3,08%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778879834"/>
                  </a:ext>
                </a:extLst>
              </a:tr>
              <a:tr h="992299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défaut de transmission de pièces justificatives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3,80%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8,90%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3,50%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6,07%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3407768699"/>
                  </a:ext>
                </a:extLst>
              </a:tr>
              <a:tr h="969226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observations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37,80%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53,30%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32,30%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44,51%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524528546"/>
                  </a:ext>
                </a:extLst>
              </a:tr>
              <a:tr h="992299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dépôt d'une déclaration rectificative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2,00%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6,60%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1,30%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4,00%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2325676213"/>
                  </a:ext>
                </a:extLst>
              </a:tr>
              <a:tr h="1250359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des pièces justificatives en anomalie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6,60%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18,20%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8,40%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11,91%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2417019335"/>
                  </a:ext>
                </a:extLst>
              </a:tr>
              <a:tr h="992299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Dossiers d'EPS avec pièces douteuses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1,00%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1,20%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2,90%</a:t>
                      </a:r>
                      <a:endParaRPr lang="fr-FR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1,22%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601545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43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B1047DE-E9B7-1146-BF0B-9D1829A6796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40082393"/>
              </p:ext>
            </p:extLst>
          </p:nvPr>
        </p:nvGraphicFramePr>
        <p:xfrm>
          <a:off x="-122830" y="-27296"/>
          <a:ext cx="9457900" cy="67829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5298">
                  <a:extLst>
                    <a:ext uri="{9D8B030D-6E8A-4147-A177-3AD203B41FA5}">
                      <a16:colId xmlns:a16="http://schemas.microsoft.com/office/drawing/2014/main" val="2431763165"/>
                    </a:ext>
                  </a:extLst>
                </a:gridCol>
                <a:gridCol w="2001102">
                  <a:extLst>
                    <a:ext uri="{9D8B030D-6E8A-4147-A177-3AD203B41FA5}">
                      <a16:colId xmlns:a16="http://schemas.microsoft.com/office/drawing/2014/main" val="2006185359"/>
                    </a:ext>
                  </a:extLst>
                </a:gridCol>
                <a:gridCol w="1273338">
                  <a:extLst>
                    <a:ext uri="{9D8B030D-6E8A-4147-A177-3AD203B41FA5}">
                      <a16:colId xmlns:a16="http://schemas.microsoft.com/office/drawing/2014/main" val="3864837397"/>
                    </a:ext>
                  </a:extLst>
                </a:gridCol>
                <a:gridCol w="1026105">
                  <a:extLst>
                    <a:ext uri="{9D8B030D-6E8A-4147-A177-3AD203B41FA5}">
                      <a16:colId xmlns:a16="http://schemas.microsoft.com/office/drawing/2014/main" val="3863730182"/>
                    </a:ext>
                  </a:extLst>
                </a:gridCol>
                <a:gridCol w="1672057">
                  <a:extLst>
                    <a:ext uri="{9D8B030D-6E8A-4147-A177-3AD203B41FA5}">
                      <a16:colId xmlns:a16="http://schemas.microsoft.com/office/drawing/2014/main" val="2525381382"/>
                    </a:ext>
                  </a:extLst>
                </a:gridCol>
              </a:tblGrid>
              <a:tr h="857676">
                <a:tc>
                  <a:txBody>
                    <a:bodyPr/>
                    <a:lstStyle/>
                    <a:p>
                      <a:pPr algn="l" fontAlgn="t"/>
                      <a:r>
                        <a:rPr lang="fr-FR" sz="2800" u="none" strike="noStrike" dirty="0">
                          <a:effectLst/>
                        </a:rPr>
                        <a:t> 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BIC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>
                          <a:effectLst/>
                        </a:rPr>
                        <a:t>BNC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BA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TOTAL</a:t>
                      </a:r>
                      <a:endParaRPr lang="fr-FR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06" marR="7706" marT="7706" marB="0" anchor="b"/>
                </a:tc>
                <a:extLst>
                  <a:ext uri="{0D108BD9-81ED-4DB2-BD59-A6C34878D82A}">
                    <a16:rowId xmlns:a16="http://schemas.microsoft.com/office/drawing/2014/main" val="1511385840"/>
                  </a:ext>
                </a:extLst>
              </a:tr>
              <a:tr h="1413360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Montant moyen des dossiers d'EPS avec dépôt d'une rectificative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2 553 €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2 352 €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2 390 €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2 402 €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3175659941"/>
                  </a:ext>
                </a:extLst>
              </a:tr>
              <a:tr h="794334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- en défaveur des adhérents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non exploitable globalement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246422"/>
                  </a:ext>
                </a:extLst>
              </a:tr>
              <a:tr h="716077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- en faveur des adhérents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dirty="0">
                          <a:effectLst/>
                        </a:rPr>
                        <a:t>non exploitable globalement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717448"/>
                  </a:ext>
                </a:extLst>
              </a:tr>
              <a:tr h="1588130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Montant moyen des pièces justificatives en anomalie à la suite d'un EPS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2 644 €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>
                          <a:effectLst/>
                        </a:rPr>
                        <a:t>1 453 €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1 929 €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1 756 €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2535858686"/>
                  </a:ext>
                </a:extLst>
              </a:tr>
              <a:tr h="1413360">
                <a:tc>
                  <a:txBody>
                    <a:bodyPr/>
                    <a:lstStyle/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Montant moyen des pièces douteuses à la suite d'un EPS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1 715 €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3 695 €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860 €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4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400" u="none" strike="noStrike" dirty="0">
                          <a:effectLst/>
                        </a:rPr>
                        <a:t>2 453 €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53" marR="7953" marT="7953" marB="0"/>
                </a:tc>
                <a:extLst>
                  <a:ext uri="{0D108BD9-81ED-4DB2-BD59-A6C34878D82A}">
                    <a16:rowId xmlns:a16="http://schemas.microsoft.com/office/drawing/2014/main" val="14674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25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DA97559-6919-C84B-A760-AC6A6CC89DE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9116918"/>
              </p:ext>
            </p:extLst>
          </p:nvPr>
        </p:nvGraphicFramePr>
        <p:xfrm>
          <a:off x="-13648" y="382136"/>
          <a:ext cx="8857395" cy="6373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385">
                  <a:extLst>
                    <a:ext uri="{9D8B030D-6E8A-4147-A177-3AD203B41FA5}">
                      <a16:colId xmlns:a16="http://schemas.microsoft.com/office/drawing/2014/main" val="1596428786"/>
                    </a:ext>
                  </a:extLst>
                </a:gridCol>
                <a:gridCol w="2276548">
                  <a:extLst>
                    <a:ext uri="{9D8B030D-6E8A-4147-A177-3AD203B41FA5}">
                      <a16:colId xmlns:a16="http://schemas.microsoft.com/office/drawing/2014/main" val="3768482074"/>
                    </a:ext>
                  </a:extLst>
                </a:gridCol>
                <a:gridCol w="1479031">
                  <a:extLst>
                    <a:ext uri="{9D8B030D-6E8A-4147-A177-3AD203B41FA5}">
                      <a16:colId xmlns:a16="http://schemas.microsoft.com/office/drawing/2014/main" val="4057874111"/>
                    </a:ext>
                  </a:extLst>
                </a:gridCol>
                <a:gridCol w="1375693">
                  <a:extLst>
                    <a:ext uri="{9D8B030D-6E8A-4147-A177-3AD203B41FA5}">
                      <a16:colId xmlns:a16="http://schemas.microsoft.com/office/drawing/2014/main" val="3072720423"/>
                    </a:ext>
                  </a:extLst>
                </a:gridCol>
                <a:gridCol w="1288738">
                  <a:extLst>
                    <a:ext uri="{9D8B030D-6E8A-4147-A177-3AD203B41FA5}">
                      <a16:colId xmlns:a16="http://schemas.microsoft.com/office/drawing/2014/main" val="1814213872"/>
                    </a:ext>
                  </a:extLst>
                </a:gridCol>
              </a:tblGrid>
              <a:tr h="1593376"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Nombre de pièces examinées - 1er palier 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29061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32764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6527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68352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extLst>
                  <a:ext uri="{0D108BD9-81ED-4DB2-BD59-A6C34878D82A}">
                    <a16:rowId xmlns:a16="http://schemas.microsoft.com/office/drawing/2014/main" val="2953052440"/>
                  </a:ext>
                </a:extLst>
              </a:tr>
              <a:tr h="1593376"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Nombre de pièces en anomalie - 1er palier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760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1101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102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1963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extLst>
                  <a:ext uri="{0D108BD9-81ED-4DB2-BD59-A6C34878D82A}">
                    <a16:rowId xmlns:a16="http://schemas.microsoft.com/office/drawing/2014/main" val="2009404581"/>
                  </a:ext>
                </a:extLst>
              </a:tr>
              <a:tr h="1593376"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Nombre de pièces examinées - 2nd palier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271458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258713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35243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565414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extLst>
                  <a:ext uri="{0D108BD9-81ED-4DB2-BD59-A6C34878D82A}">
                    <a16:rowId xmlns:a16="http://schemas.microsoft.com/office/drawing/2014/main" val="3317094751"/>
                  </a:ext>
                </a:extLst>
              </a:tr>
              <a:tr h="1593376">
                <a:tc>
                  <a:txBody>
                    <a:bodyPr/>
                    <a:lstStyle/>
                    <a:p>
                      <a:pPr algn="l" fontAlgn="t"/>
                      <a:endParaRPr lang="fr-FR" sz="24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fr-FR" sz="2400" u="none" strike="noStrike" dirty="0">
                          <a:effectLst/>
                        </a:rPr>
                        <a:t>Nombre de pièces en anomalie - 2nd palier</a:t>
                      </a:r>
                      <a:endParaRPr lang="fr-FR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8447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16015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1887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2800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fr-FR" sz="2800" u="none" strike="noStrike" dirty="0">
                          <a:effectLst/>
                        </a:rPr>
                        <a:t>26349</a:t>
                      </a:r>
                      <a:endParaRPr lang="fr-FR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1" marR="7521" marT="7521" marB="0"/>
                </a:tc>
                <a:extLst>
                  <a:ext uri="{0D108BD9-81ED-4DB2-BD59-A6C34878D82A}">
                    <a16:rowId xmlns:a16="http://schemas.microsoft.com/office/drawing/2014/main" val="767321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310569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{C0159CC3-2FB3-4448-BA11-E97FDB3567B4}tf10001073</Template>
  <TotalTime>429</TotalTime>
  <Words>863</Words>
  <Application>Microsoft Macintosh PowerPoint</Application>
  <PresentationFormat>Affichage à l'écran (4:3)</PresentationFormat>
  <Paragraphs>258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Arial</vt:lpstr>
      <vt:lpstr>Tw Cen MT</vt:lpstr>
      <vt:lpstr>Ronds dans l’eau</vt:lpstr>
      <vt:lpstr>SEMINAIRE DE FORMATION  ET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SEMINAIRE DE FORMATION ET DI’NFORMATION</dc:title>
  <dc:creator>Isabelle HURIER</dc:creator>
  <cp:lastModifiedBy>Isabelle Rollet</cp:lastModifiedBy>
  <cp:revision>53</cp:revision>
  <dcterms:created xsi:type="dcterms:W3CDTF">2017-05-30T14:27:30Z</dcterms:created>
  <dcterms:modified xsi:type="dcterms:W3CDTF">2019-09-13T15:43:51Z</dcterms:modified>
</cp:coreProperties>
</file>