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5" r:id="rId31"/>
    <p:sldId id="292" r:id="rId32"/>
    <p:sldId id="296" r:id="rId33"/>
    <p:sldId id="297" r:id="rId34"/>
    <p:sldId id="290" r:id="rId35"/>
    <p:sldId id="299" r:id="rId36"/>
    <p:sldId id="300" r:id="rId37"/>
    <p:sldId id="301" r:id="rId38"/>
    <p:sldId id="302" r:id="rId39"/>
    <p:sldId id="298" r:id="rId40"/>
    <p:sldId id="303" r:id="rId41"/>
    <p:sldId id="304" r:id="rId42"/>
    <p:sldId id="291" r:id="rId43"/>
    <p:sldId id="305" r:id="rId44"/>
    <p:sldId id="306" r:id="rId45"/>
    <p:sldId id="307" r:id="rId46"/>
    <p:sldId id="308" r:id="rId47"/>
    <p:sldId id="309" r:id="rId48"/>
    <p:sldId id="310" r:id="rId49"/>
    <p:sldId id="311" r:id="rId50"/>
    <p:sldId id="312" r:id="rId51"/>
    <p:sldId id="313"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6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4649"/>
  </p:normalViewPr>
  <p:slideViewPr>
    <p:cSldViewPr snapToGrid="0" snapToObjects="1">
      <p:cViewPr varScale="1">
        <p:scale>
          <a:sx n="117" d="100"/>
          <a:sy n="117"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191D6-34FF-402A-B82A-1E3F08B292C7}" type="datetimeFigureOut">
              <a:rPr lang="fr-FR" smtClean="0"/>
              <a:t>13/11/2018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C0B79-A8B4-4DEA-B188-A71E836C59EB}" type="slidenum">
              <a:rPr lang="fr-FR" smtClean="0"/>
              <a:t>‹N°›</a:t>
            </a:fld>
            <a:endParaRPr lang="fr-FR"/>
          </a:p>
        </p:txBody>
      </p:sp>
    </p:spTree>
    <p:extLst>
      <p:ext uri="{BB962C8B-B14F-4D97-AF65-F5344CB8AC3E}">
        <p14:creationId xmlns:p14="http://schemas.microsoft.com/office/powerpoint/2010/main" val="209338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B38A0-01A0-4998-BFC6-48E036B72761}" type="slidenum">
              <a:rPr lang="fr-FR" smtClean="0"/>
              <a:t>1</a:t>
            </a:fld>
            <a:endParaRPr lang="fr-FR"/>
          </a:p>
        </p:txBody>
      </p:sp>
      <p:sp>
        <p:nvSpPr>
          <p:cNvPr id="5" name="Espace réservé de l'en-tête 4"/>
          <p:cNvSpPr>
            <a:spLocks noGrp="1"/>
          </p:cNvSpPr>
          <p:nvPr>
            <p:ph type="hdr" sz="quarter" idx="11"/>
          </p:nvPr>
        </p:nvSpPr>
        <p:spPr/>
        <p:txBody>
          <a:bodyPr/>
          <a:lstStyle/>
          <a:p>
            <a:r>
              <a:rPr lang="fr-FR"/>
              <a:t>Agaura - PAS 2018</a:t>
            </a:r>
          </a:p>
        </p:txBody>
      </p:sp>
    </p:spTree>
    <p:extLst>
      <p:ext uri="{BB962C8B-B14F-4D97-AF65-F5344CB8AC3E}">
        <p14:creationId xmlns:p14="http://schemas.microsoft.com/office/powerpoint/2010/main" val="2317307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675315" y="5037513"/>
            <a:ext cx="7086600" cy="957322"/>
          </a:xfrm>
        </p:spPr>
        <p:txBody>
          <a:bodyPr/>
          <a:lstStyle>
            <a:lvl1pPr marL="0" indent="0" algn="l">
              <a:buNone/>
              <a:defRPr sz="2400">
                <a:solidFill>
                  <a:srgbClr val="5858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2356310-92CD-8F49-82CB-1165233144B6}" type="datetimeFigureOut">
              <a:rPr lang="fr-FR" smtClean="0"/>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EE7FD0-6F30-BF4C-8A44-DD9C41412046}" type="slidenum">
              <a:rPr lang="fr-FR" smtClean="0"/>
              <a:t>‹N°›</a:t>
            </a:fld>
            <a:endParaRPr lang="fr-FR"/>
          </a:p>
        </p:txBody>
      </p:sp>
      <p:pic>
        <p:nvPicPr>
          <p:cNvPr id="7" name="Image 6"/>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9340921" y="118686"/>
            <a:ext cx="3064403" cy="6353031"/>
          </a:xfrm>
          <a:prstGeom prst="rect">
            <a:avLst/>
          </a:prstGeom>
        </p:spPr>
      </p:pic>
      <p:sp>
        <p:nvSpPr>
          <p:cNvPr id="8" name="Rectangle 7"/>
          <p:cNvSpPr/>
          <p:nvPr userDrawn="1"/>
        </p:nvSpPr>
        <p:spPr>
          <a:xfrm>
            <a:off x="5443" y="6567011"/>
            <a:ext cx="12186557" cy="293914"/>
          </a:xfrm>
          <a:prstGeom prst="rect">
            <a:avLst/>
          </a:prstGeom>
          <a:solidFill>
            <a:srgbClr val="AA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3"/>
          <a:stretch>
            <a:fillRect/>
          </a:stretch>
        </p:blipFill>
        <p:spPr>
          <a:xfrm>
            <a:off x="1072270" y="975696"/>
            <a:ext cx="3982293" cy="2359012"/>
          </a:xfrm>
          <a:prstGeom prst="rect">
            <a:avLst/>
          </a:prstGeom>
        </p:spPr>
      </p:pic>
      <p:sp>
        <p:nvSpPr>
          <p:cNvPr id="10" name="Titre 9"/>
          <p:cNvSpPr>
            <a:spLocks noGrp="1"/>
          </p:cNvSpPr>
          <p:nvPr>
            <p:ph type="title"/>
          </p:nvPr>
        </p:nvSpPr>
        <p:spPr>
          <a:xfrm>
            <a:off x="2675314" y="3377288"/>
            <a:ext cx="8678485" cy="1325563"/>
          </a:xfrm>
        </p:spPr>
        <p:txBody>
          <a:bodyPr/>
          <a:lstStyle/>
          <a:p>
            <a:r>
              <a:rPr lang="fr-FR"/>
              <a:t>Modifiez le style du titre</a:t>
            </a:r>
          </a:p>
        </p:txBody>
      </p:sp>
    </p:spTree>
    <p:extLst>
      <p:ext uri="{BB962C8B-B14F-4D97-AF65-F5344CB8AC3E}">
        <p14:creationId xmlns:p14="http://schemas.microsoft.com/office/powerpoint/2010/main" val="96499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356310-92CD-8F49-82CB-1165233144B6}" type="datetimeFigureOut">
              <a:rPr lang="fr-FR" smtClean="0"/>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141849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356310-92CD-8F49-82CB-1165233144B6}" type="datetimeFigureOut">
              <a:rPr lang="fr-FR" smtClean="0"/>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146076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356310-92CD-8F49-82CB-1165233144B6}" type="datetimeFigureOut">
              <a:rPr lang="fr-FR" smtClean="0"/>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EE7FD0-6F30-BF4C-8A44-DD9C41412046}" type="slidenum">
              <a:rPr lang="fr-FR" smtClean="0"/>
              <a:t>‹N°›</a:t>
            </a:fld>
            <a:endParaRPr lang="fr-FR"/>
          </a:p>
        </p:txBody>
      </p:sp>
      <p:pic>
        <p:nvPicPr>
          <p:cNvPr id="7" name="Image 6"/>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rot="10800000" flipV="1">
            <a:off x="-166007" y="485709"/>
            <a:ext cx="1510030" cy="3130550"/>
          </a:xfrm>
          <a:prstGeom prst="rect">
            <a:avLst/>
          </a:prstGeom>
        </p:spPr>
      </p:pic>
    </p:spTree>
    <p:extLst>
      <p:ext uri="{BB962C8B-B14F-4D97-AF65-F5344CB8AC3E}">
        <p14:creationId xmlns:p14="http://schemas.microsoft.com/office/powerpoint/2010/main" val="89953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2356310-92CD-8F49-82CB-1165233144B6}" type="datetimeFigureOut">
              <a:rPr lang="fr-FR" smtClean="0"/>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26541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2356310-92CD-8F49-82CB-1165233144B6}" type="datetimeFigureOut">
              <a:rPr lang="fr-FR" smtClean="0"/>
              <a:t>13/11/2018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54704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2356310-92CD-8F49-82CB-1165233144B6}" type="datetimeFigureOut">
              <a:rPr lang="fr-FR" smtClean="0"/>
              <a:t>13/11/2018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77624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2356310-92CD-8F49-82CB-1165233144B6}" type="datetimeFigureOut">
              <a:rPr lang="fr-FR" smtClean="0"/>
              <a:t>13/11/2018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33344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356310-92CD-8F49-82CB-1165233144B6}" type="datetimeFigureOut">
              <a:rPr lang="fr-FR" smtClean="0"/>
              <a:t>13/11/2018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149847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2356310-92CD-8F49-82CB-1165233144B6}" type="datetimeFigureOut">
              <a:rPr lang="fr-FR" smtClean="0"/>
              <a:t>13/11/2018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131955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2356310-92CD-8F49-82CB-1165233144B6}" type="datetimeFigureOut">
              <a:rPr lang="fr-FR" smtClean="0"/>
              <a:t>13/11/2018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EE7FD0-6F30-BF4C-8A44-DD9C41412046}" type="slidenum">
              <a:rPr lang="fr-FR" smtClean="0"/>
              <a:t>‹N°›</a:t>
            </a:fld>
            <a:endParaRPr lang="fr-FR"/>
          </a:p>
        </p:txBody>
      </p:sp>
    </p:spTree>
    <p:extLst>
      <p:ext uri="{BB962C8B-B14F-4D97-AF65-F5344CB8AC3E}">
        <p14:creationId xmlns:p14="http://schemas.microsoft.com/office/powerpoint/2010/main" val="68827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5443" y="6567011"/>
            <a:ext cx="12186557" cy="293914"/>
          </a:xfrm>
          <a:prstGeom prst="rect">
            <a:avLst/>
          </a:prstGeom>
          <a:solidFill>
            <a:srgbClr val="AA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3"/>
          </p:nvPr>
        </p:nvSpPr>
        <p:spPr>
          <a:xfrm>
            <a:off x="4038600" y="6530923"/>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r-FR"/>
          </a:p>
        </p:txBody>
      </p:sp>
      <p:sp>
        <p:nvSpPr>
          <p:cNvPr id="4" name="Espace réservé de la date 3"/>
          <p:cNvSpPr>
            <a:spLocks noGrp="1"/>
          </p:cNvSpPr>
          <p:nvPr>
            <p:ph type="dt" sz="half" idx="2"/>
          </p:nvPr>
        </p:nvSpPr>
        <p:spPr>
          <a:xfrm>
            <a:off x="746758" y="6522609"/>
            <a:ext cx="2743200" cy="365125"/>
          </a:xfrm>
          <a:prstGeom prst="rect">
            <a:avLst/>
          </a:prstGeom>
        </p:spPr>
        <p:txBody>
          <a:bodyPr vert="horz" lIns="91440" tIns="45720" rIns="91440" bIns="45720" rtlCol="0" anchor="ctr"/>
          <a:lstStyle>
            <a:lvl1pPr algn="l">
              <a:defRPr sz="1200">
                <a:solidFill>
                  <a:schemeClr val="bg1"/>
                </a:solidFill>
              </a:defRPr>
            </a:lvl1pPr>
          </a:lstStyle>
          <a:p>
            <a:fld id="{82356310-92CD-8F49-82CB-1165233144B6}" type="datetimeFigureOut">
              <a:rPr lang="fr-FR" smtClean="0"/>
              <a:pPr/>
              <a:t>13/11/2018</a:t>
            </a:fld>
            <a:endParaRPr lang="fr-FR" dirty="0"/>
          </a:p>
        </p:txBody>
      </p:sp>
      <p:sp>
        <p:nvSpPr>
          <p:cNvPr id="6" name="Espace réservé du numéro de diapositive 5"/>
          <p:cNvSpPr>
            <a:spLocks noGrp="1"/>
          </p:cNvSpPr>
          <p:nvPr>
            <p:ph type="sldNum" sz="quarter" idx="4"/>
          </p:nvPr>
        </p:nvSpPr>
        <p:spPr>
          <a:xfrm>
            <a:off x="9317181" y="6514297"/>
            <a:ext cx="2743200" cy="365125"/>
          </a:xfrm>
          <a:prstGeom prst="rect">
            <a:avLst/>
          </a:prstGeom>
        </p:spPr>
        <p:txBody>
          <a:bodyPr vert="horz" lIns="91440" tIns="45720" rIns="91440" bIns="45720" rtlCol="0" anchor="ctr"/>
          <a:lstStyle>
            <a:lvl1pPr algn="r">
              <a:defRPr sz="1200" b="1">
                <a:solidFill>
                  <a:schemeClr val="bg1"/>
                </a:solidFill>
              </a:defRPr>
            </a:lvl1pPr>
          </a:lstStyle>
          <a:p>
            <a:fld id="{04EE7FD0-6F30-BF4C-8A44-DD9C41412046}" type="slidenum">
              <a:rPr lang="fr-FR" smtClean="0"/>
              <a:pPr/>
              <a:t>‹N°›</a:t>
            </a:fld>
            <a:endParaRPr lang="fr-FR"/>
          </a:p>
        </p:txBody>
      </p:sp>
      <p:pic>
        <p:nvPicPr>
          <p:cNvPr id="8" name="Image 7"/>
          <p:cNvPicPr>
            <a:picLocks noChangeAspect="1"/>
          </p:cNvPicPr>
          <p:nvPr userDrawn="1"/>
        </p:nvPicPr>
        <p:blipFill>
          <a:blip r:embed="rId13"/>
          <a:stretch>
            <a:fillRect/>
          </a:stretch>
        </p:blipFill>
        <p:spPr>
          <a:xfrm>
            <a:off x="10897989" y="5837240"/>
            <a:ext cx="1122640" cy="665025"/>
          </a:xfrm>
          <a:prstGeom prst="rect">
            <a:avLst/>
          </a:prstGeom>
        </p:spPr>
      </p:pic>
    </p:spTree>
    <p:extLst>
      <p:ext uri="{BB962C8B-B14F-4D97-AF65-F5344CB8AC3E}">
        <p14:creationId xmlns:p14="http://schemas.microsoft.com/office/powerpoint/2010/main" val="170506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fr-FR" sz="4000" b="1" kern="1200" smtClean="0">
          <a:solidFill>
            <a:srgbClr val="AA0061"/>
          </a:solidFill>
          <a:latin typeface="Arial" charset="0"/>
          <a:ea typeface="+mj-ea"/>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30085" y="3711950"/>
            <a:ext cx="8678485" cy="1325563"/>
          </a:xfrm>
        </p:spPr>
        <p:txBody>
          <a:bodyPr>
            <a:normAutofit fontScale="90000"/>
          </a:bodyPr>
          <a:lstStyle/>
          <a:p>
            <a:br>
              <a:rPr lang="fr-FR" dirty="0"/>
            </a:br>
            <a:r>
              <a:rPr lang="fr-FR" dirty="0"/>
              <a:t>LE PRELEVEMENT A LA SOURCE</a:t>
            </a:r>
            <a:br>
              <a:rPr lang="fr-FR" dirty="0">
                <a:solidFill>
                  <a:schemeClr val="accent1">
                    <a:lumMod val="75000"/>
                  </a:schemeClr>
                </a:solidFill>
              </a:rPr>
            </a:br>
            <a:br>
              <a:rPr lang="fr-FR" dirty="0"/>
            </a:br>
            <a:endParaRPr lang="fr-FR" dirty="0"/>
          </a:p>
        </p:txBody>
      </p:sp>
      <p:sp>
        <p:nvSpPr>
          <p:cNvPr id="6" name="Espace réservé du numéro de diapositive 5"/>
          <p:cNvSpPr>
            <a:spLocks noGrp="1"/>
          </p:cNvSpPr>
          <p:nvPr>
            <p:ph type="sldNum" sz="quarter" idx="12"/>
          </p:nvPr>
        </p:nvSpPr>
        <p:spPr/>
        <p:txBody>
          <a:bodyPr/>
          <a:lstStyle/>
          <a:p>
            <a:fld id="{DE179D1F-A312-4BCC-976E-D6A753DA2DD9}" type="slidenum">
              <a:rPr lang="fr-FR" smtClean="0"/>
              <a:t>1</a:t>
            </a:fld>
            <a:endParaRPr lang="fr-FR"/>
          </a:p>
        </p:txBody>
      </p:sp>
      <p:pic>
        <p:nvPicPr>
          <p:cNvPr id="5" name="Image 4">
            <a:extLst>
              <a:ext uri="{FF2B5EF4-FFF2-40B4-BE49-F238E27FC236}">
                <a16:creationId xmlns:a16="http://schemas.microsoft.com/office/drawing/2014/main" id="{6A79EC9A-03C5-2543-996B-24ACBA34A8EC}"/>
              </a:ext>
            </a:extLst>
          </p:cNvPr>
          <p:cNvPicPr>
            <a:picLocks noChangeAspect="1"/>
          </p:cNvPicPr>
          <p:nvPr/>
        </p:nvPicPr>
        <p:blipFill>
          <a:blip r:embed="rId3"/>
          <a:stretch>
            <a:fillRect/>
          </a:stretch>
        </p:blipFill>
        <p:spPr>
          <a:xfrm>
            <a:off x="8334829" y="636814"/>
            <a:ext cx="3539952" cy="2492829"/>
          </a:xfrm>
          <a:prstGeom prst="rect">
            <a:avLst/>
          </a:prstGeom>
        </p:spPr>
      </p:pic>
    </p:spTree>
    <p:extLst>
      <p:ext uri="{BB962C8B-B14F-4D97-AF65-F5344CB8AC3E}">
        <p14:creationId xmlns:p14="http://schemas.microsoft.com/office/powerpoint/2010/main" val="248526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57943"/>
            <a:ext cx="8478981" cy="732745"/>
          </a:xfrm>
        </p:spPr>
        <p:txBody>
          <a:bodyPr>
            <a:normAutofit fontScale="90000"/>
          </a:bodyPr>
          <a:lstStyle/>
          <a:p>
            <a:pPr algn="ctr"/>
            <a:r>
              <a:rPr lang="fr-FR" b="1" dirty="0">
                <a:solidFill>
                  <a:schemeClr val="accent1">
                    <a:lumMod val="75000"/>
                  </a:schemeClr>
                </a:solidFill>
              </a:rPr>
              <a:t>Comment est calculé le taux du PAS ?</a:t>
            </a:r>
            <a:br>
              <a:rPr lang="fr-FR" dirty="0">
                <a:solidFill>
                  <a:schemeClr val="accent1">
                    <a:lumMod val="75000"/>
                  </a:schemeClr>
                </a:solidFill>
              </a:rPr>
            </a:br>
            <a:endParaRPr lang="fr-FR" dirty="0">
              <a:solidFill>
                <a:schemeClr val="accent1">
                  <a:lumMod val="75000"/>
                </a:schemeClr>
              </a:solidFill>
            </a:endParaRPr>
          </a:p>
        </p:txBody>
      </p:sp>
      <p:sp>
        <p:nvSpPr>
          <p:cNvPr id="3" name="Espace réservé du contenu 2"/>
          <p:cNvSpPr>
            <a:spLocks noGrp="1"/>
          </p:cNvSpPr>
          <p:nvPr>
            <p:ph idx="1"/>
          </p:nvPr>
        </p:nvSpPr>
        <p:spPr>
          <a:xfrm>
            <a:off x="838200" y="1312278"/>
            <a:ext cx="10515600" cy="4351338"/>
          </a:xfrm>
        </p:spPr>
        <p:txBody>
          <a:bodyPr>
            <a:normAutofit fontScale="85000" lnSpcReduction="20000"/>
          </a:bodyPr>
          <a:lstStyle/>
          <a:p>
            <a:endParaRPr lang="fr-FR" dirty="0"/>
          </a:p>
          <a:p>
            <a:pPr lvl="0"/>
            <a:r>
              <a:rPr lang="fr-FR" dirty="0"/>
              <a:t>Le taux du PAS est calculé par le service des impôts en fonction des revenus de l’année précédente </a:t>
            </a:r>
          </a:p>
          <a:p>
            <a:endParaRPr lang="fr-FR" dirty="0"/>
          </a:p>
          <a:p>
            <a:pPr lvl="0"/>
            <a:r>
              <a:rPr lang="fr-FR" dirty="0"/>
              <a:t>Le taux est utilisé du 1</a:t>
            </a:r>
            <a:r>
              <a:rPr lang="fr-FR" baseline="30000" dirty="0"/>
              <a:t>er</a:t>
            </a:r>
            <a:r>
              <a:rPr lang="fr-FR" dirty="0"/>
              <a:t> septembre d’une année au 31 août de l’année suivante</a:t>
            </a:r>
          </a:p>
          <a:p>
            <a:endParaRPr lang="fr-FR" dirty="0"/>
          </a:p>
          <a:p>
            <a:pPr lvl="0"/>
            <a:r>
              <a:rPr lang="fr-FR" dirty="0"/>
              <a:t>Par exception en 2019 le taux calculé à partir des revenus de 2017 sera utilisé du 1</a:t>
            </a:r>
            <a:r>
              <a:rPr lang="fr-FR" baseline="30000" dirty="0"/>
              <a:t>er</a:t>
            </a:r>
            <a:r>
              <a:rPr lang="fr-FR" dirty="0"/>
              <a:t> janvier 2019 au 31 août 2019. </a:t>
            </a:r>
          </a:p>
          <a:p>
            <a:pPr lvl="0"/>
            <a:endParaRPr lang="fr-FR" dirty="0"/>
          </a:p>
          <a:p>
            <a:pPr lvl="0"/>
            <a:r>
              <a:rPr lang="fr-FR" dirty="0"/>
              <a:t>Ce taux sera remplacé à compter de septembre 2019, et ce jusqu’au 31 août  2020,  par le taux qui sera calculé sur les revenus de 2018 et déclarées en mai-juin 2019.</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10</a:t>
            </a:fld>
            <a:endParaRPr lang="fr-FR"/>
          </a:p>
        </p:txBody>
      </p:sp>
      <p:pic>
        <p:nvPicPr>
          <p:cNvPr id="5" name="Image 4">
            <a:extLst>
              <a:ext uri="{FF2B5EF4-FFF2-40B4-BE49-F238E27FC236}">
                <a16:creationId xmlns:a16="http://schemas.microsoft.com/office/drawing/2014/main" id="{5E43B97C-A1D1-7745-BD5B-5F4B5CE2DC01}"/>
              </a:ext>
            </a:extLst>
          </p:cNvPr>
          <p:cNvPicPr>
            <a:picLocks noChangeAspect="1"/>
          </p:cNvPicPr>
          <p:nvPr/>
        </p:nvPicPr>
        <p:blipFill>
          <a:blip r:embed="rId2"/>
          <a:stretch>
            <a:fillRect/>
          </a:stretch>
        </p:blipFill>
        <p:spPr>
          <a:xfrm>
            <a:off x="10286999" y="636814"/>
            <a:ext cx="1587781" cy="1118113"/>
          </a:xfrm>
          <a:prstGeom prst="rect">
            <a:avLst/>
          </a:prstGeom>
        </p:spPr>
      </p:pic>
    </p:spTree>
    <p:extLst>
      <p:ext uri="{BB962C8B-B14F-4D97-AF65-F5344CB8AC3E}">
        <p14:creationId xmlns:p14="http://schemas.microsoft.com/office/powerpoint/2010/main" val="114378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53331"/>
            <a:ext cx="10515600" cy="4802564"/>
          </a:xfrm>
        </p:spPr>
        <p:txBody>
          <a:bodyPr>
            <a:normAutofit fontScale="92500"/>
          </a:bodyPr>
          <a:lstStyle/>
          <a:p>
            <a:pPr lvl="0" algn="just"/>
            <a:r>
              <a:rPr lang="fr-FR" dirty="0"/>
              <a:t>L’avis d’imposition des revenus de 2017 comporte la mention des taux du PAS, pour un foyer fiscal composé de 2 personnes, 3 taux apparaissent :</a:t>
            </a:r>
          </a:p>
          <a:p>
            <a:pPr lvl="0" algn="just">
              <a:buFont typeface="Wingdings" panose="05000000000000000000" pitchFamily="2" charset="2"/>
              <a:buChar char="Ø"/>
            </a:pPr>
            <a:r>
              <a:rPr lang="fr-FR" dirty="0"/>
              <a:t> le taux du foyer fiscal </a:t>
            </a:r>
          </a:p>
          <a:p>
            <a:pPr algn="just">
              <a:buFont typeface="Wingdings" panose="05000000000000000000" pitchFamily="2" charset="2"/>
              <a:buChar char="Ø"/>
            </a:pPr>
            <a:r>
              <a:rPr lang="fr-FR" dirty="0"/>
              <a:t> le taux de chaque membre du foyer </a:t>
            </a:r>
          </a:p>
          <a:p>
            <a:pPr algn="just"/>
            <a:endParaRPr lang="fr-FR" dirty="0"/>
          </a:p>
          <a:p>
            <a:pPr lvl="0" algn="just"/>
            <a:r>
              <a:rPr lang="fr-FR" dirty="0"/>
              <a:t>Par défaut c’est le taux du foyer fiscal qui s’applique, sauf option (avant le 15 septembre 2018) pour les taux individualisés ou le taux neutre</a:t>
            </a:r>
          </a:p>
          <a:p>
            <a:pPr algn="just"/>
            <a:endParaRPr lang="fr-FR" dirty="0"/>
          </a:p>
          <a:p>
            <a:pPr lvl="0" algn="just"/>
            <a:r>
              <a:rPr lang="fr-FR" dirty="0"/>
              <a:t>Le taux neutre c’est un taux par défaut qui est voté par l’assemblée nationale lors du vote de la loi de finance et qui est basé sur une imposition d’un célibataire.</a:t>
            </a:r>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11</a:t>
            </a:fld>
            <a:endParaRPr lang="fr-FR"/>
          </a:p>
        </p:txBody>
      </p:sp>
      <p:sp>
        <p:nvSpPr>
          <p:cNvPr id="5" name="Titre 1">
            <a:extLst>
              <a:ext uri="{FF2B5EF4-FFF2-40B4-BE49-F238E27FC236}">
                <a16:creationId xmlns:a16="http://schemas.microsoft.com/office/drawing/2014/main" id="{6C11088D-F5CD-490A-99BC-CA871D2C1E7C}"/>
              </a:ext>
            </a:extLst>
          </p:cNvPr>
          <p:cNvSpPr>
            <a:spLocks noGrp="1"/>
          </p:cNvSpPr>
          <p:nvPr>
            <p:ph type="title"/>
          </p:nvPr>
        </p:nvSpPr>
        <p:spPr>
          <a:xfrm>
            <a:off x="838200" y="707571"/>
            <a:ext cx="8478981" cy="983117"/>
          </a:xfrm>
        </p:spPr>
        <p:txBody>
          <a:bodyPr>
            <a:normAutofit fontScale="90000"/>
          </a:bodyPr>
          <a:lstStyle/>
          <a:p>
            <a:pPr algn="ctr"/>
            <a:r>
              <a:rPr lang="fr-FR" b="1" dirty="0">
                <a:solidFill>
                  <a:schemeClr val="accent1">
                    <a:lumMod val="75000"/>
                  </a:schemeClr>
                </a:solidFill>
              </a:rPr>
              <a:t>Comment est calculé le taux du PAS ?</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68D55AD6-748A-6242-BA59-16CB9CBC269C}"/>
              </a:ext>
            </a:extLst>
          </p:cNvPr>
          <p:cNvPicPr>
            <a:picLocks noChangeAspect="1"/>
          </p:cNvPicPr>
          <p:nvPr/>
        </p:nvPicPr>
        <p:blipFill>
          <a:blip r:embed="rId2"/>
          <a:stretch>
            <a:fillRect/>
          </a:stretch>
        </p:blipFill>
        <p:spPr>
          <a:xfrm>
            <a:off x="10254343" y="636815"/>
            <a:ext cx="1620438" cy="1141110"/>
          </a:xfrm>
          <a:prstGeom prst="rect">
            <a:avLst/>
          </a:prstGeom>
        </p:spPr>
      </p:pic>
    </p:spTree>
    <p:extLst>
      <p:ext uri="{BB962C8B-B14F-4D97-AF65-F5344CB8AC3E}">
        <p14:creationId xmlns:p14="http://schemas.microsoft.com/office/powerpoint/2010/main" val="182213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b="1" dirty="0"/>
              <a:t>L’assiette  sur laquelle s’applique le taux est définie par le </a:t>
            </a:r>
            <a:r>
              <a:rPr lang="fr-FR" b="1" u="sng" dirty="0"/>
              <a:t>débiteur</a:t>
            </a:r>
            <a:r>
              <a:rPr lang="fr-FR" b="1" dirty="0"/>
              <a:t> : employeur, caisse de retraite… Il s’agit de revenu net imposable tel que déterminée sur le bulletin de paye par exemple.</a:t>
            </a:r>
            <a:endParaRPr lang="fr-FR" dirty="0"/>
          </a:p>
          <a:p>
            <a:pPr algn="just"/>
            <a:r>
              <a:rPr lang="fr-FR" b="1" dirty="0"/>
              <a:t>L’employeur est tenu d’appliquer le taux communiqué par l’administration fiscale à travers la base DSN.</a:t>
            </a:r>
            <a:endParaRPr lang="fr-FR" dirty="0"/>
          </a:p>
          <a:p>
            <a:pPr algn="just"/>
            <a:r>
              <a:rPr lang="fr-FR" b="1" dirty="0"/>
              <a:t>La modulation du taux est possible sous certaines conditions, elle est réalisée par l’administration fiscale sur demande expresse du contribuable.</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12</a:t>
            </a:fld>
            <a:endParaRPr lang="fr-FR"/>
          </a:p>
        </p:txBody>
      </p:sp>
      <p:sp>
        <p:nvSpPr>
          <p:cNvPr id="5" name="Titre 1">
            <a:extLst>
              <a:ext uri="{FF2B5EF4-FFF2-40B4-BE49-F238E27FC236}">
                <a16:creationId xmlns:a16="http://schemas.microsoft.com/office/drawing/2014/main" id="{8B27D7A4-DD5C-4856-98AA-F0037E7B8735}"/>
              </a:ext>
            </a:extLst>
          </p:cNvPr>
          <p:cNvSpPr>
            <a:spLocks noGrp="1"/>
          </p:cNvSpPr>
          <p:nvPr>
            <p:ph type="title"/>
          </p:nvPr>
        </p:nvSpPr>
        <p:spPr>
          <a:xfrm>
            <a:off x="838200" y="1077686"/>
            <a:ext cx="8284029" cy="613002"/>
          </a:xfrm>
        </p:spPr>
        <p:txBody>
          <a:bodyPr>
            <a:normAutofit fontScale="90000"/>
          </a:bodyPr>
          <a:lstStyle/>
          <a:p>
            <a:pPr algn="ctr"/>
            <a:r>
              <a:rPr lang="fr-FR" b="1" dirty="0">
                <a:solidFill>
                  <a:schemeClr val="accent1">
                    <a:lumMod val="75000"/>
                  </a:schemeClr>
                </a:solidFill>
              </a:rPr>
              <a:t>Comment est calculé le taux du PAS ?</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63D2F506-F83C-744A-B3C1-A719994FD4FA}"/>
              </a:ext>
            </a:extLst>
          </p:cNvPr>
          <p:cNvPicPr>
            <a:picLocks noChangeAspect="1"/>
          </p:cNvPicPr>
          <p:nvPr/>
        </p:nvPicPr>
        <p:blipFill>
          <a:blip r:embed="rId2"/>
          <a:stretch>
            <a:fillRect/>
          </a:stretch>
        </p:blipFill>
        <p:spPr>
          <a:xfrm>
            <a:off x="10265229" y="636815"/>
            <a:ext cx="1609552" cy="1133444"/>
          </a:xfrm>
          <a:prstGeom prst="rect">
            <a:avLst/>
          </a:prstGeom>
        </p:spPr>
      </p:pic>
    </p:spTree>
    <p:extLst>
      <p:ext uri="{BB962C8B-B14F-4D97-AF65-F5344CB8AC3E}">
        <p14:creationId xmlns:p14="http://schemas.microsoft.com/office/powerpoint/2010/main" val="331875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01655"/>
            <a:ext cx="8478981" cy="889033"/>
          </a:xfrm>
        </p:spPr>
        <p:txBody>
          <a:bodyPr>
            <a:normAutofit fontScale="90000"/>
          </a:bodyPr>
          <a:lstStyle/>
          <a:p>
            <a:pPr algn="ctr"/>
            <a:r>
              <a:rPr lang="fr-FR" b="1" dirty="0">
                <a:solidFill>
                  <a:schemeClr val="accent1">
                    <a:lumMod val="75000"/>
                  </a:schemeClr>
                </a:solidFill>
              </a:rPr>
              <a:t>Comment est calculé l’acompte mensuel ?</a:t>
            </a:r>
            <a:br>
              <a:rPr lang="fr-FR" dirty="0">
                <a:solidFill>
                  <a:schemeClr val="accent1">
                    <a:lumMod val="75000"/>
                  </a:schemeClr>
                </a:solidFill>
              </a:rPr>
            </a:br>
            <a:r>
              <a:rPr lang="fr-FR" b="1" dirty="0"/>
              <a:t> </a:t>
            </a:r>
            <a:br>
              <a:rPr lang="fr-FR" dirty="0"/>
            </a:br>
            <a:endParaRPr lang="fr-FR" dirty="0"/>
          </a:p>
        </p:txBody>
      </p:sp>
      <p:sp>
        <p:nvSpPr>
          <p:cNvPr id="3" name="Espace réservé du contenu 2"/>
          <p:cNvSpPr>
            <a:spLocks noGrp="1"/>
          </p:cNvSpPr>
          <p:nvPr>
            <p:ph idx="1"/>
          </p:nvPr>
        </p:nvSpPr>
        <p:spPr>
          <a:xfrm>
            <a:off x="838200" y="1138989"/>
            <a:ext cx="10515600" cy="5037974"/>
          </a:xfrm>
        </p:spPr>
        <p:txBody>
          <a:bodyPr>
            <a:normAutofit fontScale="85000" lnSpcReduction="20000"/>
          </a:bodyPr>
          <a:lstStyle/>
          <a:p>
            <a:pPr lvl="0" algn="just"/>
            <a:r>
              <a:rPr lang="fr-FR" dirty="0"/>
              <a:t>Le montant de l’acompte mensuel est calculé par </a:t>
            </a:r>
            <a:r>
              <a:rPr lang="fr-FR" b="1" u="sng" dirty="0"/>
              <a:t>le service des impôts</a:t>
            </a:r>
            <a:r>
              <a:rPr lang="fr-FR" dirty="0"/>
              <a:t> en fonction des revenus de l’année précédente et qui ne sont pas concernés par le PAS (revenus des activités indépendantes, revenus fonciers…)</a:t>
            </a:r>
          </a:p>
          <a:p>
            <a:pPr algn="just"/>
            <a:endParaRPr lang="fr-FR" dirty="0"/>
          </a:p>
          <a:p>
            <a:pPr lvl="0" algn="just"/>
            <a:r>
              <a:rPr lang="fr-FR" dirty="0"/>
              <a:t>Le montant du prélèvement mensuel  est utilisé du 1</a:t>
            </a:r>
            <a:r>
              <a:rPr lang="fr-FR" baseline="30000" dirty="0"/>
              <a:t>er</a:t>
            </a:r>
            <a:r>
              <a:rPr lang="fr-FR" dirty="0"/>
              <a:t> septembre d’une année au 31 août de l’année suivante</a:t>
            </a:r>
          </a:p>
          <a:p>
            <a:pPr algn="just"/>
            <a:endParaRPr lang="fr-FR" dirty="0"/>
          </a:p>
          <a:p>
            <a:pPr lvl="0" algn="just"/>
            <a:r>
              <a:rPr lang="fr-FR" dirty="0"/>
              <a:t>Par exception en 2019 le montant calculé à partir des revenus de 2017 sera utilisé du 1</a:t>
            </a:r>
            <a:r>
              <a:rPr lang="fr-FR" baseline="30000" dirty="0"/>
              <a:t>er</a:t>
            </a:r>
            <a:r>
              <a:rPr lang="fr-FR" dirty="0"/>
              <a:t> janvier 2019 au 31 août 2019.</a:t>
            </a:r>
          </a:p>
          <a:p>
            <a:pPr algn="just"/>
            <a:endParaRPr lang="fr-FR" dirty="0"/>
          </a:p>
          <a:p>
            <a:pPr lvl="0" algn="just"/>
            <a:r>
              <a:rPr lang="fr-FR" dirty="0"/>
              <a:t>Ce montant  sera remplacé à compter de septembre 2019, et ce jusqu’au 31 août  2020,  par le montant  qui sera calculé sur les revenus de 2018 et déclarées en mai-juin 2019.</a:t>
            </a:r>
          </a:p>
          <a:p>
            <a:pPr algn="just"/>
            <a:endParaRPr lang="fr-FR" dirty="0"/>
          </a:p>
          <a:p>
            <a:pPr lvl="0" algn="just"/>
            <a:r>
              <a:rPr lang="fr-FR" dirty="0"/>
              <a:t>Sur option le montant du prélèvement mensuel peut être trimestriel</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13</a:t>
            </a:fld>
            <a:endParaRPr lang="fr-FR"/>
          </a:p>
        </p:txBody>
      </p:sp>
      <p:pic>
        <p:nvPicPr>
          <p:cNvPr id="5" name="Image 4">
            <a:extLst>
              <a:ext uri="{FF2B5EF4-FFF2-40B4-BE49-F238E27FC236}">
                <a16:creationId xmlns:a16="http://schemas.microsoft.com/office/drawing/2014/main" id="{DDB1FA0B-9132-6E40-8683-06E89E7F62D7}"/>
              </a:ext>
            </a:extLst>
          </p:cNvPr>
          <p:cNvPicPr>
            <a:picLocks noChangeAspect="1"/>
          </p:cNvPicPr>
          <p:nvPr/>
        </p:nvPicPr>
        <p:blipFill>
          <a:blip r:embed="rId2"/>
          <a:stretch>
            <a:fillRect/>
          </a:stretch>
        </p:blipFill>
        <p:spPr>
          <a:xfrm>
            <a:off x="10450286" y="166525"/>
            <a:ext cx="1380952" cy="972464"/>
          </a:xfrm>
          <a:prstGeom prst="rect">
            <a:avLst/>
          </a:prstGeom>
        </p:spPr>
      </p:pic>
    </p:spTree>
    <p:extLst>
      <p:ext uri="{BB962C8B-B14F-4D97-AF65-F5344CB8AC3E}">
        <p14:creationId xmlns:p14="http://schemas.microsoft.com/office/powerpoint/2010/main" val="85144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31495"/>
            <a:ext cx="10515600" cy="4845468"/>
          </a:xfrm>
        </p:spPr>
        <p:txBody>
          <a:bodyPr/>
          <a:lstStyle/>
          <a:p>
            <a:pPr algn="just"/>
            <a:r>
              <a:rPr lang="fr-FR" b="1" dirty="0"/>
              <a:t>Dans tous les cas le dépôt d’une déclaration annuelle des revenus (2042 et ses annexes) est maintenu. </a:t>
            </a:r>
            <a:endParaRPr lang="fr-FR" dirty="0"/>
          </a:p>
          <a:p>
            <a:pPr algn="just"/>
            <a:r>
              <a:rPr lang="fr-FR" b="1" dirty="0"/>
              <a:t>Cette déclaration permet le calcul de l’impôt définitif au titre de l’année et du solde positif ou négatif de l’impôt correspondant.</a:t>
            </a:r>
          </a:p>
          <a:p>
            <a:pPr marL="0" indent="0" algn="just">
              <a:buNone/>
            </a:pPr>
            <a:endParaRPr lang="fr-FR" dirty="0"/>
          </a:p>
          <a:p>
            <a:pPr algn="just"/>
            <a:r>
              <a:rPr lang="fr-FR" b="1" u="sng" dirty="0"/>
              <a:t>Exemple</a:t>
            </a:r>
            <a:r>
              <a:rPr lang="fr-FR" dirty="0"/>
              <a:t> : En mai et juin 2020, les contribuables vont déposer une déclaration des revenus de 2019, qui permet de calculer le montant définitif de l’impôt sur les revenus de 2019. Si, ce montant est inférieur aux PAS et aux acomptes de 2019, il y aura restitution du trop versé, dans le cas inverse le solde sera à verser sur les 4 derniers mois de l’année 2020 (si supérieur à  300 €).</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14</a:t>
            </a:fld>
            <a:endParaRPr lang="fr-FR"/>
          </a:p>
        </p:txBody>
      </p:sp>
      <p:sp>
        <p:nvSpPr>
          <p:cNvPr id="5" name="Titre 1">
            <a:extLst>
              <a:ext uri="{FF2B5EF4-FFF2-40B4-BE49-F238E27FC236}">
                <a16:creationId xmlns:a16="http://schemas.microsoft.com/office/drawing/2014/main" id="{4EB849E2-95DE-4FE4-BEB8-7483360C6DDF}"/>
              </a:ext>
            </a:extLst>
          </p:cNvPr>
          <p:cNvSpPr>
            <a:spLocks noGrp="1"/>
          </p:cNvSpPr>
          <p:nvPr>
            <p:ph type="title"/>
          </p:nvPr>
        </p:nvSpPr>
        <p:spPr>
          <a:xfrm>
            <a:off x="838200" y="838200"/>
            <a:ext cx="8273143" cy="852488"/>
          </a:xfrm>
        </p:spPr>
        <p:txBody>
          <a:bodyPr>
            <a:normAutofit fontScale="90000"/>
          </a:bodyPr>
          <a:lstStyle/>
          <a:p>
            <a:pPr algn="ctr"/>
            <a:r>
              <a:rPr lang="fr-FR" b="1" dirty="0">
                <a:solidFill>
                  <a:schemeClr val="accent1">
                    <a:lumMod val="75000"/>
                  </a:schemeClr>
                </a:solidFill>
              </a:rPr>
              <a:t>Comment est calculé l’acompte mensuel ?</a:t>
            </a:r>
            <a:br>
              <a:rPr lang="fr-FR" dirty="0">
                <a:solidFill>
                  <a:schemeClr val="accent1">
                    <a:lumMod val="75000"/>
                  </a:schemeClr>
                </a:solidFill>
              </a:rPr>
            </a:br>
            <a:r>
              <a:rPr lang="fr-FR" b="1" dirty="0"/>
              <a:t> </a:t>
            </a:r>
            <a:br>
              <a:rPr lang="fr-FR" dirty="0"/>
            </a:br>
            <a:endParaRPr lang="fr-FR" dirty="0"/>
          </a:p>
        </p:txBody>
      </p:sp>
      <p:pic>
        <p:nvPicPr>
          <p:cNvPr id="6" name="Image 5">
            <a:extLst>
              <a:ext uri="{FF2B5EF4-FFF2-40B4-BE49-F238E27FC236}">
                <a16:creationId xmlns:a16="http://schemas.microsoft.com/office/drawing/2014/main" id="{EA712049-ED28-1640-A11D-BC1F7A9929EE}"/>
              </a:ext>
            </a:extLst>
          </p:cNvPr>
          <p:cNvPicPr>
            <a:picLocks noChangeAspect="1"/>
          </p:cNvPicPr>
          <p:nvPr/>
        </p:nvPicPr>
        <p:blipFill>
          <a:blip r:embed="rId2"/>
          <a:stretch>
            <a:fillRect/>
          </a:stretch>
        </p:blipFill>
        <p:spPr>
          <a:xfrm>
            <a:off x="10591799" y="225467"/>
            <a:ext cx="1293867" cy="911139"/>
          </a:xfrm>
          <a:prstGeom prst="rect">
            <a:avLst/>
          </a:prstGeom>
        </p:spPr>
      </p:pic>
    </p:spTree>
    <p:extLst>
      <p:ext uri="{BB962C8B-B14F-4D97-AF65-F5344CB8AC3E}">
        <p14:creationId xmlns:p14="http://schemas.microsoft.com/office/powerpoint/2010/main" val="292140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66800"/>
            <a:ext cx="9317182" cy="623888"/>
          </a:xfrm>
        </p:spPr>
        <p:txBody>
          <a:bodyPr>
            <a:normAutofit fontScale="90000"/>
          </a:bodyPr>
          <a:lstStyle/>
          <a:p>
            <a:pPr algn="ctr"/>
            <a:r>
              <a:rPr lang="fr-FR" b="1" dirty="0">
                <a:solidFill>
                  <a:schemeClr val="accent1">
                    <a:lumMod val="75000"/>
                  </a:schemeClr>
                </a:solidFill>
              </a:rPr>
              <a:t>LE SORT DE L’IMPOT SUR LES REVENUS DE 2018 : </a:t>
            </a:r>
            <a:br>
              <a:rPr lang="fr-FR" b="1" dirty="0">
                <a:solidFill>
                  <a:schemeClr val="accent1">
                    <a:lumMod val="75000"/>
                  </a:schemeClr>
                </a:solidFill>
              </a:rPr>
            </a:br>
            <a:r>
              <a:rPr lang="fr-FR" b="1" dirty="0">
                <a:solidFill>
                  <a:schemeClr val="accent1">
                    <a:lumMod val="75000"/>
                  </a:schemeClr>
                </a:solidFill>
              </a:rPr>
              <a:t>LE CIMR</a:t>
            </a:r>
            <a:br>
              <a:rPr lang="fr-FR" dirty="0"/>
            </a:br>
            <a:endParaRPr lang="fr-FR" dirty="0"/>
          </a:p>
        </p:txBody>
      </p:sp>
      <p:sp>
        <p:nvSpPr>
          <p:cNvPr id="3" name="Espace réservé du contenu 2"/>
          <p:cNvSpPr>
            <a:spLocks noGrp="1"/>
          </p:cNvSpPr>
          <p:nvPr>
            <p:ph idx="1"/>
          </p:nvPr>
        </p:nvSpPr>
        <p:spPr/>
        <p:txBody>
          <a:bodyPr>
            <a:normAutofit/>
          </a:bodyPr>
          <a:lstStyle/>
          <a:p>
            <a:pPr algn="just"/>
            <a:r>
              <a:rPr lang="fr-FR" dirty="0"/>
              <a:t>Une des principales difficultés de la réforme est le sort de l’impôt sur les revenus de 2018.</a:t>
            </a:r>
          </a:p>
          <a:p>
            <a:pPr algn="just"/>
            <a:r>
              <a:rPr lang="fr-FR" dirty="0"/>
              <a:t>Pour éviter le paiement en 2019 à la fois de l’impôt sur les revenus de 2018 et le PAS ou les acomptes sur les revenus de 2019, il a été décidé d’effacer l’essentiel de la dette d’impôt sur les revenus de 2018.</a:t>
            </a:r>
          </a:p>
          <a:p>
            <a:pPr algn="just"/>
            <a:r>
              <a:rPr lang="fr-FR" b="1" dirty="0"/>
              <a:t>C’est le mécanisme du CREDIT D’IMPOT MODERNISATION DU RECOUVREMENT (CIMR)</a:t>
            </a:r>
            <a:endParaRPr lang="fr-FR" dirty="0"/>
          </a:p>
          <a:p>
            <a:pPr algn="just"/>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15</a:t>
            </a:fld>
            <a:endParaRPr lang="fr-FR"/>
          </a:p>
        </p:txBody>
      </p:sp>
      <p:pic>
        <p:nvPicPr>
          <p:cNvPr id="5" name="Image 4">
            <a:extLst>
              <a:ext uri="{FF2B5EF4-FFF2-40B4-BE49-F238E27FC236}">
                <a16:creationId xmlns:a16="http://schemas.microsoft.com/office/drawing/2014/main" id="{86759DB8-C75F-9F42-B2A0-90F5CFE0F469}"/>
              </a:ext>
            </a:extLst>
          </p:cNvPr>
          <p:cNvPicPr>
            <a:picLocks noChangeAspect="1"/>
          </p:cNvPicPr>
          <p:nvPr/>
        </p:nvPicPr>
        <p:blipFill>
          <a:blip r:embed="rId2"/>
          <a:stretch>
            <a:fillRect/>
          </a:stretch>
        </p:blipFill>
        <p:spPr>
          <a:xfrm>
            <a:off x="10080171" y="636815"/>
            <a:ext cx="1794610" cy="1263762"/>
          </a:xfrm>
          <a:prstGeom prst="rect">
            <a:avLst/>
          </a:prstGeom>
        </p:spPr>
      </p:pic>
    </p:spTree>
    <p:extLst>
      <p:ext uri="{BB962C8B-B14F-4D97-AF65-F5344CB8AC3E}">
        <p14:creationId xmlns:p14="http://schemas.microsoft.com/office/powerpoint/2010/main" val="399131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a:t>Les revenus qui peuvent bénéficier du CIMR doivent remplir 2 conditions :</a:t>
            </a:r>
          </a:p>
          <a:p>
            <a:pPr algn="just"/>
            <a:endParaRPr lang="fr-FR" dirty="0"/>
          </a:p>
          <a:p>
            <a:pPr lvl="0" algn="just">
              <a:buFont typeface="Wingdings" panose="05000000000000000000" pitchFamily="2" charset="2"/>
              <a:buChar char="Ø"/>
            </a:pPr>
            <a:r>
              <a:rPr lang="fr-FR" dirty="0"/>
              <a:t> Entrer dans le périmètre du PAS : salaires, pensions, BA, BIC, BNC,  revenus fonciers…</a:t>
            </a:r>
          </a:p>
          <a:p>
            <a:pPr lvl="0" algn="just">
              <a:buFont typeface="Wingdings" panose="05000000000000000000" pitchFamily="2" charset="2"/>
              <a:buChar char="Ø"/>
            </a:pPr>
            <a:r>
              <a:rPr lang="fr-FR" dirty="0"/>
              <a:t> Ils doivent être des revenus « courants » ou « non exceptionnels »</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16</a:t>
            </a:fld>
            <a:endParaRPr lang="fr-FR"/>
          </a:p>
        </p:txBody>
      </p:sp>
      <p:sp>
        <p:nvSpPr>
          <p:cNvPr id="5" name="Titre 1">
            <a:extLst>
              <a:ext uri="{FF2B5EF4-FFF2-40B4-BE49-F238E27FC236}">
                <a16:creationId xmlns:a16="http://schemas.microsoft.com/office/drawing/2014/main" id="{5B5E230B-F650-4521-B826-9B86E9E932F5}"/>
              </a:ext>
            </a:extLst>
          </p:cNvPr>
          <p:cNvSpPr>
            <a:spLocks noGrp="1"/>
          </p:cNvSpPr>
          <p:nvPr>
            <p:ph type="title"/>
          </p:nvPr>
        </p:nvSpPr>
        <p:spPr>
          <a:xfrm>
            <a:off x="498034" y="849086"/>
            <a:ext cx="9081395" cy="807872"/>
          </a:xfrm>
        </p:spPr>
        <p:txBody>
          <a:bodyPr>
            <a:normAutofit fontScale="90000"/>
          </a:bodyPr>
          <a:lstStyle/>
          <a:p>
            <a:pPr algn="ctr"/>
            <a:r>
              <a:rPr lang="fr-FR" b="1" dirty="0">
                <a:solidFill>
                  <a:schemeClr val="accent1">
                    <a:lumMod val="75000"/>
                  </a:schemeClr>
                </a:solidFill>
              </a:rPr>
              <a:t>LE SORT DE L’IMPOT SUR LES REVENUS DE 2018 : </a:t>
            </a:r>
            <a:br>
              <a:rPr lang="fr-FR" b="1" dirty="0">
                <a:solidFill>
                  <a:schemeClr val="accent1">
                    <a:lumMod val="75000"/>
                  </a:schemeClr>
                </a:solidFill>
              </a:rPr>
            </a:br>
            <a:r>
              <a:rPr lang="fr-FR" b="1" dirty="0">
                <a:solidFill>
                  <a:schemeClr val="accent1">
                    <a:lumMod val="75000"/>
                  </a:schemeClr>
                </a:solidFill>
              </a:rPr>
              <a:t>LE CIMR</a:t>
            </a:r>
            <a:br>
              <a:rPr lang="fr-FR" dirty="0"/>
            </a:br>
            <a:endParaRPr lang="fr-FR" dirty="0"/>
          </a:p>
        </p:txBody>
      </p:sp>
      <p:pic>
        <p:nvPicPr>
          <p:cNvPr id="6" name="Image 5">
            <a:extLst>
              <a:ext uri="{FF2B5EF4-FFF2-40B4-BE49-F238E27FC236}">
                <a16:creationId xmlns:a16="http://schemas.microsoft.com/office/drawing/2014/main" id="{9CBE1F80-E910-434B-9559-B64478E4093B}"/>
              </a:ext>
            </a:extLst>
          </p:cNvPr>
          <p:cNvPicPr>
            <a:picLocks noChangeAspect="1"/>
          </p:cNvPicPr>
          <p:nvPr/>
        </p:nvPicPr>
        <p:blipFill>
          <a:blip r:embed="rId2"/>
          <a:stretch>
            <a:fillRect/>
          </a:stretch>
        </p:blipFill>
        <p:spPr>
          <a:xfrm>
            <a:off x="9725185" y="439212"/>
            <a:ext cx="1968781" cy="1386413"/>
          </a:xfrm>
          <a:prstGeom prst="rect">
            <a:avLst/>
          </a:prstGeom>
        </p:spPr>
      </p:pic>
    </p:spTree>
    <p:extLst>
      <p:ext uri="{BB962C8B-B14F-4D97-AF65-F5344CB8AC3E}">
        <p14:creationId xmlns:p14="http://schemas.microsoft.com/office/powerpoint/2010/main" val="35479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 CIMR sera dans la plus grande majorité des cas égal à :</a:t>
            </a:r>
          </a:p>
          <a:p>
            <a:pPr marL="0" indent="0">
              <a:buNone/>
            </a:pPr>
            <a:endParaRPr lang="fr-FR" b="1" dirty="0"/>
          </a:p>
          <a:p>
            <a:pPr marL="0" indent="0">
              <a:buNone/>
            </a:pPr>
            <a:r>
              <a:rPr lang="fr-FR" b="1" dirty="0"/>
              <a:t>IR revenus 2018 x Revenus courants inclus dans le PAS/Revenus nets soumis au barème</a:t>
            </a:r>
            <a:endParaRPr lang="fr-FR" dirty="0"/>
          </a:p>
          <a:p>
            <a:pPr marL="0" indent="0">
              <a:buNone/>
            </a:pPr>
            <a:endParaRPr lang="fr-FR" b="1" dirty="0"/>
          </a:p>
          <a:p>
            <a:pPr marL="0" indent="0">
              <a:buNone/>
            </a:pPr>
            <a:r>
              <a:rPr lang="fr-FR" b="1" dirty="0"/>
              <a:t>Le CIMR s’impute après les autres crédit et réductions d’impôts qui sont préservés.</a:t>
            </a:r>
            <a:endParaRPr lang="fr-FR" dirty="0"/>
          </a:p>
          <a:p>
            <a:pPr marL="0" indent="0">
              <a:buNone/>
            </a:pPr>
            <a:endParaRPr lang="fr-FR" b="1" dirty="0"/>
          </a:p>
          <a:p>
            <a:pPr marL="0" indent="0">
              <a:buNone/>
            </a:pPr>
            <a:r>
              <a:rPr lang="fr-FR" b="1" dirty="0"/>
              <a:t>L’excédent éventuel du CIMR est remboursable.</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17</a:t>
            </a:fld>
            <a:endParaRPr lang="fr-FR"/>
          </a:p>
        </p:txBody>
      </p:sp>
      <p:sp>
        <p:nvSpPr>
          <p:cNvPr id="5" name="Titre 1">
            <a:extLst>
              <a:ext uri="{FF2B5EF4-FFF2-40B4-BE49-F238E27FC236}">
                <a16:creationId xmlns:a16="http://schemas.microsoft.com/office/drawing/2014/main" id="{6B1D576C-D32A-41CB-8B45-2300D32F4BEC}"/>
              </a:ext>
            </a:extLst>
          </p:cNvPr>
          <p:cNvSpPr>
            <a:spLocks noGrp="1"/>
          </p:cNvSpPr>
          <p:nvPr>
            <p:ph type="title"/>
          </p:nvPr>
        </p:nvSpPr>
        <p:spPr>
          <a:xfrm>
            <a:off x="409075" y="870857"/>
            <a:ext cx="9300982" cy="819831"/>
          </a:xfrm>
        </p:spPr>
        <p:txBody>
          <a:bodyPr>
            <a:normAutofit fontScale="90000"/>
          </a:bodyPr>
          <a:lstStyle/>
          <a:p>
            <a:pPr algn="ctr"/>
            <a:r>
              <a:rPr lang="fr-FR" b="1" dirty="0">
                <a:solidFill>
                  <a:schemeClr val="accent1">
                    <a:lumMod val="75000"/>
                  </a:schemeClr>
                </a:solidFill>
              </a:rPr>
              <a:t>LE SORT DE L’IMPOT SUR LES REVENUS DE 2018 : </a:t>
            </a:r>
            <a:br>
              <a:rPr lang="fr-FR" b="1" dirty="0">
                <a:solidFill>
                  <a:schemeClr val="accent1">
                    <a:lumMod val="75000"/>
                  </a:schemeClr>
                </a:solidFill>
              </a:rPr>
            </a:br>
            <a:r>
              <a:rPr lang="fr-FR" b="1" dirty="0">
                <a:solidFill>
                  <a:schemeClr val="accent1">
                    <a:lumMod val="75000"/>
                  </a:schemeClr>
                </a:solidFill>
              </a:rPr>
              <a:t>LE CIMR</a:t>
            </a:r>
            <a:br>
              <a:rPr lang="fr-FR" dirty="0"/>
            </a:br>
            <a:endParaRPr lang="fr-FR" dirty="0"/>
          </a:p>
        </p:txBody>
      </p:sp>
      <p:pic>
        <p:nvPicPr>
          <p:cNvPr id="6" name="Image 5">
            <a:extLst>
              <a:ext uri="{FF2B5EF4-FFF2-40B4-BE49-F238E27FC236}">
                <a16:creationId xmlns:a16="http://schemas.microsoft.com/office/drawing/2014/main" id="{185697E7-6547-084F-906C-C55F618E39EE}"/>
              </a:ext>
            </a:extLst>
          </p:cNvPr>
          <p:cNvPicPr>
            <a:picLocks noChangeAspect="1"/>
          </p:cNvPicPr>
          <p:nvPr/>
        </p:nvPicPr>
        <p:blipFill>
          <a:blip r:embed="rId2"/>
          <a:stretch>
            <a:fillRect/>
          </a:stretch>
        </p:blipFill>
        <p:spPr>
          <a:xfrm>
            <a:off x="9851571" y="669473"/>
            <a:ext cx="2023210" cy="1424742"/>
          </a:xfrm>
          <a:prstGeom prst="rect">
            <a:avLst/>
          </a:prstGeom>
        </p:spPr>
      </p:pic>
    </p:spTree>
    <p:extLst>
      <p:ext uri="{BB962C8B-B14F-4D97-AF65-F5344CB8AC3E}">
        <p14:creationId xmlns:p14="http://schemas.microsoft.com/office/powerpoint/2010/main" val="222254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2369" y="1368424"/>
            <a:ext cx="10515600" cy="5016333"/>
          </a:xfrm>
        </p:spPr>
        <p:txBody>
          <a:bodyPr>
            <a:normAutofit fontScale="85000" lnSpcReduction="20000"/>
          </a:bodyPr>
          <a:lstStyle/>
          <a:p>
            <a:pPr marL="0" indent="0">
              <a:buNone/>
            </a:pPr>
            <a:r>
              <a:rPr lang="fr-FR" b="1" dirty="0"/>
              <a:t>Pour éviter une « optimisation » du CIMR plusieurs mesures sont prises :</a:t>
            </a:r>
          </a:p>
          <a:p>
            <a:endParaRPr lang="fr-FR" dirty="0"/>
          </a:p>
          <a:p>
            <a:pPr lvl="0"/>
            <a:r>
              <a:rPr lang="fr-FR" b="1" dirty="0"/>
              <a:t>Une définition assez large des revenus  « non courants » </a:t>
            </a:r>
            <a:endParaRPr lang="fr-FR" dirty="0"/>
          </a:p>
          <a:p>
            <a:pPr marL="0" indent="0">
              <a:buNone/>
            </a:pPr>
            <a:r>
              <a:rPr lang="fr-FR" b="1" dirty="0"/>
              <a:t> </a:t>
            </a:r>
            <a:endParaRPr lang="fr-FR" dirty="0"/>
          </a:p>
          <a:p>
            <a:pPr lvl="0"/>
            <a:r>
              <a:rPr lang="fr-FR" b="1" dirty="0"/>
              <a:t>Les éléments exceptionnels sont communiqués spontanément à l’administration fiscale par le contribuable</a:t>
            </a:r>
            <a:endParaRPr lang="fr-FR" dirty="0"/>
          </a:p>
          <a:p>
            <a:endParaRPr lang="fr-FR" dirty="0"/>
          </a:p>
          <a:p>
            <a:pPr lvl="0"/>
            <a:r>
              <a:rPr lang="fr-FR" b="1" dirty="0"/>
              <a:t>Possibilité pour l’administration fiscale de demander des justifications sur les bases du CIMR</a:t>
            </a:r>
            <a:endParaRPr lang="fr-FR" dirty="0"/>
          </a:p>
          <a:p>
            <a:endParaRPr lang="fr-FR" dirty="0"/>
          </a:p>
          <a:p>
            <a:pPr lvl="0"/>
            <a:r>
              <a:rPr lang="fr-FR" b="1" dirty="0">
                <a:solidFill>
                  <a:schemeClr val="accent2">
                    <a:lumMod val="75000"/>
                  </a:schemeClr>
                </a:solidFill>
              </a:rPr>
              <a:t>Allongement du délai de reprise à 4 ans pour les revenus de 2018</a:t>
            </a:r>
            <a:endParaRPr lang="fr-FR" dirty="0">
              <a:solidFill>
                <a:schemeClr val="accent2">
                  <a:lumMod val="75000"/>
                </a:schemeClr>
              </a:solidFill>
            </a:endParaRPr>
          </a:p>
          <a:p>
            <a:endParaRPr lang="fr-FR" dirty="0"/>
          </a:p>
          <a:p>
            <a:pPr lvl="0"/>
            <a:r>
              <a:rPr lang="fr-FR" b="1" dirty="0"/>
              <a:t>Seuls les revenus déclarés spontanément bénéficient du CIMR </a:t>
            </a:r>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18</a:t>
            </a:fld>
            <a:endParaRPr lang="fr-FR"/>
          </a:p>
        </p:txBody>
      </p:sp>
      <p:sp>
        <p:nvSpPr>
          <p:cNvPr id="5" name="Titre 1">
            <a:extLst>
              <a:ext uri="{FF2B5EF4-FFF2-40B4-BE49-F238E27FC236}">
                <a16:creationId xmlns:a16="http://schemas.microsoft.com/office/drawing/2014/main" id="{8B1D2566-EC7A-448B-82E2-1703CC1144C2}"/>
              </a:ext>
            </a:extLst>
          </p:cNvPr>
          <p:cNvSpPr>
            <a:spLocks noGrp="1"/>
          </p:cNvSpPr>
          <p:nvPr>
            <p:ph type="title"/>
          </p:nvPr>
        </p:nvSpPr>
        <p:spPr>
          <a:xfrm>
            <a:off x="352927" y="250371"/>
            <a:ext cx="9280929" cy="1440317"/>
          </a:xfrm>
        </p:spPr>
        <p:txBody>
          <a:bodyPr>
            <a:normAutofit fontScale="90000"/>
          </a:bodyPr>
          <a:lstStyle/>
          <a:p>
            <a:pPr algn="ctr"/>
            <a:r>
              <a:rPr lang="fr-FR" sz="3600" b="1" dirty="0">
                <a:solidFill>
                  <a:schemeClr val="accent1">
                    <a:lumMod val="75000"/>
                  </a:schemeClr>
                </a:solidFill>
              </a:rPr>
              <a:t>LE SORT DE L’IMPOT SUR LES REVENUS DE 2018 : LE CIMR</a:t>
            </a:r>
            <a:br>
              <a:rPr lang="fr-FR" dirty="0"/>
            </a:br>
            <a:endParaRPr lang="fr-FR" dirty="0"/>
          </a:p>
        </p:txBody>
      </p:sp>
      <p:pic>
        <p:nvPicPr>
          <p:cNvPr id="6" name="Image 5">
            <a:extLst>
              <a:ext uri="{FF2B5EF4-FFF2-40B4-BE49-F238E27FC236}">
                <a16:creationId xmlns:a16="http://schemas.microsoft.com/office/drawing/2014/main" id="{AFF8E4C4-4A0F-154B-9190-1CF2B67B5FF5}"/>
              </a:ext>
            </a:extLst>
          </p:cNvPr>
          <p:cNvPicPr>
            <a:picLocks noChangeAspect="1"/>
          </p:cNvPicPr>
          <p:nvPr/>
        </p:nvPicPr>
        <p:blipFill>
          <a:blip r:embed="rId2"/>
          <a:stretch>
            <a:fillRect/>
          </a:stretch>
        </p:blipFill>
        <p:spPr>
          <a:xfrm>
            <a:off x="10363199" y="636814"/>
            <a:ext cx="1511581" cy="1064453"/>
          </a:xfrm>
          <a:prstGeom prst="rect">
            <a:avLst/>
          </a:prstGeom>
        </p:spPr>
      </p:pic>
    </p:spTree>
    <p:extLst>
      <p:ext uri="{BB962C8B-B14F-4D97-AF65-F5344CB8AC3E}">
        <p14:creationId xmlns:p14="http://schemas.microsoft.com/office/powerpoint/2010/main" val="3412437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sz="3200" b="1" dirty="0"/>
              <a:t>Les revenus peuvent être classés en exceptionnel en raison de leur nature, de leur montant ou en cas d’absence de justification</a:t>
            </a:r>
          </a:p>
          <a:p>
            <a:pPr algn="just"/>
            <a:endParaRPr lang="fr-FR" sz="3200" dirty="0"/>
          </a:p>
          <a:p>
            <a:pPr algn="just"/>
            <a:r>
              <a:rPr lang="fr-FR" sz="3200" b="1" dirty="0"/>
              <a:t>La notion de revenus exceptionnels peut être examinée par l’administration fiscale au regard de plusieurs années (2015 à 2019)</a:t>
            </a:r>
            <a:endParaRPr lang="fr-FR" sz="3200" dirty="0"/>
          </a:p>
          <a:p>
            <a:pPr algn="just"/>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19</a:t>
            </a:fld>
            <a:endParaRPr lang="fr-FR"/>
          </a:p>
        </p:txBody>
      </p:sp>
      <p:sp>
        <p:nvSpPr>
          <p:cNvPr id="5" name="Titre 1">
            <a:extLst>
              <a:ext uri="{FF2B5EF4-FFF2-40B4-BE49-F238E27FC236}">
                <a16:creationId xmlns:a16="http://schemas.microsoft.com/office/drawing/2014/main" id="{876D8E3E-3AB0-40D7-B34C-5E347EFEA3DF}"/>
              </a:ext>
            </a:extLst>
          </p:cNvPr>
          <p:cNvSpPr>
            <a:spLocks noGrp="1"/>
          </p:cNvSpPr>
          <p:nvPr>
            <p:ph type="title"/>
          </p:nvPr>
        </p:nvSpPr>
        <p:spPr>
          <a:xfrm>
            <a:off x="-89795" y="572180"/>
            <a:ext cx="10333252" cy="808945"/>
          </a:xfrm>
        </p:spPr>
        <p:txBody>
          <a:bodyPr>
            <a:noAutofit/>
          </a:bodyPr>
          <a:lstStyle/>
          <a:p>
            <a:pPr algn="ctr"/>
            <a:r>
              <a:rPr lang="fr-FR" sz="3200" b="1" dirty="0">
                <a:solidFill>
                  <a:schemeClr val="accent1">
                    <a:lumMod val="75000"/>
                  </a:schemeClr>
                </a:solidFill>
              </a:rPr>
              <a:t>LE SORT DE L’IMPOT SUR LES REVENUS DE 2018 : </a:t>
            </a:r>
            <a:br>
              <a:rPr lang="fr-FR" sz="3200" b="1" dirty="0">
                <a:solidFill>
                  <a:schemeClr val="accent1">
                    <a:lumMod val="75000"/>
                  </a:schemeClr>
                </a:solidFill>
              </a:rPr>
            </a:br>
            <a:r>
              <a:rPr lang="fr-FR" sz="3200" b="1" dirty="0">
                <a:solidFill>
                  <a:schemeClr val="accent1">
                    <a:lumMod val="75000"/>
                  </a:schemeClr>
                </a:solidFill>
              </a:rPr>
              <a:t>LE CIMR</a:t>
            </a:r>
            <a:br>
              <a:rPr lang="fr-FR" sz="3200" dirty="0"/>
            </a:br>
            <a:endParaRPr lang="fr-FR" sz="3200" dirty="0"/>
          </a:p>
        </p:txBody>
      </p:sp>
      <p:pic>
        <p:nvPicPr>
          <p:cNvPr id="6" name="Image 5">
            <a:extLst>
              <a:ext uri="{FF2B5EF4-FFF2-40B4-BE49-F238E27FC236}">
                <a16:creationId xmlns:a16="http://schemas.microsoft.com/office/drawing/2014/main" id="{2EC7BE00-20C4-4243-8049-67A4D8C296E3}"/>
              </a:ext>
            </a:extLst>
          </p:cNvPr>
          <p:cNvPicPr>
            <a:picLocks noChangeAspect="1"/>
          </p:cNvPicPr>
          <p:nvPr/>
        </p:nvPicPr>
        <p:blipFill>
          <a:blip r:embed="rId2"/>
          <a:stretch>
            <a:fillRect/>
          </a:stretch>
        </p:blipFill>
        <p:spPr>
          <a:xfrm>
            <a:off x="10388223" y="271690"/>
            <a:ext cx="1402724" cy="987796"/>
          </a:xfrm>
          <a:prstGeom prst="rect">
            <a:avLst/>
          </a:prstGeom>
        </p:spPr>
      </p:pic>
    </p:spTree>
    <p:extLst>
      <p:ext uri="{BB962C8B-B14F-4D97-AF65-F5344CB8AC3E}">
        <p14:creationId xmlns:p14="http://schemas.microsoft.com/office/powerpoint/2010/main" val="374492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ENJEUX</a:t>
            </a:r>
            <a:br>
              <a:rPr lang="fr-FR" dirty="0"/>
            </a:br>
            <a:endParaRPr lang="fr-FR" dirty="0"/>
          </a:p>
        </p:txBody>
      </p:sp>
      <p:sp>
        <p:nvSpPr>
          <p:cNvPr id="3" name="Espace réservé du contenu 2"/>
          <p:cNvSpPr>
            <a:spLocks noGrp="1"/>
          </p:cNvSpPr>
          <p:nvPr>
            <p:ph idx="1"/>
          </p:nvPr>
        </p:nvSpPr>
        <p:spPr>
          <a:xfrm>
            <a:off x="838200" y="1045995"/>
            <a:ext cx="10515600" cy="4351338"/>
          </a:xfrm>
        </p:spPr>
        <p:txBody>
          <a:bodyPr>
            <a:normAutofit fontScale="77500" lnSpcReduction="20000"/>
          </a:bodyPr>
          <a:lstStyle/>
          <a:p>
            <a:pPr marL="0" indent="0">
              <a:buNone/>
            </a:pPr>
            <a:endParaRPr lang="fr-FR" dirty="0"/>
          </a:p>
          <a:p>
            <a:r>
              <a:rPr lang="fr-FR" b="1" dirty="0"/>
              <a:t>38 millions de foyers fiscaux </a:t>
            </a:r>
            <a:endParaRPr lang="fr-FR" dirty="0"/>
          </a:p>
          <a:p>
            <a:r>
              <a:rPr lang="fr-FR" dirty="0"/>
              <a:t>Dont 			11.8 millions  mariés</a:t>
            </a:r>
          </a:p>
          <a:p>
            <a:r>
              <a:rPr lang="fr-FR" dirty="0"/>
              <a:t>			15.2 millions  de célibataires</a:t>
            </a:r>
          </a:p>
          <a:p>
            <a:r>
              <a:rPr lang="fr-FR" dirty="0"/>
              <a:t>			  4     millions de  veufs</a:t>
            </a:r>
          </a:p>
          <a:p>
            <a:endParaRPr lang="fr-FR" dirty="0"/>
          </a:p>
          <a:p>
            <a:r>
              <a:rPr lang="fr-FR" b="1" dirty="0"/>
              <a:t>Plus de 1 100 milliards d’euros de revenus déclarés, dont 1 070  milliards qui rentrent dans le périmètre du PAS :</a:t>
            </a:r>
            <a:endParaRPr lang="fr-FR" dirty="0"/>
          </a:p>
          <a:p>
            <a:pPr lvl="0"/>
            <a:r>
              <a:rPr lang="fr-FR" dirty="0"/>
              <a:t>traitement et salaires 			</a:t>
            </a:r>
            <a:r>
              <a:rPr lang="fr-FR" b="1" dirty="0"/>
              <a:t>680</a:t>
            </a:r>
            <a:r>
              <a:rPr lang="fr-FR" dirty="0"/>
              <a:t> milliards 63.6 % (28.8 M de personnes)</a:t>
            </a:r>
          </a:p>
          <a:p>
            <a:pPr lvl="0"/>
            <a:r>
              <a:rPr lang="fr-FR" dirty="0"/>
              <a:t>pensions				</a:t>
            </a:r>
            <a:r>
              <a:rPr lang="fr-FR" b="1" dirty="0"/>
              <a:t>306</a:t>
            </a:r>
            <a:r>
              <a:rPr lang="fr-FR" dirty="0"/>
              <a:t> milliards 28.6 % (18.5 millions de personnes)</a:t>
            </a:r>
          </a:p>
          <a:p>
            <a:pPr lvl="0"/>
            <a:r>
              <a:rPr lang="fr-FR" dirty="0"/>
              <a:t>revenus fonciers			  </a:t>
            </a:r>
            <a:r>
              <a:rPr lang="fr-FR" b="1" dirty="0"/>
              <a:t>32 </a:t>
            </a:r>
            <a:r>
              <a:rPr lang="fr-FR" dirty="0"/>
              <a:t>milliards 3 %</a:t>
            </a:r>
          </a:p>
          <a:p>
            <a:pPr lvl="0"/>
            <a:r>
              <a:rPr lang="fr-FR" dirty="0"/>
              <a:t>revenus des activités indépendantes	  </a:t>
            </a:r>
            <a:r>
              <a:rPr lang="fr-FR" b="1" dirty="0"/>
              <a:t>51</a:t>
            </a:r>
            <a:r>
              <a:rPr lang="fr-FR" dirty="0"/>
              <a:t> milliards 4.77% </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a:t>
            </a:fld>
            <a:endParaRPr lang="fr-FR"/>
          </a:p>
        </p:txBody>
      </p:sp>
      <p:pic>
        <p:nvPicPr>
          <p:cNvPr id="5" name="Image 4">
            <a:extLst>
              <a:ext uri="{FF2B5EF4-FFF2-40B4-BE49-F238E27FC236}">
                <a16:creationId xmlns:a16="http://schemas.microsoft.com/office/drawing/2014/main" id="{41DF1FB9-595B-8941-8E1A-0A1E025F2B50}"/>
              </a:ext>
            </a:extLst>
          </p:cNvPr>
          <p:cNvPicPr>
            <a:picLocks noChangeAspect="1"/>
          </p:cNvPicPr>
          <p:nvPr/>
        </p:nvPicPr>
        <p:blipFill>
          <a:blip r:embed="rId2"/>
          <a:stretch>
            <a:fillRect/>
          </a:stretch>
        </p:blipFill>
        <p:spPr>
          <a:xfrm>
            <a:off x="8958943" y="636814"/>
            <a:ext cx="2915838" cy="2053329"/>
          </a:xfrm>
          <a:prstGeom prst="rect">
            <a:avLst/>
          </a:prstGeom>
        </p:spPr>
      </p:pic>
    </p:spTree>
    <p:extLst>
      <p:ext uri="{BB962C8B-B14F-4D97-AF65-F5344CB8AC3E}">
        <p14:creationId xmlns:p14="http://schemas.microsoft.com/office/powerpoint/2010/main" val="66800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11629"/>
            <a:ext cx="8478981" cy="1179059"/>
          </a:xfrm>
        </p:spPr>
        <p:txBody>
          <a:bodyPr>
            <a:normAutofit fontScale="90000"/>
          </a:bodyPr>
          <a:lstStyle/>
          <a:p>
            <a:pPr algn="ctr"/>
            <a:r>
              <a:rPr lang="fr-FR" b="1" dirty="0">
                <a:solidFill>
                  <a:schemeClr val="accent1">
                    <a:lumMod val="75000"/>
                  </a:schemeClr>
                </a:solidFill>
              </a:rPr>
              <a:t>TRAITEMENTS ET SALAIRES</a:t>
            </a:r>
            <a:br>
              <a:rPr lang="fr-FR" dirty="0">
                <a:solidFill>
                  <a:schemeClr val="accent1">
                    <a:lumMod val="75000"/>
                  </a:schemeClr>
                </a:solidFill>
              </a:rPr>
            </a:br>
            <a:endParaRPr lang="fr-FR" dirty="0">
              <a:solidFill>
                <a:schemeClr val="accent1">
                  <a:lumMod val="75000"/>
                </a:schemeClr>
              </a:solidFill>
            </a:endParaRPr>
          </a:p>
        </p:txBody>
      </p:sp>
      <p:sp>
        <p:nvSpPr>
          <p:cNvPr id="3" name="Espace réservé du contenu 2"/>
          <p:cNvSpPr>
            <a:spLocks noGrp="1"/>
          </p:cNvSpPr>
          <p:nvPr>
            <p:ph idx="1"/>
          </p:nvPr>
        </p:nvSpPr>
        <p:spPr>
          <a:xfrm>
            <a:off x="998621" y="1253331"/>
            <a:ext cx="10515600" cy="4987048"/>
          </a:xfrm>
        </p:spPr>
        <p:txBody>
          <a:bodyPr>
            <a:normAutofit/>
          </a:bodyPr>
          <a:lstStyle/>
          <a:p>
            <a:pPr marL="0" indent="0" algn="just">
              <a:buNone/>
            </a:pPr>
            <a:r>
              <a:rPr lang="fr-FR" dirty="0"/>
              <a:t>Sont considérés comme « </a:t>
            </a:r>
            <a:r>
              <a:rPr lang="fr-FR" b="1" dirty="0"/>
              <a:t>exceptionnels</a:t>
            </a:r>
            <a:r>
              <a:rPr lang="fr-FR" dirty="0"/>
              <a:t> » les revenus qui par nature ne sont pas susceptibles d’être recueillis annuellement ou que la loi de finances de 2017 considère comme tels, par exemple :</a:t>
            </a:r>
          </a:p>
          <a:p>
            <a:pPr lvl="0" algn="just"/>
            <a:r>
              <a:rPr lang="fr-FR" dirty="0"/>
              <a:t>Fraction imposable des indemnités de licenciement ou de départ à la retraite </a:t>
            </a:r>
          </a:p>
          <a:p>
            <a:pPr lvl="0" algn="just"/>
            <a:r>
              <a:rPr lang="fr-FR" dirty="0"/>
              <a:t>Indemnités versées à l’occasion de prises de fonctions ou de cessation de fonctions</a:t>
            </a:r>
          </a:p>
          <a:p>
            <a:pPr lvl="0" algn="just"/>
            <a:r>
              <a:rPr lang="fr-FR" dirty="0"/>
              <a:t>Indemnité de clientèle</a:t>
            </a:r>
          </a:p>
          <a:p>
            <a:pPr lvl="0" algn="just"/>
            <a:r>
              <a:rPr lang="fr-FR" dirty="0"/>
              <a:t>Indemnité de changement de résidence</a:t>
            </a:r>
          </a:p>
          <a:p>
            <a:pPr lvl="0" algn="just"/>
            <a:r>
              <a:rPr lang="fr-FR" dirty="0"/>
              <a:t>Participation on intéressement non affecté à un plan d’épargne</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20</a:t>
            </a:fld>
            <a:endParaRPr lang="fr-FR"/>
          </a:p>
        </p:txBody>
      </p:sp>
      <p:pic>
        <p:nvPicPr>
          <p:cNvPr id="5" name="Image 4">
            <a:extLst>
              <a:ext uri="{FF2B5EF4-FFF2-40B4-BE49-F238E27FC236}">
                <a16:creationId xmlns:a16="http://schemas.microsoft.com/office/drawing/2014/main" id="{222EB0B4-97F3-4540-8629-6E4829ACC5AB}"/>
              </a:ext>
            </a:extLst>
          </p:cNvPr>
          <p:cNvPicPr>
            <a:picLocks noChangeAspect="1"/>
          </p:cNvPicPr>
          <p:nvPr/>
        </p:nvPicPr>
        <p:blipFill>
          <a:blip r:embed="rId2"/>
          <a:stretch>
            <a:fillRect/>
          </a:stretch>
        </p:blipFill>
        <p:spPr>
          <a:xfrm>
            <a:off x="10747061" y="246629"/>
            <a:ext cx="1213477" cy="854529"/>
          </a:xfrm>
          <a:prstGeom prst="rect">
            <a:avLst/>
          </a:prstGeom>
        </p:spPr>
      </p:pic>
    </p:spTree>
    <p:extLst>
      <p:ext uri="{BB962C8B-B14F-4D97-AF65-F5344CB8AC3E}">
        <p14:creationId xmlns:p14="http://schemas.microsoft.com/office/powerpoint/2010/main" val="173696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53331"/>
            <a:ext cx="10515600" cy="4882774"/>
          </a:xfrm>
        </p:spPr>
        <p:txBody>
          <a:bodyPr>
            <a:normAutofit lnSpcReduction="10000"/>
          </a:bodyPr>
          <a:lstStyle/>
          <a:p>
            <a:pPr lvl="0" algn="just"/>
            <a:r>
              <a:rPr lang="fr-FR" dirty="0"/>
              <a:t>Monétisation  des droits sur un compte épargne-temps</a:t>
            </a:r>
          </a:p>
          <a:p>
            <a:pPr lvl="0" algn="just"/>
            <a:r>
              <a:rPr lang="fr-FR" dirty="0"/>
              <a:t>Prestations de retraites sous forme de capital</a:t>
            </a:r>
          </a:p>
          <a:p>
            <a:pPr lvl="0" algn="just"/>
            <a:r>
              <a:rPr lang="fr-FR" dirty="0"/>
              <a:t>Indemnités de transferts des sportifs professionnels</a:t>
            </a:r>
          </a:p>
          <a:p>
            <a:pPr lvl="0" algn="just"/>
            <a:r>
              <a:rPr lang="fr-FR" dirty="0"/>
              <a:t>Les primes ou gratifications accordées sans lien avec le contrat de travail ou allant au-delà de ce qu’il prévoit </a:t>
            </a:r>
          </a:p>
          <a:p>
            <a:pPr lvl="0" algn="just"/>
            <a:r>
              <a:rPr lang="fr-FR" dirty="0"/>
              <a:t>Pour les primes et gratifications prévues par le contrat de travail deux conditions sont exigées :</a:t>
            </a:r>
          </a:p>
          <a:p>
            <a:pPr lvl="0" algn="just">
              <a:buFont typeface="Wingdings" panose="05000000000000000000" pitchFamily="2" charset="2"/>
              <a:buChar char="Ø"/>
            </a:pPr>
            <a:r>
              <a:rPr lang="fr-FR" dirty="0"/>
              <a:t> Les conditions de versement de 2018 sont déterminées dans le contrat de travail</a:t>
            </a:r>
          </a:p>
          <a:p>
            <a:pPr lvl="0" algn="just">
              <a:buFont typeface="Wingdings" panose="05000000000000000000" pitchFamily="2" charset="2"/>
              <a:buChar char="Ø"/>
            </a:pPr>
            <a:r>
              <a:rPr lang="fr-FR" dirty="0"/>
              <a:t> Le montant de 2018 ne dépasse pas le montant prévu par les conditions de versement</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21</a:t>
            </a:fld>
            <a:endParaRPr lang="fr-FR"/>
          </a:p>
        </p:txBody>
      </p:sp>
      <p:sp>
        <p:nvSpPr>
          <p:cNvPr id="5" name="Titre 1">
            <a:extLst>
              <a:ext uri="{FF2B5EF4-FFF2-40B4-BE49-F238E27FC236}">
                <a16:creationId xmlns:a16="http://schemas.microsoft.com/office/drawing/2014/main" id="{350900BC-C06A-4FAB-BFD4-E2540387FF6E}"/>
              </a:ext>
            </a:extLst>
          </p:cNvPr>
          <p:cNvSpPr>
            <a:spLocks noGrp="1"/>
          </p:cNvSpPr>
          <p:nvPr>
            <p:ph type="title"/>
          </p:nvPr>
        </p:nvSpPr>
        <p:spPr>
          <a:xfrm>
            <a:off x="838200" y="511629"/>
            <a:ext cx="8273143" cy="1179059"/>
          </a:xfrm>
        </p:spPr>
        <p:txBody>
          <a:bodyPr>
            <a:normAutofit fontScale="90000"/>
          </a:bodyPr>
          <a:lstStyle/>
          <a:p>
            <a:pPr algn="ctr"/>
            <a:r>
              <a:rPr lang="fr-FR" b="1" dirty="0">
                <a:solidFill>
                  <a:schemeClr val="accent1">
                    <a:lumMod val="75000"/>
                  </a:schemeClr>
                </a:solidFill>
              </a:rPr>
              <a:t>TRAITEMENTS ET SALAIRES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8CDB4FE7-4803-0C4F-9940-5D6CF9728E95}"/>
              </a:ext>
            </a:extLst>
          </p:cNvPr>
          <p:cNvPicPr>
            <a:picLocks noChangeAspect="1"/>
          </p:cNvPicPr>
          <p:nvPr/>
        </p:nvPicPr>
        <p:blipFill>
          <a:blip r:embed="rId2"/>
          <a:stretch>
            <a:fillRect/>
          </a:stretch>
        </p:blipFill>
        <p:spPr>
          <a:xfrm>
            <a:off x="9884229" y="636815"/>
            <a:ext cx="1990552" cy="1401744"/>
          </a:xfrm>
          <a:prstGeom prst="rect">
            <a:avLst/>
          </a:prstGeom>
        </p:spPr>
      </p:pic>
    </p:spTree>
    <p:extLst>
      <p:ext uri="{BB962C8B-B14F-4D97-AF65-F5344CB8AC3E}">
        <p14:creationId xmlns:p14="http://schemas.microsoft.com/office/powerpoint/2010/main" val="126651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8714" y="1448635"/>
            <a:ext cx="10755086" cy="4973936"/>
          </a:xfrm>
        </p:spPr>
        <p:txBody>
          <a:bodyPr>
            <a:normAutofit/>
          </a:bodyPr>
          <a:lstStyle/>
          <a:p>
            <a:pPr lvl="0" algn="just"/>
            <a:r>
              <a:rPr lang="fr-FR" sz="3200" dirty="0"/>
              <a:t>Pour les primes et gratifications non prévues par le contrat de travail, deux conditions :</a:t>
            </a:r>
          </a:p>
          <a:p>
            <a:pPr lvl="0" algn="just">
              <a:buFont typeface="Wingdings" panose="05000000000000000000" pitchFamily="2" charset="2"/>
              <a:buChar char="Ø"/>
            </a:pPr>
            <a:r>
              <a:rPr lang="fr-FR" sz="3200" dirty="0"/>
              <a:t> Gratification à la fois attribuée et versée de manière habituelle</a:t>
            </a:r>
          </a:p>
          <a:p>
            <a:pPr lvl="0" algn="just">
              <a:buFont typeface="Wingdings" panose="05000000000000000000" pitchFamily="2" charset="2"/>
              <a:buChar char="Ø"/>
            </a:pPr>
            <a:r>
              <a:rPr lang="fr-FR" sz="3200" dirty="0"/>
              <a:t> Le montant ne va pas au-delà de celui attribué habituellement</a:t>
            </a:r>
          </a:p>
          <a:p>
            <a:pPr algn="just"/>
            <a:r>
              <a:rPr lang="fr-FR" sz="3200" b="1" dirty="0"/>
              <a:t>Exclusion du CIMR des revenus différés ou anticipés,  par exemple le décalage de paye, modification de la pratique habituelle de versement.</a:t>
            </a:r>
            <a:endParaRPr lang="fr-FR" sz="3200"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22</a:t>
            </a:fld>
            <a:endParaRPr lang="fr-FR"/>
          </a:p>
        </p:txBody>
      </p:sp>
      <p:sp>
        <p:nvSpPr>
          <p:cNvPr id="5" name="Titre 1">
            <a:extLst>
              <a:ext uri="{FF2B5EF4-FFF2-40B4-BE49-F238E27FC236}">
                <a16:creationId xmlns:a16="http://schemas.microsoft.com/office/drawing/2014/main" id="{F7A8DB0E-ADB8-48EB-9EBB-F320250621F7}"/>
              </a:ext>
            </a:extLst>
          </p:cNvPr>
          <p:cNvSpPr>
            <a:spLocks noGrp="1"/>
          </p:cNvSpPr>
          <p:nvPr>
            <p:ph type="title"/>
          </p:nvPr>
        </p:nvSpPr>
        <p:spPr>
          <a:xfrm>
            <a:off x="838200" y="620486"/>
            <a:ext cx="8262257" cy="1070202"/>
          </a:xfrm>
        </p:spPr>
        <p:txBody>
          <a:bodyPr>
            <a:normAutofit fontScale="90000"/>
          </a:bodyPr>
          <a:lstStyle/>
          <a:p>
            <a:pPr algn="ctr"/>
            <a:r>
              <a:rPr lang="fr-FR" b="1" dirty="0">
                <a:solidFill>
                  <a:schemeClr val="accent1">
                    <a:lumMod val="75000"/>
                  </a:schemeClr>
                </a:solidFill>
              </a:rPr>
              <a:t>TRAITEMENTS ET SALAIRES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A12CAE00-37FD-814D-BE7B-DF7625E8EF7A}"/>
              </a:ext>
            </a:extLst>
          </p:cNvPr>
          <p:cNvPicPr>
            <a:picLocks noChangeAspect="1"/>
          </p:cNvPicPr>
          <p:nvPr/>
        </p:nvPicPr>
        <p:blipFill>
          <a:blip r:embed="rId2"/>
          <a:stretch>
            <a:fillRect/>
          </a:stretch>
        </p:blipFill>
        <p:spPr>
          <a:xfrm>
            <a:off x="10062016" y="-51296"/>
            <a:ext cx="2129983" cy="1499931"/>
          </a:xfrm>
          <a:prstGeom prst="rect">
            <a:avLst/>
          </a:prstGeom>
        </p:spPr>
      </p:pic>
    </p:spTree>
    <p:extLst>
      <p:ext uri="{BB962C8B-B14F-4D97-AF65-F5344CB8AC3E}">
        <p14:creationId xmlns:p14="http://schemas.microsoft.com/office/powerpoint/2010/main" val="886150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086" y="2024743"/>
            <a:ext cx="10885714" cy="3579926"/>
          </a:xfrm>
        </p:spPr>
        <p:txBody>
          <a:bodyPr/>
          <a:lstStyle/>
          <a:p>
            <a:pPr algn="just"/>
            <a:r>
              <a:rPr lang="fr-FR" sz="3200" b="1" dirty="0"/>
              <a:t>La distinction entre revenus éligibles ou exclus du CIMR devra être faite par le contribuable sous sa responsabilité dans sa déclaration de revenus de 2018 déposé en mai-juin 2019.</a:t>
            </a:r>
          </a:p>
          <a:p>
            <a:pPr algn="just"/>
            <a:endParaRPr lang="fr-FR" sz="3200" dirty="0"/>
          </a:p>
          <a:p>
            <a:pPr algn="just"/>
            <a:r>
              <a:rPr lang="fr-FR" sz="3200" b="1" dirty="0"/>
              <a:t>Pas d’obligation pour l’employeur de qualifier les revenus de 2018 selon leur éligibilité au CIMR.</a:t>
            </a:r>
            <a:endParaRPr lang="fr-FR" sz="3200"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23</a:t>
            </a:fld>
            <a:endParaRPr lang="fr-FR"/>
          </a:p>
        </p:txBody>
      </p:sp>
      <p:sp>
        <p:nvSpPr>
          <p:cNvPr id="5" name="Titre 1">
            <a:extLst>
              <a:ext uri="{FF2B5EF4-FFF2-40B4-BE49-F238E27FC236}">
                <a16:creationId xmlns:a16="http://schemas.microsoft.com/office/drawing/2014/main" id="{39700A55-02D0-4512-8F77-9209CC45AB7F}"/>
              </a:ext>
            </a:extLst>
          </p:cNvPr>
          <p:cNvSpPr>
            <a:spLocks noGrp="1"/>
          </p:cNvSpPr>
          <p:nvPr>
            <p:ph type="title"/>
          </p:nvPr>
        </p:nvSpPr>
        <p:spPr>
          <a:xfrm>
            <a:off x="838200" y="870857"/>
            <a:ext cx="7870371" cy="819831"/>
          </a:xfrm>
        </p:spPr>
        <p:txBody>
          <a:bodyPr>
            <a:normAutofit fontScale="90000"/>
          </a:bodyPr>
          <a:lstStyle/>
          <a:p>
            <a:pPr algn="ctr"/>
            <a:r>
              <a:rPr lang="fr-FR" b="1" dirty="0">
                <a:solidFill>
                  <a:schemeClr val="accent1">
                    <a:lumMod val="75000"/>
                  </a:schemeClr>
                </a:solidFill>
              </a:rPr>
              <a:t>TRAITEMENTS ET SALAIRES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C945C64F-A4E9-994B-8BC0-FAA1C15C2A3B}"/>
              </a:ext>
            </a:extLst>
          </p:cNvPr>
          <p:cNvPicPr>
            <a:picLocks noChangeAspect="1"/>
          </p:cNvPicPr>
          <p:nvPr/>
        </p:nvPicPr>
        <p:blipFill>
          <a:blip r:embed="rId2"/>
          <a:stretch>
            <a:fillRect/>
          </a:stretch>
        </p:blipFill>
        <p:spPr>
          <a:xfrm>
            <a:off x="10527029" y="200988"/>
            <a:ext cx="1533352" cy="1079784"/>
          </a:xfrm>
          <a:prstGeom prst="rect">
            <a:avLst/>
          </a:prstGeom>
        </p:spPr>
      </p:pic>
    </p:spTree>
    <p:extLst>
      <p:ext uri="{BB962C8B-B14F-4D97-AF65-F5344CB8AC3E}">
        <p14:creationId xmlns:p14="http://schemas.microsoft.com/office/powerpoint/2010/main" val="151149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233" y="309345"/>
            <a:ext cx="9101223" cy="928688"/>
          </a:xfrm>
        </p:spPr>
        <p:txBody>
          <a:bodyPr>
            <a:noAutofit/>
          </a:bodyPr>
          <a:lstStyle/>
          <a:p>
            <a:pPr algn="ctr"/>
            <a:r>
              <a:rPr lang="fr-FR" sz="3200" b="1" dirty="0">
                <a:solidFill>
                  <a:schemeClr val="accent1">
                    <a:lumMod val="75000"/>
                  </a:schemeClr>
                </a:solidFill>
              </a:rPr>
              <a:t>REVENUS DES ACTIVITES INDEPENDANTES</a:t>
            </a:r>
            <a:br>
              <a:rPr lang="fr-FR" sz="3200" dirty="0">
                <a:solidFill>
                  <a:schemeClr val="accent1">
                    <a:lumMod val="75000"/>
                  </a:schemeClr>
                </a:solidFill>
              </a:rPr>
            </a:br>
            <a:endParaRPr lang="fr-FR" sz="3200" dirty="0">
              <a:solidFill>
                <a:schemeClr val="accent1">
                  <a:lumMod val="75000"/>
                </a:schemeClr>
              </a:solidFill>
            </a:endParaRPr>
          </a:p>
        </p:txBody>
      </p:sp>
      <p:sp>
        <p:nvSpPr>
          <p:cNvPr id="3" name="Espace réservé du contenu 2"/>
          <p:cNvSpPr>
            <a:spLocks noGrp="1"/>
          </p:cNvSpPr>
          <p:nvPr>
            <p:ph idx="1"/>
          </p:nvPr>
        </p:nvSpPr>
        <p:spPr>
          <a:xfrm>
            <a:off x="163286" y="1400509"/>
            <a:ext cx="11190514" cy="4351338"/>
          </a:xfrm>
        </p:spPr>
        <p:txBody>
          <a:bodyPr>
            <a:normAutofit fontScale="85000" lnSpcReduction="20000"/>
          </a:bodyPr>
          <a:lstStyle/>
          <a:p>
            <a:pPr marL="0" indent="0" algn="just">
              <a:buNone/>
            </a:pPr>
            <a:r>
              <a:rPr lang="fr-FR" sz="3500" dirty="0"/>
              <a:t>Sont visés les revenus imposables dans les catégories </a:t>
            </a:r>
            <a:r>
              <a:rPr lang="fr-FR" sz="3500" b="1" dirty="0"/>
              <a:t>BA/BIC/BNC,</a:t>
            </a:r>
          </a:p>
          <a:p>
            <a:pPr marL="0" indent="0" algn="just">
              <a:buNone/>
            </a:pPr>
            <a:endParaRPr lang="fr-FR" sz="3500" dirty="0"/>
          </a:p>
          <a:p>
            <a:pPr marL="0" indent="0" algn="just">
              <a:buNone/>
            </a:pPr>
            <a:r>
              <a:rPr lang="fr-FR" sz="3500" dirty="0"/>
              <a:t>Définition des revenus imposables :</a:t>
            </a:r>
          </a:p>
          <a:p>
            <a:pPr marL="0" indent="0" algn="just">
              <a:buNone/>
            </a:pPr>
            <a:endParaRPr lang="fr-FR" sz="3500" dirty="0"/>
          </a:p>
          <a:p>
            <a:pPr lvl="0" algn="just"/>
            <a:r>
              <a:rPr lang="fr-FR" sz="3500" b="1" u="sng" dirty="0"/>
              <a:t>Etape 1 :</a:t>
            </a:r>
            <a:r>
              <a:rPr lang="fr-FR" sz="3500" dirty="0"/>
              <a:t> Exclusion des revenus « exceptionnels » par nature : plus et moins-values, subventions d’équipement et indemnités d’assurance compensant la perte d’un élément d’actif immobilisé,</a:t>
            </a:r>
          </a:p>
          <a:p>
            <a:pPr lvl="0" algn="just"/>
            <a:endParaRPr lang="fr-FR" sz="3500" dirty="0"/>
          </a:p>
          <a:p>
            <a:pPr lvl="0" algn="just"/>
            <a:r>
              <a:rPr lang="fr-FR" sz="3500" b="1" u="sng" dirty="0"/>
              <a:t>Etape 2 :</a:t>
            </a:r>
            <a:r>
              <a:rPr lang="fr-FR" sz="3500" dirty="0"/>
              <a:t> Exclusion des revenus « exceptionnels » par la méthode de comparaison,</a:t>
            </a:r>
          </a:p>
          <a:p>
            <a:pPr lvl="0" algn="just"/>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24</a:t>
            </a:fld>
            <a:endParaRPr lang="fr-FR"/>
          </a:p>
        </p:txBody>
      </p:sp>
      <p:pic>
        <p:nvPicPr>
          <p:cNvPr id="5" name="Image 4">
            <a:extLst>
              <a:ext uri="{FF2B5EF4-FFF2-40B4-BE49-F238E27FC236}">
                <a16:creationId xmlns:a16="http://schemas.microsoft.com/office/drawing/2014/main" id="{91746F89-8933-1743-87D7-F06A949E7AF7}"/>
              </a:ext>
            </a:extLst>
          </p:cNvPr>
          <p:cNvPicPr>
            <a:picLocks noChangeAspect="1"/>
          </p:cNvPicPr>
          <p:nvPr/>
        </p:nvPicPr>
        <p:blipFill>
          <a:blip r:embed="rId2"/>
          <a:stretch>
            <a:fillRect/>
          </a:stretch>
        </p:blipFill>
        <p:spPr>
          <a:xfrm>
            <a:off x="10199915" y="75392"/>
            <a:ext cx="1707524" cy="1202436"/>
          </a:xfrm>
          <a:prstGeom prst="rect">
            <a:avLst/>
          </a:prstGeom>
        </p:spPr>
      </p:pic>
    </p:spTree>
    <p:extLst>
      <p:ext uri="{BB962C8B-B14F-4D97-AF65-F5344CB8AC3E}">
        <p14:creationId xmlns:p14="http://schemas.microsoft.com/office/powerpoint/2010/main" val="50116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3914" y="1908614"/>
            <a:ext cx="11059886" cy="3542047"/>
          </a:xfrm>
        </p:spPr>
        <p:txBody>
          <a:bodyPr>
            <a:normAutofit/>
          </a:bodyPr>
          <a:lstStyle/>
          <a:p>
            <a:pPr algn="just"/>
            <a:r>
              <a:rPr lang="fr-FR" sz="3200" dirty="0"/>
              <a:t>Les revenus « </a:t>
            </a:r>
            <a:r>
              <a:rPr lang="fr-FR" sz="3200" b="1" dirty="0"/>
              <a:t>non exceptionnels</a:t>
            </a:r>
            <a:r>
              <a:rPr lang="fr-FR" sz="3200" dirty="0"/>
              <a:t> » de 2018 sont comparés aux revenus des périodes de 2015 à 2017, et ultérieurement avec ceux de 2019.</a:t>
            </a:r>
          </a:p>
          <a:p>
            <a:pPr algn="just"/>
            <a:r>
              <a:rPr lang="fr-FR" sz="3200" dirty="0"/>
              <a:t>Les revenus de 2015 à 2017 sont retraités des éléments exceptionnels par nature. </a:t>
            </a:r>
          </a:p>
          <a:p>
            <a:pPr algn="just"/>
            <a:r>
              <a:rPr lang="fr-FR" sz="3200" dirty="0"/>
              <a:t>Les revenus de 2015 à 2017 sont ajustés au prorata-temporis si nécessaire, pas ceux de 2018.</a:t>
            </a:r>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25</a:t>
            </a:fld>
            <a:endParaRPr lang="fr-FR"/>
          </a:p>
        </p:txBody>
      </p:sp>
      <p:sp>
        <p:nvSpPr>
          <p:cNvPr id="5" name="Titre 1">
            <a:extLst>
              <a:ext uri="{FF2B5EF4-FFF2-40B4-BE49-F238E27FC236}">
                <a16:creationId xmlns:a16="http://schemas.microsoft.com/office/drawing/2014/main" id="{4274117A-F37C-439F-AB4D-1E14AEFB68B0}"/>
              </a:ext>
            </a:extLst>
          </p:cNvPr>
          <p:cNvSpPr>
            <a:spLocks noGrp="1"/>
          </p:cNvSpPr>
          <p:nvPr>
            <p:ph type="title"/>
          </p:nvPr>
        </p:nvSpPr>
        <p:spPr>
          <a:xfrm>
            <a:off x="838200" y="638059"/>
            <a:ext cx="9067800" cy="1052629"/>
          </a:xfrm>
        </p:spPr>
        <p:txBody>
          <a:bodyPr>
            <a:normAutofit fontScale="90000"/>
          </a:bodyPr>
          <a:lstStyle/>
          <a:p>
            <a:pPr algn="ctr"/>
            <a:r>
              <a:rPr lang="fr-FR" sz="3600" b="1" dirty="0">
                <a:solidFill>
                  <a:schemeClr val="accent1">
                    <a:lumMod val="75000"/>
                  </a:schemeClr>
                </a:solidFill>
              </a:rPr>
              <a:t>REVENUS DES ACTIVITES INDEPENDANTES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CA8CB700-69D7-5043-8DFB-9F64F0AB1DBF}"/>
              </a:ext>
            </a:extLst>
          </p:cNvPr>
          <p:cNvPicPr>
            <a:picLocks noChangeAspect="1"/>
          </p:cNvPicPr>
          <p:nvPr/>
        </p:nvPicPr>
        <p:blipFill>
          <a:blip r:embed="rId2"/>
          <a:stretch>
            <a:fillRect/>
          </a:stretch>
        </p:blipFill>
        <p:spPr>
          <a:xfrm>
            <a:off x="10352314" y="234043"/>
            <a:ext cx="1468038" cy="1033790"/>
          </a:xfrm>
          <a:prstGeom prst="rect">
            <a:avLst/>
          </a:prstGeom>
        </p:spPr>
      </p:pic>
    </p:spTree>
    <p:extLst>
      <p:ext uri="{BB962C8B-B14F-4D97-AF65-F5344CB8AC3E}">
        <p14:creationId xmlns:p14="http://schemas.microsoft.com/office/powerpoint/2010/main" val="833109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5428" y="1813818"/>
            <a:ext cx="10515600" cy="4351338"/>
          </a:xfrm>
        </p:spPr>
        <p:txBody>
          <a:bodyPr>
            <a:normAutofit/>
          </a:bodyPr>
          <a:lstStyle/>
          <a:p>
            <a:pPr algn="just"/>
            <a:r>
              <a:rPr lang="fr-FR" sz="3200" b="1" dirty="0"/>
              <a:t>Est considéré comme revenu « non exceptionnel » ouvrant droit au CIMR sur les revenus de 2018, le plus faible des 2 montants suivants :</a:t>
            </a:r>
          </a:p>
          <a:p>
            <a:pPr algn="just"/>
            <a:endParaRPr lang="fr-FR" sz="3200" dirty="0"/>
          </a:p>
          <a:p>
            <a:pPr lvl="0" algn="just">
              <a:buFont typeface="Wingdings" panose="05000000000000000000" pitchFamily="2" charset="2"/>
              <a:buChar char="Ø"/>
            </a:pPr>
            <a:r>
              <a:rPr lang="fr-FR" sz="3200" b="1" dirty="0"/>
              <a:t> Le bénéfice imposable au titre de 2018</a:t>
            </a:r>
          </a:p>
          <a:p>
            <a:pPr lvl="0" algn="just">
              <a:buFont typeface="Wingdings" panose="05000000000000000000" pitchFamily="2" charset="2"/>
              <a:buChar char="Ø"/>
            </a:pPr>
            <a:r>
              <a:rPr lang="fr-FR" sz="3200" b="1" dirty="0"/>
              <a:t> Le plus élevé des revenus imposables entre 2015 et 2017</a:t>
            </a:r>
            <a:endParaRPr lang="fr-FR" sz="3200"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26</a:t>
            </a:fld>
            <a:endParaRPr lang="fr-FR"/>
          </a:p>
        </p:txBody>
      </p:sp>
      <p:sp>
        <p:nvSpPr>
          <p:cNvPr id="5" name="Titre 1">
            <a:extLst>
              <a:ext uri="{FF2B5EF4-FFF2-40B4-BE49-F238E27FC236}">
                <a16:creationId xmlns:a16="http://schemas.microsoft.com/office/drawing/2014/main" id="{C20295C0-F020-4765-AD7C-C5020DEF8D83}"/>
              </a:ext>
            </a:extLst>
          </p:cNvPr>
          <p:cNvSpPr>
            <a:spLocks noGrp="1"/>
          </p:cNvSpPr>
          <p:nvPr>
            <p:ph type="title"/>
          </p:nvPr>
        </p:nvSpPr>
        <p:spPr>
          <a:xfrm>
            <a:off x="250371" y="620486"/>
            <a:ext cx="9394371" cy="1070202"/>
          </a:xfrm>
        </p:spPr>
        <p:txBody>
          <a:bodyPr>
            <a:normAutofit fontScale="90000"/>
          </a:bodyPr>
          <a:lstStyle/>
          <a:p>
            <a:pPr algn="ctr"/>
            <a:r>
              <a:rPr lang="fr-FR" sz="3600" b="1" dirty="0">
                <a:solidFill>
                  <a:schemeClr val="accent1">
                    <a:lumMod val="75000"/>
                  </a:schemeClr>
                </a:solidFill>
              </a:rPr>
              <a:t>REVENUS DES ACTIVITES INDEPENDANTES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2579AFA1-D654-C148-8242-28B10469E7A5}"/>
              </a:ext>
            </a:extLst>
          </p:cNvPr>
          <p:cNvPicPr>
            <a:picLocks noChangeAspect="1"/>
          </p:cNvPicPr>
          <p:nvPr/>
        </p:nvPicPr>
        <p:blipFill>
          <a:blip r:embed="rId2"/>
          <a:stretch>
            <a:fillRect/>
          </a:stretch>
        </p:blipFill>
        <p:spPr>
          <a:xfrm>
            <a:off x="10167800" y="131924"/>
            <a:ext cx="1892581" cy="1332753"/>
          </a:xfrm>
          <a:prstGeom prst="rect">
            <a:avLst/>
          </a:prstGeom>
        </p:spPr>
      </p:pic>
    </p:spTree>
    <p:extLst>
      <p:ext uri="{BB962C8B-B14F-4D97-AF65-F5344CB8AC3E}">
        <p14:creationId xmlns:p14="http://schemas.microsoft.com/office/powerpoint/2010/main" val="327689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0114" y="1253330"/>
            <a:ext cx="10983686" cy="4962985"/>
          </a:xfrm>
        </p:spPr>
        <p:txBody>
          <a:bodyPr/>
          <a:lstStyle/>
          <a:p>
            <a:pPr marL="0" indent="0" algn="just">
              <a:buNone/>
            </a:pPr>
            <a:r>
              <a:rPr lang="fr-FR" sz="3200" dirty="0"/>
              <a:t>L’appréciation se fait pour chaque membre du foyer fiscal et pour chaque catégorie de revenus.</a:t>
            </a:r>
          </a:p>
          <a:p>
            <a:pPr marL="0" indent="0" algn="just">
              <a:buNone/>
            </a:pPr>
            <a:r>
              <a:rPr lang="fr-FR" sz="3200" dirty="0"/>
              <a:t>Le dispositif fonctionne en 2 temps :</a:t>
            </a:r>
          </a:p>
          <a:p>
            <a:pPr algn="just">
              <a:buFont typeface="Wingdings" panose="05000000000000000000" pitchFamily="2" charset="2"/>
              <a:buChar char="Ø"/>
            </a:pPr>
            <a:r>
              <a:rPr lang="fr-FR" sz="3200" dirty="0"/>
              <a:t> Lors de la liquidation de l’impôt sur les revenus de 2018 (en 2019), le montant du revenu de 2018 est plafonné, le surplus éventuel est considéré comme un revenu « exceptionnel ».</a:t>
            </a:r>
          </a:p>
          <a:p>
            <a:pPr algn="just">
              <a:buFont typeface="Wingdings" panose="05000000000000000000" pitchFamily="2" charset="2"/>
              <a:buChar char="Ø"/>
            </a:pPr>
            <a:r>
              <a:rPr lang="fr-FR" sz="3200" dirty="0"/>
              <a:t> Lors de la liquidation de l’impôt sur les revenus de 2019 (en 2020), un CIMR complémentaire est accordé si les revenus de 2019 sont plus élevés que ceux de 2018.</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27</a:t>
            </a:fld>
            <a:endParaRPr lang="fr-FR"/>
          </a:p>
        </p:txBody>
      </p:sp>
      <p:sp>
        <p:nvSpPr>
          <p:cNvPr id="5" name="Titre 1">
            <a:extLst>
              <a:ext uri="{FF2B5EF4-FFF2-40B4-BE49-F238E27FC236}">
                <a16:creationId xmlns:a16="http://schemas.microsoft.com/office/drawing/2014/main" id="{1D7ABC5B-CE0B-4937-9C9A-2CE8FA3B6D26}"/>
              </a:ext>
            </a:extLst>
          </p:cNvPr>
          <p:cNvSpPr>
            <a:spLocks noGrp="1"/>
          </p:cNvSpPr>
          <p:nvPr>
            <p:ph type="title"/>
          </p:nvPr>
        </p:nvSpPr>
        <p:spPr>
          <a:xfrm>
            <a:off x="838200" y="343797"/>
            <a:ext cx="8915400" cy="1049003"/>
          </a:xfrm>
        </p:spPr>
        <p:txBody>
          <a:bodyPr>
            <a:normAutofit fontScale="90000"/>
          </a:bodyPr>
          <a:lstStyle/>
          <a:p>
            <a:pPr algn="ctr"/>
            <a:r>
              <a:rPr lang="fr-FR" sz="3600" b="1" dirty="0">
                <a:solidFill>
                  <a:schemeClr val="accent1">
                    <a:lumMod val="75000"/>
                  </a:schemeClr>
                </a:solidFill>
              </a:rPr>
              <a:t>REVENUS DES ACTIVITES INDEPENDANTES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0E6E3562-74B5-1A46-A93F-74E0AB50AB2B}"/>
              </a:ext>
            </a:extLst>
          </p:cNvPr>
          <p:cNvPicPr>
            <a:picLocks noChangeAspect="1"/>
          </p:cNvPicPr>
          <p:nvPr/>
        </p:nvPicPr>
        <p:blipFill>
          <a:blip r:embed="rId2"/>
          <a:stretch>
            <a:fillRect/>
          </a:stretch>
        </p:blipFill>
        <p:spPr>
          <a:xfrm>
            <a:off x="10091537" y="6916"/>
            <a:ext cx="1968843" cy="1386456"/>
          </a:xfrm>
          <a:prstGeom prst="rect">
            <a:avLst/>
          </a:prstGeom>
        </p:spPr>
      </p:pic>
    </p:spTree>
    <p:extLst>
      <p:ext uri="{BB962C8B-B14F-4D97-AF65-F5344CB8AC3E}">
        <p14:creationId xmlns:p14="http://schemas.microsoft.com/office/powerpoint/2010/main" val="3444605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23597"/>
            <a:ext cx="10515600" cy="5185224"/>
          </a:xfrm>
        </p:spPr>
        <p:txBody>
          <a:bodyPr>
            <a:normAutofit fontScale="92500" lnSpcReduction="10000"/>
          </a:bodyPr>
          <a:lstStyle/>
          <a:p>
            <a:pPr marL="0" indent="0">
              <a:buNone/>
            </a:pPr>
            <a:r>
              <a:rPr lang="fr-FR" b="1" u="sng" dirty="0">
                <a:solidFill>
                  <a:schemeClr val="accent2">
                    <a:lumMod val="75000"/>
                  </a:schemeClr>
                </a:solidFill>
              </a:rPr>
              <a:t>Exemple 1 :</a:t>
            </a:r>
            <a:endParaRPr lang="fr-FR" dirty="0">
              <a:solidFill>
                <a:schemeClr val="accent2">
                  <a:lumMod val="75000"/>
                </a:schemeClr>
              </a:solidFill>
            </a:endParaRPr>
          </a:p>
          <a:p>
            <a:endParaRPr lang="fr-FR" dirty="0"/>
          </a:p>
          <a:p>
            <a:pPr lvl="0"/>
            <a:r>
              <a:rPr lang="fr-FR" dirty="0"/>
              <a:t>Un professionnel a déclaré des revenus BIC ou BNC de :</a:t>
            </a:r>
          </a:p>
          <a:p>
            <a:pPr lvl="0"/>
            <a:endParaRPr lang="fr-FR" dirty="0"/>
          </a:p>
          <a:p>
            <a:pPr marL="0" lvl="0" indent="0">
              <a:buNone/>
            </a:pPr>
            <a:r>
              <a:rPr lang="fr-FR" dirty="0"/>
              <a:t>* Année 2015		30 000 € </a:t>
            </a:r>
          </a:p>
          <a:p>
            <a:pPr marL="0" lvl="0" indent="0">
              <a:buNone/>
            </a:pPr>
            <a:r>
              <a:rPr lang="fr-FR" dirty="0"/>
              <a:t>* Année 2016		32 000 €</a:t>
            </a:r>
          </a:p>
          <a:p>
            <a:pPr marL="0" lvl="0" indent="0">
              <a:buNone/>
            </a:pPr>
            <a:r>
              <a:rPr lang="fr-FR" dirty="0"/>
              <a:t>* Année 2017		35 000 €</a:t>
            </a:r>
          </a:p>
          <a:p>
            <a:pPr marL="0" lvl="0" indent="0">
              <a:buNone/>
            </a:pPr>
            <a:r>
              <a:rPr lang="fr-FR" dirty="0"/>
              <a:t>* Année 2018		34 000 €</a:t>
            </a:r>
          </a:p>
          <a:p>
            <a:endParaRPr lang="fr-FR" dirty="0"/>
          </a:p>
          <a:p>
            <a:pPr marL="0" indent="0" algn="just">
              <a:buNone/>
            </a:pPr>
            <a:r>
              <a:rPr lang="fr-FR" dirty="0"/>
              <a:t>Le revenu de 2018 étant inférieur à 35 000 € (le revenu le plus élevé entre 2015 et 2017), l’intégralité du revenu de 2018 est considéré comme non « exceptionnel » et ouvre droit au CIMR. Peu importe le revenu de 2019.</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28</a:t>
            </a:fld>
            <a:endParaRPr lang="fr-FR"/>
          </a:p>
        </p:txBody>
      </p:sp>
      <p:sp>
        <p:nvSpPr>
          <p:cNvPr id="5" name="Titre 1">
            <a:extLst>
              <a:ext uri="{FF2B5EF4-FFF2-40B4-BE49-F238E27FC236}">
                <a16:creationId xmlns:a16="http://schemas.microsoft.com/office/drawing/2014/main" id="{CDA84F45-5438-403D-8BE7-03A22305D972}"/>
              </a:ext>
            </a:extLst>
          </p:cNvPr>
          <p:cNvSpPr>
            <a:spLocks noGrp="1"/>
          </p:cNvSpPr>
          <p:nvPr>
            <p:ph type="title"/>
          </p:nvPr>
        </p:nvSpPr>
        <p:spPr>
          <a:xfrm>
            <a:off x="838200" y="533400"/>
            <a:ext cx="9329057" cy="954892"/>
          </a:xfrm>
        </p:spPr>
        <p:txBody>
          <a:bodyPr>
            <a:normAutofit fontScale="90000"/>
          </a:bodyPr>
          <a:lstStyle/>
          <a:p>
            <a:pPr algn="ctr"/>
            <a:r>
              <a:rPr lang="fr-FR" b="1" dirty="0">
                <a:solidFill>
                  <a:schemeClr val="accent1">
                    <a:lumMod val="75000"/>
                  </a:schemeClr>
                </a:solidFill>
              </a:rPr>
              <a:t>REVENUS DES ACTIVITES INDEPENDANTES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B4C515CE-2DA5-3242-BF00-C17BA137E346}"/>
              </a:ext>
            </a:extLst>
          </p:cNvPr>
          <p:cNvPicPr>
            <a:picLocks noChangeAspect="1"/>
          </p:cNvPicPr>
          <p:nvPr/>
        </p:nvPicPr>
        <p:blipFill>
          <a:blip r:embed="rId2"/>
          <a:stretch>
            <a:fillRect/>
          </a:stretch>
        </p:blipFill>
        <p:spPr>
          <a:xfrm>
            <a:off x="9437913" y="636815"/>
            <a:ext cx="2436867" cy="1716038"/>
          </a:xfrm>
          <a:prstGeom prst="rect">
            <a:avLst/>
          </a:prstGeom>
        </p:spPr>
      </p:pic>
    </p:spTree>
    <p:extLst>
      <p:ext uri="{BB962C8B-B14F-4D97-AF65-F5344CB8AC3E}">
        <p14:creationId xmlns:p14="http://schemas.microsoft.com/office/powerpoint/2010/main" val="347408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u="sng" dirty="0">
                <a:solidFill>
                  <a:schemeClr val="accent2">
                    <a:lumMod val="75000"/>
                  </a:schemeClr>
                </a:solidFill>
              </a:rPr>
              <a:t>Exemple 2 :</a:t>
            </a:r>
            <a:br>
              <a:rPr lang="fr-FR" dirty="0"/>
            </a:br>
            <a:endParaRPr lang="fr-FR" dirty="0"/>
          </a:p>
        </p:txBody>
      </p:sp>
      <p:sp>
        <p:nvSpPr>
          <p:cNvPr id="3" name="Espace réservé du contenu 2"/>
          <p:cNvSpPr>
            <a:spLocks noGrp="1"/>
          </p:cNvSpPr>
          <p:nvPr>
            <p:ph idx="1"/>
          </p:nvPr>
        </p:nvSpPr>
        <p:spPr>
          <a:xfrm>
            <a:off x="317220" y="1088571"/>
            <a:ext cx="11036580" cy="5425726"/>
          </a:xfrm>
        </p:spPr>
        <p:txBody>
          <a:bodyPr>
            <a:normAutofit fontScale="85000" lnSpcReduction="20000"/>
          </a:bodyPr>
          <a:lstStyle/>
          <a:p>
            <a:pPr marL="0" lvl="0" indent="0">
              <a:buNone/>
            </a:pPr>
            <a:r>
              <a:rPr lang="fr-FR" dirty="0"/>
              <a:t>Un professionnel a déclaré des revenus BIC ou BNC de :</a:t>
            </a:r>
          </a:p>
          <a:p>
            <a:pPr marL="0" lvl="0" indent="0">
              <a:buNone/>
            </a:pPr>
            <a:r>
              <a:rPr lang="fr-FR" dirty="0"/>
              <a:t>* Année 2015		24 000 € </a:t>
            </a:r>
          </a:p>
          <a:p>
            <a:pPr marL="0" lvl="0" indent="0">
              <a:buNone/>
            </a:pPr>
            <a:r>
              <a:rPr lang="fr-FR" dirty="0"/>
              <a:t>* Année 2016		30 000 €</a:t>
            </a:r>
          </a:p>
          <a:p>
            <a:pPr marL="0" lvl="0" indent="0">
              <a:buNone/>
            </a:pPr>
            <a:r>
              <a:rPr lang="fr-FR" dirty="0"/>
              <a:t>* Année 2017		36 000 €</a:t>
            </a:r>
          </a:p>
          <a:p>
            <a:pPr marL="0" lvl="0" indent="0">
              <a:buNone/>
            </a:pPr>
            <a:r>
              <a:rPr lang="fr-FR" dirty="0"/>
              <a:t>* Année 2018		42 000 €</a:t>
            </a:r>
          </a:p>
          <a:p>
            <a:pPr marL="0" lvl="0" indent="0">
              <a:buNone/>
            </a:pPr>
            <a:r>
              <a:rPr lang="fr-FR" dirty="0"/>
              <a:t>* Année 2019		44 000 €</a:t>
            </a:r>
          </a:p>
          <a:p>
            <a:pPr marL="0" lvl="0" indent="0">
              <a:buNone/>
            </a:pPr>
            <a:endParaRPr lang="fr-FR" dirty="0"/>
          </a:p>
          <a:p>
            <a:pPr algn="just"/>
            <a:r>
              <a:rPr lang="fr-FR" dirty="0"/>
              <a:t>Le revenu de 2018 étant supérieur à 36 000 € (le revenu le plus élevé entre 2015 et 2017), seul ce montant de 36 000 € sera considéré comme non « exceptionnel » ouvrant droit au CIMR. La différence de 6 000 € (42 000 – 36 000) supportera les impôts au titre des revenus de 2018.</a:t>
            </a:r>
          </a:p>
          <a:p>
            <a:pPr algn="just"/>
            <a:r>
              <a:rPr lang="fr-FR" dirty="0"/>
              <a:t>Dès lors que le revenu de 2019 est supérieur à celui de 2018, le contribuable bénéficiera en 2020 (sur les revenus de 2019) d’un CIMR supplémentaire sur la somme de 6 000 € qui n’a pas bénéficié de CIMR en 2019 sur les revenus de 2018.</a:t>
            </a:r>
          </a:p>
          <a:p>
            <a:pPr algn="just"/>
            <a:r>
              <a:rPr lang="fr-FR" dirty="0"/>
              <a:t>Le CIMR complémentaire sera calculé automatiquement par le service des impôts.</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29</a:t>
            </a:fld>
            <a:endParaRPr lang="fr-FR"/>
          </a:p>
        </p:txBody>
      </p:sp>
      <p:pic>
        <p:nvPicPr>
          <p:cNvPr id="5" name="Image 4">
            <a:extLst>
              <a:ext uri="{FF2B5EF4-FFF2-40B4-BE49-F238E27FC236}">
                <a16:creationId xmlns:a16="http://schemas.microsoft.com/office/drawing/2014/main" id="{44B079CB-98F7-C24F-9FFC-AC57760F4558}"/>
              </a:ext>
            </a:extLst>
          </p:cNvPr>
          <p:cNvPicPr>
            <a:picLocks noChangeAspect="1"/>
          </p:cNvPicPr>
          <p:nvPr/>
        </p:nvPicPr>
        <p:blipFill>
          <a:blip r:embed="rId2"/>
          <a:stretch>
            <a:fillRect/>
          </a:stretch>
        </p:blipFill>
        <p:spPr>
          <a:xfrm>
            <a:off x="10450286" y="636815"/>
            <a:ext cx="1424494" cy="1003126"/>
          </a:xfrm>
          <a:prstGeom prst="rect">
            <a:avLst/>
          </a:prstGeom>
        </p:spPr>
      </p:pic>
    </p:spTree>
    <p:extLst>
      <p:ext uri="{BB962C8B-B14F-4D97-AF65-F5344CB8AC3E}">
        <p14:creationId xmlns:p14="http://schemas.microsoft.com/office/powerpoint/2010/main" val="105389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ENJEUX</a:t>
            </a:r>
          </a:p>
        </p:txBody>
      </p:sp>
      <p:sp>
        <p:nvSpPr>
          <p:cNvPr id="3" name="Espace réservé du contenu 2"/>
          <p:cNvSpPr>
            <a:spLocks noGrp="1"/>
          </p:cNvSpPr>
          <p:nvPr>
            <p:ph idx="1"/>
          </p:nvPr>
        </p:nvSpPr>
        <p:spPr/>
        <p:txBody>
          <a:bodyPr/>
          <a:lstStyle/>
          <a:p>
            <a:r>
              <a:rPr lang="fr-FR" b="1" dirty="0"/>
              <a:t>Le montant de l’impôt sur le revenu est d’environ 70 milliards d’euros :</a:t>
            </a:r>
            <a:endParaRPr lang="fr-FR" dirty="0"/>
          </a:p>
          <a:p>
            <a:pPr lvl="0"/>
            <a:r>
              <a:rPr lang="fr-FR" dirty="0"/>
              <a:t>15 millions de foyers (40%) 		pas d’impôts</a:t>
            </a:r>
          </a:p>
          <a:p>
            <a:pPr lvl="0"/>
            <a:r>
              <a:rPr lang="fr-FR" dirty="0"/>
              <a:t>12.7 millions de foyers (31.6%) 	impôt inférieur à  3.5% </a:t>
            </a:r>
          </a:p>
          <a:p>
            <a:pPr lvl="0"/>
            <a:r>
              <a:rPr lang="fr-FR" dirty="0"/>
              <a:t>6.5 millions de foyers (17.1%)		impôt compris entre 3.5 et 9 %</a:t>
            </a:r>
          </a:p>
          <a:p>
            <a:pPr lvl="0"/>
            <a:r>
              <a:rPr lang="fr-FR" dirty="0"/>
              <a:t>3.2 millions de foyers (8.42%) 		impôt égal à 10%  représentant      						30% de l’impôt</a:t>
            </a:r>
          </a:p>
          <a:p>
            <a:pPr lvl="0"/>
            <a:r>
              <a:rPr lang="fr-FR" dirty="0"/>
              <a:t>0.800 millions de foyers (2.1%)	impôt moyen supérieur à 10 %  						représentant 39% de l’impôt</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a:t>
            </a:fld>
            <a:endParaRPr lang="fr-FR"/>
          </a:p>
        </p:txBody>
      </p:sp>
      <p:pic>
        <p:nvPicPr>
          <p:cNvPr id="5" name="Image 4">
            <a:extLst>
              <a:ext uri="{FF2B5EF4-FFF2-40B4-BE49-F238E27FC236}">
                <a16:creationId xmlns:a16="http://schemas.microsoft.com/office/drawing/2014/main" id="{B8A41BB2-C2E6-5540-95FA-4A2BC480ED93}"/>
              </a:ext>
            </a:extLst>
          </p:cNvPr>
          <p:cNvPicPr>
            <a:picLocks noChangeAspect="1"/>
          </p:cNvPicPr>
          <p:nvPr/>
        </p:nvPicPr>
        <p:blipFill>
          <a:blip r:embed="rId2"/>
          <a:stretch>
            <a:fillRect/>
          </a:stretch>
        </p:blipFill>
        <p:spPr>
          <a:xfrm>
            <a:off x="9972848" y="195433"/>
            <a:ext cx="2219152" cy="1562724"/>
          </a:xfrm>
          <a:prstGeom prst="rect">
            <a:avLst/>
          </a:prstGeom>
        </p:spPr>
      </p:pic>
    </p:spTree>
    <p:extLst>
      <p:ext uri="{BB962C8B-B14F-4D97-AF65-F5344CB8AC3E}">
        <p14:creationId xmlns:p14="http://schemas.microsoft.com/office/powerpoint/2010/main" val="3850225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u="sng" dirty="0">
                <a:solidFill>
                  <a:schemeClr val="accent2">
                    <a:lumMod val="75000"/>
                  </a:schemeClr>
                </a:solidFill>
              </a:rPr>
              <a:t>Exemple 3 :</a:t>
            </a:r>
            <a:br>
              <a:rPr lang="fr-FR" dirty="0"/>
            </a:br>
            <a:endParaRPr lang="fr-FR" dirty="0"/>
          </a:p>
        </p:txBody>
      </p:sp>
      <p:sp>
        <p:nvSpPr>
          <p:cNvPr id="3" name="Espace réservé du contenu 2"/>
          <p:cNvSpPr>
            <a:spLocks noGrp="1"/>
          </p:cNvSpPr>
          <p:nvPr>
            <p:ph idx="1"/>
          </p:nvPr>
        </p:nvSpPr>
        <p:spPr>
          <a:xfrm>
            <a:off x="613611" y="1111751"/>
            <a:ext cx="10515600" cy="5040396"/>
          </a:xfrm>
        </p:spPr>
        <p:txBody>
          <a:bodyPr>
            <a:normAutofit fontScale="92500" lnSpcReduction="10000"/>
          </a:bodyPr>
          <a:lstStyle/>
          <a:p>
            <a:pPr lvl="0"/>
            <a:r>
              <a:rPr lang="fr-FR" dirty="0"/>
              <a:t>Un professionnel a déclaré des revenus BIC ou BNC de :</a:t>
            </a:r>
          </a:p>
          <a:p>
            <a:endParaRPr lang="fr-FR" dirty="0"/>
          </a:p>
          <a:p>
            <a:pPr marL="0" lvl="0" indent="0">
              <a:buNone/>
            </a:pPr>
            <a:r>
              <a:rPr lang="fr-FR" dirty="0"/>
              <a:t>* Année 2015		24 000 € </a:t>
            </a:r>
          </a:p>
          <a:p>
            <a:pPr marL="0" lvl="0" indent="0">
              <a:buNone/>
            </a:pPr>
            <a:r>
              <a:rPr lang="fr-FR" dirty="0"/>
              <a:t>* Année 2016		30 000 €</a:t>
            </a:r>
          </a:p>
          <a:p>
            <a:pPr marL="0" lvl="0" indent="0">
              <a:buNone/>
            </a:pPr>
            <a:r>
              <a:rPr lang="fr-FR" dirty="0"/>
              <a:t>* Année 2017		36 000 €</a:t>
            </a:r>
          </a:p>
          <a:p>
            <a:pPr marL="0" lvl="0" indent="0">
              <a:buNone/>
            </a:pPr>
            <a:r>
              <a:rPr lang="fr-FR" dirty="0"/>
              <a:t>* Année 2018		48 000 €</a:t>
            </a:r>
          </a:p>
          <a:p>
            <a:pPr lvl="0"/>
            <a:r>
              <a:rPr lang="fr-FR" dirty="0"/>
              <a:t>Année 2019		44 000 €</a:t>
            </a:r>
          </a:p>
          <a:p>
            <a:pPr lvl="0"/>
            <a:endParaRPr lang="fr-FR" dirty="0"/>
          </a:p>
          <a:p>
            <a:pPr marL="0" indent="0" algn="just">
              <a:buNone/>
            </a:pPr>
            <a:r>
              <a:rPr lang="fr-FR" dirty="0"/>
              <a:t>Le revenu de 2018 étant supérieur à 36 000 € (revenu le plus élevé entre 2015 et 2017), seul ce montant de 36 000 € sera considéré comme non « exceptionnel » ouvrant droit au CIMR. La différence de 12  000 € (48 000 – 36 000) supportera les impôts au titre des revenus de 2018.</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30</a:t>
            </a:fld>
            <a:endParaRPr lang="fr-FR"/>
          </a:p>
        </p:txBody>
      </p:sp>
      <p:pic>
        <p:nvPicPr>
          <p:cNvPr id="5" name="Image 4">
            <a:extLst>
              <a:ext uri="{FF2B5EF4-FFF2-40B4-BE49-F238E27FC236}">
                <a16:creationId xmlns:a16="http://schemas.microsoft.com/office/drawing/2014/main" id="{719EE043-9A41-C74B-9E04-028EC64BDA39}"/>
              </a:ext>
            </a:extLst>
          </p:cNvPr>
          <p:cNvPicPr>
            <a:picLocks noChangeAspect="1"/>
          </p:cNvPicPr>
          <p:nvPr/>
        </p:nvPicPr>
        <p:blipFill>
          <a:blip r:embed="rId2"/>
          <a:stretch>
            <a:fillRect/>
          </a:stretch>
        </p:blipFill>
        <p:spPr>
          <a:xfrm>
            <a:off x="9317181" y="636815"/>
            <a:ext cx="2557600" cy="1801058"/>
          </a:xfrm>
          <a:prstGeom prst="rect">
            <a:avLst/>
          </a:prstGeom>
        </p:spPr>
      </p:pic>
    </p:spTree>
    <p:extLst>
      <p:ext uri="{BB962C8B-B14F-4D97-AF65-F5344CB8AC3E}">
        <p14:creationId xmlns:p14="http://schemas.microsoft.com/office/powerpoint/2010/main" val="133240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u="sng" dirty="0">
                <a:solidFill>
                  <a:schemeClr val="accent2">
                    <a:lumMod val="75000"/>
                  </a:schemeClr>
                </a:solidFill>
              </a:rPr>
              <a:t>Exemple 3 (suite) :</a:t>
            </a:r>
            <a:br>
              <a:rPr lang="fr-FR" sz="2000" dirty="0"/>
            </a:br>
            <a:endParaRPr lang="fr-FR" sz="2000" dirty="0"/>
          </a:p>
        </p:txBody>
      </p:sp>
      <p:sp>
        <p:nvSpPr>
          <p:cNvPr id="3" name="Espace réservé du contenu 2"/>
          <p:cNvSpPr>
            <a:spLocks noGrp="1"/>
          </p:cNvSpPr>
          <p:nvPr>
            <p:ph idx="1"/>
          </p:nvPr>
        </p:nvSpPr>
        <p:spPr>
          <a:xfrm>
            <a:off x="838200" y="1445461"/>
            <a:ext cx="10515600" cy="4827002"/>
          </a:xfrm>
        </p:spPr>
        <p:txBody>
          <a:bodyPr/>
          <a:lstStyle/>
          <a:p>
            <a:pPr algn="just"/>
            <a:r>
              <a:rPr lang="fr-FR" dirty="0"/>
              <a:t>Dès lors que le revenu de 2019 est supérieur au plus élevé des revenus de 2015 à 2017, mais inférieur à celui de 2018, le contribuable bénéficiera en 2020 (sur les revenus de 2019) d’un CIMR supplémentaire sur une somme de 8 000 € qui n’a pas bénéficié de CIMR en 2019 sur les revenus de 2018. Il s’agit de la différence entre le revenus de 2019 et celui qui a bénéficié du CIMR.</a:t>
            </a:r>
          </a:p>
          <a:p>
            <a:pPr algn="just"/>
            <a:endParaRPr lang="fr-FR" dirty="0"/>
          </a:p>
          <a:p>
            <a:pPr algn="just"/>
            <a:r>
              <a:rPr lang="fr-FR" dirty="0"/>
              <a:t>Le CIMR complémentaire sera calculé automatiquement par le service des impôts.</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31</a:t>
            </a:fld>
            <a:endParaRPr lang="fr-FR"/>
          </a:p>
        </p:txBody>
      </p:sp>
      <p:pic>
        <p:nvPicPr>
          <p:cNvPr id="5" name="Image 4">
            <a:extLst>
              <a:ext uri="{FF2B5EF4-FFF2-40B4-BE49-F238E27FC236}">
                <a16:creationId xmlns:a16="http://schemas.microsoft.com/office/drawing/2014/main" id="{E978FCAF-C98B-E949-A6DE-5820C4AAD0A8}"/>
              </a:ext>
            </a:extLst>
          </p:cNvPr>
          <p:cNvPicPr>
            <a:picLocks noChangeAspect="1"/>
          </p:cNvPicPr>
          <p:nvPr/>
        </p:nvPicPr>
        <p:blipFill>
          <a:blip r:embed="rId2"/>
          <a:stretch>
            <a:fillRect/>
          </a:stretch>
        </p:blipFill>
        <p:spPr>
          <a:xfrm>
            <a:off x="10570029" y="223497"/>
            <a:ext cx="1391838" cy="980130"/>
          </a:xfrm>
          <a:prstGeom prst="rect">
            <a:avLst/>
          </a:prstGeom>
        </p:spPr>
      </p:pic>
    </p:spTree>
    <p:extLst>
      <p:ext uri="{BB962C8B-B14F-4D97-AF65-F5344CB8AC3E}">
        <p14:creationId xmlns:p14="http://schemas.microsoft.com/office/powerpoint/2010/main" val="158112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u="sng" dirty="0">
                <a:solidFill>
                  <a:schemeClr val="accent2">
                    <a:lumMod val="75000"/>
                  </a:schemeClr>
                </a:solidFill>
              </a:rPr>
              <a:t>Exemple 4 :</a:t>
            </a:r>
            <a:br>
              <a:rPr lang="fr-FR" dirty="0"/>
            </a:br>
            <a:endParaRPr lang="fr-FR" dirty="0"/>
          </a:p>
        </p:txBody>
      </p:sp>
      <p:sp>
        <p:nvSpPr>
          <p:cNvPr id="3" name="Espace réservé du contenu 2"/>
          <p:cNvSpPr>
            <a:spLocks noGrp="1"/>
          </p:cNvSpPr>
          <p:nvPr>
            <p:ph idx="1"/>
          </p:nvPr>
        </p:nvSpPr>
        <p:spPr>
          <a:xfrm>
            <a:off x="838200" y="1027905"/>
            <a:ext cx="10515600" cy="5108199"/>
          </a:xfrm>
        </p:spPr>
        <p:txBody>
          <a:bodyPr>
            <a:normAutofit fontScale="85000" lnSpcReduction="20000"/>
          </a:bodyPr>
          <a:lstStyle/>
          <a:p>
            <a:endParaRPr lang="fr-FR" dirty="0"/>
          </a:p>
          <a:p>
            <a:pPr lvl="0"/>
            <a:r>
              <a:rPr lang="fr-FR" dirty="0"/>
              <a:t>Un professionnel a déclaré des revenus BIC ou BNC de :</a:t>
            </a:r>
          </a:p>
          <a:p>
            <a:endParaRPr lang="fr-FR" dirty="0"/>
          </a:p>
          <a:p>
            <a:pPr marL="0" lvl="0" indent="0">
              <a:buNone/>
            </a:pPr>
            <a:r>
              <a:rPr lang="fr-FR" dirty="0"/>
              <a:t>* Année 2015		24 000 € </a:t>
            </a:r>
          </a:p>
          <a:p>
            <a:pPr marL="0" lvl="0" indent="0">
              <a:buNone/>
            </a:pPr>
            <a:r>
              <a:rPr lang="fr-FR" dirty="0"/>
              <a:t>* Année 2016		30 000 €</a:t>
            </a:r>
          </a:p>
          <a:p>
            <a:pPr marL="0" lvl="0" indent="0">
              <a:buNone/>
            </a:pPr>
            <a:r>
              <a:rPr lang="fr-FR" dirty="0"/>
              <a:t>* Année 2017		36 000 €</a:t>
            </a:r>
          </a:p>
          <a:p>
            <a:pPr marL="0" lvl="0" indent="0">
              <a:buNone/>
            </a:pPr>
            <a:r>
              <a:rPr lang="fr-FR" dirty="0"/>
              <a:t>* Année 2018		48 000 €</a:t>
            </a:r>
          </a:p>
          <a:p>
            <a:pPr lvl="0"/>
            <a:r>
              <a:rPr lang="fr-FR" dirty="0"/>
              <a:t>Année 2019		20 000 €</a:t>
            </a:r>
          </a:p>
          <a:p>
            <a:pPr lvl="0"/>
            <a:endParaRPr lang="fr-FR" dirty="0"/>
          </a:p>
          <a:p>
            <a:pPr marL="0" indent="0">
              <a:buNone/>
            </a:pPr>
            <a:r>
              <a:rPr lang="fr-FR" dirty="0"/>
              <a:t>Le revenu de 2018 étant supérieur à 36 000 € (revenu le plus élevé entre 2015 et 2017), seul ce montant de 36 000 € sera considéré comme non « exceptionnel » ouvrant droit au CIMR. </a:t>
            </a:r>
          </a:p>
          <a:p>
            <a:pPr marL="0" indent="0">
              <a:buNone/>
            </a:pPr>
            <a:r>
              <a:rPr lang="fr-FR" dirty="0"/>
              <a:t>La différence de 12  000 € (48 000 – 36 000) supportera les impôts au titre des revenus de 2018.</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32</a:t>
            </a:fld>
            <a:endParaRPr lang="fr-FR"/>
          </a:p>
        </p:txBody>
      </p:sp>
      <p:pic>
        <p:nvPicPr>
          <p:cNvPr id="5" name="Image 4">
            <a:extLst>
              <a:ext uri="{FF2B5EF4-FFF2-40B4-BE49-F238E27FC236}">
                <a16:creationId xmlns:a16="http://schemas.microsoft.com/office/drawing/2014/main" id="{C7C269F2-DC71-D94F-98DB-A2BB56EBDA8E}"/>
              </a:ext>
            </a:extLst>
          </p:cNvPr>
          <p:cNvPicPr>
            <a:picLocks noChangeAspect="1"/>
          </p:cNvPicPr>
          <p:nvPr/>
        </p:nvPicPr>
        <p:blipFill>
          <a:blip r:embed="rId2"/>
          <a:stretch>
            <a:fillRect/>
          </a:stretch>
        </p:blipFill>
        <p:spPr>
          <a:xfrm>
            <a:off x="10352313" y="636815"/>
            <a:ext cx="1522467" cy="1072119"/>
          </a:xfrm>
          <a:prstGeom prst="rect">
            <a:avLst/>
          </a:prstGeom>
        </p:spPr>
      </p:pic>
    </p:spTree>
    <p:extLst>
      <p:ext uri="{BB962C8B-B14F-4D97-AF65-F5344CB8AC3E}">
        <p14:creationId xmlns:p14="http://schemas.microsoft.com/office/powerpoint/2010/main" val="2968755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20298"/>
            <a:ext cx="10515600" cy="4912059"/>
          </a:xfrm>
        </p:spPr>
        <p:txBody>
          <a:bodyPr/>
          <a:lstStyle/>
          <a:p>
            <a:pPr marL="0" indent="0" algn="just">
              <a:buNone/>
            </a:pPr>
            <a:r>
              <a:rPr lang="fr-FR" dirty="0"/>
              <a:t>Dès lors que le revenu de 2019 est inférieur au plus élevé des revenus de 2015 à 2017 et inférieur à celui de 2018, le contribuable ne bénéficie d’aucun CIMR complémentaire.</a:t>
            </a:r>
          </a:p>
          <a:p>
            <a:pPr marL="0" indent="0" algn="just">
              <a:buNone/>
            </a:pPr>
            <a:endParaRPr lang="fr-FR" dirty="0"/>
          </a:p>
          <a:p>
            <a:pPr marL="0" indent="0" algn="just">
              <a:buNone/>
            </a:pPr>
            <a:r>
              <a:rPr lang="fr-FR" dirty="0"/>
              <a:t>Il peut néanmoins par voie de réclamation demander un CIMR complémentaire, s’il justifie que l’accroissement du revenu de 2018 résulte d’un surcroit d’activité ponctuel.</a:t>
            </a:r>
          </a:p>
          <a:p>
            <a:pPr algn="just"/>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33</a:t>
            </a:fld>
            <a:endParaRPr lang="fr-FR"/>
          </a:p>
        </p:txBody>
      </p:sp>
      <p:sp>
        <p:nvSpPr>
          <p:cNvPr id="5" name="Titre 1">
            <a:extLst>
              <a:ext uri="{FF2B5EF4-FFF2-40B4-BE49-F238E27FC236}">
                <a16:creationId xmlns:a16="http://schemas.microsoft.com/office/drawing/2014/main" id="{50A0E7C5-E7BC-426A-ADB1-678CE7810689}"/>
              </a:ext>
            </a:extLst>
          </p:cNvPr>
          <p:cNvSpPr>
            <a:spLocks noGrp="1"/>
          </p:cNvSpPr>
          <p:nvPr>
            <p:ph type="title"/>
          </p:nvPr>
        </p:nvSpPr>
        <p:spPr>
          <a:xfrm>
            <a:off x="838200" y="365125"/>
            <a:ext cx="10515600" cy="1325563"/>
          </a:xfrm>
        </p:spPr>
        <p:txBody>
          <a:bodyPr>
            <a:normAutofit/>
          </a:bodyPr>
          <a:lstStyle/>
          <a:p>
            <a:r>
              <a:rPr lang="fr-FR" sz="2000" u="sng" dirty="0">
                <a:solidFill>
                  <a:schemeClr val="accent2">
                    <a:lumMod val="75000"/>
                  </a:schemeClr>
                </a:solidFill>
              </a:rPr>
              <a:t>Exemple 4 (suite) :</a:t>
            </a:r>
            <a:br>
              <a:rPr lang="fr-FR" sz="2000" dirty="0"/>
            </a:br>
            <a:endParaRPr lang="fr-FR" sz="2000" dirty="0">
              <a:solidFill>
                <a:schemeClr val="accent1">
                  <a:lumMod val="75000"/>
                </a:schemeClr>
              </a:solidFill>
            </a:endParaRPr>
          </a:p>
        </p:txBody>
      </p:sp>
    </p:spTree>
    <p:extLst>
      <p:ext uri="{BB962C8B-B14F-4D97-AF65-F5344CB8AC3E}">
        <p14:creationId xmlns:p14="http://schemas.microsoft.com/office/powerpoint/2010/main" val="409484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4542" y="1240971"/>
            <a:ext cx="10929257" cy="4446708"/>
          </a:xfrm>
        </p:spPr>
        <p:txBody>
          <a:bodyPr>
            <a:normAutofit fontScale="92500" lnSpcReduction="10000"/>
          </a:bodyPr>
          <a:lstStyle/>
          <a:p>
            <a:pPr marL="0" indent="0" algn="just">
              <a:buNone/>
            </a:pPr>
            <a:r>
              <a:rPr lang="fr-FR" sz="3200" b="1" dirty="0"/>
              <a:t>En cas de début d’activité en 2018 :</a:t>
            </a:r>
          </a:p>
          <a:p>
            <a:pPr algn="just"/>
            <a:r>
              <a:rPr lang="fr-FR" sz="3200" b="1" dirty="0"/>
              <a:t> La totalité du revenu (hors éléments exceptionnels par nature) ouvre droit au CIMR.</a:t>
            </a:r>
            <a:endParaRPr lang="fr-FR" sz="3200" dirty="0"/>
          </a:p>
          <a:p>
            <a:pPr algn="just"/>
            <a:r>
              <a:rPr lang="fr-FR" sz="3200" dirty="0"/>
              <a:t>Le CIMR accordé en 2019  est remis en cause en 2020, si le revenu de 2019 majoré des revenus professionnels (salaires BIC, BNC, article 62) est inférieur à la somme de ces mêmes revenus de 2018. </a:t>
            </a:r>
          </a:p>
          <a:p>
            <a:pPr algn="just"/>
            <a:r>
              <a:rPr lang="fr-FR" sz="3200" dirty="0"/>
              <a:t>La remise en cause est limitée à la différence positive entre les revenus de 2018 et 2019.</a:t>
            </a:r>
          </a:p>
          <a:p>
            <a:pPr algn="just"/>
            <a:r>
              <a:rPr lang="fr-FR" sz="3200" dirty="0"/>
              <a:t>Il est possible par voie de réclamation de justifier que la baisse en 2019 résulte uniquement de la variation d’activité.</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34</a:t>
            </a:fld>
            <a:endParaRPr lang="fr-FR"/>
          </a:p>
        </p:txBody>
      </p:sp>
      <p:sp>
        <p:nvSpPr>
          <p:cNvPr id="5" name="Titre 1">
            <a:extLst>
              <a:ext uri="{FF2B5EF4-FFF2-40B4-BE49-F238E27FC236}">
                <a16:creationId xmlns:a16="http://schemas.microsoft.com/office/drawing/2014/main" id="{EEC87E7E-4DC6-4FE6-B4E2-C385805107AB}"/>
              </a:ext>
            </a:extLst>
          </p:cNvPr>
          <p:cNvSpPr>
            <a:spLocks noGrp="1"/>
          </p:cNvSpPr>
          <p:nvPr>
            <p:ph type="title"/>
          </p:nvPr>
        </p:nvSpPr>
        <p:spPr>
          <a:xfrm>
            <a:off x="838200" y="881743"/>
            <a:ext cx="7870371" cy="808945"/>
          </a:xfrm>
        </p:spPr>
        <p:txBody>
          <a:bodyPr>
            <a:normAutofit fontScale="90000"/>
          </a:bodyPr>
          <a:lstStyle/>
          <a:p>
            <a:pPr algn="ct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175E6A6A-33E2-AB47-8C1E-B8573BC32A19}"/>
              </a:ext>
            </a:extLst>
          </p:cNvPr>
          <p:cNvPicPr>
            <a:picLocks noChangeAspect="1"/>
          </p:cNvPicPr>
          <p:nvPr/>
        </p:nvPicPr>
        <p:blipFill>
          <a:blip r:embed="rId2"/>
          <a:stretch>
            <a:fillRect/>
          </a:stretch>
        </p:blipFill>
        <p:spPr>
          <a:xfrm>
            <a:off x="10167257" y="636815"/>
            <a:ext cx="1707524" cy="1202436"/>
          </a:xfrm>
          <a:prstGeom prst="rect">
            <a:avLst/>
          </a:prstGeom>
        </p:spPr>
      </p:pic>
      <p:sp>
        <p:nvSpPr>
          <p:cNvPr id="2" name="Rectangle 1">
            <a:extLst>
              <a:ext uri="{FF2B5EF4-FFF2-40B4-BE49-F238E27FC236}">
                <a16:creationId xmlns:a16="http://schemas.microsoft.com/office/drawing/2014/main" id="{7A47CA07-A593-2047-B289-861927D4235D}"/>
              </a:ext>
            </a:extLst>
          </p:cNvPr>
          <p:cNvSpPr/>
          <p:nvPr/>
        </p:nvSpPr>
        <p:spPr>
          <a:xfrm>
            <a:off x="2494094" y="378041"/>
            <a:ext cx="7328738" cy="584775"/>
          </a:xfrm>
          <a:prstGeom prst="rect">
            <a:avLst/>
          </a:prstGeom>
        </p:spPr>
        <p:txBody>
          <a:bodyPr wrap="none">
            <a:spAutoFit/>
          </a:bodyPr>
          <a:lstStyle/>
          <a:p>
            <a:r>
              <a:rPr lang="fr-FR" sz="3200" b="1" dirty="0">
                <a:solidFill>
                  <a:schemeClr val="accent1">
                    <a:lumMod val="75000"/>
                  </a:schemeClr>
                </a:solidFill>
              </a:rPr>
              <a:t>REVENUS DES ACTIVITES INDEPENDANTES</a:t>
            </a:r>
            <a:endParaRPr lang="fr-FR" sz="3200" dirty="0"/>
          </a:p>
        </p:txBody>
      </p:sp>
    </p:spTree>
    <p:extLst>
      <p:ext uri="{BB962C8B-B14F-4D97-AF65-F5344CB8AC3E}">
        <p14:creationId xmlns:p14="http://schemas.microsoft.com/office/powerpoint/2010/main" val="220131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220" y="1055604"/>
            <a:ext cx="11036580" cy="4887996"/>
          </a:xfrm>
        </p:spPr>
        <p:txBody>
          <a:bodyPr>
            <a:normAutofit fontScale="62500" lnSpcReduction="20000"/>
          </a:bodyPr>
          <a:lstStyle/>
          <a:p>
            <a:pPr marL="0" indent="0">
              <a:buNone/>
            </a:pPr>
            <a:r>
              <a:rPr lang="fr-FR" sz="4500" dirty="0"/>
              <a:t>Exemple : Année de début d’une activité BNC en 2018 :</a:t>
            </a:r>
          </a:p>
          <a:p>
            <a:pPr lvl="0"/>
            <a:r>
              <a:rPr lang="fr-FR" sz="4500" b="1" dirty="0"/>
              <a:t>2018</a:t>
            </a:r>
            <a:r>
              <a:rPr lang="fr-FR" sz="4500" dirty="0"/>
              <a:t> :</a:t>
            </a:r>
          </a:p>
          <a:p>
            <a:pPr>
              <a:buFont typeface="Wingdings" panose="05000000000000000000" pitchFamily="2" charset="2"/>
              <a:buChar char="Ø"/>
            </a:pPr>
            <a:r>
              <a:rPr lang="fr-FR" sz="4500" dirty="0"/>
              <a:t> Revenus salariés			24 000 €</a:t>
            </a:r>
          </a:p>
          <a:p>
            <a:pPr lvl="0">
              <a:buFont typeface="Wingdings" panose="05000000000000000000" pitchFamily="2" charset="2"/>
              <a:buChar char="Ø"/>
            </a:pPr>
            <a:r>
              <a:rPr lang="fr-FR" sz="4500" dirty="0"/>
              <a:t> Revenus BNC			30 000 €</a:t>
            </a:r>
          </a:p>
          <a:p>
            <a:pPr marL="0" lvl="0" indent="0">
              <a:buNone/>
            </a:pPr>
            <a:r>
              <a:rPr lang="fr-FR" sz="4500" dirty="0"/>
              <a:t>CIMR obtenu sur l’intégralité des  54 000 € de revenus.</a:t>
            </a:r>
          </a:p>
          <a:p>
            <a:pPr lvl="0"/>
            <a:r>
              <a:rPr lang="fr-FR" sz="4500" b="1" dirty="0"/>
              <a:t>2019</a:t>
            </a:r>
            <a:r>
              <a:rPr lang="fr-FR" sz="4500" dirty="0"/>
              <a:t> :</a:t>
            </a:r>
          </a:p>
          <a:p>
            <a:pPr lvl="0">
              <a:buFont typeface="Wingdings" panose="05000000000000000000" pitchFamily="2" charset="2"/>
              <a:buChar char="Ø"/>
            </a:pPr>
            <a:r>
              <a:rPr lang="fr-FR" sz="4500" dirty="0"/>
              <a:t> Revenus salariés 			15 000 €</a:t>
            </a:r>
          </a:p>
          <a:p>
            <a:pPr lvl="0">
              <a:buFont typeface="Wingdings" panose="05000000000000000000" pitchFamily="2" charset="2"/>
              <a:buChar char="Ø"/>
            </a:pPr>
            <a:r>
              <a:rPr lang="fr-FR" sz="4500" dirty="0"/>
              <a:t> Revenus BNC			35 000 €</a:t>
            </a:r>
          </a:p>
          <a:p>
            <a:pPr marL="0" lvl="0" indent="0">
              <a:buNone/>
            </a:pPr>
            <a:r>
              <a:rPr lang="fr-FR" sz="4500" dirty="0"/>
              <a:t>Le total de 2019 est de 50 000 €, montant inférieur aux 54 000 € de 2018.</a:t>
            </a:r>
          </a:p>
          <a:p>
            <a:pPr marL="0" lvl="0" indent="0">
              <a:buNone/>
            </a:pPr>
            <a:endParaRPr lang="fr-FR" sz="4500" dirty="0"/>
          </a:p>
          <a:p>
            <a:pPr marL="0" lvl="0" indent="0">
              <a:buNone/>
            </a:pPr>
            <a:r>
              <a:rPr lang="fr-FR" sz="4500" dirty="0"/>
              <a:t>Le CIMR sera régularisé en 2020 sur la base de 4 000 €.</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35</a:t>
            </a:fld>
            <a:endParaRPr lang="fr-FR"/>
          </a:p>
        </p:txBody>
      </p:sp>
      <p:sp>
        <p:nvSpPr>
          <p:cNvPr id="5" name="Titre 1">
            <a:extLst>
              <a:ext uri="{FF2B5EF4-FFF2-40B4-BE49-F238E27FC236}">
                <a16:creationId xmlns:a16="http://schemas.microsoft.com/office/drawing/2014/main" id="{1A7C3473-2EEA-412C-9EF6-845B636F60E1}"/>
              </a:ext>
            </a:extLst>
          </p:cNvPr>
          <p:cNvSpPr>
            <a:spLocks noGrp="1"/>
          </p:cNvSpPr>
          <p:nvPr>
            <p:ph type="title"/>
          </p:nvPr>
        </p:nvSpPr>
        <p:spPr>
          <a:xfrm>
            <a:off x="838200" y="293914"/>
            <a:ext cx="8991600" cy="981434"/>
          </a:xfrm>
        </p:spPr>
        <p:txBody>
          <a:bodyPr>
            <a:normAutofit fontScale="90000"/>
          </a:bodyPr>
          <a:lstStyle/>
          <a:p>
            <a:pPr algn="ctr"/>
            <a:r>
              <a:rPr lang="fr-FR" sz="3600" b="1" dirty="0">
                <a:solidFill>
                  <a:schemeClr val="accent1">
                    <a:lumMod val="75000"/>
                  </a:schemeClr>
                </a:solidFill>
              </a:rPr>
              <a:t>REVENUS DES ACTIVITES INDEPENDANTES</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240D744A-A565-A24E-8D1F-A39673CBF234}"/>
              </a:ext>
            </a:extLst>
          </p:cNvPr>
          <p:cNvPicPr>
            <a:picLocks noChangeAspect="1"/>
          </p:cNvPicPr>
          <p:nvPr/>
        </p:nvPicPr>
        <p:blipFill>
          <a:blip r:embed="rId2"/>
          <a:stretch>
            <a:fillRect/>
          </a:stretch>
        </p:blipFill>
        <p:spPr>
          <a:xfrm>
            <a:off x="10228471" y="636815"/>
            <a:ext cx="1646309" cy="1159328"/>
          </a:xfrm>
          <a:prstGeom prst="rect">
            <a:avLst/>
          </a:prstGeom>
        </p:spPr>
      </p:pic>
    </p:spTree>
    <p:extLst>
      <p:ext uri="{BB962C8B-B14F-4D97-AF65-F5344CB8AC3E}">
        <p14:creationId xmlns:p14="http://schemas.microsoft.com/office/powerpoint/2010/main" val="742019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743"/>
            <a:ext cx="8478981" cy="806689"/>
          </a:xfrm>
        </p:spPr>
        <p:txBody>
          <a:bodyPr>
            <a:normAutofit fontScale="90000"/>
          </a:bodyPr>
          <a:lstStyle/>
          <a:p>
            <a:pPr algn="ctr"/>
            <a:r>
              <a:rPr lang="fr-FR" b="1" dirty="0">
                <a:solidFill>
                  <a:schemeClr val="accent2">
                    <a:lumMod val="75000"/>
                  </a:schemeClr>
                </a:solidFill>
              </a:rPr>
              <a:t>REVENUS DES DIRIGEANTS </a:t>
            </a:r>
            <a:br>
              <a:rPr lang="fr-FR" dirty="0"/>
            </a:br>
            <a:endParaRPr lang="fr-FR" dirty="0"/>
          </a:p>
        </p:txBody>
      </p:sp>
      <p:sp>
        <p:nvSpPr>
          <p:cNvPr id="3" name="Espace réservé du contenu 2"/>
          <p:cNvSpPr>
            <a:spLocks noGrp="1"/>
          </p:cNvSpPr>
          <p:nvPr>
            <p:ph idx="1"/>
          </p:nvPr>
        </p:nvSpPr>
        <p:spPr>
          <a:xfrm>
            <a:off x="217713" y="1307431"/>
            <a:ext cx="11234057" cy="4852737"/>
          </a:xfrm>
        </p:spPr>
        <p:txBody>
          <a:bodyPr>
            <a:normAutofit fontScale="92500" lnSpcReduction="10000"/>
          </a:bodyPr>
          <a:lstStyle/>
          <a:p>
            <a:pPr algn="just"/>
            <a:r>
              <a:rPr lang="fr-FR" dirty="0"/>
              <a:t>Sont visés les rémunérations imposables dans la catégorie des TS, les dirigeants de SAS et de SARL à l’IS.</a:t>
            </a:r>
          </a:p>
          <a:p>
            <a:pPr algn="just"/>
            <a:r>
              <a:rPr lang="fr-FR" dirty="0"/>
              <a:t>A condition que la société qui verse la rémunération a été contrôlée  en fait ou en droit à un moment quelconque en 2018 par le contribuable ou son groupe familial (conjoints, ascendants, descendants, frères et sœurs).</a:t>
            </a:r>
          </a:p>
          <a:p>
            <a:pPr lvl="0" algn="just"/>
            <a:r>
              <a:rPr lang="fr-FR" dirty="0"/>
              <a:t>Détention  directe ou indirecte de la majorité des droits de vote ou droits aux bénéfices ;</a:t>
            </a:r>
          </a:p>
          <a:p>
            <a:pPr lvl="0" algn="just"/>
            <a:r>
              <a:rPr lang="fr-FR" dirty="0"/>
              <a:t>Détention seule des droits de vote ou dans les bénéfices en vertu d’un accord avec d’autres associés ;</a:t>
            </a:r>
          </a:p>
          <a:p>
            <a:pPr lvl="0" algn="just"/>
            <a:r>
              <a:rPr lang="fr-FR" dirty="0"/>
              <a:t>Exercice en fait du pouvoir de décision : présomption de contrôle si détention supérieure ou égale  à 33.33% ;</a:t>
            </a:r>
          </a:p>
          <a:p>
            <a:pPr algn="just"/>
            <a:r>
              <a:rPr lang="fr-FR" dirty="0"/>
              <a:t>On applique les mêmes règles que pour les revenus des indépendants en matière de comparaison.</a:t>
            </a:r>
          </a:p>
          <a:p>
            <a:pPr algn="just"/>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36</a:t>
            </a:fld>
            <a:endParaRPr lang="fr-FR"/>
          </a:p>
        </p:txBody>
      </p:sp>
      <p:pic>
        <p:nvPicPr>
          <p:cNvPr id="5" name="Image 4">
            <a:extLst>
              <a:ext uri="{FF2B5EF4-FFF2-40B4-BE49-F238E27FC236}">
                <a16:creationId xmlns:a16="http://schemas.microsoft.com/office/drawing/2014/main" id="{C96E5AB8-7871-1B42-BB0C-13324A997BBC}"/>
              </a:ext>
            </a:extLst>
          </p:cNvPr>
          <p:cNvPicPr>
            <a:picLocks noChangeAspect="1"/>
          </p:cNvPicPr>
          <p:nvPr/>
        </p:nvPicPr>
        <p:blipFill>
          <a:blip r:embed="rId2"/>
          <a:stretch>
            <a:fillRect/>
          </a:stretch>
        </p:blipFill>
        <p:spPr>
          <a:xfrm>
            <a:off x="10581681" y="64674"/>
            <a:ext cx="1544238" cy="1087450"/>
          </a:xfrm>
          <a:prstGeom prst="rect">
            <a:avLst/>
          </a:prstGeom>
        </p:spPr>
      </p:pic>
    </p:spTree>
    <p:extLst>
      <p:ext uri="{BB962C8B-B14F-4D97-AF65-F5344CB8AC3E}">
        <p14:creationId xmlns:p14="http://schemas.microsoft.com/office/powerpoint/2010/main" val="3839564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35814"/>
            <a:ext cx="10515600" cy="5112586"/>
          </a:xfrm>
        </p:spPr>
        <p:txBody>
          <a:bodyPr/>
          <a:lstStyle/>
          <a:p>
            <a:pPr marL="0" indent="0">
              <a:buNone/>
            </a:pPr>
            <a:r>
              <a:rPr lang="fr-FR" dirty="0">
                <a:solidFill>
                  <a:schemeClr val="accent2">
                    <a:lumMod val="75000"/>
                  </a:schemeClr>
                </a:solidFill>
              </a:rPr>
              <a:t>Les particularités :</a:t>
            </a:r>
          </a:p>
          <a:p>
            <a:pPr marL="0" indent="0">
              <a:buNone/>
            </a:pPr>
            <a:endParaRPr lang="fr-FR" dirty="0">
              <a:solidFill>
                <a:schemeClr val="accent2">
                  <a:lumMod val="75000"/>
                </a:schemeClr>
              </a:solidFill>
            </a:endParaRPr>
          </a:p>
          <a:p>
            <a:pPr lvl="0"/>
            <a:r>
              <a:rPr lang="fr-FR" dirty="0"/>
              <a:t>L’appréciation se fait par membre du foyer fiscal et par </a:t>
            </a:r>
            <a:r>
              <a:rPr lang="fr-FR" b="1" dirty="0"/>
              <a:t>société</a:t>
            </a:r>
            <a:endParaRPr lang="fr-FR" dirty="0"/>
          </a:p>
          <a:p>
            <a:pPr lvl="0"/>
            <a:r>
              <a:rPr lang="fr-FR" dirty="0"/>
              <a:t>Pas de nécessité d’avoir  3 années de comparaison</a:t>
            </a:r>
          </a:p>
          <a:p>
            <a:pPr lvl="0"/>
            <a:r>
              <a:rPr lang="fr-FR" dirty="0"/>
              <a:t>Pas de prorata temporis pour les années 2015 à 2017</a:t>
            </a:r>
          </a:p>
          <a:p>
            <a:pPr lvl="0"/>
            <a:r>
              <a:rPr lang="fr-FR" dirty="0"/>
              <a:t>Les règles des revenus exceptionnels des salaires s’appliquent</a:t>
            </a:r>
          </a:p>
          <a:p>
            <a:pPr lvl="0"/>
            <a:r>
              <a:rPr lang="fr-FR" dirty="0"/>
              <a:t>Le CIMR pour les dirigeants est accordé </a:t>
            </a:r>
            <a:r>
              <a:rPr lang="fr-FR" b="1" dirty="0"/>
              <a:t>uniquement par voie de réclamation contentieuse.</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37</a:t>
            </a:fld>
            <a:endParaRPr lang="fr-FR"/>
          </a:p>
        </p:txBody>
      </p:sp>
      <p:sp>
        <p:nvSpPr>
          <p:cNvPr id="5" name="Titre 1">
            <a:extLst>
              <a:ext uri="{FF2B5EF4-FFF2-40B4-BE49-F238E27FC236}">
                <a16:creationId xmlns:a16="http://schemas.microsoft.com/office/drawing/2014/main" id="{35D228E1-DB9C-46DF-A8F7-B285BF10BA5D}"/>
              </a:ext>
            </a:extLst>
          </p:cNvPr>
          <p:cNvSpPr>
            <a:spLocks noGrp="1"/>
          </p:cNvSpPr>
          <p:nvPr>
            <p:ph type="title"/>
          </p:nvPr>
        </p:nvSpPr>
        <p:spPr>
          <a:xfrm>
            <a:off x="838200" y="609600"/>
            <a:ext cx="7391400" cy="649706"/>
          </a:xfrm>
        </p:spPr>
        <p:txBody>
          <a:bodyPr>
            <a:normAutofit fontScale="90000"/>
          </a:bodyPr>
          <a:lstStyle/>
          <a:p>
            <a:pPr algn="ctr"/>
            <a:r>
              <a:rPr lang="fr-FR" b="1" dirty="0">
                <a:solidFill>
                  <a:schemeClr val="accent2">
                    <a:lumMod val="75000"/>
                  </a:schemeClr>
                </a:solidFill>
              </a:rPr>
              <a:t>REVENUS DES DIRIGEANTS </a:t>
            </a:r>
            <a:br>
              <a:rPr lang="fr-FR" dirty="0"/>
            </a:br>
            <a:endParaRPr lang="fr-FR" dirty="0"/>
          </a:p>
        </p:txBody>
      </p:sp>
      <p:pic>
        <p:nvPicPr>
          <p:cNvPr id="6" name="Image 5">
            <a:extLst>
              <a:ext uri="{FF2B5EF4-FFF2-40B4-BE49-F238E27FC236}">
                <a16:creationId xmlns:a16="http://schemas.microsoft.com/office/drawing/2014/main" id="{26283993-9778-7644-8300-24FE309575EE}"/>
              </a:ext>
            </a:extLst>
          </p:cNvPr>
          <p:cNvPicPr>
            <a:picLocks noChangeAspect="1"/>
          </p:cNvPicPr>
          <p:nvPr/>
        </p:nvPicPr>
        <p:blipFill>
          <a:blip r:embed="rId2"/>
          <a:stretch>
            <a:fillRect/>
          </a:stretch>
        </p:blipFill>
        <p:spPr>
          <a:xfrm>
            <a:off x="10014857" y="636815"/>
            <a:ext cx="1859924" cy="1309756"/>
          </a:xfrm>
          <a:prstGeom prst="rect">
            <a:avLst/>
          </a:prstGeom>
        </p:spPr>
      </p:pic>
    </p:spTree>
    <p:extLst>
      <p:ext uri="{BB962C8B-B14F-4D97-AF65-F5344CB8AC3E}">
        <p14:creationId xmlns:p14="http://schemas.microsoft.com/office/powerpoint/2010/main" val="24471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92926"/>
            <a:ext cx="7598229" cy="710232"/>
          </a:xfrm>
        </p:spPr>
        <p:txBody>
          <a:bodyPr>
            <a:normAutofit fontScale="90000"/>
          </a:bodyPr>
          <a:lstStyle/>
          <a:p>
            <a:pPr algn="ctr"/>
            <a:r>
              <a:rPr lang="fr-FR" b="1" dirty="0">
                <a:solidFill>
                  <a:schemeClr val="accent2">
                    <a:lumMod val="75000"/>
                  </a:schemeClr>
                </a:solidFill>
              </a:rPr>
              <a:t>LES REVENUS FONCIERS</a:t>
            </a:r>
            <a:br>
              <a:rPr lang="fr-FR" dirty="0"/>
            </a:br>
            <a:endParaRPr lang="fr-FR" dirty="0"/>
          </a:p>
        </p:txBody>
      </p:sp>
      <p:sp>
        <p:nvSpPr>
          <p:cNvPr id="3" name="Espace réservé du contenu 2"/>
          <p:cNvSpPr>
            <a:spLocks noGrp="1"/>
          </p:cNvSpPr>
          <p:nvPr>
            <p:ph idx="1"/>
          </p:nvPr>
        </p:nvSpPr>
        <p:spPr>
          <a:xfrm>
            <a:off x="184067" y="1375872"/>
            <a:ext cx="10515600" cy="4799765"/>
          </a:xfrm>
        </p:spPr>
        <p:txBody>
          <a:bodyPr/>
          <a:lstStyle/>
          <a:p>
            <a:pPr lvl="0"/>
            <a:r>
              <a:rPr lang="fr-FR" dirty="0"/>
              <a:t>Les calculs doivent être effectués bien par bien. Les impacts peuvent être sur 2018 et 2019 voir 2020.</a:t>
            </a:r>
          </a:p>
          <a:p>
            <a:pPr marL="0" lvl="0" indent="0">
              <a:buNone/>
            </a:pPr>
            <a:endParaRPr lang="fr-FR" dirty="0"/>
          </a:p>
          <a:p>
            <a:r>
              <a:rPr lang="fr-FR" b="1" u="sng" dirty="0"/>
              <a:t>Pour 2018 :</a:t>
            </a:r>
            <a:endParaRPr lang="fr-FR" dirty="0"/>
          </a:p>
          <a:p>
            <a:pPr lvl="0"/>
            <a:r>
              <a:rPr lang="fr-FR" dirty="0"/>
              <a:t>Les règles de détermination du revenu foncier sont inchangées</a:t>
            </a:r>
          </a:p>
          <a:p>
            <a:endParaRPr lang="fr-FR" dirty="0"/>
          </a:p>
          <a:p>
            <a:pPr lvl="0"/>
            <a:r>
              <a:rPr lang="fr-FR" dirty="0"/>
              <a:t>Seul le revenu foncier « non exceptionnel »  bénéficie du CIMR</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38</a:t>
            </a:fld>
            <a:endParaRPr lang="fr-FR"/>
          </a:p>
        </p:txBody>
      </p:sp>
      <p:pic>
        <p:nvPicPr>
          <p:cNvPr id="5" name="Image 4">
            <a:extLst>
              <a:ext uri="{FF2B5EF4-FFF2-40B4-BE49-F238E27FC236}">
                <a16:creationId xmlns:a16="http://schemas.microsoft.com/office/drawing/2014/main" id="{2C8A48BB-57C5-C54B-9138-F4C3EE983FE6}"/>
              </a:ext>
            </a:extLst>
          </p:cNvPr>
          <p:cNvPicPr>
            <a:picLocks noChangeAspect="1"/>
          </p:cNvPicPr>
          <p:nvPr/>
        </p:nvPicPr>
        <p:blipFill>
          <a:blip r:embed="rId2"/>
          <a:stretch>
            <a:fillRect/>
          </a:stretch>
        </p:blipFill>
        <p:spPr>
          <a:xfrm>
            <a:off x="10406741" y="271689"/>
            <a:ext cx="1446267" cy="1018459"/>
          </a:xfrm>
          <a:prstGeom prst="rect">
            <a:avLst/>
          </a:prstGeom>
        </p:spPr>
      </p:pic>
    </p:spTree>
    <p:extLst>
      <p:ext uri="{BB962C8B-B14F-4D97-AF65-F5344CB8AC3E}">
        <p14:creationId xmlns:p14="http://schemas.microsoft.com/office/powerpoint/2010/main" val="3486854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53330"/>
            <a:ext cx="10515600" cy="4706311"/>
          </a:xfrm>
        </p:spPr>
        <p:txBody>
          <a:bodyPr>
            <a:normAutofit/>
          </a:bodyPr>
          <a:lstStyle/>
          <a:p>
            <a:pPr marL="0" lvl="0" indent="0">
              <a:buNone/>
            </a:pPr>
            <a:r>
              <a:rPr lang="fr-FR" b="1" dirty="0">
                <a:solidFill>
                  <a:schemeClr val="accent2">
                    <a:lumMod val="75000"/>
                  </a:schemeClr>
                </a:solidFill>
              </a:rPr>
              <a:t>Exclusion du CIMR  au niveau des recettes :</a:t>
            </a:r>
          </a:p>
          <a:p>
            <a:pPr marL="0" indent="0">
              <a:buNone/>
            </a:pPr>
            <a:r>
              <a:rPr lang="fr-FR" dirty="0"/>
              <a:t> </a:t>
            </a:r>
          </a:p>
          <a:p>
            <a:pPr lvl="0" algn="just"/>
            <a:r>
              <a:rPr lang="fr-FR" dirty="0"/>
              <a:t>Les majorations de revenus liées à la rupture abusive des engagements de location des dispositifs de faveur (Périssol, Besson, Borloo, Scellier, Monuments historiques….</a:t>
            </a:r>
          </a:p>
          <a:p>
            <a:pPr algn="just"/>
            <a:endParaRPr lang="fr-FR" dirty="0"/>
          </a:p>
          <a:p>
            <a:pPr lvl="0" algn="just"/>
            <a:r>
              <a:rPr lang="fr-FR" dirty="0"/>
              <a:t>Fraction des régularisations effectuées en 2018 des charges de copropriétés de 2017 correspondant à des travaux non déductibles.</a:t>
            </a:r>
          </a:p>
          <a:p>
            <a:pPr algn="just"/>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39</a:t>
            </a:fld>
            <a:endParaRPr lang="fr-FR"/>
          </a:p>
        </p:txBody>
      </p:sp>
      <p:sp>
        <p:nvSpPr>
          <p:cNvPr id="5" name="Titre 1">
            <a:extLst>
              <a:ext uri="{FF2B5EF4-FFF2-40B4-BE49-F238E27FC236}">
                <a16:creationId xmlns:a16="http://schemas.microsoft.com/office/drawing/2014/main" id="{1E9D3AF6-C910-47F9-8131-136C770E2E75}"/>
              </a:ext>
            </a:extLst>
          </p:cNvPr>
          <p:cNvSpPr>
            <a:spLocks noGrp="1"/>
          </p:cNvSpPr>
          <p:nvPr>
            <p:ph type="title"/>
          </p:nvPr>
        </p:nvSpPr>
        <p:spPr>
          <a:xfrm>
            <a:off x="838200" y="370114"/>
            <a:ext cx="7663543" cy="977424"/>
          </a:xfrm>
        </p:spPr>
        <p:txBody>
          <a:bodyPr>
            <a:normAutofit fontScale="90000"/>
          </a:bodyPr>
          <a:lstStyle/>
          <a:p>
            <a:pPr algn="ctr"/>
            <a:r>
              <a:rPr lang="fr-FR" b="1" dirty="0">
                <a:solidFill>
                  <a:schemeClr val="accent2">
                    <a:lumMod val="75000"/>
                  </a:schemeClr>
                </a:solidFill>
              </a:rPr>
              <a:t>LES REVENUS FONCIERS</a:t>
            </a:r>
            <a:br>
              <a:rPr lang="fr-FR" dirty="0"/>
            </a:br>
            <a:endParaRPr lang="fr-FR" dirty="0"/>
          </a:p>
        </p:txBody>
      </p:sp>
      <p:pic>
        <p:nvPicPr>
          <p:cNvPr id="6" name="Image 5">
            <a:extLst>
              <a:ext uri="{FF2B5EF4-FFF2-40B4-BE49-F238E27FC236}">
                <a16:creationId xmlns:a16="http://schemas.microsoft.com/office/drawing/2014/main" id="{84F8D704-8052-CF4D-811A-D60F5CA1342C}"/>
              </a:ext>
            </a:extLst>
          </p:cNvPr>
          <p:cNvPicPr>
            <a:picLocks noChangeAspect="1"/>
          </p:cNvPicPr>
          <p:nvPr/>
        </p:nvPicPr>
        <p:blipFill>
          <a:blip r:embed="rId2"/>
          <a:stretch>
            <a:fillRect/>
          </a:stretch>
        </p:blipFill>
        <p:spPr>
          <a:xfrm>
            <a:off x="9710057" y="636814"/>
            <a:ext cx="2164724" cy="1524395"/>
          </a:xfrm>
          <a:prstGeom prst="rect">
            <a:avLst/>
          </a:prstGeom>
        </p:spPr>
      </p:pic>
    </p:spTree>
    <p:extLst>
      <p:ext uri="{BB962C8B-B14F-4D97-AF65-F5344CB8AC3E}">
        <p14:creationId xmlns:p14="http://schemas.microsoft.com/office/powerpoint/2010/main" val="248606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LES OBJECTIFS ET AVANTAGES </a:t>
            </a:r>
            <a:br>
              <a:rPr lang="fr-FR"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lstStyle/>
          <a:p>
            <a:pPr lvl="0"/>
            <a:r>
              <a:rPr lang="fr-FR" dirty="0"/>
              <a:t>Moderniser le recouvrement de l’impôt (intérêt général)</a:t>
            </a:r>
          </a:p>
          <a:p>
            <a:endParaRPr lang="fr-FR" dirty="0"/>
          </a:p>
          <a:p>
            <a:pPr lvl="0" algn="just"/>
            <a:r>
              <a:rPr lang="fr-FR" dirty="0"/>
              <a:t>Supprimer le décalage d’un an entre la perception des revenus et leur imposition (intérêt des contribuables : suppression d’une dette fiscale permanente)</a:t>
            </a:r>
          </a:p>
          <a:p>
            <a:endParaRPr lang="fr-FR" dirty="0"/>
          </a:p>
          <a:p>
            <a:pPr lvl="0"/>
            <a:r>
              <a:rPr lang="fr-FR" dirty="0"/>
              <a:t>Maintenir les règles d’assiette, de calcul et de rendement de l’IRPP</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a:t>
            </a:fld>
            <a:endParaRPr lang="fr-FR"/>
          </a:p>
        </p:txBody>
      </p:sp>
      <p:pic>
        <p:nvPicPr>
          <p:cNvPr id="5" name="Image 4">
            <a:extLst>
              <a:ext uri="{FF2B5EF4-FFF2-40B4-BE49-F238E27FC236}">
                <a16:creationId xmlns:a16="http://schemas.microsoft.com/office/drawing/2014/main" id="{7451AA5D-57E1-424F-8496-963AE27767A6}"/>
              </a:ext>
            </a:extLst>
          </p:cNvPr>
          <p:cNvPicPr>
            <a:picLocks noChangeAspect="1"/>
          </p:cNvPicPr>
          <p:nvPr/>
        </p:nvPicPr>
        <p:blipFill>
          <a:blip r:embed="rId2"/>
          <a:stretch>
            <a:fillRect/>
          </a:stretch>
        </p:blipFill>
        <p:spPr>
          <a:xfrm>
            <a:off x="9336723" y="10886"/>
            <a:ext cx="2592486" cy="1825625"/>
          </a:xfrm>
          <a:prstGeom prst="rect">
            <a:avLst/>
          </a:prstGeom>
        </p:spPr>
      </p:pic>
    </p:spTree>
    <p:extLst>
      <p:ext uri="{BB962C8B-B14F-4D97-AF65-F5344CB8AC3E}">
        <p14:creationId xmlns:p14="http://schemas.microsoft.com/office/powerpoint/2010/main" val="3028485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56763"/>
            <a:ext cx="10515600" cy="4928101"/>
          </a:xfrm>
        </p:spPr>
        <p:txBody>
          <a:bodyPr/>
          <a:lstStyle/>
          <a:p>
            <a:pPr marL="0" lvl="0" indent="0" algn="just">
              <a:buNone/>
            </a:pPr>
            <a:r>
              <a:rPr lang="fr-FR" dirty="0"/>
              <a:t>Les recettes exceptionnelles, il s’agit : </a:t>
            </a:r>
          </a:p>
          <a:p>
            <a:pPr algn="just"/>
            <a:endParaRPr lang="fr-FR" dirty="0"/>
          </a:p>
          <a:p>
            <a:pPr lvl="0" algn="just"/>
            <a:r>
              <a:rPr lang="fr-FR" dirty="0"/>
              <a:t> des sommes perçues en sus des loyers (indemnité par exemple), les subventions, les suppléments de loyer de fin de bail,</a:t>
            </a:r>
          </a:p>
          <a:p>
            <a:pPr lvl="0" algn="just"/>
            <a:r>
              <a:rPr lang="fr-FR" dirty="0"/>
              <a:t> les recettes dont la perception a été différée (arriérés de loyers) ou anticipée sur 2019 </a:t>
            </a:r>
          </a:p>
          <a:p>
            <a:endParaRPr lang="fr-FR" dirty="0"/>
          </a:p>
          <a:p>
            <a:pPr lvl="0"/>
            <a:r>
              <a:rPr lang="fr-FR" dirty="0"/>
              <a:t>les recettes qui couvrent une période supérieure à 12 mois  (prorata)</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40</a:t>
            </a:fld>
            <a:endParaRPr lang="fr-FR"/>
          </a:p>
        </p:txBody>
      </p:sp>
      <p:sp>
        <p:nvSpPr>
          <p:cNvPr id="5" name="Titre 1">
            <a:extLst>
              <a:ext uri="{FF2B5EF4-FFF2-40B4-BE49-F238E27FC236}">
                <a16:creationId xmlns:a16="http://schemas.microsoft.com/office/drawing/2014/main" id="{B66BC0FD-4F0B-4B61-A2CC-75EC4FB34E77}"/>
              </a:ext>
            </a:extLst>
          </p:cNvPr>
          <p:cNvSpPr>
            <a:spLocks noGrp="1"/>
          </p:cNvSpPr>
          <p:nvPr>
            <p:ph type="title"/>
          </p:nvPr>
        </p:nvSpPr>
        <p:spPr>
          <a:xfrm>
            <a:off x="838200" y="573136"/>
            <a:ext cx="8371114" cy="718254"/>
          </a:xfrm>
        </p:spPr>
        <p:txBody>
          <a:bodyPr>
            <a:normAutofit fontScale="90000"/>
          </a:bodyPr>
          <a:lstStyle/>
          <a:p>
            <a:pPr algn="ctr"/>
            <a:r>
              <a:rPr lang="fr-FR" b="1" dirty="0">
                <a:solidFill>
                  <a:schemeClr val="accent2">
                    <a:lumMod val="75000"/>
                  </a:schemeClr>
                </a:solidFill>
              </a:rPr>
              <a:t>LES REVENUS FONCIERS</a:t>
            </a:r>
            <a:br>
              <a:rPr lang="fr-FR" dirty="0"/>
            </a:br>
            <a:endParaRPr lang="fr-FR" dirty="0"/>
          </a:p>
        </p:txBody>
      </p:sp>
      <p:pic>
        <p:nvPicPr>
          <p:cNvPr id="6" name="Image 5">
            <a:extLst>
              <a:ext uri="{FF2B5EF4-FFF2-40B4-BE49-F238E27FC236}">
                <a16:creationId xmlns:a16="http://schemas.microsoft.com/office/drawing/2014/main" id="{499AA860-3E25-C048-A843-B81DABF12046}"/>
              </a:ext>
            </a:extLst>
          </p:cNvPr>
          <p:cNvPicPr>
            <a:picLocks noChangeAspect="1"/>
          </p:cNvPicPr>
          <p:nvPr/>
        </p:nvPicPr>
        <p:blipFill>
          <a:blip r:embed="rId2"/>
          <a:stretch>
            <a:fillRect/>
          </a:stretch>
        </p:blipFill>
        <p:spPr>
          <a:xfrm>
            <a:off x="10504713" y="636814"/>
            <a:ext cx="1370067" cy="964799"/>
          </a:xfrm>
          <a:prstGeom prst="rect">
            <a:avLst/>
          </a:prstGeom>
        </p:spPr>
      </p:pic>
    </p:spTree>
    <p:extLst>
      <p:ext uri="{BB962C8B-B14F-4D97-AF65-F5344CB8AC3E}">
        <p14:creationId xmlns:p14="http://schemas.microsoft.com/office/powerpoint/2010/main" val="322194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368" y="365125"/>
            <a:ext cx="10515600" cy="1325563"/>
          </a:xfrm>
        </p:spPr>
        <p:txBody>
          <a:bodyPr>
            <a:normAutofit/>
          </a:bodyPr>
          <a:lstStyle/>
          <a:p>
            <a:r>
              <a:rPr lang="fr-FR" sz="1800" b="1" u="sng" dirty="0">
                <a:solidFill>
                  <a:schemeClr val="accent2">
                    <a:lumMod val="75000"/>
                  </a:schemeClr>
                </a:solidFill>
              </a:rPr>
              <a:t>Exemple :</a:t>
            </a:r>
            <a:br>
              <a:rPr lang="fr-FR" sz="1800" dirty="0">
                <a:solidFill>
                  <a:schemeClr val="accent2">
                    <a:lumMod val="75000"/>
                  </a:schemeClr>
                </a:solidFill>
              </a:rPr>
            </a:br>
            <a:endParaRPr lang="fr-FR" sz="1800" dirty="0">
              <a:solidFill>
                <a:schemeClr val="accent2">
                  <a:lumMod val="75000"/>
                </a:schemeClr>
              </a:solidFill>
            </a:endParaRPr>
          </a:p>
        </p:txBody>
      </p:sp>
      <p:sp>
        <p:nvSpPr>
          <p:cNvPr id="3" name="Espace réservé du contenu 2"/>
          <p:cNvSpPr>
            <a:spLocks noGrp="1"/>
          </p:cNvSpPr>
          <p:nvPr>
            <p:ph idx="1"/>
          </p:nvPr>
        </p:nvSpPr>
        <p:spPr>
          <a:xfrm>
            <a:off x="838200" y="1183941"/>
            <a:ext cx="10515600" cy="4952164"/>
          </a:xfrm>
        </p:spPr>
        <p:txBody>
          <a:bodyPr>
            <a:normAutofit fontScale="92500"/>
          </a:bodyPr>
          <a:lstStyle/>
          <a:p>
            <a:pPr marL="0" indent="0">
              <a:buNone/>
            </a:pPr>
            <a:r>
              <a:rPr lang="fr-FR" b="1" dirty="0"/>
              <a:t> </a:t>
            </a:r>
            <a:endParaRPr lang="fr-FR" dirty="0"/>
          </a:p>
          <a:p>
            <a:pPr lvl="0"/>
            <a:r>
              <a:rPr lang="fr-FR" b="1" dirty="0"/>
              <a:t>Loyer encaissés en 2018						50 000 €</a:t>
            </a:r>
            <a:endParaRPr lang="fr-FR" dirty="0"/>
          </a:p>
          <a:p>
            <a:pPr lvl="0"/>
            <a:r>
              <a:rPr lang="fr-FR" dirty="0"/>
              <a:t>Dont loyer échus et encaissés en 2018				30 000 €</a:t>
            </a:r>
          </a:p>
          <a:p>
            <a:pPr lvl="0"/>
            <a:r>
              <a:rPr lang="fr-FR" dirty="0"/>
              <a:t>Dont loyer perçu le 1-10-2018  pour 24 mois			18 000  €</a:t>
            </a:r>
          </a:p>
          <a:p>
            <a:pPr lvl="0"/>
            <a:r>
              <a:rPr lang="fr-FR" dirty="0"/>
              <a:t>Régularisation 2018 de charges 2017				   5 000 €</a:t>
            </a:r>
          </a:p>
          <a:p>
            <a:pPr lvl="0"/>
            <a:r>
              <a:rPr lang="fr-FR" b="1" dirty="0"/>
              <a:t>Charges payées en 2018						15 000 €</a:t>
            </a:r>
            <a:endParaRPr lang="fr-FR" dirty="0"/>
          </a:p>
          <a:p>
            <a:pPr lvl="0"/>
            <a:r>
              <a:rPr lang="fr-FR" b="1" dirty="0"/>
              <a:t>Le revenu net foncier de 2018 est de 				40 000 €</a:t>
            </a:r>
            <a:endParaRPr lang="fr-FR" dirty="0"/>
          </a:p>
          <a:p>
            <a:pPr marL="0" indent="0">
              <a:buNone/>
            </a:pPr>
            <a:r>
              <a:rPr lang="fr-FR" b="1" dirty="0"/>
              <a:t>(50 000 + 5 000-15 000)</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41</a:t>
            </a:fld>
            <a:endParaRPr lang="fr-FR"/>
          </a:p>
        </p:txBody>
      </p:sp>
      <p:pic>
        <p:nvPicPr>
          <p:cNvPr id="5" name="Image 4">
            <a:extLst>
              <a:ext uri="{FF2B5EF4-FFF2-40B4-BE49-F238E27FC236}">
                <a16:creationId xmlns:a16="http://schemas.microsoft.com/office/drawing/2014/main" id="{A5D2B51B-1A31-A84A-913B-B2B9E79783B8}"/>
              </a:ext>
            </a:extLst>
          </p:cNvPr>
          <p:cNvPicPr>
            <a:picLocks noChangeAspect="1"/>
          </p:cNvPicPr>
          <p:nvPr/>
        </p:nvPicPr>
        <p:blipFill>
          <a:blip r:embed="rId2"/>
          <a:stretch>
            <a:fillRect/>
          </a:stretch>
        </p:blipFill>
        <p:spPr>
          <a:xfrm>
            <a:off x="10232572" y="128343"/>
            <a:ext cx="1685752" cy="1187104"/>
          </a:xfrm>
          <a:prstGeom prst="rect">
            <a:avLst/>
          </a:prstGeom>
        </p:spPr>
      </p:pic>
    </p:spTree>
    <p:extLst>
      <p:ext uri="{BB962C8B-B14F-4D97-AF65-F5344CB8AC3E}">
        <p14:creationId xmlns:p14="http://schemas.microsoft.com/office/powerpoint/2010/main" val="2788949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41693"/>
            <a:ext cx="9568543" cy="1048995"/>
          </a:xfrm>
        </p:spPr>
        <p:txBody>
          <a:bodyPr/>
          <a:lstStyle/>
          <a:p>
            <a:r>
              <a:rPr lang="fr-FR" sz="1800" u="sng" dirty="0">
                <a:solidFill>
                  <a:schemeClr val="accent2">
                    <a:lumMod val="75000"/>
                  </a:schemeClr>
                </a:solidFill>
              </a:rPr>
              <a:t>Exemple (suite) :</a:t>
            </a:r>
            <a:br>
              <a:rPr lang="fr-FR" dirty="0">
                <a:solidFill>
                  <a:schemeClr val="accent2">
                    <a:lumMod val="75000"/>
                  </a:schemeClr>
                </a:solidFill>
              </a:rPr>
            </a:br>
            <a:endParaRPr lang="fr-FR" dirty="0"/>
          </a:p>
        </p:txBody>
      </p:sp>
      <p:sp>
        <p:nvSpPr>
          <p:cNvPr id="3" name="Espace réservé du contenu 2"/>
          <p:cNvSpPr>
            <a:spLocks noGrp="1"/>
          </p:cNvSpPr>
          <p:nvPr>
            <p:ph idx="1"/>
          </p:nvPr>
        </p:nvSpPr>
        <p:spPr>
          <a:xfrm>
            <a:off x="838200" y="1027906"/>
            <a:ext cx="10515600" cy="5100178"/>
          </a:xfrm>
        </p:spPr>
        <p:txBody>
          <a:bodyPr>
            <a:normAutofit fontScale="92500"/>
          </a:bodyPr>
          <a:lstStyle/>
          <a:p>
            <a:pPr lvl="0"/>
            <a:r>
              <a:rPr lang="fr-FR" b="1" dirty="0"/>
              <a:t>Retraitement des revenus exclus du CIMR		               5 000 €</a:t>
            </a:r>
            <a:endParaRPr lang="fr-FR" dirty="0"/>
          </a:p>
          <a:p>
            <a:pPr lvl="0"/>
            <a:r>
              <a:rPr lang="fr-FR" b="1" dirty="0"/>
              <a:t>Revenu net imposable pour le calcul du CIMR		 35 000 €</a:t>
            </a:r>
            <a:endParaRPr lang="fr-FR" dirty="0"/>
          </a:p>
          <a:p>
            <a:pPr lvl="0"/>
            <a:r>
              <a:rPr lang="fr-FR" b="1" dirty="0"/>
              <a:t>Recettes exceptionnelles (perçues d’avance)			  15 750 €</a:t>
            </a:r>
            <a:endParaRPr lang="fr-FR" dirty="0"/>
          </a:p>
          <a:p>
            <a:pPr marL="0" indent="0">
              <a:buNone/>
            </a:pPr>
            <a:r>
              <a:rPr lang="fr-FR" b="1" dirty="0"/>
              <a:t>(18 000 /24*21)</a:t>
            </a:r>
            <a:endParaRPr lang="fr-FR" dirty="0"/>
          </a:p>
          <a:p>
            <a:pPr lvl="0"/>
            <a:r>
              <a:rPr lang="fr-FR" b="1" dirty="0"/>
              <a:t>Recettes non exceptionnelles					  32 750</a:t>
            </a:r>
            <a:r>
              <a:rPr lang="fr-FR" dirty="0"/>
              <a:t> </a:t>
            </a:r>
            <a:r>
              <a:rPr lang="fr-FR" b="1" dirty="0"/>
              <a:t>€</a:t>
            </a:r>
            <a:endParaRPr lang="fr-FR" dirty="0"/>
          </a:p>
          <a:p>
            <a:pPr lvl="0"/>
            <a:r>
              <a:rPr lang="fr-FR" b="1" dirty="0"/>
              <a:t>Prorata du revenu foncier éligible au CIMR			   65.50%</a:t>
            </a:r>
            <a:endParaRPr lang="fr-FR" dirty="0"/>
          </a:p>
          <a:p>
            <a:pPr marL="0" indent="0">
              <a:buNone/>
            </a:pPr>
            <a:r>
              <a:rPr lang="fr-FR" b="1" dirty="0"/>
              <a:t>(32 750/50000)</a:t>
            </a:r>
            <a:endParaRPr lang="fr-FR" dirty="0"/>
          </a:p>
          <a:p>
            <a:pPr lvl="0"/>
            <a:r>
              <a:rPr lang="fr-FR" b="1" dirty="0"/>
              <a:t>Base CIMR foncier							 22 950 €</a:t>
            </a:r>
            <a:endParaRPr lang="fr-FR" dirty="0"/>
          </a:p>
          <a:p>
            <a:pPr marL="0" indent="0">
              <a:buNone/>
            </a:pPr>
            <a:r>
              <a:rPr lang="fr-FR" b="1" dirty="0"/>
              <a:t>(35 000 x 65.5%)</a:t>
            </a:r>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42</a:t>
            </a:fld>
            <a:endParaRPr lang="fr-FR"/>
          </a:p>
        </p:txBody>
      </p:sp>
      <p:pic>
        <p:nvPicPr>
          <p:cNvPr id="5" name="Image 4">
            <a:extLst>
              <a:ext uri="{FF2B5EF4-FFF2-40B4-BE49-F238E27FC236}">
                <a16:creationId xmlns:a16="http://schemas.microsoft.com/office/drawing/2014/main" id="{E4754F5B-9609-7941-9A68-F998BE088BDF}"/>
              </a:ext>
            </a:extLst>
          </p:cNvPr>
          <p:cNvPicPr>
            <a:picLocks noChangeAspect="1"/>
          </p:cNvPicPr>
          <p:nvPr/>
        </p:nvPicPr>
        <p:blipFill>
          <a:blip r:embed="rId2"/>
          <a:stretch>
            <a:fillRect/>
          </a:stretch>
        </p:blipFill>
        <p:spPr>
          <a:xfrm>
            <a:off x="10679842" y="78705"/>
            <a:ext cx="1347916" cy="949201"/>
          </a:xfrm>
          <a:prstGeom prst="rect">
            <a:avLst/>
          </a:prstGeom>
        </p:spPr>
      </p:pic>
    </p:spTree>
    <p:extLst>
      <p:ext uri="{BB962C8B-B14F-4D97-AF65-F5344CB8AC3E}">
        <p14:creationId xmlns:p14="http://schemas.microsoft.com/office/powerpoint/2010/main" val="3328927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u="sng" dirty="0">
                <a:solidFill>
                  <a:schemeClr val="accent2">
                    <a:lumMod val="75000"/>
                  </a:schemeClr>
                </a:solidFill>
              </a:rPr>
              <a:t>Pour 2019 :</a:t>
            </a:r>
            <a:br>
              <a:rPr lang="fr-FR" dirty="0"/>
            </a:br>
            <a:endParaRPr lang="fr-FR" dirty="0"/>
          </a:p>
        </p:txBody>
      </p:sp>
      <p:sp>
        <p:nvSpPr>
          <p:cNvPr id="3" name="Espace réservé du contenu 2"/>
          <p:cNvSpPr>
            <a:spLocks noGrp="1"/>
          </p:cNvSpPr>
          <p:nvPr>
            <p:ph idx="1"/>
          </p:nvPr>
        </p:nvSpPr>
        <p:spPr>
          <a:xfrm>
            <a:off x="457200" y="895183"/>
            <a:ext cx="10896600" cy="5120606"/>
          </a:xfrm>
        </p:spPr>
        <p:txBody>
          <a:bodyPr>
            <a:normAutofit fontScale="92500" lnSpcReduction="20000"/>
          </a:bodyPr>
          <a:lstStyle/>
          <a:p>
            <a:endParaRPr lang="fr-FR" dirty="0"/>
          </a:p>
          <a:p>
            <a:pPr lvl="0"/>
            <a:r>
              <a:rPr lang="fr-FR" dirty="0"/>
              <a:t>Les charges récurrentes </a:t>
            </a:r>
            <a:r>
              <a:rPr lang="fr-FR" b="1" dirty="0"/>
              <a:t>échues en 2018 et payées en 2019</a:t>
            </a:r>
            <a:r>
              <a:rPr lang="fr-FR" dirty="0"/>
              <a:t> </a:t>
            </a:r>
            <a:r>
              <a:rPr lang="fr-FR" b="1" dirty="0"/>
              <a:t>ne sont pas déductibles en 2019 (liste limitative prévue par la loi).</a:t>
            </a:r>
            <a:endParaRPr lang="fr-FR" dirty="0"/>
          </a:p>
          <a:p>
            <a:endParaRPr lang="fr-FR" dirty="0"/>
          </a:p>
          <a:p>
            <a:pPr lvl="0"/>
            <a:r>
              <a:rPr lang="fr-FR" b="1" dirty="0"/>
              <a:t>Modalités des déductions des charges « pilotables » (travaux et entretien) en 2019 </a:t>
            </a:r>
            <a:endParaRPr lang="fr-FR" dirty="0"/>
          </a:p>
          <a:p>
            <a:endParaRPr lang="fr-FR" dirty="0"/>
          </a:p>
          <a:p>
            <a:pPr algn="just">
              <a:buFont typeface="Wingdings" panose="05000000000000000000" pitchFamily="2" charset="2"/>
              <a:buChar char="Ø"/>
            </a:pPr>
            <a:r>
              <a:rPr lang="fr-FR" dirty="0"/>
              <a:t> Les dépenses « pilotables » payées en 2019 ne sont déductibles en 2019 que pour 50% de leur montant, sauf pour les travaux d’urgence ou pour les immeubles acquis ou mis en location en 2019.</a:t>
            </a:r>
          </a:p>
          <a:p>
            <a:pPr algn="just"/>
            <a:endParaRPr lang="fr-FR" dirty="0"/>
          </a:p>
          <a:p>
            <a:pPr algn="just">
              <a:buFont typeface="Wingdings" panose="05000000000000000000" pitchFamily="2" charset="2"/>
              <a:buChar char="Ø"/>
            </a:pPr>
            <a:r>
              <a:rPr lang="fr-FR" b="1" dirty="0"/>
              <a:t> Les dépenses de même nature réalisées en 2018 (bien que déduites du revenu de 2018) donnent droit à une déduction en 2019 égale à 50% de leur montant.</a:t>
            </a:r>
            <a:endParaRPr lang="fr-FR" dirty="0"/>
          </a:p>
          <a:p>
            <a:pPr algn="just"/>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43</a:t>
            </a:fld>
            <a:endParaRPr lang="fr-FR"/>
          </a:p>
        </p:txBody>
      </p:sp>
      <p:pic>
        <p:nvPicPr>
          <p:cNvPr id="5" name="Image 4">
            <a:extLst>
              <a:ext uri="{FF2B5EF4-FFF2-40B4-BE49-F238E27FC236}">
                <a16:creationId xmlns:a16="http://schemas.microsoft.com/office/drawing/2014/main" id="{C4BB0B03-85F3-9B48-BDD0-0BB6E8F9C90C}"/>
              </a:ext>
            </a:extLst>
          </p:cNvPr>
          <p:cNvPicPr>
            <a:picLocks noChangeAspect="1"/>
          </p:cNvPicPr>
          <p:nvPr/>
        </p:nvPicPr>
        <p:blipFill>
          <a:blip r:embed="rId2"/>
          <a:stretch>
            <a:fillRect/>
          </a:stretch>
        </p:blipFill>
        <p:spPr>
          <a:xfrm>
            <a:off x="10514774" y="113210"/>
            <a:ext cx="1677226" cy="1181100"/>
          </a:xfrm>
          <a:prstGeom prst="rect">
            <a:avLst/>
          </a:prstGeom>
        </p:spPr>
      </p:pic>
    </p:spTree>
    <p:extLst>
      <p:ext uri="{BB962C8B-B14F-4D97-AF65-F5344CB8AC3E}">
        <p14:creationId xmlns:p14="http://schemas.microsoft.com/office/powerpoint/2010/main" val="144206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59877"/>
            <a:ext cx="10515600" cy="4727575"/>
          </a:xfrm>
        </p:spPr>
        <p:txBody>
          <a:bodyPr/>
          <a:lstStyle/>
          <a:p>
            <a:r>
              <a:rPr lang="fr-FR" dirty="0"/>
              <a:t>Les appels de fonds pour provision de travaux : </a:t>
            </a:r>
          </a:p>
          <a:p>
            <a:endParaRPr lang="fr-FR" dirty="0"/>
          </a:p>
          <a:p>
            <a:pPr lvl="0">
              <a:buFont typeface="Wingdings" panose="05000000000000000000" pitchFamily="2" charset="2"/>
              <a:buChar char="Ø"/>
            </a:pPr>
            <a:r>
              <a:rPr lang="fr-FR" dirty="0"/>
              <a:t> Ceux payés en </a:t>
            </a:r>
            <a:r>
              <a:rPr lang="fr-FR" b="1" dirty="0"/>
              <a:t>2018</a:t>
            </a:r>
            <a:r>
              <a:rPr lang="fr-FR" dirty="0"/>
              <a:t> sont déductibles en 2018 et à hauteur de 50% en 2019</a:t>
            </a:r>
          </a:p>
          <a:p>
            <a:pPr lvl="0">
              <a:buFont typeface="Wingdings" panose="05000000000000000000" pitchFamily="2" charset="2"/>
              <a:buChar char="Ø"/>
            </a:pPr>
            <a:r>
              <a:rPr lang="fr-FR" dirty="0"/>
              <a:t> Ceux payés en </a:t>
            </a:r>
            <a:r>
              <a:rPr lang="fr-FR" b="1" dirty="0"/>
              <a:t>2019</a:t>
            </a:r>
            <a:r>
              <a:rPr lang="fr-FR" dirty="0"/>
              <a:t> sont déductibles en 2019 et réintégrés à hauteur de 50% en 2020</a:t>
            </a:r>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44</a:t>
            </a:fld>
            <a:endParaRPr lang="fr-FR"/>
          </a:p>
        </p:txBody>
      </p:sp>
      <p:sp>
        <p:nvSpPr>
          <p:cNvPr id="5" name="Titre 1">
            <a:extLst>
              <a:ext uri="{FF2B5EF4-FFF2-40B4-BE49-F238E27FC236}">
                <a16:creationId xmlns:a16="http://schemas.microsoft.com/office/drawing/2014/main" id="{68D4A56A-B41F-4C09-A843-0A9161B1B1D3}"/>
              </a:ext>
            </a:extLst>
          </p:cNvPr>
          <p:cNvSpPr>
            <a:spLocks noGrp="1"/>
          </p:cNvSpPr>
          <p:nvPr>
            <p:ph type="title"/>
          </p:nvPr>
        </p:nvSpPr>
        <p:spPr>
          <a:xfrm>
            <a:off x="838200" y="365126"/>
            <a:ext cx="10515600" cy="966370"/>
          </a:xfrm>
        </p:spPr>
        <p:txBody>
          <a:bodyPr>
            <a:normAutofit fontScale="90000"/>
          </a:bodyPr>
          <a:lstStyle/>
          <a:p>
            <a:pPr algn="ctr"/>
            <a:r>
              <a:rPr lang="fr-FR" b="1" dirty="0">
                <a:solidFill>
                  <a:schemeClr val="accent2">
                    <a:lumMod val="75000"/>
                  </a:schemeClr>
                </a:solidFill>
              </a:rPr>
              <a:t>LES REVENUS FONCIERS</a:t>
            </a:r>
            <a:br>
              <a:rPr lang="fr-FR" dirty="0"/>
            </a:br>
            <a:endParaRPr lang="fr-FR" dirty="0"/>
          </a:p>
        </p:txBody>
      </p:sp>
      <p:pic>
        <p:nvPicPr>
          <p:cNvPr id="6" name="Image 5">
            <a:extLst>
              <a:ext uri="{FF2B5EF4-FFF2-40B4-BE49-F238E27FC236}">
                <a16:creationId xmlns:a16="http://schemas.microsoft.com/office/drawing/2014/main" id="{A12D51C1-CCA4-A844-AB0E-4BC3997A3A65}"/>
              </a:ext>
            </a:extLst>
          </p:cNvPr>
          <p:cNvPicPr>
            <a:picLocks noChangeAspect="1"/>
          </p:cNvPicPr>
          <p:nvPr/>
        </p:nvPicPr>
        <p:blipFill>
          <a:blip r:embed="rId2"/>
          <a:stretch>
            <a:fillRect/>
          </a:stretch>
        </p:blipFill>
        <p:spPr>
          <a:xfrm>
            <a:off x="10156914" y="178101"/>
            <a:ext cx="1903467" cy="1340419"/>
          </a:xfrm>
          <a:prstGeom prst="rect">
            <a:avLst/>
          </a:prstGeom>
        </p:spPr>
      </p:pic>
    </p:spTree>
    <p:extLst>
      <p:ext uri="{BB962C8B-B14F-4D97-AF65-F5344CB8AC3E}">
        <p14:creationId xmlns:p14="http://schemas.microsoft.com/office/powerpoint/2010/main" val="1852856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219" y="1469833"/>
            <a:ext cx="10515600" cy="4928101"/>
          </a:xfrm>
        </p:spPr>
        <p:txBody>
          <a:bodyPr/>
          <a:lstStyle/>
          <a:p>
            <a:pPr marL="0" indent="0">
              <a:buNone/>
            </a:pPr>
            <a:r>
              <a:rPr lang="fr-FR" b="1" dirty="0"/>
              <a:t>En 2018 :</a:t>
            </a:r>
            <a:endParaRPr lang="fr-FR" dirty="0"/>
          </a:p>
          <a:p>
            <a:r>
              <a:rPr lang="fr-FR" dirty="0"/>
              <a:t>Revenus locatifs en 2018 (100% non exceptionnels)	20 000 €</a:t>
            </a:r>
          </a:p>
          <a:p>
            <a:r>
              <a:rPr lang="fr-FR" dirty="0"/>
              <a:t>Charges récurrentes payées en 2018				  5 000 €</a:t>
            </a:r>
          </a:p>
          <a:p>
            <a:r>
              <a:rPr lang="fr-FR" dirty="0"/>
              <a:t>Dépenses d’entretien et des travaux payées en 2018	  4 000 €</a:t>
            </a:r>
          </a:p>
          <a:p>
            <a:r>
              <a:rPr lang="fr-FR" dirty="0"/>
              <a:t>Revenu foncier net 2018 (100% CIMR)			11 000 €</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45</a:t>
            </a:fld>
            <a:endParaRPr lang="fr-FR"/>
          </a:p>
        </p:txBody>
      </p:sp>
      <p:sp>
        <p:nvSpPr>
          <p:cNvPr id="5" name="Titre 1">
            <a:extLst>
              <a:ext uri="{FF2B5EF4-FFF2-40B4-BE49-F238E27FC236}">
                <a16:creationId xmlns:a16="http://schemas.microsoft.com/office/drawing/2014/main" id="{F51C86A8-4E7C-4134-98E8-DF2F852029F4}"/>
              </a:ext>
            </a:extLst>
          </p:cNvPr>
          <p:cNvSpPr>
            <a:spLocks noGrp="1"/>
          </p:cNvSpPr>
          <p:nvPr>
            <p:ph type="title"/>
          </p:nvPr>
        </p:nvSpPr>
        <p:spPr>
          <a:xfrm>
            <a:off x="838200" y="642257"/>
            <a:ext cx="8730343" cy="711213"/>
          </a:xfrm>
        </p:spPr>
        <p:txBody>
          <a:bodyPr>
            <a:normAutofit fontScale="90000"/>
          </a:bodyPr>
          <a:lstStyle/>
          <a:p>
            <a:pPr algn="ctr"/>
            <a:r>
              <a:rPr lang="fr-FR" b="1" dirty="0">
                <a:solidFill>
                  <a:schemeClr val="accent2">
                    <a:lumMod val="75000"/>
                  </a:schemeClr>
                </a:solidFill>
              </a:rPr>
              <a:t>LES REVENUS FONCIERS</a:t>
            </a:r>
            <a:br>
              <a:rPr lang="fr-FR" dirty="0"/>
            </a:br>
            <a:endParaRPr lang="fr-FR" dirty="0"/>
          </a:p>
        </p:txBody>
      </p:sp>
      <p:pic>
        <p:nvPicPr>
          <p:cNvPr id="6" name="Image 5">
            <a:extLst>
              <a:ext uri="{FF2B5EF4-FFF2-40B4-BE49-F238E27FC236}">
                <a16:creationId xmlns:a16="http://schemas.microsoft.com/office/drawing/2014/main" id="{559F9AF3-9496-A849-824D-5A21D548C067}"/>
              </a:ext>
            </a:extLst>
          </p:cNvPr>
          <p:cNvPicPr>
            <a:picLocks noChangeAspect="1"/>
          </p:cNvPicPr>
          <p:nvPr/>
        </p:nvPicPr>
        <p:blipFill>
          <a:blip r:embed="rId2"/>
          <a:stretch>
            <a:fillRect/>
          </a:stretch>
        </p:blipFill>
        <p:spPr>
          <a:xfrm>
            <a:off x="10243457" y="636815"/>
            <a:ext cx="1631324" cy="1148776"/>
          </a:xfrm>
          <a:prstGeom prst="rect">
            <a:avLst/>
          </a:prstGeom>
        </p:spPr>
      </p:pic>
    </p:spTree>
    <p:extLst>
      <p:ext uri="{BB962C8B-B14F-4D97-AF65-F5344CB8AC3E}">
        <p14:creationId xmlns:p14="http://schemas.microsoft.com/office/powerpoint/2010/main" val="375626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400" b="1" dirty="0">
                <a:solidFill>
                  <a:schemeClr val="accent2">
                    <a:lumMod val="75000"/>
                  </a:schemeClr>
                </a:solidFill>
              </a:rPr>
              <a:t>En 2019 :</a:t>
            </a:r>
            <a:br>
              <a:rPr lang="fr-FR" dirty="0"/>
            </a:br>
            <a:endParaRPr lang="fr-FR" dirty="0"/>
          </a:p>
        </p:txBody>
      </p:sp>
      <p:sp>
        <p:nvSpPr>
          <p:cNvPr id="3" name="Espace réservé du contenu 2"/>
          <p:cNvSpPr>
            <a:spLocks noGrp="1"/>
          </p:cNvSpPr>
          <p:nvPr>
            <p:ph idx="1"/>
          </p:nvPr>
        </p:nvSpPr>
        <p:spPr>
          <a:xfrm>
            <a:off x="910390" y="1024731"/>
            <a:ext cx="10515600" cy="4351338"/>
          </a:xfrm>
        </p:spPr>
        <p:txBody>
          <a:bodyPr>
            <a:normAutofit fontScale="92500" lnSpcReduction="20000"/>
          </a:bodyPr>
          <a:lstStyle/>
          <a:p>
            <a:r>
              <a:rPr lang="fr-FR" dirty="0"/>
              <a:t>Revenus locatifs en 2019 					25 000 €</a:t>
            </a:r>
          </a:p>
          <a:p>
            <a:r>
              <a:rPr lang="fr-FR" dirty="0"/>
              <a:t>Charges récurrentes payées en 2019			   6 000 €</a:t>
            </a:r>
          </a:p>
          <a:p>
            <a:pPr marL="0" indent="0">
              <a:buNone/>
            </a:pPr>
            <a:r>
              <a:rPr lang="fr-FR" dirty="0"/>
              <a:t>(dont 1 000 € échues en 2018 et payées en 2019)</a:t>
            </a:r>
          </a:p>
          <a:p>
            <a:r>
              <a:rPr lang="fr-FR" dirty="0"/>
              <a:t>Dépenses d’entretien et de travaux 			12 000 €</a:t>
            </a:r>
          </a:p>
          <a:p>
            <a:r>
              <a:rPr lang="fr-FR" dirty="0"/>
              <a:t>Revenu foncier net 2019					  7 000 €</a:t>
            </a:r>
          </a:p>
          <a:p>
            <a:r>
              <a:rPr lang="fr-FR" dirty="0"/>
              <a:t>Ajustement revenu foncier imposable :</a:t>
            </a:r>
          </a:p>
          <a:p>
            <a:pPr marL="0" indent="0">
              <a:buNone/>
            </a:pPr>
            <a:r>
              <a:rPr lang="fr-FR" dirty="0"/>
              <a:t>+ charges échues en 2018 et payées en 2019		   1 000 €</a:t>
            </a:r>
          </a:p>
          <a:p>
            <a:pPr marL="0" indent="0">
              <a:buNone/>
            </a:pPr>
            <a:r>
              <a:rPr lang="fr-FR" dirty="0"/>
              <a:t>+ 50% des dépenses de travaux de 2019			   6 000 €</a:t>
            </a:r>
          </a:p>
          <a:p>
            <a:pPr marL="0" indent="0">
              <a:buNone/>
            </a:pPr>
            <a:r>
              <a:rPr lang="fr-FR" dirty="0"/>
              <a:t>- 50% des dépenses de travaux de 2018			  -2 000 €</a:t>
            </a:r>
          </a:p>
          <a:p>
            <a:r>
              <a:rPr lang="fr-FR" dirty="0"/>
              <a:t>Revenus foncier de 2019  imposable			 12 000 €</a:t>
            </a:r>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46</a:t>
            </a:fld>
            <a:endParaRPr lang="fr-FR"/>
          </a:p>
        </p:txBody>
      </p:sp>
      <p:pic>
        <p:nvPicPr>
          <p:cNvPr id="5" name="Image 4">
            <a:extLst>
              <a:ext uri="{FF2B5EF4-FFF2-40B4-BE49-F238E27FC236}">
                <a16:creationId xmlns:a16="http://schemas.microsoft.com/office/drawing/2014/main" id="{2CF92B00-714E-104D-8F1F-82DDB0387857}"/>
              </a:ext>
            </a:extLst>
          </p:cNvPr>
          <p:cNvPicPr>
            <a:picLocks noChangeAspect="1"/>
          </p:cNvPicPr>
          <p:nvPr/>
        </p:nvPicPr>
        <p:blipFill>
          <a:blip r:embed="rId2"/>
          <a:stretch>
            <a:fillRect/>
          </a:stretch>
        </p:blipFill>
        <p:spPr>
          <a:xfrm>
            <a:off x="10395857" y="636815"/>
            <a:ext cx="1478924" cy="1041456"/>
          </a:xfrm>
          <a:prstGeom prst="rect">
            <a:avLst/>
          </a:prstGeom>
        </p:spPr>
      </p:pic>
    </p:spTree>
    <p:extLst>
      <p:ext uri="{BB962C8B-B14F-4D97-AF65-F5344CB8AC3E}">
        <p14:creationId xmlns:p14="http://schemas.microsoft.com/office/powerpoint/2010/main" val="3848848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285999"/>
            <a:ext cx="10515600" cy="3318669"/>
          </a:xfrm>
        </p:spPr>
        <p:txBody>
          <a:bodyPr/>
          <a:lstStyle/>
          <a:p>
            <a:pPr marL="0" indent="0" algn="just">
              <a:buNone/>
            </a:pPr>
            <a:r>
              <a:rPr lang="fr-FR" dirty="0"/>
              <a:t>Le déficit foncier constaté en 2018 est imputable dans la limite de 10 700 € sur le revenu global de 2018, et en cas de reliquat, celui-ci continue à bénéficier du report sur 10 ans dans les conditions du droit commun.</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47</a:t>
            </a:fld>
            <a:endParaRPr lang="fr-FR"/>
          </a:p>
        </p:txBody>
      </p:sp>
      <p:sp>
        <p:nvSpPr>
          <p:cNvPr id="5" name="Titre 1">
            <a:extLst>
              <a:ext uri="{FF2B5EF4-FFF2-40B4-BE49-F238E27FC236}">
                <a16:creationId xmlns:a16="http://schemas.microsoft.com/office/drawing/2014/main" id="{20654E94-C344-41FB-B94A-A6E418F927A7}"/>
              </a:ext>
            </a:extLst>
          </p:cNvPr>
          <p:cNvSpPr>
            <a:spLocks noGrp="1"/>
          </p:cNvSpPr>
          <p:nvPr>
            <p:ph type="title"/>
          </p:nvPr>
        </p:nvSpPr>
        <p:spPr>
          <a:xfrm>
            <a:off x="838200" y="849086"/>
            <a:ext cx="6945086" cy="498452"/>
          </a:xfrm>
        </p:spPr>
        <p:txBody>
          <a:bodyPr>
            <a:normAutofit fontScale="90000"/>
          </a:bodyPr>
          <a:lstStyle/>
          <a:p>
            <a:pPr algn="ctr"/>
            <a:r>
              <a:rPr lang="fr-FR" b="1" dirty="0">
                <a:solidFill>
                  <a:schemeClr val="accent2">
                    <a:lumMod val="75000"/>
                  </a:schemeClr>
                </a:solidFill>
              </a:rPr>
              <a:t>LES REVENUS FONCIERS</a:t>
            </a:r>
            <a:br>
              <a:rPr lang="fr-FR" dirty="0"/>
            </a:br>
            <a:endParaRPr lang="fr-FR" dirty="0"/>
          </a:p>
        </p:txBody>
      </p:sp>
      <p:pic>
        <p:nvPicPr>
          <p:cNvPr id="6" name="Image 5">
            <a:extLst>
              <a:ext uri="{FF2B5EF4-FFF2-40B4-BE49-F238E27FC236}">
                <a16:creationId xmlns:a16="http://schemas.microsoft.com/office/drawing/2014/main" id="{F9E7A46F-33FB-0C47-933C-D4AC2E7358B4}"/>
              </a:ext>
            </a:extLst>
          </p:cNvPr>
          <p:cNvPicPr>
            <a:picLocks noChangeAspect="1"/>
          </p:cNvPicPr>
          <p:nvPr/>
        </p:nvPicPr>
        <p:blipFill>
          <a:blip r:embed="rId2"/>
          <a:stretch>
            <a:fillRect/>
          </a:stretch>
        </p:blipFill>
        <p:spPr>
          <a:xfrm>
            <a:off x="10559143" y="636815"/>
            <a:ext cx="1315638" cy="926470"/>
          </a:xfrm>
          <a:prstGeom prst="rect">
            <a:avLst/>
          </a:prstGeom>
        </p:spPr>
      </p:pic>
    </p:spTree>
    <p:extLst>
      <p:ext uri="{BB962C8B-B14F-4D97-AF65-F5344CB8AC3E}">
        <p14:creationId xmlns:p14="http://schemas.microsoft.com/office/powerpoint/2010/main" val="1903643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8877" y="615410"/>
            <a:ext cx="8830685" cy="726292"/>
          </a:xfrm>
        </p:spPr>
        <p:txBody>
          <a:bodyPr>
            <a:noAutofit/>
          </a:bodyPr>
          <a:lstStyle/>
          <a:p>
            <a:pPr algn="ctr"/>
            <a:r>
              <a:rPr lang="fr-FR" sz="2800" b="1" dirty="0">
                <a:solidFill>
                  <a:schemeClr val="accent2">
                    <a:lumMod val="75000"/>
                  </a:schemeClr>
                </a:solidFill>
              </a:rPr>
              <a:t>DISPOSITIF ANTI-ABUS SUR CERTAINES COTISATIONS DEDUCTIBLES DU REVENU GLOBAL</a:t>
            </a:r>
            <a:br>
              <a:rPr lang="fr-FR" sz="2800" dirty="0">
                <a:solidFill>
                  <a:schemeClr val="accent2">
                    <a:lumMod val="75000"/>
                  </a:schemeClr>
                </a:solidFill>
              </a:rPr>
            </a:br>
            <a:endParaRPr lang="fr-FR" sz="2800" dirty="0">
              <a:solidFill>
                <a:schemeClr val="accent2">
                  <a:lumMod val="75000"/>
                </a:schemeClr>
              </a:solidFill>
            </a:endParaRPr>
          </a:p>
        </p:txBody>
      </p:sp>
      <p:sp>
        <p:nvSpPr>
          <p:cNvPr id="3" name="Espace réservé du contenu 2"/>
          <p:cNvSpPr>
            <a:spLocks noGrp="1"/>
          </p:cNvSpPr>
          <p:nvPr>
            <p:ph idx="1"/>
          </p:nvPr>
        </p:nvSpPr>
        <p:spPr>
          <a:xfrm>
            <a:off x="838200" y="1320297"/>
            <a:ext cx="10515600" cy="4887997"/>
          </a:xfrm>
        </p:spPr>
        <p:txBody>
          <a:bodyPr>
            <a:normAutofit fontScale="92500" lnSpcReduction="10000"/>
          </a:bodyPr>
          <a:lstStyle/>
          <a:p>
            <a:endParaRPr lang="fr-FR" dirty="0"/>
          </a:p>
          <a:p>
            <a:pPr algn="just"/>
            <a:r>
              <a:rPr lang="fr-FR" dirty="0"/>
              <a:t>Il s’agit des PERP –PREFON – ARTICLE 83</a:t>
            </a:r>
          </a:p>
          <a:p>
            <a:pPr algn="just"/>
            <a:r>
              <a:rPr lang="fr-FR" dirty="0"/>
              <a:t>Le dispositif anti-abus s’applique lorsque les cotisations versées en 2018 </a:t>
            </a:r>
            <a:r>
              <a:rPr lang="fr-FR" b="1" dirty="0"/>
              <a:t>sont inférieures à celles versées en 2017 et 2019.</a:t>
            </a:r>
            <a:endParaRPr lang="fr-FR" dirty="0"/>
          </a:p>
          <a:p>
            <a:pPr algn="just"/>
            <a:r>
              <a:rPr lang="fr-FR" dirty="0"/>
              <a:t>Il est non applicable si aucune cotisation versée en 2017 ou 2019.</a:t>
            </a:r>
          </a:p>
          <a:p>
            <a:pPr algn="just"/>
            <a:r>
              <a:rPr lang="fr-FR" dirty="0"/>
              <a:t>Si plusieurs contrats, prise en compte du montant total des versements.</a:t>
            </a:r>
          </a:p>
          <a:p>
            <a:pPr algn="just"/>
            <a:r>
              <a:rPr lang="fr-FR" dirty="0"/>
              <a:t>Le calcul est effectué pour chaque membre du foyer fiscal</a:t>
            </a:r>
          </a:p>
          <a:p>
            <a:pPr algn="just"/>
            <a:r>
              <a:rPr lang="fr-FR" dirty="0"/>
              <a:t>La clause anti-abus a pour effet de limiter la déduction des cotisations sur les revenus de 2019.</a:t>
            </a:r>
          </a:p>
          <a:p>
            <a:pPr algn="just"/>
            <a:r>
              <a:rPr lang="fr-FR" b="1" dirty="0"/>
              <a:t>Ainsi en 2019 les cotisations déductibles sont égales à la moyenne des cotisations de 2018 et 2019.</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48</a:t>
            </a:fld>
            <a:endParaRPr lang="fr-FR"/>
          </a:p>
        </p:txBody>
      </p:sp>
      <p:pic>
        <p:nvPicPr>
          <p:cNvPr id="5" name="Image 4">
            <a:extLst>
              <a:ext uri="{FF2B5EF4-FFF2-40B4-BE49-F238E27FC236}">
                <a16:creationId xmlns:a16="http://schemas.microsoft.com/office/drawing/2014/main" id="{0602AD12-4296-9C49-B318-4B08EF27BD47}"/>
              </a:ext>
            </a:extLst>
          </p:cNvPr>
          <p:cNvPicPr>
            <a:picLocks noChangeAspect="1"/>
          </p:cNvPicPr>
          <p:nvPr/>
        </p:nvPicPr>
        <p:blipFill>
          <a:blip r:embed="rId2"/>
          <a:stretch>
            <a:fillRect/>
          </a:stretch>
        </p:blipFill>
        <p:spPr>
          <a:xfrm>
            <a:off x="10330543" y="636815"/>
            <a:ext cx="1544238" cy="1087450"/>
          </a:xfrm>
          <a:prstGeom prst="rect">
            <a:avLst/>
          </a:prstGeom>
        </p:spPr>
      </p:pic>
    </p:spTree>
    <p:extLst>
      <p:ext uri="{BB962C8B-B14F-4D97-AF65-F5344CB8AC3E}">
        <p14:creationId xmlns:p14="http://schemas.microsoft.com/office/powerpoint/2010/main" val="270864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92629"/>
            <a:ext cx="9655629" cy="798059"/>
          </a:xfrm>
        </p:spPr>
        <p:txBody>
          <a:bodyPr>
            <a:normAutofit fontScale="90000"/>
          </a:bodyPr>
          <a:lstStyle/>
          <a:p>
            <a:r>
              <a:rPr lang="fr-FR" sz="2800" u="sng" dirty="0">
                <a:solidFill>
                  <a:schemeClr val="accent2">
                    <a:lumMod val="75000"/>
                  </a:schemeClr>
                </a:solidFill>
              </a:rPr>
              <a:t>Exemple :</a:t>
            </a:r>
            <a:br>
              <a:rPr lang="fr-FR" dirty="0"/>
            </a:br>
            <a:endParaRPr lang="fr-FR" dirty="0"/>
          </a:p>
        </p:txBody>
      </p:sp>
      <p:sp>
        <p:nvSpPr>
          <p:cNvPr id="3" name="Espace réservé du contenu 2"/>
          <p:cNvSpPr>
            <a:spLocks noGrp="1"/>
          </p:cNvSpPr>
          <p:nvPr>
            <p:ph idx="1"/>
          </p:nvPr>
        </p:nvSpPr>
        <p:spPr>
          <a:xfrm>
            <a:off x="757990" y="1135813"/>
            <a:ext cx="10515600" cy="4647365"/>
          </a:xfrm>
        </p:spPr>
        <p:txBody>
          <a:bodyPr>
            <a:normAutofit fontScale="92500" lnSpcReduction="10000"/>
          </a:bodyPr>
          <a:lstStyle/>
          <a:p>
            <a:pPr marL="0" indent="0">
              <a:buNone/>
            </a:pPr>
            <a:r>
              <a:rPr lang="fr-FR" dirty="0"/>
              <a:t>				2017		2018		2019		Plafond</a:t>
            </a:r>
          </a:p>
          <a:p>
            <a:r>
              <a:rPr lang="fr-FR" dirty="0"/>
              <a:t>Cotisations M1		2 000		1 000		5 000		2 500</a:t>
            </a:r>
          </a:p>
          <a:p>
            <a:r>
              <a:rPr lang="fr-FR" dirty="0"/>
              <a:t>Cotisations M2		2 500		2 500		3 000		3 000</a:t>
            </a:r>
          </a:p>
          <a:p>
            <a:r>
              <a:rPr lang="fr-FR" dirty="0"/>
              <a:t>Total				4 500		3 500		8 000		5 500</a:t>
            </a:r>
          </a:p>
          <a:p>
            <a:pPr marL="0" indent="0" algn="just">
              <a:buNone/>
            </a:pPr>
            <a:r>
              <a:rPr lang="fr-FR" dirty="0"/>
              <a:t>Pour M1 : dispositif anti-abus applicable – Cotisation déductible en 2019 est de 3 000 € plafonnée à  2 500 €</a:t>
            </a:r>
          </a:p>
          <a:p>
            <a:pPr marL="0" indent="0" algn="just">
              <a:buNone/>
            </a:pPr>
            <a:r>
              <a:rPr lang="fr-FR" dirty="0"/>
              <a:t>Pour M2 : dispositif anti-abus non applicable, cotisation déductible en 2019 elle est de 3 000 €</a:t>
            </a:r>
          </a:p>
          <a:p>
            <a:pPr marL="0" indent="0" algn="just">
              <a:buNone/>
            </a:pPr>
            <a:r>
              <a:rPr lang="fr-FR" dirty="0"/>
              <a:t>Les contrats Madelin, déductibles du revenu catégoriels, ne sont pas concernés par la clause anti-abus. Attention aux obligations des versements annuels obligatoires, sinon perte des avantages sur 3 ans.</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49</a:t>
            </a:fld>
            <a:endParaRPr lang="fr-FR"/>
          </a:p>
        </p:txBody>
      </p:sp>
      <p:pic>
        <p:nvPicPr>
          <p:cNvPr id="5" name="Image 4">
            <a:extLst>
              <a:ext uri="{FF2B5EF4-FFF2-40B4-BE49-F238E27FC236}">
                <a16:creationId xmlns:a16="http://schemas.microsoft.com/office/drawing/2014/main" id="{9211B6DE-3E50-D34A-A866-9D7D53FA99D4}"/>
              </a:ext>
            </a:extLst>
          </p:cNvPr>
          <p:cNvPicPr>
            <a:picLocks noChangeAspect="1"/>
          </p:cNvPicPr>
          <p:nvPr/>
        </p:nvPicPr>
        <p:blipFill>
          <a:blip r:embed="rId2"/>
          <a:stretch>
            <a:fillRect/>
          </a:stretch>
        </p:blipFill>
        <p:spPr>
          <a:xfrm>
            <a:off x="10574039" y="132583"/>
            <a:ext cx="1424641" cy="1003230"/>
          </a:xfrm>
          <a:prstGeom prst="rect">
            <a:avLst/>
          </a:prstGeom>
        </p:spPr>
      </p:pic>
    </p:spTree>
    <p:extLst>
      <p:ext uri="{BB962C8B-B14F-4D97-AF65-F5344CB8AC3E}">
        <p14:creationId xmlns:p14="http://schemas.microsoft.com/office/powerpoint/2010/main" val="25804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accent1">
                    <a:lumMod val="75000"/>
                  </a:schemeClr>
                </a:solidFill>
              </a:rPr>
              <a:t>LES PRINCIPALES DIFFICULTES</a:t>
            </a:r>
            <a:br>
              <a:rPr lang="fr-FR" dirty="0">
                <a:solidFill>
                  <a:schemeClr val="accent1">
                    <a:lumMod val="75000"/>
                  </a:schemeClr>
                </a:solidFill>
              </a:rPr>
            </a:br>
            <a:endParaRPr lang="fr-FR" dirty="0">
              <a:solidFill>
                <a:schemeClr val="accent1">
                  <a:lumMod val="75000"/>
                </a:schemeClr>
              </a:solidFill>
            </a:endParaRPr>
          </a:p>
        </p:txBody>
      </p:sp>
      <p:sp>
        <p:nvSpPr>
          <p:cNvPr id="3" name="Espace réservé du contenu 2"/>
          <p:cNvSpPr>
            <a:spLocks noGrp="1"/>
          </p:cNvSpPr>
          <p:nvPr>
            <p:ph idx="1"/>
          </p:nvPr>
        </p:nvSpPr>
        <p:spPr>
          <a:xfrm>
            <a:off x="950495" y="1154781"/>
            <a:ext cx="10515600" cy="4917156"/>
          </a:xfrm>
        </p:spPr>
        <p:txBody>
          <a:bodyPr>
            <a:normAutofit fontScale="92500" lnSpcReduction="10000"/>
          </a:bodyPr>
          <a:lstStyle/>
          <a:p>
            <a:endParaRPr lang="fr-FR" dirty="0"/>
          </a:p>
          <a:p>
            <a:pPr lvl="0"/>
            <a:r>
              <a:rPr lang="fr-FR" dirty="0"/>
              <a:t>Gestion de l’année de transition (2018) : effacement de la dette par le crédit d’impôt de la modernisation du recouvrement (CIMR)</a:t>
            </a:r>
          </a:p>
          <a:p>
            <a:endParaRPr lang="fr-FR" dirty="0"/>
          </a:p>
          <a:p>
            <a:pPr lvl="0"/>
            <a:r>
              <a:rPr lang="fr-FR" dirty="0"/>
              <a:t>Gestion des risques d’optimisation des revenus de 2018 (clauses anti-abus)</a:t>
            </a:r>
          </a:p>
          <a:p>
            <a:endParaRPr lang="fr-FR" dirty="0"/>
          </a:p>
          <a:p>
            <a:pPr lvl="0"/>
            <a:r>
              <a:rPr lang="fr-FR" dirty="0"/>
              <a:t>Gestion de la collecte par les employeurs et les autres collecteurs</a:t>
            </a:r>
          </a:p>
          <a:p>
            <a:endParaRPr lang="fr-FR" dirty="0"/>
          </a:p>
          <a:p>
            <a:pPr lvl="0"/>
            <a:r>
              <a:rPr lang="fr-FR" dirty="0"/>
              <a:t>Communication des taux</a:t>
            </a:r>
          </a:p>
          <a:p>
            <a:endParaRPr lang="fr-FR" dirty="0"/>
          </a:p>
          <a:p>
            <a:pPr lvl="0"/>
            <a:r>
              <a:rPr lang="fr-FR" dirty="0"/>
              <a:t>Effets psychologiques sur les contribuables</a:t>
            </a:r>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5</a:t>
            </a:fld>
            <a:endParaRPr lang="fr-FR"/>
          </a:p>
        </p:txBody>
      </p:sp>
      <p:pic>
        <p:nvPicPr>
          <p:cNvPr id="5" name="Image 4">
            <a:extLst>
              <a:ext uri="{FF2B5EF4-FFF2-40B4-BE49-F238E27FC236}">
                <a16:creationId xmlns:a16="http://schemas.microsoft.com/office/drawing/2014/main" id="{BA4E62A7-76C6-2840-BD57-5AE6915814A2}"/>
              </a:ext>
            </a:extLst>
          </p:cNvPr>
          <p:cNvPicPr>
            <a:picLocks noChangeAspect="1"/>
          </p:cNvPicPr>
          <p:nvPr/>
        </p:nvPicPr>
        <p:blipFill>
          <a:blip r:embed="rId2"/>
          <a:stretch>
            <a:fillRect/>
          </a:stretch>
        </p:blipFill>
        <p:spPr>
          <a:xfrm>
            <a:off x="10450285" y="236273"/>
            <a:ext cx="1261210" cy="888142"/>
          </a:xfrm>
          <a:prstGeom prst="rect">
            <a:avLst/>
          </a:prstGeom>
        </p:spPr>
      </p:pic>
    </p:spTree>
    <p:extLst>
      <p:ext uri="{BB962C8B-B14F-4D97-AF65-F5344CB8AC3E}">
        <p14:creationId xmlns:p14="http://schemas.microsoft.com/office/powerpoint/2010/main" val="1302121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87258"/>
          </a:xfrm>
        </p:spPr>
        <p:txBody>
          <a:bodyPr>
            <a:normAutofit/>
          </a:bodyPr>
          <a:lstStyle/>
          <a:p>
            <a:pPr algn="ctr"/>
            <a:r>
              <a:rPr lang="fr-FR" sz="3200" b="1" dirty="0">
                <a:solidFill>
                  <a:schemeClr val="accent2">
                    <a:lumMod val="75000"/>
                  </a:schemeClr>
                </a:solidFill>
              </a:rPr>
              <a:t>OBLIGATIONS DES EMPLOYEURS</a:t>
            </a:r>
            <a:br>
              <a:rPr lang="fr-FR" sz="3200" dirty="0">
                <a:solidFill>
                  <a:schemeClr val="accent2">
                    <a:lumMod val="75000"/>
                  </a:schemeClr>
                </a:solidFill>
              </a:rPr>
            </a:br>
            <a:endParaRPr lang="fr-FR" sz="3200" dirty="0">
              <a:solidFill>
                <a:schemeClr val="accent2">
                  <a:lumMod val="75000"/>
                </a:schemeClr>
              </a:solidFill>
            </a:endParaRPr>
          </a:p>
        </p:txBody>
      </p:sp>
      <p:sp>
        <p:nvSpPr>
          <p:cNvPr id="3" name="Espace réservé du contenu 2"/>
          <p:cNvSpPr>
            <a:spLocks noGrp="1"/>
          </p:cNvSpPr>
          <p:nvPr>
            <p:ph idx="1"/>
          </p:nvPr>
        </p:nvSpPr>
        <p:spPr>
          <a:xfrm>
            <a:off x="317219" y="967372"/>
            <a:ext cx="10743813" cy="4847891"/>
          </a:xfrm>
        </p:spPr>
        <p:txBody>
          <a:bodyPr>
            <a:normAutofit/>
          </a:bodyPr>
          <a:lstStyle/>
          <a:p>
            <a:pPr lvl="0" algn="just"/>
            <a:r>
              <a:rPr lang="fr-FR" dirty="0"/>
              <a:t>Collecter la retenue à la source ;</a:t>
            </a:r>
          </a:p>
          <a:p>
            <a:pPr lvl="0" algn="just"/>
            <a:r>
              <a:rPr lang="fr-FR" dirty="0"/>
              <a:t>Reverser au Trésor la retenue ;</a:t>
            </a:r>
          </a:p>
          <a:p>
            <a:pPr lvl="0" algn="just"/>
            <a:r>
              <a:rPr lang="fr-FR" dirty="0"/>
              <a:t>Mentionner obligatoirement sur le bulletin de salaire le montant de la retenue ;</a:t>
            </a:r>
          </a:p>
          <a:p>
            <a:pPr lvl="0" algn="just"/>
            <a:r>
              <a:rPr lang="fr-FR" dirty="0"/>
              <a:t>En cas de retard de versement, majoration de 5% des sommes de + 1500 € en cas d’absence de déclaration et de versement ou un retard supérieur à un mois ;</a:t>
            </a:r>
          </a:p>
          <a:p>
            <a:pPr lvl="0" algn="just"/>
            <a:r>
              <a:rPr lang="fr-FR" dirty="0"/>
              <a:t>Sanction pénale en cas de violation du secret (divulgation des taux) ;</a:t>
            </a:r>
          </a:p>
          <a:p>
            <a:pPr lvl="0" algn="just"/>
            <a:r>
              <a:rPr lang="fr-FR" dirty="0"/>
              <a:t>Amendes en cas d’insuffisance de retenue allant de 5% à 80% des retenues non effectuées,</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50</a:t>
            </a:fld>
            <a:endParaRPr lang="fr-FR"/>
          </a:p>
        </p:txBody>
      </p:sp>
      <p:pic>
        <p:nvPicPr>
          <p:cNvPr id="5" name="Image 4">
            <a:extLst>
              <a:ext uri="{FF2B5EF4-FFF2-40B4-BE49-F238E27FC236}">
                <a16:creationId xmlns:a16="http://schemas.microsoft.com/office/drawing/2014/main" id="{56765FA6-FD49-7945-9A85-BD810A15FE56}"/>
              </a:ext>
            </a:extLst>
          </p:cNvPr>
          <p:cNvPicPr>
            <a:picLocks noChangeAspect="1"/>
          </p:cNvPicPr>
          <p:nvPr/>
        </p:nvPicPr>
        <p:blipFill>
          <a:blip r:embed="rId2"/>
          <a:stretch>
            <a:fillRect/>
          </a:stretch>
        </p:blipFill>
        <p:spPr>
          <a:xfrm>
            <a:off x="10517133" y="95694"/>
            <a:ext cx="1620438" cy="1141110"/>
          </a:xfrm>
          <a:prstGeom prst="rect">
            <a:avLst/>
          </a:prstGeom>
        </p:spPr>
      </p:pic>
    </p:spTree>
    <p:extLst>
      <p:ext uri="{BB962C8B-B14F-4D97-AF65-F5344CB8AC3E}">
        <p14:creationId xmlns:p14="http://schemas.microsoft.com/office/powerpoint/2010/main" val="457709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75315" y="3657601"/>
            <a:ext cx="7086599" cy="1126291"/>
          </a:xfrm>
        </p:spPr>
        <p:txBody>
          <a:bodyPr/>
          <a:lstStyle/>
          <a:p>
            <a:pPr algn="ctr"/>
            <a:r>
              <a:rPr lang="fr-FR" dirty="0"/>
              <a:t>Questions / Réponses</a:t>
            </a:r>
          </a:p>
        </p:txBody>
      </p:sp>
      <p:sp>
        <p:nvSpPr>
          <p:cNvPr id="3" name="Sous-titre 2"/>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60DF2D46-2E14-1347-8E3B-BCA56916B6D6}"/>
              </a:ext>
            </a:extLst>
          </p:cNvPr>
          <p:cNvPicPr>
            <a:picLocks noChangeAspect="1"/>
          </p:cNvPicPr>
          <p:nvPr/>
        </p:nvPicPr>
        <p:blipFill>
          <a:blip r:embed="rId2"/>
          <a:stretch>
            <a:fillRect/>
          </a:stretch>
        </p:blipFill>
        <p:spPr>
          <a:xfrm>
            <a:off x="7213600" y="911151"/>
            <a:ext cx="3539952" cy="2492829"/>
          </a:xfrm>
          <a:prstGeom prst="rect">
            <a:avLst/>
          </a:prstGeom>
        </p:spPr>
      </p:pic>
    </p:spTree>
    <p:extLst>
      <p:ext uri="{BB962C8B-B14F-4D97-AF65-F5344CB8AC3E}">
        <p14:creationId xmlns:p14="http://schemas.microsoft.com/office/powerpoint/2010/main" val="326462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1474" y="1088571"/>
            <a:ext cx="9028840" cy="674307"/>
          </a:xfrm>
        </p:spPr>
        <p:txBody>
          <a:bodyPr>
            <a:normAutofit fontScale="90000"/>
          </a:bodyPr>
          <a:lstStyle/>
          <a:p>
            <a:pPr algn="ctr"/>
            <a:r>
              <a:rPr lang="fr-FR" b="1" dirty="0">
                <a:solidFill>
                  <a:schemeClr val="accent1">
                    <a:lumMod val="75000"/>
                  </a:schemeClr>
                </a:solidFill>
              </a:rPr>
              <a:t>L’IMPOT SUR LES REVENUS ET SON EVOLUTION</a:t>
            </a:r>
            <a:br>
              <a:rPr lang="fr-FR" dirty="0">
                <a:solidFill>
                  <a:schemeClr val="accent1">
                    <a:lumMod val="75000"/>
                  </a:schemeClr>
                </a:solidFill>
              </a:rPr>
            </a:br>
            <a:endParaRPr lang="fr-FR" dirty="0">
              <a:solidFill>
                <a:schemeClr val="accent1">
                  <a:lumMod val="75000"/>
                </a:schemeClr>
              </a:solidFill>
            </a:endParaRPr>
          </a:p>
        </p:txBody>
      </p:sp>
      <p:sp>
        <p:nvSpPr>
          <p:cNvPr id="3" name="Espace réservé du contenu 2"/>
          <p:cNvSpPr>
            <a:spLocks noGrp="1"/>
          </p:cNvSpPr>
          <p:nvPr>
            <p:ph idx="1"/>
          </p:nvPr>
        </p:nvSpPr>
        <p:spPr>
          <a:xfrm>
            <a:off x="980574" y="1253330"/>
            <a:ext cx="10515600" cy="4930901"/>
          </a:xfrm>
        </p:spPr>
        <p:txBody>
          <a:bodyPr>
            <a:normAutofit/>
          </a:bodyPr>
          <a:lstStyle/>
          <a:p>
            <a:endParaRPr lang="fr-FR" dirty="0"/>
          </a:p>
          <a:p>
            <a:r>
              <a:rPr lang="fr-FR" b="1" u="sng" dirty="0"/>
              <a:t>Actuellement :</a:t>
            </a:r>
            <a:endParaRPr lang="fr-FR" dirty="0"/>
          </a:p>
          <a:p>
            <a:pPr lvl="1" algn="just"/>
            <a:r>
              <a:rPr lang="fr-FR" dirty="0"/>
              <a:t>Revenus perçus dans une année « N »</a:t>
            </a:r>
          </a:p>
          <a:p>
            <a:pPr lvl="1" algn="just"/>
            <a:r>
              <a:rPr lang="fr-FR" dirty="0"/>
              <a:t>Déclaration de ces revenus en « N+1 »</a:t>
            </a:r>
          </a:p>
          <a:p>
            <a:pPr lvl="1" algn="just"/>
            <a:r>
              <a:rPr lang="fr-FR" dirty="0"/>
              <a:t>Règlement en « n+1 » de 2 tiers provisionnels ou de 10 prélèvements mensuels au titre de l’impôt sur les revenus de « N »</a:t>
            </a:r>
          </a:p>
          <a:p>
            <a:pPr lvl="1" algn="just"/>
            <a:r>
              <a:rPr lang="fr-FR" dirty="0"/>
              <a:t>Solde de l’impôt sur les revenus de l’année « N » au cours du 4</a:t>
            </a:r>
            <a:r>
              <a:rPr lang="fr-FR" baseline="30000" dirty="0"/>
              <a:t>ème</a:t>
            </a:r>
            <a:r>
              <a:rPr lang="fr-FR" dirty="0"/>
              <a:t> trimestre de  «N+1 » - Impôt calculé sur revenu de « N » - </a:t>
            </a:r>
            <a:r>
              <a:rPr lang="fr-FR" b="1" u="sng" dirty="0"/>
              <a:t>déduction des acomptes versés en « n+1 » ;</a:t>
            </a:r>
            <a:endParaRPr lang="fr-FR" dirty="0"/>
          </a:p>
          <a:p>
            <a:pPr lvl="1" algn="just"/>
            <a:r>
              <a:rPr lang="fr-FR" b="1" dirty="0"/>
              <a:t>Constatation d’une dette fiscale au 31-12-N+1 égale à 100% de l’impôt dû sur les revenus de N+1 </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6</a:t>
            </a:fld>
            <a:endParaRPr lang="fr-FR"/>
          </a:p>
        </p:txBody>
      </p:sp>
      <p:pic>
        <p:nvPicPr>
          <p:cNvPr id="5" name="Image 4">
            <a:extLst>
              <a:ext uri="{FF2B5EF4-FFF2-40B4-BE49-F238E27FC236}">
                <a16:creationId xmlns:a16="http://schemas.microsoft.com/office/drawing/2014/main" id="{60D91B55-584F-8644-BCBA-750279A22BB5}"/>
              </a:ext>
            </a:extLst>
          </p:cNvPr>
          <p:cNvPicPr>
            <a:picLocks noChangeAspect="1"/>
          </p:cNvPicPr>
          <p:nvPr/>
        </p:nvPicPr>
        <p:blipFill>
          <a:blip r:embed="rId2"/>
          <a:stretch>
            <a:fillRect/>
          </a:stretch>
        </p:blipFill>
        <p:spPr>
          <a:xfrm>
            <a:off x="9394371" y="647700"/>
            <a:ext cx="2480410" cy="1746701"/>
          </a:xfrm>
          <a:prstGeom prst="rect">
            <a:avLst/>
          </a:prstGeom>
        </p:spPr>
      </p:pic>
    </p:spTree>
    <p:extLst>
      <p:ext uri="{BB962C8B-B14F-4D97-AF65-F5344CB8AC3E}">
        <p14:creationId xmlns:p14="http://schemas.microsoft.com/office/powerpoint/2010/main" val="110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53331"/>
            <a:ext cx="10515600" cy="4746416"/>
          </a:xfrm>
        </p:spPr>
        <p:txBody>
          <a:bodyPr>
            <a:normAutofit/>
          </a:bodyPr>
          <a:lstStyle/>
          <a:p>
            <a:r>
              <a:rPr lang="fr-FR" b="1" u="sng" dirty="0">
                <a:solidFill>
                  <a:schemeClr val="accent2">
                    <a:lumMod val="75000"/>
                  </a:schemeClr>
                </a:solidFill>
              </a:rPr>
              <a:t>A compter du 1</a:t>
            </a:r>
            <a:r>
              <a:rPr lang="fr-FR" b="1" u="sng" baseline="30000" dirty="0">
                <a:solidFill>
                  <a:schemeClr val="accent2">
                    <a:lumMod val="75000"/>
                  </a:schemeClr>
                </a:solidFill>
              </a:rPr>
              <a:t>er</a:t>
            </a:r>
            <a:r>
              <a:rPr lang="fr-FR" b="1" u="sng" dirty="0">
                <a:solidFill>
                  <a:schemeClr val="accent2">
                    <a:lumMod val="75000"/>
                  </a:schemeClr>
                </a:solidFill>
              </a:rPr>
              <a:t> janvier 2019 :</a:t>
            </a:r>
            <a:endParaRPr lang="fr-FR" dirty="0">
              <a:solidFill>
                <a:schemeClr val="accent2">
                  <a:lumMod val="75000"/>
                </a:schemeClr>
              </a:solidFill>
            </a:endParaRPr>
          </a:p>
          <a:p>
            <a:pPr lvl="1" algn="just"/>
            <a:r>
              <a:rPr lang="fr-FR" dirty="0"/>
              <a:t>Au fur et à mesure de l’encaissement des revenus de l’année « N » PAS ou acomptes mensuels (ou trimestriels)</a:t>
            </a:r>
          </a:p>
          <a:p>
            <a:pPr lvl="1" algn="just"/>
            <a:r>
              <a:rPr lang="fr-FR" dirty="0"/>
              <a:t>Déclaration des revenus  de « N » en « N+1 » (comme avant)</a:t>
            </a:r>
          </a:p>
          <a:p>
            <a:pPr lvl="1" algn="just"/>
            <a:r>
              <a:rPr lang="fr-FR" dirty="0"/>
              <a:t>Solde de l’impôt sur les revenus de l’année « N » au cours du 4</a:t>
            </a:r>
            <a:r>
              <a:rPr lang="fr-FR" baseline="30000" dirty="0"/>
              <a:t>ème</a:t>
            </a:r>
            <a:r>
              <a:rPr lang="fr-FR" dirty="0"/>
              <a:t> trimestre de  «N+1 » : impôt calculé sur les revenus de « N » - </a:t>
            </a:r>
            <a:r>
              <a:rPr lang="fr-FR" b="1" u="sng" dirty="0"/>
              <a:t>déduction des acomptes versés en « N »</a:t>
            </a:r>
            <a:endParaRPr lang="fr-FR" dirty="0"/>
          </a:p>
          <a:p>
            <a:pPr lvl="1" algn="just"/>
            <a:r>
              <a:rPr lang="fr-FR" b="1" dirty="0"/>
              <a:t>Constatation d’une dette ou d’une </a:t>
            </a:r>
            <a:r>
              <a:rPr lang="fr-FR" b="1" dirty="0">
                <a:solidFill>
                  <a:schemeClr val="accent2">
                    <a:lumMod val="75000"/>
                  </a:schemeClr>
                </a:solidFill>
              </a:rPr>
              <a:t>créance</a:t>
            </a:r>
            <a:r>
              <a:rPr lang="fr-FR" b="1" dirty="0"/>
              <a:t> fiscale au 31-12-N+1 sur les revenus de N+1 (calculs faits en mai N+2, en fonction de la variation des revenus par rapport à N).</a:t>
            </a:r>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7</a:t>
            </a:fld>
            <a:endParaRPr lang="fr-FR"/>
          </a:p>
        </p:txBody>
      </p:sp>
      <p:sp>
        <p:nvSpPr>
          <p:cNvPr id="5" name="Titre 1">
            <a:extLst>
              <a:ext uri="{FF2B5EF4-FFF2-40B4-BE49-F238E27FC236}">
                <a16:creationId xmlns:a16="http://schemas.microsoft.com/office/drawing/2014/main" id="{F09C8BA8-2399-4F23-A1A6-4D757F1B2E9A}"/>
              </a:ext>
            </a:extLst>
          </p:cNvPr>
          <p:cNvSpPr>
            <a:spLocks noGrp="1"/>
          </p:cNvSpPr>
          <p:nvPr>
            <p:ph type="title"/>
          </p:nvPr>
        </p:nvSpPr>
        <p:spPr>
          <a:xfrm>
            <a:off x="312821" y="566057"/>
            <a:ext cx="9125093" cy="1124631"/>
          </a:xfrm>
        </p:spPr>
        <p:txBody>
          <a:bodyPr>
            <a:normAutofit fontScale="90000"/>
          </a:bodyPr>
          <a:lstStyle/>
          <a:p>
            <a:pPr algn="ctr"/>
            <a:r>
              <a:rPr lang="fr-FR" b="1" dirty="0">
                <a:solidFill>
                  <a:schemeClr val="accent1">
                    <a:lumMod val="75000"/>
                  </a:schemeClr>
                </a:solidFill>
              </a:rPr>
              <a:t>L’IMPOT SUR LES REVENUS ET SON EVOLUTION</a:t>
            </a:r>
            <a:br>
              <a:rPr lang="fr-FR" dirty="0">
                <a:solidFill>
                  <a:schemeClr val="accent1">
                    <a:lumMod val="75000"/>
                  </a:schemeClr>
                </a:solidFill>
              </a:rPr>
            </a:br>
            <a:endParaRPr lang="fr-FR" dirty="0">
              <a:solidFill>
                <a:schemeClr val="accent1">
                  <a:lumMod val="75000"/>
                </a:schemeClr>
              </a:solidFill>
            </a:endParaRPr>
          </a:p>
        </p:txBody>
      </p:sp>
      <p:pic>
        <p:nvPicPr>
          <p:cNvPr id="6" name="Image 5">
            <a:extLst>
              <a:ext uri="{FF2B5EF4-FFF2-40B4-BE49-F238E27FC236}">
                <a16:creationId xmlns:a16="http://schemas.microsoft.com/office/drawing/2014/main" id="{1CDA7BBB-4A3F-E448-A9F3-70EF06CE5107}"/>
              </a:ext>
            </a:extLst>
          </p:cNvPr>
          <p:cNvPicPr>
            <a:picLocks noChangeAspect="1"/>
          </p:cNvPicPr>
          <p:nvPr/>
        </p:nvPicPr>
        <p:blipFill>
          <a:blip r:embed="rId2"/>
          <a:stretch>
            <a:fillRect/>
          </a:stretch>
        </p:blipFill>
        <p:spPr>
          <a:xfrm>
            <a:off x="10243457" y="95336"/>
            <a:ext cx="1948543" cy="1372161"/>
          </a:xfrm>
          <a:prstGeom prst="rect">
            <a:avLst/>
          </a:prstGeom>
        </p:spPr>
      </p:pic>
    </p:spTree>
    <p:extLst>
      <p:ext uri="{BB962C8B-B14F-4D97-AF65-F5344CB8AC3E}">
        <p14:creationId xmlns:p14="http://schemas.microsoft.com/office/powerpoint/2010/main" val="167525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05749"/>
            <a:ext cx="8066314" cy="884939"/>
          </a:xfrm>
        </p:spPr>
        <p:txBody>
          <a:bodyPr>
            <a:normAutofit fontScale="90000"/>
          </a:bodyPr>
          <a:lstStyle/>
          <a:p>
            <a:pPr algn="ctr"/>
            <a:r>
              <a:rPr lang="fr-FR" b="1" dirty="0">
                <a:solidFill>
                  <a:schemeClr val="accent1">
                    <a:lumMod val="75000"/>
                  </a:schemeClr>
                </a:solidFill>
              </a:rPr>
              <a:t>LE PAS COMMENT CA MARCHE</a:t>
            </a:r>
            <a:r>
              <a:rPr lang="fr-FR" dirty="0">
                <a:solidFill>
                  <a:schemeClr val="accent1">
                    <a:lumMod val="75000"/>
                  </a:schemeClr>
                </a:solidFill>
              </a:rPr>
              <a:t> ?</a:t>
            </a:r>
            <a:br>
              <a:rPr lang="fr-FR" dirty="0"/>
            </a:br>
            <a:endParaRPr lang="fr-FR" dirty="0"/>
          </a:p>
        </p:txBody>
      </p:sp>
      <p:sp>
        <p:nvSpPr>
          <p:cNvPr id="3" name="Espace réservé du contenu 2"/>
          <p:cNvSpPr>
            <a:spLocks noGrp="1"/>
          </p:cNvSpPr>
          <p:nvPr>
            <p:ph idx="1"/>
          </p:nvPr>
        </p:nvSpPr>
        <p:spPr>
          <a:xfrm>
            <a:off x="838200" y="1143835"/>
            <a:ext cx="10515600" cy="5032376"/>
          </a:xfrm>
        </p:spPr>
        <p:txBody>
          <a:bodyPr>
            <a:normAutofit fontScale="77500" lnSpcReduction="20000"/>
          </a:bodyPr>
          <a:lstStyle/>
          <a:p>
            <a:endParaRPr lang="fr-FR" dirty="0"/>
          </a:p>
          <a:p>
            <a:pPr lvl="0" algn="just"/>
            <a:r>
              <a:rPr lang="fr-FR" dirty="0"/>
              <a:t>Pour les salariés, retraités, chômeurs, l’impôt sera prélevé par l’employeur ou les organismes de retraite  ou autres sur les revenus perçus à compter du </a:t>
            </a:r>
            <a:r>
              <a:rPr lang="fr-FR" b="1" dirty="0"/>
              <a:t>1</a:t>
            </a:r>
            <a:r>
              <a:rPr lang="fr-FR" b="1" baseline="30000" dirty="0"/>
              <a:t>er</a:t>
            </a:r>
            <a:r>
              <a:rPr lang="fr-FR" b="1" dirty="0"/>
              <a:t>janvier 2019</a:t>
            </a:r>
            <a:endParaRPr lang="fr-FR" dirty="0"/>
          </a:p>
          <a:p>
            <a:pPr marL="0" indent="0" algn="just">
              <a:buNone/>
            </a:pPr>
            <a:r>
              <a:rPr lang="fr-FR" dirty="0"/>
              <a:t> </a:t>
            </a:r>
          </a:p>
          <a:p>
            <a:pPr lvl="0" algn="just"/>
            <a:r>
              <a:rPr lang="fr-FR" dirty="0"/>
              <a:t>Pour les indépendants : artisans, agriculteurs, commerçants et professions libérales  déclarant des revenus en </a:t>
            </a:r>
            <a:r>
              <a:rPr lang="fr-FR" b="1" dirty="0"/>
              <a:t>BA, BIC ou BNC</a:t>
            </a:r>
            <a:r>
              <a:rPr lang="fr-FR" dirty="0"/>
              <a:t>, </a:t>
            </a:r>
            <a:r>
              <a:rPr lang="fr-FR" b="1" u="sng" dirty="0"/>
              <a:t>il n’y a pas de PAS</a:t>
            </a:r>
            <a:r>
              <a:rPr lang="fr-FR" dirty="0"/>
              <a:t>, mais une obligation de verser au Trésor Public des acomptes mensuels (sur 12 mois)</a:t>
            </a:r>
          </a:p>
          <a:p>
            <a:pPr marL="0" indent="0" algn="just">
              <a:buNone/>
            </a:pPr>
            <a:r>
              <a:rPr lang="fr-FR" dirty="0"/>
              <a:t> </a:t>
            </a:r>
          </a:p>
          <a:p>
            <a:pPr lvl="0" algn="just"/>
            <a:r>
              <a:rPr lang="fr-FR" dirty="0"/>
              <a:t>Pour les gérants majoritaires (SARL et autres) bien que leurs revenus soient déclarés en TS, il n’y a pas de PAS, </a:t>
            </a:r>
            <a:r>
              <a:rPr lang="fr-FR" b="1" dirty="0"/>
              <a:t>c’est le régime des acomptes qui s’applique</a:t>
            </a:r>
            <a:endParaRPr lang="fr-FR" dirty="0"/>
          </a:p>
          <a:p>
            <a:pPr algn="just"/>
            <a:endParaRPr lang="fr-FR" dirty="0"/>
          </a:p>
          <a:p>
            <a:pPr lvl="0" algn="just"/>
            <a:r>
              <a:rPr lang="fr-FR" dirty="0"/>
              <a:t>Pour les revenus fonciers c’est le régime des acomptes mensuels qui s’applique</a:t>
            </a:r>
          </a:p>
          <a:p>
            <a:pPr algn="just"/>
            <a:endParaRPr lang="fr-FR" dirty="0"/>
          </a:p>
          <a:p>
            <a:pPr lvl="0" algn="just"/>
            <a:r>
              <a:rPr lang="fr-FR" dirty="0"/>
              <a:t>Les revenus financiers (intérêts sur créances, comptes-courants ou dividendes…) ils sont hors du champ et du PAS et du régime des acomptes.</a:t>
            </a:r>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8</a:t>
            </a:fld>
            <a:endParaRPr lang="fr-FR"/>
          </a:p>
        </p:txBody>
      </p:sp>
      <p:pic>
        <p:nvPicPr>
          <p:cNvPr id="5" name="Image 4">
            <a:extLst>
              <a:ext uri="{FF2B5EF4-FFF2-40B4-BE49-F238E27FC236}">
                <a16:creationId xmlns:a16="http://schemas.microsoft.com/office/drawing/2014/main" id="{8D783ABA-6218-9743-94EF-72E0784AF244}"/>
              </a:ext>
            </a:extLst>
          </p:cNvPr>
          <p:cNvPicPr>
            <a:picLocks noChangeAspect="1"/>
          </p:cNvPicPr>
          <p:nvPr/>
        </p:nvPicPr>
        <p:blipFill>
          <a:blip r:embed="rId2"/>
          <a:stretch>
            <a:fillRect/>
          </a:stretch>
        </p:blipFill>
        <p:spPr>
          <a:xfrm>
            <a:off x="10428515" y="191724"/>
            <a:ext cx="1391838" cy="980130"/>
          </a:xfrm>
          <a:prstGeom prst="rect">
            <a:avLst/>
          </a:prstGeom>
        </p:spPr>
      </p:pic>
    </p:spTree>
    <p:extLst>
      <p:ext uri="{BB962C8B-B14F-4D97-AF65-F5344CB8AC3E}">
        <p14:creationId xmlns:p14="http://schemas.microsoft.com/office/powerpoint/2010/main" val="358285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endParaRPr lang="fr-FR" dirty="0"/>
          </a:p>
        </p:txBody>
      </p:sp>
      <p:sp>
        <p:nvSpPr>
          <p:cNvPr id="3" name="Espace réservé du contenu 2"/>
          <p:cNvSpPr>
            <a:spLocks noGrp="1"/>
          </p:cNvSpPr>
          <p:nvPr>
            <p:ph idx="1"/>
          </p:nvPr>
        </p:nvSpPr>
        <p:spPr>
          <a:xfrm>
            <a:off x="838200" y="1027905"/>
            <a:ext cx="10515600" cy="4859547"/>
          </a:xfrm>
        </p:spPr>
        <p:txBody>
          <a:bodyPr>
            <a:normAutofit fontScale="92500" lnSpcReduction="20000"/>
          </a:bodyPr>
          <a:lstStyle/>
          <a:p>
            <a:pPr lvl="0" algn="just"/>
            <a:r>
              <a:rPr lang="fr-FR" dirty="0"/>
              <a:t>Les plus-values imposées à un taux spécifique sont hors du champ du PAS et du régime des acomptes</a:t>
            </a:r>
          </a:p>
          <a:p>
            <a:pPr algn="just"/>
            <a:endParaRPr lang="fr-FR" dirty="0"/>
          </a:p>
          <a:p>
            <a:pPr lvl="0" algn="just"/>
            <a:r>
              <a:rPr lang="fr-FR" dirty="0"/>
              <a:t>Certains revenus catégoriels sont également exclus du dispositif : pensions alimentaires, prestations compensatoires, rentes viagères à titre onéreux </a:t>
            </a:r>
          </a:p>
          <a:p>
            <a:pPr algn="just"/>
            <a:endParaRPr lang="fr-FR" dirty="0"/>
          </a:p>
          <a:p>
            <a:pPr lvl="0" algn="just"/>
            <a:r>
              <a:rPr lang="fr-FR" dirty="0"/>
              <a:t>Versement par le trésor public au 15 janvier de l’année « n+1 » à titre d’acompte, de 60% de certains crédits ou réductions d’impôt de l’année N-1 déclarés en N, par exemple en janvier 2019 le remboursement sera égal à  60% des crédits et réductions d’impôts de 2017 déclarés en 2018.</a:t>
            </a:r>
          </a:p>
          <a:p>
            <a:pPr algn="just"/>
            <a:endParaRPr lang="fr-FR" dirty="0"/>
          </a:p>
          <a:p>
            <a:pPr lvl="0" algn="just"/>
            <a:r>
              <a:rPr lang="fr-FR" dirty="0"/>
              <a:t>Le solde des crédits ou réductions d’impôts de l’année « N » sera régularisé avec le solde positif ou négatif des impôts de l’année N, calculé en août de N+1</a:t>
            </a:r>
          </a:p>
          <a:p>
            <a:pPr algn="just"/>
            <a:endParaRPr lang="fr-FR" dirty="0"/>
          </a:p>
        </p:txBody>
      </p:sp>
      <p:sp>
        <p:nvSpPr>
          <p:cNvPr id="4" name="Espace réservé du numéro de diapositive 3"/>
          <p:cNvSpPr>
            <a:spLocks noGrp="1"/>
          </p:cNvSpPr>
          <p:nvPr>
            <p:ph type="sldNum" sz="quarter" idx="12"/>
          </p:nvPr>
        </p:nvSpPr>
        <p:spPr/>
        <p:txBody>
          <a:bodyPr/>
          <a:lstStyle/>
          <a:p>
            <a:fld id="{DE179D1F-A312-4BCC-976E-D6A753DA2DD9}" type="slidenum">
              <a:rPr lang="fr-FR" smtClean="0"/>
              <a:t>9</a:t>
            </a:fld>
            <a:endParaRPr lang="fr-FR"/>
          </a:p>
        </p:txBody>
      </p:sp>
      <p:sp>
        <p:nvSpPr>
          <p:cNvPr id="5" name="Titre 1">
            <a:extLst>
              <a:ext uri="{FF2B5EF4-FFF2-40B4-BE49-F238E27FC236}">
                <a16:creationId xmlns:a16="http://schemas.microsoft.com/office/drawing/2014/main" id="{8D7406D5-C064-46C1-88DC-AD4FB590515E}"/>
              </a:ext>
            </a:extLst>
          </p:cNvPr>
          <p:cNvSpPr txBox="1">
            <a:spLocks/>
          </p:cNvSpPr>
          <p:nvPr/>
        </p:nvSpPr>
        <p:spPr>
          <a:xfrm>
            <a:off x="1054769" y="401060"/>
            <a:ext cx="7153060" cy="84220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lang="fr-FR" sz="4000" b="1" kern="1200" smtClean="0">
                <a:solidFill>
                  <a:srgbClr val="AA0061"/>
                </a:solidFill>
                <a:latin typeface="Arial" charset="0"/>
                <a:ea typeface="+mj-ea"/>
                <a:cs typeface="Arial" charset="0"/>
              </a:defRPr>
            </a:lvl1pPr>
          </a:lstStyle>
          <a:p>
            <a:pPr algn="ctr"/>
            <a:r>
              <a:rPr lang="fr-FR" dirty="0">
                <a:solidFill>
                  <a:schemeClr val="accent1">
                    <a:lumMod val="75000"/>
                  </a:schemeClr>
                </a:solidFill>
              </a:rPr>
              <a:t>LE PAS COMMENT CA MARCHE</a:t>
            </a:r>
            <a:r>
              <a:rPr lang="fr-FR" dirty="0"/>
              <a:t> ?</a:t>
            </a:r>
            <a:br>
              <a:rPr lang="fr-FR" dirty="0"/>
            </a:br>
            <a:endParaRPr lang="fr-FR" dirty="0"/>
          </a:p>
        </p:txBody>
      </p:sp>
      <p:pic>
        <p:nvPicPr>
          <p:cNvPr id="6" name="Image 5">
            <a:extLst>
              <a:ext uri="{FF2B5EF4-FFF2-40B4-BE49-F238E27FC236}">
                <a16:creationId xmlns:a16="http://schemas.microsoft.com/office/drawing/2014/main" id="{7DF55EFA-D023-A340-8426-E81572178A18}"/>
              </a:ext>
            </a:extLst>
          </p:cNvPr>
          <p:cNvPicPr>
            <a:picLocks noChangeAspect="1"/>
          </p:cNvPicPr>
          <p:nvPr/>
        </p:nvPicPr>
        <p:blipFill>
          <a:blip r:embed="rId2"/>
          <a:stretch>
            <a:fillRect/>
          </a:stretch>
        </p:blipFill>
        <p:spPr>
          <a:xfrm>
            <a:off x="10864486" y="185757"/>
            <a:ext cx="1195895" cy="842148"/>
          </a:xfrm>
          <a:prstGeom prst="rect">
            <a:avLst/>
          </a:prstGeom>
        </p:spPr>
      </p:pic>
    </p:spTree>
    <p:extLst>
      <p:ext uri="{BB962C8B-B14F-4D97-AF65-F5344CB8AC3E}">
        <p14:creationId xmlns:p14="http://schemas.microsoft.com/office/powerpoint/2010/main" val="110489568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URA modele ppt" id="{9DF38FE5-2934-49F6-951E-02D97D184B76}" vid="{58407EF5-9DE2-4FCD-A07F-F98CD733211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AGAURA modele ppt</Template>
  <TotalTime>146</TotalTime>
  <Words>1646</Words>
  <Application>Microsoft Macintosh PowerPoint</Application>
  <PresentationFormat>Grand écran</PresentationFormat>
  <Paragraphs>425</Paragraphs>
  <Slides>51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51</vt:i4>
      </vt:variant>
    </vt:vector>
  </HeadingPairs>
  <TitlesOfParts>
    <vt:vector size="56" baseType="lpstr">
      <vt:lpstr>Arial</vt:lpstr>
      <vt:lpstr>Calibri</vt:lpstr>
      <vt:lpstr>Times New Roman</vt:lpstr>
      <vt:lpstr>Wingdings</vt:lpstr>
      <vt:lpstr>Thème Office</vt:lpstr>
      <vt:lpstr> LE PRELEVEMENT A LA SOURCE  </vt:lpstr>
      <vt:lpstr>LES ENJEUX </vt:lpstr>
      <vt:lpstr>LES ENJEUX</vt:lpstr>
      <vt:lpstr>LES OBJECTIFS ET AVANTAGES  </vt:lpstr>
      <vt:lpstr>LES PRINCIPALES DIFFICULTES </vt:lpstr>
      <vt:lpstr>L’IMPOT SUR LES REVENUS ET SON EVOLUTION </vt:lpstr>
      <vt:lpstr>L’IMPOT SUR LES REVENUS ET SON EVOLUTION </vt:lpstr>
      <vt:lpstr>LE PAS COMMENT CA MARCHE ? </vt:lpstr>
      <vt:lpstr> </vt:lpstr>
      <vt:lpstr>Comment est calculé le taux du PAS ? </vt:lpstr>
      <vt:lpstr>Comment est calculé le taux du PAS ? </vt:lpstr>
      <vt:lpstr>Comment est calculé le taux du PAS ? </vt:lpstr>
      <vt:lpstr>Comment est calculé l’acompte mensuel ?   </vt:lpstr>
      <vt:lpstr>Comment est calculé l’acompte mensuel ?   </vt:lpstr>
      <vt:lpstr>LE SORT DE L’IMPOT SUR LES REVENUS DE 2018 :  LE CIMR </vt:lpstr>
      <vt:lpstr>LE SORT DE L’IMPOT SUR LES REVENUS DE 2018 :  LE CIMR </vt:lpstr>
      <vt:lpstr>LE SORT DE L’IMPOT SUR LES REVENUS DE 2018 :  LE CIMR </vt:lpstr>
      <vt:lpstr>LE SORT DE L’IMPOT SUR LES REVENUS DE 2018 : LE CIMR </vt:lpstr>
      <vt:lpstr>LE SORT DE L’IMPOT SUR LES REVENUS DE 2018 :  LE CIMR </vt:lpstr>
      <vt:lpstr>TRAITEMENTS ET SALAIRES </vt:lpstr>
      <vt:lpstr>TRAITEMENTS ET SALAIRES </vt:lpstr>
      <vt:lpstr>TRAITEMENTS ET SALAIRES </vt:lpstr>
      <vt:lpstr>TRAITEMENTS ET SALAIRES </vt:lpstr>
      <vt:lpstr>REVENUS DES ACTIVITES INDEPENDANTES </vt:lpstr>
      <vt:lpstr>REVENUS DES ACTIVITES INDEPENDANTES </vt:lpstr>
      <vt:lpstr>REVENUS DES ACTIVITES INDEPENDANTES </vt:lpstr>
      <vt:lpstr>REVENUS DES ACTIVITES INDEPENDANTES </vt:lpstr>
      <vt:lpstr>REVENUS DES ACTIVITES INDEPENDANTES </vt:lpstr>
      <vt:lpstr>Exemple 2 : </vt:lpstr>
      <vt:lpstr>Exemple 3 : </vt:lpstr>
      <vt:lpstr>Exemple 3 (suite) : </vt:lpstr>
      <vt:lpstr>Exemple 4 : </vt:lpstr>
      <vt:lpstr>Exemple 4 (suite) : </vt:lpstr>
      <vt:lpstr> </vt:lpstr>
      <vt:lpstr>REVENUS DES ACTIVITES INDEPENDANTES </vt:lpstr>
      <vt:lpstr>REVENUS DES DIRIGEANTS  </vt:lpstr>
      <vt:lpstr>REVENUS DES DIRIGEANTS  </vt:lpstr>
      <vt:lpstr>LES REVENUS FONCIERS </vt:lpstr>
      <vt:lpstr>LES REVENUS FONCIERS </vt:lpstr>
      <vt:lpstr>LES REVENUS FONCIERS </vt:lpstr>
      <vt:lpstr>Exemple : </vt:lpstr>
      <vt:lpstr>Exemple (suite) : </vt:lpstr>
      <vt:lpstr>Pour 2019 : </vt:lpstr>
      <vt:lpstr>LES REVENUS FONCIERS </vt:lpstr>
      <vt:lpstr>LES REVENUS FONCIERS </vt:lpstr>
      <vt:lpstr>En 2019 : </vt:lpstr>
      <vt:lpstr>LES REVENUS FONCIERS </vt:lpstr>
      <vt:lpstr>DISPOSITIF ANTI-ABUS SUR CERTAINES COTISATIONS DEDUCTIBLES DU REVENU GLOBAL </vt:lpstr>
      <vt:lpstr>Exemple : </vt:lpstr>
      <vt:lpstr>OBLIGATIONS DES EMPLOYEURS </vt:lpstr>
      <vt:lpstr>Questions / 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Yannick JAN</dc:creator>
  <cp:lastModifiedBy>Isabelle Rollet</cp:lastModifiedBy>
  <cp:revision>20</cp:revision>
  <dcterms:created xsi:type="dcterms:W3CDTF">2018-10-15T07:01:44Z</dcterms:created>
  <dcterms:modified xsi:type="dcterms:W3CDTF">2018-11-13T15:39:58Z</dcterms:modified>
</cp:coreProperties>
</file>