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73" r:id="rId6"/>
    <p:sldId id="276" r:id="rId7"/>
    <p:sldId id="277" r:id="rId8"/>
    <p:sldId id="275" r:id="rId9"/>
    <p:sldId id="278" r:id="rId10"/>
    <p:sldId id="279" r:id="rId11"/>
    <p:sldId id="280" r:id="rId12"/>
    <p:sldId id="281" r:id="rId13"/>
    <p:sldId id="283" r:id="rId14"/>
    <p:sldId id="282" r:id="rId15"/>
    <p:sldId id="508" r:id="rId16"/>
    <p:sldId id="509" r:id="rId17"/>
    <p:sldId id="526" r:id="rId18"/>
    <p:sldId id="512" r:id="rId19"/>
    <p:sldId id="513" r:id="rId20"/>
    <p:sldId id="515" r:id="rId21"/>
    <p:sldId id="514" r:id="rId22"/>
    <p:sldId id="525" r:id="rId23"/>
    <p:sldId id="516" r:id="rId24"/>
    <p:sldId id="527" r:id="rId25"/>
    <p:sldId id="518" r:id="rId26"/>
    <p:sldId id="517" r:id="rId27"/>
    <p:sldId id="524" r:id="rId28"/>
    <p:sldId id="519" r:id="rId29"/>
    <p:sldId id="520" r:id="rId3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147" d="100"/>
          <a:sy n="147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47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30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9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1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47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7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04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00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83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10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9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17BEC-B08F-48D5-9520-839D6B112B85}" type="datetimeFigureOut">
              <a:rPr lang="fr-FR" smtClean="0"/>
              <a:t>29/11/2018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4ADD2-A387-44D6-B2A0-E3CFE9BB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67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C73127-144B-AB4F-A12F-C1F544C31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338" y="957263"/>
            <a:ext cx="6858000" cy="1790700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CONTEXTE ET EVOLUTION DES MISSIONS DES OGA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C9E6DE-B8B4-6A42-A888-AC841B05D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338" y="3290887"/>
            <a:ext cx="8168878" cy="1477565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sz="2700" dirty="0">
                <a:solidFill>
                  <a:srgbClr val="C00000"/>
                </a:solidFill>
              </a:rPr>
              <a:t>SEMINAIRE ANNUEL D’ETUDE DE L’UNASA</a:t>
            </a:r>
          </a:p>
          <a:p>
            <a:r>
              <a:rPr lang="fr-FR" sz="2700" dirty="0">
                <a:solidFill>
                  <a:srgbClr val="C00000"/>
                </a:solidFill>
              </a:rPr>
              <a:t>Paris, le 9 novembre 2018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BFB41C-7976-E442-9595-5346AEEF0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1505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5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A1B755-3E07-E245-BF10-1E15C2F6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9" y="381964"/>
            <a:ext cx="8927583" cy="88605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+mn-lt"/>
              </a:rPr>
              <a:t>NOMBRE DE CONTRÔLES FISCAUX </a:t>
            </a:r>
            <a:br>
              <a:rPr lang="fr-FR" b="1" dirty="0">
                <a:solidFill>
                  <a:srgbClr val="FF0000"/>
                </a:solidFill>
                <a:latin typeface="+mn-lt"/>
              </a:rPr>
            </a:br>
            <a:r>
              <a:rPr lang="fr-FR" b="1" dirty="0">
                <a:solidFill>
                  <a:srgbClr val="FF0000"/>
                </a:solidFill>
                <a:latin typeface="+mn-lt"/>
              </a:rPr>
              <a:t>EXTERNES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1E9045-62E7-3349-858A-9E479B77D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sz="3300" dirty="0"/>
          </a:p>
          <a:p>
            <a:r>
              <a:rPr lang="fr-FR" sz="3300" dirty="0"/>
              <a:t>2015	46 266</a:t>
            </a:r>
          </a:p>
          <a:p>
            <a:pPr marL="0" indent="0">
              <a:buNone/>
            </a:pPr>
            <a:endParaRPr lang="fr-FR" sz="3300" dirty="0"/>
          </a:p>
          <a:p>
            <a:r>
              <a:rPr lang="fr-FR" sz="3300" dirty="0"/>
              <a:t>2016	45 314</a:t>
            </a:r>
          </a:p>
          <a:p>
            <a:endParaRPr lang="fr-FR" sz="3300" dirty="0"/>
          </a:p>
          <a:p>
            <a:pPr marL="0" indent="0">
              <a:buNone/>
            </a:pPr>
            <a:r>
              <a:rPr lang="fr-FR" sz="3300" dirty="0">
                <a:highlight>
                  <a:srgbClr val="FFFF00"/>
                </a:highlight>
              </a:rPr>
              <a:t>Variation -2%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7CE3406-1CBC-E144-97ED-93E251193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49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CEB6A-BFE4-5244-8E39-A9A8C49D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29" y="273844"/>
            <a:ext cx="8437221" cy="99417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NOMBRE DE CONTRÔLES SUR PIÈCES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CB702B-5469-A04F-818A-9B6EA4C8A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29" y="1369219"/>
            <a:ext cx="8437221" cy="3263504"/>
          </a:xfrm>
        </p:spPr>
        <p:txBody>
          <a:bodyPr/>
          <a:lstStyle/>
          <a:p>
            <a:r>
              <a:rPr lang="fr-FR" sz="3300" dirty="0"/>
              <a:t>2015	361 159</a:t>
            </a:r>
          </a:p>
          <a:p>
            <a:pPr marL="0" indent="0">
              <a:buNone/>
            </a:pPr>
            <a:endParaRPr lang="fr-FR" sz="3300" dirty="0"/>
          </a:p>
          <a:p>
            <a:r>
              <a:rPr lang="fr-FR" sz="3300" dirty="0"/>
              <a:t>2016	364 612</a:t>
            </a:r>
          </a:p>
          <a:p>
            <a:pPr marL="0" indent="0">
              <a:buNone/>
            </a:pPr>
            <a:endParaRPr lang="fr-FR" sz="3300" dirty="0"/>
          </a:p>
          <a:p>
            <a:pPr marL="0" indent="0">
              <a:buNone/>
            </a:pPr>
            <a:r>
              <a:rPr lang="fr-FR" sz="3300" dirty="0">
                <a:highlight>
                  <a:srgbClr val="FFFF00"/>
                </a:highlight>
              </a:rPr>
              <a:t>Variation 	+ 0,8%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2696923-291F-694E-B542-77FF82B10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AD4797-7A6C-E14C-BA6C-C6497465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" y="173620"/>
            <a:ext cx="8871995" cy="4969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r>
              <a:rPr lang="fr-FR" sz="3000" dirty="0"/>
              <a:t>Selon un rapport publié en septembre 2018 par le syndicat national « SOLIDAIRE FINANCES PUBLIQUES » en matière d’IS, le taux de couverture du contrôle externe est passé de </a:t>
            </a:r>
            <a:r>
              <a:rPr lang="fr-FR" sz="3000" dirty="0">
                <a:highlight>
                  <a:srgbClr val="FFFF00"/>
                </a:highlight>
              </a:rPr>
              <a:t>3,17% en 2008 à 2% en 2016</a:t>
            </a:r>
            <a:r>
              <a:rPr lang="fr-FR" sz="3000" dirty="0"/>
              <a:t>.</a:t>
            </a:r>
          </a:p>
          <a:p>
            <a:pPr marL="0" indent="0" algn="just">
              <a:buNone/>
            </a:pPr>
            <a:endParaRPr lang="fr-FR" sz="3000" dirty="0"/>
          </a:p>
          <a:p>
            <a:pPr algn="just"/>
            <a:r>
              <a:rPr lang="fr-FR" sz="3000" dirty="0"/>
              <a:t>Le contrôle sur pièces est passé de </a:t>
            </a:r>
            <a:r>
              <a:rPr lang="fr-FR" sz="3000" dirty="0">
                <a:highlight>
                  <a:srgbClr val="FFFF00"/>
                </a:highlight>
              </a:rPr>
              <a:t>7,16% en 2008 à 3,37% en 2016.</a:t>
            </a:r>
          </a:p>
          <a:p>
            <a:pPr marL="0" indent="0" algn="just">
              <a:buNone/>
            </a:pPr>
            <a:endParaRPr lang="fr-FR" sz="30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CE25233-071E-704B-8F78-4350D532D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18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AD4797-7A6C-E14C-BA6C-C6497465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" y="173620"/>
            <a:ext cx="8871995" cy="496988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algn="just"/>
            <a:endParaRPr lang="fr-FR" sz="3000" dirty="0"/>
          </a:p>
          <a:p>
            <a:pPr algn="just"/>
            <a:r>
              <a:rPr lang="fr-FR" sz="3000" dirty="0"/>
              <a:t>En moyenne une entreprise peut faire l’objet d’un contrôle externe </a:t>
            </a:r>
            <a:r>
              <a:rPr lang="fr-FR" sz="3000" dirty="0">
                <a:highlight>
                  <a:srgbClr val="FFFF00"/>
                </a:highlight>
              </a:rPr>
              <a:t>tous les 31 ans en 2008  et tous les 50 ans en 2016.</a:t>
            </a:r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endParaRPr lang="fr-FR" sz="3000" dirty="0"/>
          </a:p>
          <a:p>
            <a:pPr algn="just"/>
            <a:r>
              <a:rPr lang="fr-FR" sz="3000" dirty="0"/>
              <a:t>En moyenne, les contrôles sur pièces peut intervenir  </a:t>
            </a:r>
            <a:r>
              <a:rPr lang="fr-FR" sz="3000" dirty="0">
                <a:highlight>
                  <a:srgbClr val="FFFF00"/>
                </a:highlight>
              </a:rPr>
              <a:t>tous les  14 ans en 2008 et tous les 30 ans en 2016.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BBDB984-DEB9-344A-8A7D-8FA7F87E8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03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3F4D7D-3081-7B46-AC43-1B2722FDE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49" y="640556"/>
            <a:ext cx="8939351" cy="43755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3000" dirty="0">
                <a:latin typeface="Calibri" panose="020F0502020204030204" pitchFamily="34" charset="0"/>
                <a:cs typeface="Calibri" panose="020F0502020204030204" pitchFamily="34" charset="0"/>
              </a:rPr>
              <a:t>Les OGA réalisent 1 430 000 ECCV tous les ans. </a:t>
            </a:r>
          </a:p>
          <a:p>
            <a:pPr marL="0" indent="0" algn="just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endParaRPr lang="fr-FR" altLang="fr-FR" sz="3000" dirty="0">
              <a:solidFill>
                <a:srgbClr val="003366"/>
              </a:solidFill>
              <a:latin typeface="Calibri" panose="020F0502020204030204" pitchFamily="34" charset="0"/>
              <a:ea typeface="ArialMT"/>
              <a:cs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fr-FR" altLang="fr-FR" sz="3000" dirty="0"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153 000 adhérents devant faire l'objet d'un EPS au titre de la première campagne (clôture au 31/12/2016)</a:t>
            </a:r>
          </a:p>
          <a:p>
            <a:pPr marL="0" indent="0" algn="just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endParaRPr lang="fr-FR" altLang="fr-FR" sz="3000" dirty="0">
              <a:latin typeface="Calibri" panose="020F0502020204030204" pitchFamily="34" charset="0"/>
              <a:ea typeface="ArialM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altLang="fr-FR" sz="3000" dirty="0">
                <a:latin typeface="Calibri" panose="020F0502020204030204" pitchFamily="34" charset="0"/>
                <a:cs typeface="Calibri" panose="020F0502020204030204" pitchFamily="34" charset="0"/>
              </a:rPr>
              <a:t>119 740 EPS achevés, soit atteinte de la cible à hauteur de 78 %.</a:t>
            </a:r>
            <a:endParaRPr lang="fr-F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E5307A5-1678-D34F-AD71-01AD40B19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1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8A9BAD-AB29-8149-8202-FB6199D21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08" y="496389"/>
            <a:ext cx="7886700" cy="3988696"/>
          </a:xfrm>
        </p:spPr>
        <p:txBody>
          <a:bodyPr>
            <a:normAutofit fontScale="62500" lnSpcReduction="20000"/>
          </a:bodyPr>
          <a:lstStyle/>
          <a:p>
            <a:pPr lvl="0" algn="ctr">
              <a:buFontTx/>
              <a:buNone/>
            </a:pP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Tx/>
              <a:buNone/>
            </a:pPr>
            <a:r>
              <a:rPr lang="fr-FR" sz="5100" dirty="0">
                <a:latin typeface="Calibri" panose="020F0502020204030204" pitchFamily="34" charset="0"/>
                <a:cs typeface="Calibri" panose="020F0502020204030204" pitchFamily="34" charset="0"/>
              </a:rPr>
              <a:t>Les perspectives : </a:t>
            </a:r>
          </a:p>
          <a:p>
            <a:pPr lvl="0" algn="ctr">
              <a:buFontTx/>
              <a:buNone/>
            </a:pPr>
            <a:endParaRPr lang="fr-FR" sz="5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FontTx/>
              <a:buNone/>
            </a:pPr>
            <a:r>
              <a:rPr lang="fr-FR" sz="5100" dirty="0">
                <a:latin typeface="Calibri" panose="020F0502020204030204" pitchFamily="34" charset="0"/>
                <a:cs typeface="Calibri" panose="020F0502020204030204" pitchFamily="34" charset="0"/>
              </a:rPr>
              <a:t>LES 25% SEMBLENT CONDAMNÉS :</a:t>
            </a:r>
          </a:p>
          <a:p>
            <a:pPr lvl="0" algn="ctr">
              <a:buFontTx/>
              <a:buNone/>
            </a:pPr>
            <a:endParaRPr lang="fr-FR" sz="51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FontTx/>
              <a:buNone/>
            </a:pPr>
            <a:r>
              <a:rPr lang="fr-FR" sz="51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ALORS, QUE FAIRE S’ILS  SONT SUPPRIMÉS ?</a:t>
            </a:r>
          </a:p>
          <a:p>
            <a:pPr lvl="0" algn="ctr">
              <a:buFontTx/>
              <a:buNone/>
            </a:pPr>
            <a:endParaRPr lang="fr-FR" sz="51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FontTx/>
              <a:buNone/>
            </a:pPr>
            <a:endParaRPr lang="fr-FR" sz="51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buFontTx/>
              <a:buNone/>
            </a:pPr>
            <a:r>
              <a:rPr lang="fr-FR" sz="51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PROPOSITIONS DE L’UNASA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77ED504-2DB6-C84F-A3B7-A0FACAA14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53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29" y="364332"/>
            <a:ext cx="8811467" cy="42099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r>
              <a:rPr lang="fr-FR" sz="3000" dirty="0">
                <a:solidFill>
                  <a:srgbClr val="C00000"/>
                </a:solidFill>
              </a:rPr>
              <a:t>UNE PROPOSITION D’AVANTAGE </a:t>
            </a:r>
            <a:r>
              <a:rPr lang="fr-FR" sz="3000" dirty="0"/>
              <a:t>POUR LE CONTRIBUABLE</a:t>
            </a:r>
          </a:p>
          <a:p>
            <a:pPr marL="0" indent="0">
              <a:buNone/>
            </a:pPr>
            <a:endParaRPr lang="fr-FR" sz="3000" dirty="0"/>
          </a:p>
          <a:p>
            <a:pPr algn="just"/>
            <a:r>
              <a:rPr lang="fr-FR" sz="3000" dirty="0"/>
              <a:t>La  </a:t>
            </a:r>
            <a:r>
              <a:rPr lang="fr-FR" sz="3000" b="1" dirty="0">
                <a:highlight>
                  <a:srgbClr val="FFFF00"/>
                </a:highlight>
              </a:rPr>
              <a:t>PRESCRIPTION FISCALE </a:t>
            </a:r>
            <a:r>
              <a:rPr lang="fr-FR" sz="3000" dirty="0"/>
              <a:t>des dépenses déduites du résultat des déclarations ayant fait l’objet d’un CRM </a:t>
            </a:r>
          </a:p>
          <a:p>
            <a:pPr marL="0" indent="0" algn="just">
              <a:buNone/>
            </a:pPr>
            <a:r>
              <a:rPr lang="fr-FR" sz="3000" dirty="0"/>
              <a:t>(aménagement des modalités de l’EPS à prévoir)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2150F58-16A2-234A-BE34-DAF1CCBE0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4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3" y="1145286"/>
            <a:ext cx="8734040" cy="38708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3000" dirty="0"/>
              <a:t>Instauration d’une </a:t>
            </a:r>
            <a:r>
              <a:rPr lang="fr-FR" sz="3000" b="1" dirty="0">
                <a:highlight>
                  <a:srgbClr val="FFFF00"/>
                </a:highlight>
              </a:rPr>
              <a:t>OBLIGATION DE VISA </a:t>
            </a:r>
            <a:r>
              <a:rPr lang="fr-FR" sz="3000" dirty="0"/>
              <a:t>des déclarations de revenus professionnels au réel par un OGA  ou équivalent. </a:t>
            </a:r>
          </a:p>
          <a:p>
            <a:pPr marL="0" indent="0" algn="just">
              <a:buNone/>
            </a:pPr>
            <a:r>
              <a:rPr lang="fr-FR" sz="3000" dirty="0"/>
              <a:t>  </a:t>
            </a:r>
          </a:p>
          <a:p>
            <a:pPr marL="0" indent="0" algn="just">
              <a:buNone/>
            </a:pPr>
            <a:r>
              <a:rPr lang="fr-FR" sz="3000" dirty="0"/>
              <a:t>Cette obligation de visa peut aller au-delà du périmètre</a:t>
            </a:r>
          </a:p>
          <a:p>
            <a:pPr marL="0" indent="0" algn="just">
              <a:buNone/>
            </a:pPr>
            <a:r>
              <a:rPr lang="fr-FR" sz="3000" dirty="0"/>
              <a:t>actuel des régimes BA-BIC et BNC (intégrer les petites sociétés à l’IS)</a:t>
            </a:r>
          </a:p>
          <a:p>
            <a:pPr marL="0" indent="0" algn="just">
              <a:buNone/>
            </a:pPr>
            <a:r>
              <a:rPr lang="fr-FR" sz="3000" dirty="0"/>
              <a:t> 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C22F7E1-0B79-6942-A77F-A4914D463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90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D54A30-64AD-3742-9A1A-7E707D36F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2367"/>
            <a:ext cx="9144000" cy="3200355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sz="3600" dirty="0"/>
              <a:t>COMMENT VERROUILLER LE DISPOSITIF </a:t>
            </a:r>
          </a:p>
          <a:p>
            <a:pPr marL="0" indent="0" algn="ctr">
              <a:buNone/>
            </a:pPr>
            <a:r>
              <a:rPr lang="fr-FR" sz="3600" dirty="0"/>
              <a:t>ET LE RENDRE ATTRACTIF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9C9F210-DC63-1C40-A7B9-133B8FE99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07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5CDD07-B90C-0D4E-8BF5-4E8722859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u="sng" dirty="0">
                <a:solidFill>
                  <a:srgbClr val="C00000"/>
                </a:solidFill>
              </a:rPr>
              <a:t>Piste 1 :</a:t>
            </a:r>
          </a:p>
          <a:p>
            <a:pPr marL="0" indent="0">
              <a:buNone/>
            </a:pPr>
            <a:r>
              <a:rPr lang="fr-FR" sz="3200" dirty="0"/>
              <a:t>Application </a:t>
            </a:r>
            <a:r>
              <a:rPr lang="fr-FR" sz="3200" dirty="0">
                <a:highlight>
                  <a:srgbClr val="FFFF00"/>
                </a:highlight>
              </a:rPr>
              <a:t>d’une amende</a:t>
            </a:r>
            <a:r>
              <a:rPr lang="fr-FR" sz="3200" dirty="0"/>
              <a:t> en cas d’absence de visa (CRM)</a:t>
            </a:r>
          </a:p>
          <a:p>
            <a:r>
              <a:rPr lang="fr-FR" sz="3200" dirty="0"/>
              <a:t>Par exemple, une amende comparable à celle appliquée en cas d’absence de FEC ou de non-conformité du logiciel de caisse sécurisé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7973571-00BC-A446-8603-AD84E8BBF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8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A669F-2ABB-054D-84CF-BFCB795C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3844"/>
            <a:ext cx="7886700" cy="994172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NOMBRE D’ENTREPRISES INDIVIDUELLES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49FB0D-B29C-674F-BB7B-AC65522F2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700" b="1" dirty="0"/>
              <a:t>LES ENTREPRISES SOUMISES AU RÉGIME MICRO</a:t>
            </a:r>
          </a:p>
          <a:p>
            <a:pPr marL="0" indent="0">
              <a:buNone/>
            </a:pPr>
            <a:endParaRPr lang="fr-FR" sz="2700" dirty="0">
              <a:solidFill>
                <a:srgbClr val="FF0000"/>
              </a:solidFill>
            </a:endParaRPr>
          </a:p>
          <a:p>
            <a:r>
              <a:rPr lang="fr-FR" sz="2700" dirty="0"/>
              <a:t>2015	1 821 000 ENTREPRISES</a:t>
            </a:r>
          </a:p>
          <a:p>
            <a:r>
              <a:rPr lang="fr-FR" sz="2700" dirty="0"/>
              <a:t>2016	1 893 000 ENTREPRISES</a:t>
            </a:r>
          </a:p>
          <a:p>
            <a:endParaRPr lang="fr-FR" sz="2700" dirty="0"/>
          </a:p>
          <a:p>
            <a:pPr marL="0" indent="0">
              <a:buNone/>
            </a:pPr>
            <a:r>
              <a:rPr lang="fr-FR" sz="2700" dirty="0">
                <a:highlight>
                  <a:srgbClr val="FFFF00"/>
                </a:highlight>
              </a:rPr>
              <a:t>Soit une évolution de +4%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1802EBB-BCED-9644-A7DD-E293E1F26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684" y="121506"/>
            <a:ext cx="1628108" cy="114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0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EB62D-A9ED-B648-B4E9-B5D191CB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6" y="694851"/>
            <a:ext cx="8374831" cy="45719"/>
          </a:xfrm>
        </p:spPr>
        <p:txBody>
          <a:bodyPr>
            <a:normAutofit fontScale="90000"/>
          </a:bodyPr>
          <a:lstStyle/>
          <a:p>
            <a:br>
              <a:rPr lang="fr-FR" sz="3200" dirty="0"/>
            </a:br>
            <a:r>
              <a:rPr lang="fr-FR" b="1" dirty="0">
                <a:solidFill>
                  <a:srgbClr val="C00000"/>
                </a:solidFill>
              </a:rPr>
              <a:t>AVANTAGES ET INCONVENIENT DE LA PISTE 1 </a:t>
            </a:r>
            <a:br>
              <a:rPr lang="fr-FR" b="1" dirty="0">
                <a:solidFill>
                  <a:srgbClr val="C00000"/>
                </a:solidFill>
              </a:rPr>
            </a:b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A2013-1204-4B47-9703-7D3A23853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6" y="1519177"/>
            <a:ext cx="8734870" cy="3055109"/>
          </a:xfrm>
        </p:spPr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fr-FR" sz="3000" dirty="0">
                <a:highlight>
                  <a:srgbClr val="FFFF00"/>
                </a:highlight>
              </a:rPr>
              <a:t>AVANTAGES : </a:t>
            </a:r>
            <a:endParaRPr lang="fr-FR" sz="3000" dirty="0"/>
          </a:p>
          <a:p>
            <a:r>
              <a:rPr lang="fr-FR" sz="3000" dirty="0"/>
              <a:t>Elle permet aux OGA de conserver des adhérents</a:t>
            </a:r>
          </a:p>
          <a:p>
            <a:r>
              <a:rPr lang="fr-FR" sz="3000" dirty="0"/>
              <a:t>Pas de coût pour l’Etat</a:t>
            </a:r>
          </a:p>
          <a:p>
            <a:pPr marL="0" indent="0">
              <a:buNone/>
            </a:pPr>
            <a:r>
              <a:rPr lang="fr-FR" sz="3000" dirty="0">
                <a:highlight>
                  <a:srgbClr val="FFFF00"/>
                </a:highlight>
              </a:rPr>
              <a:t>INCONVENIENT</a:t>
            </a:r>
            <a:r>
              <a:rPr lang="fr-FR" sz="3000" dirty="0"/>
              <a:t> : c’est encore une mesure de sanction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2252B2-8CD1-024D-BCE8-CB565B8CF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471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04135-D4E1-2C40-9942-ACB0AC2E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171450"/>
            <a:ext cx="6836221" cy="888132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C00000"/>
                </a:solidFill>
              </a:rPr>
              <a:t>2</a:t>
            </a:r>
            <a:r>
              <a:rPr lang="fr-FR" b="1" baseline="30000" dirty="0">
                <a:solidFill>
                  <a:srgbClr val="C00000"/>
                </a:solidFill>
              </a:rPr>
              <a:t>e</a:t>
            </a:r>
            <a:r>
              <a:rPr lang="fr-FR" b="1" dirty="0">
                <a:solidFill>
                  <a:srgbClr val="C00000"/>
                </a:solidFill>
              </a:rPr>
              <a:t> PISTE : MISE EN PLACE D’UN DISPOSITIF </a:t>
            </a:r>
            <a:br>
              <a:rPr lang="fr-FR" b="1" dirty="0">
                <a:solidFill>
                  <a:srgbClr val="C00000"/>
                </a:solidFill>
              </a:rPr>
            </a:br>
            <a:r>
              <a:rPr lang="fr-FR" b="1" dirty="0">
                <a:solidFill>
                  <a:srgbClr val="C00000"/>
                </a:solidFill>
              </a:rPr>
              <a:t>BASÉ SUR DES INCITATIONS FINANCIÈRES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987575"/>
            <a:ext cx="9036496" cy="3730720"/>
          </a:xfrm>
        </p:spPr>
        <p:txBody>
          <a:bodyPr/>
          <a:lstStyle/>
          <a:p>
            <a:pPr marL="0" indent="0">
              <a:buNone/>
            </a:pPr>
            <a:endParaRPr lang="fr-FR" sz="32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FR" sz="32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fr-FR" sz="3200" dirty="0"/>
              <a:t>1</a:t>
            </a:r>
            <a:r>
              <a:rPr lang="fr-FR" sz="3200" baseline="30000" dirty="0"/>
              <a:t>e</a:t>
            </a:r>
            <a:r>
              <a:rPr lang="fr-FR" sz="3200" dirty="0"/>
              <a:t> proposition d’incitation :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Instauration d’un </a:t>
            </a:r>
            <a:r>
              <a:rPr lang="fr-FR" sz="3200" b="1" dirty="0">
                <a:highlight>
                  <a:srgbClr val="FFFF00"/>
                </a:highlight>
              </a:rPr>
              <a:t>ABATTEMENT DE 10% POUR FRAIS PROFESSIONNELS</a:t>
            </a:r>
            <a:r>
              <a:rPr lang="fr-FR" sz="3200" dirty="0">
                <a:highlight>
                  <a:srgbClr val="FFFF00"/>
                </a:highlight>
              </a:rPr>
              <a:t> </a:t>
            </a:r>
            <a:r>
              <a:rPr lang="fr-FR" sz="3200" dirty="0"/>
              <a:t>sur les revenus BA-BIC-BNC professionnels 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58DFCE0-0688-7140-89B8-86BF55DE4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46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04135-D4E1-2C40-9942-ACB0AC2E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171450"/>
            <a:ext cx="8928992" cy="1104156"/>
          </a:xfrm>
        </p:spPr>
        <p:txBody>
          <a:bodyPr>
            <a:normAutofit fontScale="90000"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  </a:t>
            </a:r>
            <a:br>
              <a:rPr lang="fr-FR" sz="3200" dirty="0">
                <a:solidFill>
                  <a:srgbClr val="FF0000"/>
                </a:solidFill>
              </a:rPr>
            </a:br>
            <a:br>
              <a:rPr lang="fr-FR" sz="3200" dirty="0">
                <a:solidFill>
                  <a:srgbClr val="FF0000"/>
                </a:solidFill>
              </a:rPr>
            </a:br>
            <a:br>
              <a:rPr lang="fr-FR" sz="3200" dirty="0">
                <a:solidFill>
                  <a:srgbClr val="FF0000"/>
                </a:solidFill>
              </a:rPr>
            </a:br>
            <a:br>
              <a:rPr lang="fr-FR" sz="3200" dirty="0">
                <a:solidFill>
                  <a:srgbClr val="FF0000"/>
                </a:solidFill>
              </a:rPr>
            </a:br>
            <a:br>
              <a:rPr lang="fr-FR" sz="3200" dirty="0">
                <a:solidFill>
                  <a:srgbClr val="FF0000"/>
                </a:solidFill>
              </a:rPr>
            </a:b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155" y="1041722"/>
            <a:ext cx="8848846" cy="33032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dirty="0"/>
              <a:t>LES MODALITÉS : </a:t>
            </a:r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/>
              <a:t>Cet abattement est </a:t>
            </a:r>
            <a:r>
              <a:rPr lang="fr-FR" sz="3200" b="1" dirty="0"/>
              <a:t>conditionné à l’adhésion </a:t>
            </a:r>
            <a:r>
              <a:rPr lang="fr-FR" sz="3200" dirty="0"/>
              <a:t>à un OGA ou équivalent</a:t>
            </a:r>
          </a:p>
          <a:p>
            <a:endParaRPr lang="fr-FR" sz="3200" dirty="0"/>
          </a:p>
          <a:p>
            <a:r>
              <a:rPr lang="fr-FR" sz="3200" dirty="0"/>
              <a:t>Il est aligné sur </a:t>
            </a:r>
            <a:r>
              <a:rPr lang="fr-FR" sz="3200" b="1" dirty="0"/>
              <a:t>l’abattement  des salaires article 62</a:t>
            </a:r>
            <a:r>
              <a:rPr lang="fr-FR" sz="3200" dirty="0"/>
              <a:t> (mêmes règles, même plafond)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50F6E00-C104-E04E-A153-541E3912A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008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88" y="558786"/>
            <a:ext cx="8828025" cy="4025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r>
              <a:rPr lang="fr-FR" sz="3000" dirty="0"/>
              <a:t>Cet abattement couvre les dépenses à caractère professionnel telles que que le trajet domicile - travail (qui ne sont dès lors plus déductibles du résultat professionnel).</a:t>
            </a:r>
          </a:p>
          <a:p>
            <a:pPr marL="0" indent="0" algn="just">
              <a:buNone/>
            </a:pPr>
            <a:endParaRPr lang="fr-FR" sz="3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EBE26E3-BB61-6F4E-8B65-823D4C289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11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8DFB6A-5A1B-7B4D-A367-0A49945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88" y="558786"/>
            <a:ext cx="8828025" cy="4025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endParaRPr lang="fr-FR" sz="3000" dirty="0"/>
          </a:p>
          <a:p>
            <a:pPr marL="0" indent="0" algn="just">
              <a:buNone/>
            </a:pPr>
            <a:r>
              <a:rPr lang="fr-FR" sz="3000" dirty="0"/>
              <a:t>Il faut soumettre également à la condition de visa,  </a:t>
            </a:r>
            <a:r>
              <a:rPr lang="fr-FR" sz="3000" b="1" dirty="0">
                <a:solidFill>
                  <a:srgbClr val="C00000"/>
                </a:solidFill>
              </a:rPr>
              <a:t>le bénéfice de l’abattement forfaitaire de 10% pour frais professionnels des dirigeants majoritaires des petites entreprises sous forme de société ou en EIRL à l’IS 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2AA30BF-5752-7848-BE7F-60B9C0FD3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10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EB62D-A9ED-B648-B4E9-B5D191CB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71450"/>
            <a:ext cx="9108504" cy="816124"/>
          </a:xfrm>
        </p:spPr>
        <p:txBody>
          <a:bodyPr>
            <a:normAutofit fontScale="90000"/>
          </a:bodyPr>
          <a:lstStyle/>
          <a:p>
            <a:br>
              <a:rPr lang="fr-FR" sz="2700" b="1" dirty="0">
                <a:solidFill>
                  <a:srgbClr val="C00000"/>
                </a:solidFill>
              </a:rPr>
            </a:br>
            <a:br>
              <a:rPr lang="fr-FR" sz="2700" b="1" dirty="0">
                <a:solidFill>
                  <a:srgbClr val="C00000"/>
                </a:solidFill>
              </a:rPr>
            </a:br>
            <a:r>
              <a:rPr lang="fr-FR" b="1" dirty="0">
                <a:solidFill>
                  <a:srgbClr val="C00000"/>
                </a:solidFill>
              </a:rPr>
              <a:t>AVANTAGE ET INCONVENIENT DE LA PISTE 2 </a:t>
            </a:r>
            <a:br>
              <a:rPr lang="fr-FR" b="1" dirty="0">
                <a:solidFill>
                  <a:srgbClr val="C00000"/>
                </a:solidFill>
              </a:rPr>
            </a:br>
            <a:r>
              <a:rPr lang="fr-FR" b="1" dirty="0">
                <a:solidFill>
                  <a:srgbClr val="C00000"/>
                </a:solidFill>
              </a:rPr>
              <a:t>ABATTEMENT 10%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A2013-1204-4B47-9703-7D3A23853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sz="3200" dirty="0">
                <a:highlight>
                  <a:srgbClr val="FFFF00"/>
                </a:highlight>
              </a:rPr>
              <a:t>AVANTAGE</a:t>
            </a:r>
            <a:r>
              <a:rPr lang="fr-FR" sz="3200" dirty="0"/>
              <a:t> : c’est un dispositif incitatif</a:t>
            </a:r>
          </a:p>
          <a:p>
            <a:endParaRPr lang="fr-FR" sz="3200" dirty="0"/>
          </a:p>
          <a:p>
            <a:r>
              <a:rPr lang="fr-FR" sz="3200" dirty="0">
                <a:highlight>
                  <a:srgbClr val="FFFF00"/>
                </a:highlight>
              </a:rPr>
              <a:t>INCONVENIENT</a:t>
            </a:r>
            <a:r>
              <a:rPr lang="fr-FR" sz="3200" dirty="0"/>
              <a:t> : Perte de recettes pour l’Etat d’environ 75/100 m€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D9804F3-FD86-5D4D-B321-6AB5CE080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78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01B25-733C-D949-8837-706517635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92956"/>
            <a:ext cx="7393781" cy="475060"/>
          </a:xfrm>
        </p:spPr>
        <p:txBody>
          <a:bodyPr>
            <a:normAutofit fontScale="90000"/>
          </a:bodyPr>
          <a:lstStyle/>
          <a:p>
            <a:br>
              <a:rPr lang="fr-FR" sz="3000" b="1" dirty="0">
                <a:solidFill>
                  <a:srgbClr val="C00000"/>
                </a:solidFill>
              </a:rPr>
            </a:br>
            <a:r>
              <a:rPr lang="fr-FR" b="1" dirty="0">
                <a:solidFill>
                  <a:srgbClr val="C00000"/>
                </a:solidFill>
              </a:rPr>
              <a:t>PISTE 2 – 2e PROPOSITION  : L’EXONERATION D’IR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5E1396-9C04-9C41-ABF0-501AB2F0F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3200" dirty="0">
              <a:solidFill>
                <a:srgbClr val="FF0000"/>
              </a:solidFill>
            </a:endParaRPr>
          </a:p>
          <a:p>
            <a:pPr algn="just"/>
            <a:r>
              <a:rPr lang="fr-FR" sz="3200" dirty="0">
                <a:highlight>
                  <a:srgbClr val="FFFF00"/>
                </a:highlight>
              </a:rPr>
              <a:t>EXONERER D’IMPÔT sur les revenus un maximum de 25% du résultat </a:t>
            </a:r>
            <a:r>
              <a:rPr lang="fr-FR" sz="3200" dirty="0"/>
              <a:t>des entreprises adhérentes à un OGA, tant que ce revenu n’est pas prélevé par l’exploitant.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9AA3ADF-1CBC-B54A-A398-D94EE62B8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92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5E1396-9C04-9C41-ABF0-501AB2F0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673799"/>
            <a:ext cx="8662736" cy="34290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sz="3000" dirty="0"/>
              <a:t>L’exonération ne concerne pas les cotisations sociales. </a:t>
            </a:r>
          </a:p>
          <a:p>
            <a:pPr marL="0" indent="0">
              <a:buNone/>
            </a:pPr>
            <a:endParaRPr lang="fr-FR" sz="3000" dirty="0"/>
          </a:p>
          <a:p>
            <a:pPr>
              <a:buFont typeface="Wingdings" pitchFamily="2" charset="2"/>
              <a:buChar char="Ø"/>
            </a:pPr>
            <a:r>
              <a:rPr lang="fr-FR" sz="3000" dirty="0"/>
              <a:t>En cas de prélèvement ultérieur sur le compte de « réserves règlementées », le prélèvement sera soumis à l’IRPP.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611A338-577F-4F40-A77D-E6A368682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00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68A837-3C07-424F-A0A4-E602E5A7F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2" y="471488"/>
            <a:ext cx="8843615" cy="4116487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>
                <a:highlight>
                  <a:srgbClr val="FFFF00"/>
                </a:highlight>
              </a:rPr>
              <a:t>AVANTAGES</a:t>
            </a:r>
          </a:p>
          <a:p>
            <a:pPr marL="0" indent="0">
              <a:buNone/>
            </a:pPr>
            <a:endParaRPr lang="fr-FR" dirty="0"/>
          </a:p>
          <a:p>
            <a:pPr algn="just"/>
            <a:r>
              <a:rPr lang="fr-FR" sz="3000" dirty="0"/>
              <a:t>Cette mesure </a:t>
            </a:r>
            <a:r>
              <a:rPr lang="fr-FR" sz="3000" b="1" dirty="0"/>
              <a:t>répond à une large demande </a:t>
            </a:r>
            <a:r>
              <a:rPr lang="fr-FR" sz="3000" dirty="0"/>
              <a:t>des entreprises imposées à l’IR</a:t>
            </a:r>
          </a:p>
          <a:p>
            <a:pPr algn="just"/>
            <a:r>
              <a:rPr lang="fr-FR" sz="3000" dirty="0"/>
              <a:t>Elle permet de </a:t>
            </a:r>
            <a:r>
              <a:rPr lang="fr-FR" sz="3000" b="1" dirty="0"/>
              <a:t>renforcer les fonds propres </a:t>
            </a:r>
            <a:r>
              <a:rPr lang="fr-FR" sz="3000" dirty="0"/>
              <a:t>des entreprises</a:t>
            </a:r>
          </a:p>
          <a:p>
            <a:pPr algn="just"/>
            <a:r>
              <a:rPr lang="fr-FR" sz="3000" dirty="0"/>
              <a:t>Elle est  « </a:t>
            </a:r>
            <a:r>
              <a:rPr lang="fr-FR" sz="3000" b="1" dirty="0"/>
              <a:t>dans l’air du temps </a:t>
            </a:r>
            <a:r>
              <a:rPr lang="fr-FR" sz="3000" dirty="0"/>
              <a:t>» : plusieurs amendements ont déjà été déposés dans ce sens dans le cadre du PLF 2019, mais rejetés lors des débats.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579D960-018B-B145-AD1B-6113A960C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27397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28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3E97F-5FE6-014A-9A15-4173000CF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685800"/>
            <a:ext cx="8529638" cy="4168378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>
                <a:highlight>
                  <a:srgbClr val="FFFF00"/>
                </a:highlight>
              </a:rPr>
              <a:t>INCONVENIENTS :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dirty="0"/>
              <a:t>- Son coût budgétaire  de 1,5 à 2 milliards</a:t>
            </a:r>
          </a:p>
          <a:p>
            <a:pPr marL="0" indent="0">
              <a:buNone/>
            </a:pPr>
            <a:r>
              <a:rPr lang="fr-FR" sz="3200" dirty="0"/>
              <a:t>Mais il faut nuancer cette estimation car </a:t>
            </a:r>
            <a:r>
              <a:rPr lang="fr-FR" sz="3200" dirty="0">
                <a:solidFill>
                  <a:srgbClr val="C00000"/>
                </a:solidFill>
              </a:rPr>
              <a:t>ce coût est temporaire </a:t>
            </a:r>
            <a:r>
              <a:rPr lang="fr-FR" sz="3200" dirty="0"/>
              <a:t> : l’impôt est dû en cas de prélèvement des mises en réserve. </a:t>
            </a:r>
          </a:p>
          <a:p>
            <a:pPr marL="0" indent="0">
              <a:buNone/>
            </a:pPr>
            <a:r>
              <a:rPr lang="fr-FR" sz="3200" dirty="0"/>
              <a:t>- N’intègre pas les petites sociétés à l’IS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87CE4AD-C058-A145-85C7-510EC34F1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991" y="138113"/>
            <a:ext cx="1553801" cy="109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8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98DA73-9903-1E4C-AD22-D31D963F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559" y="1949179"/>
            <a:ext cx="8594203" cy="3072816"/>
          </a:xfrm>
        </p:spPr>
        <p:txBody>
          <a:bodyPr>
            <a:normAutofit/>
          </a:bodyPr>
          <a:lstStyle/>
          <a:p>
            <a:r>
              <a:rPr lang="fr-FR" sz="2700" dirty="0"/>
              <a:t>EN 2015		1 794 000</a:t>
            </a:r>
          </a:p>
          <a:p>
            <a:r>
              <a:rPr lang="fr-FR" sz="2700" dirty="0"/>
              <a:t>EN 2016		1 769 000</a:t>
            </a:r>
          </a:p>
          <a:p>
            <a:pPr marL="0" indent="0">
              <a:buNone/>
            </a:pPr>
            <a:r>
              <a:rPr lang="fr-FR" sz="2700" dirty="0"/>
              <a:t>Soit  une évolution de -1,6% dont adhérents OGA :</a:t>
            </a:r>
          </a:p>
          <a:p>
            <a:r>
              <a:rPr lang="fr-FR" sz="2700" dirty="0"/>
              <a:t>2015	1 434 000</a:t>
            </a:r>
          </a:p>
          <a:p>
            <a:r>
              <a:rPr lang="fr-FR" sz="2700" dirty="0"/>
              <a:t>2016	1 447 000</a:t>
            </a:r>
          </a:p>
          <a:p>
            <a:pPr marL="0" indent="0">
              <a:buNone/>
            </a:pPr>
            <a:r>
              <a:rPr lang="fr-FR" sz="2700" dirty="0">
                <a:highlight>
                  <a:srgbClr val="FFFF00"/>
                </a:highlight>
              </a:rPr>
              <a:t>Soit une évolution de +1%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F19EA1-B930-EE4C-866E-691E0A1FAB45}"/>
              </a:ext>
            </a:extLst>
          </p:cNvPr>
          <p:cNvSpPr/>
          <p:nvPr/>
        </p:nvSpPr>
        <p:spPr>
          <a:xfrm>
            <a:off x="0" y="329879"/>
            <a:ext cx="727469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300" dirty="0">
                <a:solidFill>
                  <a:srgbClr val="FF0000"/>
                </a:solidFill>
              </a:rPr>
              <a:t>NOMBRE D’ENTREPRISES INDIVIDUELLES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07B25C-2A81-2448-A89E-1A6317535E75}"/>
              </a:ext>
            </a:extLst>
          </p:cNvPr>
          <p:cNvSpPr/>
          <p:nvPr/>
        </p:nvSpPr>
        <p:spPr>
          <a:xfrm>
            <a:off x="419555" y="1356805"/>
            <a:ext cx="731289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700" b="1" dirty="0"/>
              <a:t>LES ENTREPRISES SOUMISES AU RÉGIME DU REEL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EE375EE-A570-164C-B6A9-B1433C579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1505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7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08517-D488-E043-8EC6-F318AC8D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47241"/>
            <a:ext cx="6776254" cy="920776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NOMBRE D’ENTREPRISES SOUMISES À L’IS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A3DF31-7393-0546-8B8F-F56EA7556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000" dirty="0"/>
              <a:t>EN 2015	 2 020 000</a:t>
            </a:r>
          </a:p>
          <a:p>
            <a:r>
              <a:rPr lang="fr-FR" sz="3000" dirty="0"/>
              <a:t>EN 2016	 2 098 000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r>
              <a:rPr lang="fr-FR" sz="3000" dirty="0">
                <a:highlight>
                  <a:srgbClr val="FFFF00"/>
                </a:highlight>
              </a:rPr>
              <a:t>Soit une évolution de + 3,9%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BF01EA5-EED0-284B-8E0A-ECAD76DCB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1505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6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87646-72CF-8448-A24A-A67AFB9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9" y="121505"/>
            <a:ext cx="7296289" cy="124182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REVENUS 2016 DECLARÉS PAR LES INDÉPENDANTS BA BIC BNC PROFESSIONNELS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A1D94-1779-874C-B6E6-97F726DED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700" b="1" dirty="0"/>
              <a:t>ADHÉRENTS OGA		</a:t>
            </a:r>
          </a:p>
          <a:p>
            <a:r>
              <a:rPr lang="fr-FR" sz="2700" dirty="0"/>
              <a:t>REVENUS EXONÉRÉS 	1,46 M€ (43 000 ADHTS)</a:t>
            </a:r>
          </a:p>
          <a:p>
            <a:r>
              <a:rPr lang="fr-FR" sz="2700" dirty="0"/>
              <a:t>REVENUS IMPOSABLES	47,4 M€ (1 159 000  ADHTS)</a:t>
            </a:r>
          </a:p>
          <a:p>
            <a:r>
              <a:rPr lang="fr-FR" sz="2700" dirty="0"/>
              <a:t>DEFICIT -1,7M€ (147 000 ADHTS)</a:t>
            </a:r>
          </a:p>
          <a:p>
            <a:endParaRPr lang="fr-FR" sz="2700" dirty="0"/>
          </a:p>
          <a:p>
            <a:r>
              <a:rPr lang="fr-FR" sz="2700" dirty="0"/>
              <a:t>TOTAL 47,12 M€</a:t>
            </a:r>
          </a:p>
          <a:p>
            <a:pPr marL="0" indent="0">
              <a:buNone/>
            </a:pPr>
            <a:r>
              <a:rPr lang="fr-FR" sz="2700" dirty="0"/>
              <a:t>Soit une évolution de -0,8% par rapport à 2015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0097742-83F0-B94E-BBFE-8AE98A00C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1505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4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87646-72CF-8448-A24A-A67AFB9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10" y="121505"/>
            <a:ext cx="7982915" cy="938138"/>
          </a:xfrm>
        </p:spPr>
        <p:txBody>
          <a:bodyPr>
            <a:normAutofit/>
          </a:bodyPr>
          <a:lstStyle/>
          <a:p>
            <a:r>
              <a:rPr lang="fr-FR" sz="2700" b="1" dirty="0">
                <a:solidFill>
                  <a:srgbClr val="FF0000"/>
                </a:solidFill>
              </a:rPr>
              <a:t>REVENUS 2016 DECLARÉS PAR LES INDÉPENDANTS </a:t>
            </a:r>
            <a:br>
              <a:rPr lang="fr-FR" sz="2700" b="1" dirty="0">
                <a:solidFill>
                  <a:srgbClr val="FF0000"/>
                </a:solidFill>
              </a:rPr>
            </a:br>
            <a:r>
              <a:rPr lang="fr-FR" sz="2700" b="1" dirty="0">
                <a:solidFill>
                  <a:srgbClr val="FF0000"/>
                </a:solidFill>
              </a:rPr>
              <a:t>BA BIC BNC NON PROFESSIONNELS ET MEUBLÉS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A1D94-1779-874C-B6E6-97F726DE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09" y="1354238"/>
            <a:ext cx="8450141" cy="3278484"/>
          </a:xfrm>
        </p:spPr>
        <p:txBody>
          <a:bodyPr/>
          <a:lstStyle/>
          <a:p>
            <a:pPr marL="0" indent="0">
              <a:buNone/>
            </a:pPr>
            <a:r>
              <a:rPr lang="fr-FR" sz="2700" b="1" dirty="0"/>
              <a:t>ADHÉRENTS OGA</a:t>
            </a:r>
            <a:r>
              <a:rPr lang="fr-FR" sz="2700" dirty="0"/>
              <a:t>		</a:t>
            </a:r>
          </a:p>
          <a:p>
            <a:r>
              <a:rPr lang="fr-FR" sz="2700" dirty="0"/>
              <a:t>REVENUS EXONÉRÉS 	20 m€(1200 ADHTS)</a:t>
            </a:r>
          </a:p>
          <a:p>
            <a:r>
              <a:rPr lang="fr-FR" sz="2700" dirty="0"/>
              <a:t>REVENUS IMPOSABLES	556 m€ (45 000 ADHTS)</a:t>
            </a:r>
          </a:p>
          <a:p>
            <a:r>
              <a:rPr lang="fr-FR" sz="2700" dirty="0"/>
              <a:t>DEFICIT -218,4 m€  (51 700 ADHTS)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700" dirty="0">
                <a:highlight>
                  <a:srgbClr val="FFFF00"/>
                </a:highlight>
              </a:rPr>
              <a:t>soit une évolution de +8% par rapport à 2015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2AE5B88-7E9B-9443-864C-8D799CCFE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667" y="121506"/>
            <a:ext cx="1591125" cy="112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8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87646-72CF-8448-A24A-A67AFB9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92"/>
            <a:ext cx="8515350" cy="994172"/>
          </a:xfrm>
        </p:spPr>
        <p:txBody>
          <a:bodyPr>
            <a:normAutofit/>
          </a:bodyPr>
          <a:lstStyle/>
          <a:p>
            <a:r>
              <a:rPr lang="fr-FR" sz="2700" b="1" dirty="0">
                <a:solidFill>
                  <a:srgbClr val="FF0000"/>
                </a:solidFill>
              </a:rPr>
              <a:t>REVENUS 2016 DECLARÉS PAR LES INDÉPENDANTS </a:t>
            </a:r>
            <a:br>
              <a:rPr lang="fr-FR" sz="2700" b="1" dirty="0">
                <a:solidFill>
                  <a:srgbClr val="FF0000"/>
                </a:solidFill>
              </a:rPr>
            </a:br>
            <a:r>
              <a:rPr lang="fr-FR" sz="2700" b="1" dirty="0">
                <a:solidFill>
                  <a:srgbClr val="FF0000"/>
                </a:solidFill>
              </a:rPr>
              <a:t>BA BIC BNC NON PROFESSIONNELS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A1D94-1779-874C-B6E6-97F726DE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1369219"/>
            <a:ext cx="9483634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700" b="1" dirty="0"/>
              <a:t>NON ADHÉRENTS OGA</a:t>
            </a:r>
            <a:r>
              <a:rPr lang="fr-FR" dirty="0"/>
              <a:t>		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3200" dirty="0"/>
              <a:t>REVENUS EXONÉRÉS 	6,3 m€ </a:t>
            </a:r>
            <a:r>
              <a:rPr lang="fr-FR" sz="2800" dirty="0"/>
              <a:t>(440 CONTRIBUABLES )</a:t>
            </a:r>
          </a:p>
          <a:p>
            <a:r>
              <a:rPr lang="fr-FR" sz="3200" dirty="0"/>
              <a:t>REVENUS IMPOSABLES	179 m€ </a:t>
            </a:r>
            <a:r>
              <a:rPr lang="fr-FR" sz="2800" dirty="0"/>
              <a:t>(33 950 CONTRIBUABLES)</a:t>
            </a:r>
          </a:p>
          <a:p>
            <a:r>
              <a:rPr lang="fr-FR" sz="3200" dirty="0"/>
              <a:t>DEFICIT  -384 m€ </a:t>
            </a:r>
            <a:r>
              <a:rPr lang="fr-FR" sz="2800" dirty="0"/>
              <a:t>(84 900 CONTRIBUABLES)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EA3DA9E-D816-3C47-9A30-F30A6FBFB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1505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87646-72CF-8448-A24A-A67AFB9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9" y="557349"/>
            <a:ext cx="7407288" cy="57118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REVENUS 2016 DECLARÉS PAR LES INDEPENDANTS PROFESSIONNELS ET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MEUBLÉS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A1D94-1779-874C-B6E6-97F726DE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27" y="1369219"/>
            <a:ext cx="8116024" cy="3648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700" b="1" dirty="0"/>
              <a:t>NON ADHÉRENTS OGA</a:t>
            </a:r>
            <a:r>
              <a:rPr lang="fr-FR" sz="2700" dirty="0"/>
              <a:t>		</a:t>
            </a:r>
          </a:p>
          <a:p>
            <a:r>
              <a:rPr lang="fr-FR" sz="2400" dirty="0"/>
              <a:t>REVENUS EXONÉRÉS 	0,33M€ (16 400 CONTRIBUABLES)</a:t>
            </a:r>
          </a:p>
          <a:p>
            <a:r>
              <a:rPr lang="fr-FR" sz="2400" dirty="0"/>
              <a:t>REVENUS IMPOSABLES	2,1M€ (142 900 CONTRIBUABLES )</a:t>
            </a:r>
          </a:p>
          <a:p>
            <a:r>
              <a:rPr lang="fr-FR" sz="2400" dirty="0"/>
              <a:t>DEFICIT –0,7M€ (147 000 CONTRIBUABLES</a:t>
            </a:r>
            <a:r>
              <a:rPr lang="fr-FR" sz="2700" dirty="0"/>
              <a:t>)</a:t>
            </a:r>
          </a:p>
          <a:p>
            <a:endParaRPr lang="fr-FR" sz="2700" dirty="0"/>
          </a:p>
          <a:p>
            <a:r>
              <a:rPr lang="fr-FR" sz="2700" dirty="0"/>
              <a:t>TOTAL 1,7 M€ (203 000 CONTRIBUABLES)</a:t>
            </a:r>
          </a:p>
          <a:p>
            <a:pPr marL="0" indent="0">
              <a:buNone/>
            </a:pPr>
            <a:r>
              <a:rPr lang="fr-FR" sz="2700" dirty="0"/>
              <a:t>- 8% PAR RAPPORT À 2015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13130C4-4475-F24C-A71C-DBD90389C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7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54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E5A03-88DF-4D41-B221-E458BDA6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8" y="635726"/>
            <a:ext cx="7424706" cy="63229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TOTAL DES REVENUS AYANT SUBI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LA MAJORATION DE 1,25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DB1516-1628-514E-92CA-F3A128AC4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08" y="1369219"/>
            <a:ext cx="8833235" cy="3263504"/>
          </a:xfrm>
        </p:spPr>
        <p:txBody>
          <a:bodyPr>
            <a:normAutofit/>
          </a:bodyPr>
          <a:lstStyle/>
          <a:p>
            <a:endParaRPr lang="fr-FR" sz="3000" dirty="0"/>
          </a:p>
          <a:p>
            <a:r>
              <a:rPr lang="fr-FR" sz="3000" dirty="0"/>
              <a:t>2,3 M€</a:t>
            </a:r>
          </a:p>
          <a:p>
            <a:pPr marL="0" indent="0">
              <a:buNone/>
            </a:pPr>
            <a:endParaRPr lang="fr-FR" sz="3000" dirty="0"/>
          </a:p>
          <a:p>
            <a:r>
              <a:rPr lang="fr-FR" sz="3000" dirty="0"/>
              <a:t>4,6% DES REVENUS IMPOSABLES DES INDÉPENDANTS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9E41FAB-0BB4-BE4E-B8ED-4D9855626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127397"/>
            <a:ext cx="1763454" cy="124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93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</TotalTime>
  <Words>613</Words>
  <Application>Microsoft Macintosh PowerPoint</Application>
  <PresentationFormat>Affichage à l'écran (16:9)</PresentationFormat>
  <Paragraphs>168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Thème Office</vt:lpstr>
      <vt:lpstr>CONTEXTE ET EVOLUTION DES MISSIONS DES OGA</vt:lpstr>
      <vt:lpstr>NOMBRE D’ENTREPRISES INDIVIDUELLES </vt:lpstr>
      <vt:lpstr>Présentation PowerPoint</vt:lpstr>
      <vt:lpstr>NOMBRE D’ENTREPRISES SOUMISES À L’IS</vt:lpstr>
      <vt:lpstr>REVENUS 2016 DECLARÉS PAR LES INDÉPENDANTS BA BIC BNC PROFESSIONNELS</vt:lpstr>
      <vt:lpstr>REVENUS 2016 DECLARÉS PAR LES INDÉPENDANTS  BA BIC BNC NON PROFESSIONNELS ET MEUBLÉS</vt:lpstr>
      <vt:lpstr>REVENUS 2016 DECLARÉS PAR LES INDÉPENDANTS  BA BIC BNC NON PROFESSIONNELS</vt:lpstr>
      <vt:lpstr>REVENUS 2016 DECLARÉS PAR LES INDEPENDANTS PROFESSIONNELS ET  MEUBLÉS</vt:lpstr>
      <vt:lpstr>TOTAL DES REVENUS AYANT SUBI  LA MAJORATION DE 1,25</vt:lpstr>
      <vt:lpstr>NOMBRE DE CONTRÔLES FISCAUX  EXTERNES </vt:lpstr>
      <vt:lpstr>NOMBRE DE CONTRÔLES SUR PIÈCES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AVANTAGES ET INCONVENIENT DE LA PISTE 1  </vt:lpstr>
      <vt:lpstr> 2e PISTE : MISE EN PLACE D’UN DISPOSITIF  BASÉ SUR DES INCITATIONS FINANCIÈRES</vt:lpstr>
      <vt:lpstr>       </vt:lpstr>
      <vt:lpstr>Présentation PowerPoint</vt:lpstr>
      <vt:lpstr>Présentation PowerPoint</vt:lpstr>
      <vt:lpstr>  AVANTAGE ET INCONVENIENT DE LA PISTE 2  ABATTEMENT 10%</vt:lpstr>
      <vt:lpstr> PISTE 2 – 2e PROPOSITION  : L’EXONERATION D’IR </vt:lpstr>
      <vt:lpstr>Présentation PowerPoint</vt:lpstr>
      <vt:lpstr>Présentation PowerPoint</vt:lpstr>
      <vt:lpstr>Présentation PowerPoint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Bechir CHEBBAH</dc:creator>
  <cp:lastModifiedBy>Isabelle Rollet</cp:lastModifiedBy>
  <cp:revision>31</cp:revision>
  <dcterms:created xsi:type="dcterms:W3CDTF">2018-11-07T05:46:59Z</dcterms:created>
  <dcterms:modified xsi:type="dcterms:W3CDTF">2018-11-29T14:32:14Z</dcterms:modified>
</cp:coreProperties>
</file>