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tiff" ContentType="image/tiff"/>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ppt/tags/tag20.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74" r:id="rId1"/>
  </p:sldMasterIdLst>
  <p:notesMasterIdLst>
    <p:notesMasterId r:id="rId91"/>
  </p:notesMasterIdLst>
  <p:handoutMasterIdLst>
    <p:handoutMasterId r:id="rId92"/>
  </p:handoutMasterIdLst>
  <p:sldIdLst>
    <p:sldId id="312" r:id="rId2"/>
    <p:sldId id="258" r:id="rId3"/>
    <p:sldId id="439" r:id="rId4"/>
    <p:sldId id="288" r:id="rId5"/>
    <p:sldId id="389" r:id="rId6"/>
    <p:sldId id="440" r:id="rId7"/>
    <p:sldId id="484" r:id="rId8"/>
    <p:sldId id="412" r:id="rId9"/>
    <p:sldId id="441" r:id="rId10"/>
    <p:sldId id="502" r:id="rId11"/>
    <p:sldId id="505" r:id="rId12"/>
    <p:sldId id="504" r:id="rId13"/>
    <p:sldId id="521" r:id="rId14"/>
    <p:sldId id="523" r:id="rId15"/>
    <p:sldId id="506" r:id="rId16"/>
    <p:sldId id="490" r:id="rId17"/>
    <p:sldId id="491" r:id="rId18"/>
    <p:sldId id="492" r:id="rId19"/>
    <p:sldId id="507" r:id="rId20"/>
    <p:sldId id="442" r:id="rId21"/>
    <p:sldId id="443" r:id="rId22"/>
    <p:sldId id="526" r:id="rId23"/>
    <p:sldId id="496" r:id="rId24"/>
    <p:sldId id="497" r:id="rId25"/>
    <p:sldId id="498" r:id="rId26"/>
    <p:sldId id="499" r:id="rId27"/>
    <p:sldId id="501" r:id="rId28"/>
    <p:sldId id="500" r:id="rId29"/>
    <p:sldId id="527" r:id="rId30"/>
    <p:sldId id="528" r:id="rId31"/>
    <p:sldId id="529" r:id="rId32"/>
    <p:sldId id="530" r:id="rId33"/>
    <p:sldId id="531" r:id="rId34"/>
    <p:sldId id="532" r:id="rId35"/>
    <p:sldId id="534" r:id="rId36"/>
    <p:sldId id="535" r:id="rId37"/>
    <p:sldId id="536" r:id="rId38"/>
    <p:sldId id="537" r:id="rId39"/>
    <p:sldId id="539" r:id="rId40"/>
    <p:sldId id="545" r:id="rId41"/>
    <p:sldId id="543" r:id="rId42"/>
    <p:sldId id="546" r:id="rId43"/>
    <p:sldId id="547" r:id="rId44"/>
    <p:sldId id="548" r:id="rId45"/>
    <p:sldId id="550" r:id="rId46"/>
    <p:sldId id="549" r:id="rId47"/>
    <p:sldId id="554" r:id="rId48"/>
    <p:sldId id="555" r:id="rId49"/>
    <p:sldId id="551" r:id="rId50"/>
    <p:sldId id="556" r:id="rId51"/>
    <p:sldId id="553" r:id="rId52"/>
    <p:sldId id="560" r:id="rId53"/>
    <p:sldId id="561" r:id="rId54"/>
    <p:sldId id="562" r:id="rId55"/>
    <p:sldId id="563" r:id="rId56"/>
    <p:sldId id="564" r:id="rId57"/>
    <p:sldId id="565" r:id="rId58"/>
    <p:sldId id="423" r:id="rId59"/>
    <p:sldId id="456" r:id="rId60"/>
    <p:sldId id="457" r:id="rId61"/>
    <p:sldId id="458" r:id="rId62"/>
    <p:sldId id="459" r:id="rId63"/>
    <p:sldId id="460" r:id="rId64"/>
    <p:sldId id="461" r:id="rId65"/>
    <p:sldId id="462" r:id="rId66"/>
    <p:sldId id="463" r:id="rId67"/>
    <p:sldId id="464" r:id="rId68"/>
    <p:sldId id="465" r:id="rId69"/>
    <p:sldId id="477" r:id="rId70"/>
    <p:sldId id="478" r:id="rId71"/>
    <p:sldId id="468" r:id="rId72"/>
    <p:sldId id="469" r:id="rId73"/>
    <p:sldId id="470" r:id="rId74"/>
    <p:sldId id="471" r:id="rId75"/>
    <p:sldId id="566" r:id="rId76"/>
    <p:sldId id="474" r:id="rId77"/>
    <p:sldId id="567" r:id="rId78"/>
    <p:sldId id="568" r:id="rId79"/>
    <p:sldId id="475" r:id="rId80"/>
    <p:sldId id="480" r:id="rId81"/>
    <p:sldId id="476" r:id="rId82"/>
    <p:sldId id="569" r:id="rId83"/>
    <p:sldId id="570" r:id="rId84"/>
    <p:sldId id="572" r:id="rId85"/>
    <p:sldId id="573" r:id="rId86"/>
    <p:sldId id="571" r:id="rId87"/>
    <p:sldId id="574" r:id="rId88"/>
    <p:sldId id="575" r:id="rId89"/>
    <p:sldId id="438" r:id="rId90"/>
  </p:sldIdLst>
  <p:sldSz cx="9144000" cy="5143500" type="screen16x9"/>
  <p:notesSz cx="6858000" cy="9774238"/>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0000"/>
    <a:srgbClr val="FFFF00"/>
    <a:srgbClr val="3333CC"/>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autoAdjust="0"/>
    <p:restoredTop sz="85460" autoAdjust="0"/>
  </p:normalViewPr>
  <p:slideViewPr>
    <p:cSldViewPr>
      <p:cViewPr varScale="1">
        <p:scale>
          <a:sx n="132" d="100"/>
          <a:sy n="132" d="100"/>
        </p:scale>
        <p:origin x="1600" y="16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1026"/>
          <p:cNvSpPr>
            <a:spLocks noGrp="1" noChangeArrowheads="1"/>
          </p:cNvSpPr>
          <p:nvPr>
            <p:ph type="hdr" sz="quarter"/>
          </p:nvPr>
        </p:nvSpPr>
        <p:spPr bwMode="auto">
          <a:xfrm>
            <a:off x="0" y="0"/>
            <a:ext cx="2971800"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fr-FR"/>
          </a:p>
        </p:txBody>
      </p:sp>
      <p:sp>
        <p:nvSpPr>
          <p:cNvPr id="67587" name="Rectangle 1027"/>
          <p:cNvSpPr>
            <a:spLocks noGrp="1" noChangeArrowheads="1"/>
          </p:cNvSpPr>
          <p:nvPr>
            <p:ph type="dt" sz="quarter" idx="1"/>
          </p:nvPr>
        </p:nvSpPr>
        <p:spPr bwMode="auto">
          <a:xfrm>
            <a:off x="3886200" y="0"/>
            <a:ext cx="2971800"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fr-FR"/>
          </a:p>
        </p:txBody>
      </p:sp>
      <p:sp>
        <p:nvSpPr>
          <p:cNvPr id="67588" name="Rectangle 1028"/>
          <p:cNvSpPr>
            <a:spLocks noGrp="1" noChangeArrowheads="1"/>
          </p:cNvSpPr>
          <p:nvPr>
            <p:ph type="ftr" sz="quarter" idx="2"/>
          </p:nvPr>
        </p:nvSpPr>
        <p:spPr bwMode="auto">
          <a:xfrm>
            <a:off x="0" y="9285288"/>
            <a:ext cx="297180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fr-FR"/>
          </a:p>
        </p:txBody>
      </p:sp>
      <p:sp>
        <p:nvSpPr>
          <p:cNvPr id="67589" name="Rectangle 1029"/>
          <p:cNvSpPr>
            <a:spLocks noGrp="1" noChangeArrowheads="1"/>
          </p:cNvSpPr>
          <p:nvPr>
            <p:ph type="sldNum" sz="quarter" idx="3"/>
          </p:nvPr>
        </p:nvSpPr>
        <p:spPr bwMode="auto">
          <a:xfrm>
            <a:off x="3886200" y="9285288"/>
            <a:ext cx="297180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448705EF-1BC3-4F90-8AAC-52D08BC87A9C}" type="slidenum">
              <a:rPr lang="fr-FR"/>
              <a:pPr>
                <a:defRPr/>
              </a:pPr>
              <a:t>‹N°›</a:t>
            </a:fld>
            <a:endParaRPr lang="fr-FR"/>
          </a:p>
        </p:txBody>
      </p:sp>
    </p:spTree>
    <p:extLst>
      <p:ext uri="{BB962C8B-B14F-4D97-AF65-F5344CB8AC3E}">
        <p14:creationId xmlns:p14="http://schemas.microsoft.com/office/powerpoint/2010/main" val="14697496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fr-FR"/>
          </a:p>
        </p:txBody>
      </p:sp>
      <p:sp>
        <p:nvSpPr>
          <p:cNvPr id="1126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fr-FR"/>
          </a:p>
        </p:txBody>
      </p:sp>
      <p:sp>
        <p:nvSpPr>
          <p:cNvPr id="43012" name="Rectangle 4"/>
          <p:cNvSpPr>
            <a:spLocks noGrp="1" noRot="1" noChangeAspect="1" noChangeArrowheads="1" noTextEdit="1"/>
          </p:cNvSpPr>
          <p:nvPr>
            <p:ph type="sldImg" idx="2"/>
          </p:nvPr>
        </p:nvSpPr>
        <p:spPr bwMode="auto">
          <a:xfrm>
            <a:off x="177800" y="762000"/>
            <a:ext cx="6502400" cy="3657600"/>
          </a:xfrm>
          <a:prstGeom prst="rect">
            <a:avLst/>
          </a:prstGeom>
          <a:noFill/>
          <a:ln w="9525">
            <a:solidFill>
              <a:srgbClr val="000000"/>
            </a:solidFill>
            <a:miter lim="800000"/>
            <a:headEnd/>
            <a:tailEnd/>
          </a:ln>
        </p:spPr>
      </p:sp>
      <p:sp>
        <p:nvSpPr>
          <p:cNvPr id="112645" name="Rectangle 5"/>
          <p:cNvSpPr>
            <a:spLocks noGrp="1" noChangeArrowheads="1"/>
          </p:cNvSpPr>
          <p:nvPr>
            <p:ph type="body" sz="quarter" idx="3"/>
          </p:nvPr>
        </p:nvSpPr>
        <p:spPr bwMode="auto">
          <a:xfrm>
            <a:off x="914400" y="4648200"/>
            <a:ext cx="50292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12646" name="Rectangle 6"/>
          <p:cNvSpPr>
            <a:spLocks noGrp="1" noChangeArrowheads="1"/>
          </p:cNvSpPr>
          <p:nvPr>
            <p:ph type="ftr" sz="quarter" idx="4"/>
          </p:nvPr>
        </p:nvSpPr>
        <p:spPr bwMode="auto">
          <a:xfrm>
            <a:off x="0" y="92964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fr-FR"/>
          </a:p>
        </p:txBody>
      </p:sp>
      <p:sp>
        <p:nvSpPr>
          <p:cNvPr id="112647" name="Rectangle 7"/>
          <p:cNvSpPr>
            <a:spLocks noGrp="1" noChangeArrowheads="1"/>
          </p:cNvSpPr>
          <p:nvPr>
            <p:ph type="sldNum" sz="quarter" idx="5"/>
          </p:nvPr>
        </p:nvSpPr>
        <p:spPr bwMode="auto">
          <a:xfrm>
            <a:off x="3886200" y="92964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7C223933-F464-4887-9621-4B5DCB4DDDE5}" type="slidenum">
              <a:rPr lang="fr-FR"/>
              <a:pPr>
                <a:defRPr/>
              </a:pPr>
              <a:t>‹N°›</a:t>
            </a:fld>
            <a:endParaRPr lang="fr-FR"/>
          </a:p>
        </p:txBody>
      </p:sp>
    </p:spTree>
    <p:extLst>
      <p:ext uri="{BB962C8B-B14F-4D97-AF65-F5344CB8AC3E}">
        <p14:creationId xmlns:p14="http://schemas.microsoft.com/office/powerpoint/2010/main" val="3607802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1699AFD2-4AF0-4AB9-B7F9-7EE9CC7B4F94}" type="slidenum">
              <a:rPr lang="fr-FR" smtClean="0"/>
              <a:pPr>
                <a:defRPr/>
              </a:pPr>
              <a:t>1</a:t>
            </a:fld>
            <a:endParaRPr lang="fr-FR"/>
          </a:p>
        </p:txBody>
      </p:sp>
      <p:sp>
        <p:nvSpPr>
          <p:cNvPr id="44035" name="Rectangle 2050"/>
          <p:cNvSpPr>
            <a:spLocks noGrp="1" noRot="1" noChangeAspect="1" noChangeArrowheads="1" noTextEdit="1"/>
          </p:cNvSpPr>
          <p:nvPr>
            <p:ph type="sldImg"/>
          </p:nvPr>
        </p:nvSpPr>
        <p:spPr>
          <a:xfrm>
            <a:off x="177800" y="762000"/>
            <a:ext cx="6502400" cy="3657600"/>
          </a:xfrm>
          <a:ln/>
        </p:spPr>
      </p:sp>
      <p:sp>
        <p:nvSpPr>
          <p:cNvPr id="44036" name="Rectangle 2051"/>
          <p:cNvSpPr>
            <a:spLocks noGrp="1" noChangeArrowheads="1"/>
          </p:cNvSpPr>
          <p:nvPr>
            <p:ph type="body" idx="1"/>
          </p:nvPr>
        </p:nvSpPr>
        <p:spPr>
          <a:noFill/>
          <a:ln/>
        </p:spPr>
        <p:txBody>
          <a:bodyPr/>
          <a:lstStyle/>
          <a:p>
            <a:pPr eaLnBrk="1" hangingPunct="1"/>
            <a:endParaRPr lang="fr-FR">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16</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258078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17</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18995490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18</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2938925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19</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1380004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20</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21</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22</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dirty="0">
              <a:latin typeface="Arial" charset="0"/>
            </a:endParaRPr>
          </a:p>
        </p:txBody>
      </p:sp>
    </p:spTree>
    <p:extLst>
      <p:ext uri="{BB962C8B-B14F-4D97-AF65-F5344CB8AC3E}">
        <p14:creationId xmlns:p14="http://schemas.microsoft.com/office/powerpoint/2010/main" val="631605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23</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3656412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24</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29320989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25</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801283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p:txBody>
          <a:bodyPr/>
          <a:lstStyle/>
          <a:p>
            <a:pPr>
              <a:defRPr/>
            </a:pPr>
            <a:fld id="{2A7C828D-B1CD-4900-83C9-C63144A43418}" type="slidenum">
              <a:rPr lang="fr-FR" smtClean="0"/>
              <a:pPr>
                <a:defRPr/>
              </a:pPr>
              <a:t>2</a:t>
            </a:fld>
            <a:endParaRPr lang="fr-FR"/>
          </a:p>
        </p:txBody>
      </p:sp>
      <p:sp>
        <p:nvSpPr>
          <p:cNvPr id="45059" name="Rectangle 2"/>
          <p:cNvSpPr>
            <a:spLocks noGrp="1" noRot="1" noChangeAspect="1" noChangeArrowheads="1" noTextEdit="1"/>
          </p:cNvSpPr>
          <p:nvPr>
            <p:ph type="sldImg"/>
          </p:nvPr>
        </p:nvSpPr>
        <p:spPr>
          <a:xfrm>
            <a:off x="177800" y="762000"/>
            <a:ext cx="6502400" cy="3657600"/>
          </a:xfrm>
          <a:ln/>
        </p:spPr>
      </p:sp>
      <p:sp>
        <p:nvSpPr>
          <p:cNvPr id="45060" name="Rectangle 3"/>
          <p:cNvSpPr>
            <a:spLocks noGrp="1" noChangeArrowheads="1"/>
          </p:cNvSpPr>
          <p:nvPr>
            <p:ph type="body" idx="1"/>
          </p:nvPr>
        </p:nvSpPr>
        <p:spPr>
          <a:noFill/>
          <a:ln/>
        </p:spPr>
        <p:txBody>
          <a:bodyPr/>
          <a:lstStyle/>
          <a:p>
            <a:pPr eaLnBrk="1" hangingPunct="1"/>
            <a:endParaRPr lang="fr-FR">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26</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5086068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27</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5281726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p>
            <a:pPr>
              <a:defRPr/>
            </a:pPr>
            <a:fld id="{90CC7FBA-2195-4E9B-A7BB-86D709CF4B33}" type="slidenum">
              <a:rPr lang="fr-FR" smtClean="0"/>
              <a:pPr>
                <a:defRPr/>
              </a:pPr>
              <a:t>58</a:t>
            </a:fld>
            <a:endParaRPr lang="fr-FR"/>
          </a:p>
        </p:txBody>
      </p:sp>
      <p:sp>
        <p:nvSpPr>
          <p:cNvPr id="67587" name="Rectangle 2"/>
          <p:cNvSpPr>
            <a:spLocks noGrp="1" noRot="1" noChangeAspect="1" noChangeArrowheads="1" noTextEdit="1"/>
          </p:cNvSpPr>
          <p:nvPr>
            <p:ph type="sldImg"/>
          </p:nvPr>
        </p:nvSpPr>
        <p:spPr>
          <a:xfrm>
            <a:off x="177800" y="762000"/>
            <a:ext cx="6502400" cy="3657600"/>
          </a:xfrm>
          <a:ln/>
        </p:spPr>
      </p:sp>
      <p:sp>
        <p:nvSpPr>
          <p:cNvPr id="67588" name="Rectangle 3"/>
          <p:cNvSpPr>
            <a:spLocks noGrp="1" noChangeArrowheads="1"/>
          </p:cNvSpPr>
          <p:nvPr>
            <p:ph type="body" idx="1"/>
          </p:nvPr>
        </p:nvSpPr>
        <p:spPr>
          <a:noFill/>
          <a:ln/>
        </p:spPr>
        <p:txBody>
          <a:bodyPr/>
          <a:lstStyle/>
          <a:p>
            <a:pPr eaLnBrk="1" hangingPunct="1"/>
            <a:endParaRPr lang="fr-FR">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77800" y="762000"/>
            <a:ext cx="6502400" cy="3657600"/>
          </a:xfrm>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7C223933-F464-4887-9621-4B5DCB4DDDE5}" type="slidenum">
              <a:rPr lang="fr-FR" smtClean="0"/>
              <a:pPr>
                <a:defRPr/>
              </a:pPr>
              <a:t>89</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p:txBody>
          <a:bodyPr/>
          <a:lstStyle/>
          <a:p>
            <a:pPr>
              <a:defRPr/>
            </a:pPr>
            <a:fld id="{2A7C828D-B1CD-4900-83C9-C63144A43418}" type="slidenum">
              <a:rPr lang="fr-FR" smtClean="0"/>
              <a:pPr>
                <a:defRPr/>
              </a:pPr>
              <a:t>3</a:t>
            </a:fld>
            <a:endParaRPr lang="fr-FR"/>
          </a:p>
        </p:txBody>
      </p:sp>
      <p:sp>
        <p:nvSpPr>
          <p:cNvPr id="45059" name="Rectangle 2"/>
          <p:cNvSpPr>
            <a:spLocks noGrp="1" noRot="1" noChangeAspect="1" noChangeArrowheads="1" noTextEdit="1"/>
          </p:cNvSpPr>
          <p:nvPr>
            <p:ph type="sldImg"/>
          </p:nvPr>
        </p:nvSpPr>
        <p:spPr>
          <a:xfrm>
            <a:off x="177800" y="762000"/>
            <a:ext cx="6502400" cy="3657600"/>
          </a:xfrm>
          <a:ln/>
        </p:spPr>
      </p:sp>
      <p:sp>
        <p:nvSpPr>
          <p:cNvPr id="45060" name="Rectangle 3"/>
          <p:cNvSpPr>
            <a:spLocks noGrp="1" noChangeArrowheads="1"/>
          </p:cNvSpPr>
          <p:nvPr>
            <p:ph type="body" idx="1"/>
          </p:nvPr>
        </p:nvSpPr>
        <p:spPr>
          <a:noFill/>
          <a:ln/>
        </p:spPr>
        <p:txBody>
          <a:bodyPr/>
          <a:lstStyle/>
          <a:p>
            <a:pPr eaLnBrk="1" hangingPunct="1"/>
            <a:endParaRPr lang="fr-FR">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4F54FB16-9BB3-474A-9B00-985DD31BB15A}" type="slidenum">
              <a:rPr lang="fr-FR" smtClean="0"/>
              <a:pPr>
                <a:defRPr/>
              </a:pPr>
              <a:t>4</a:t>
            </a:fld>
            <a:endParaRPr lang="fr-FR"/>
          </a:p>
        </p:txBody>
      </p:sp>
      <p:sp>
        <p:nvSpPr>
          <p:cNvPr id="47107" name="Rectangle 2050"/>
          <p:cNvSpPr>
            <a:spLocks noGrp="1" noRot="1" noChangeAspect="1" noChangeArrowheads="1" noTextEdit="1"/>
          </p:cNvSpPr>
          <p:nvPr>
            <p:ph type="sldImg"/>
          </p:nvPr>
        </p:nvSpPr>
        <p:spPr>
          <a:xfrm>
            <a:off x="177800" y="762000"/>
            <a:ext cx="6502400" cy="3657600"/>
          </a:xfrm>
          <a:ln/>
        </p:spPr>
      </p:sp>
      <p:sp>
        <p:nvSpPr>
          <p:cNvPr id="47108" name="Rectangle 2051"/>
          <p:cNvSpPr>
            <a:spLocks noGrp="1" noChangeArrowheads="1"/>
          </p:cNvSpPr>
          <p:nvPr>
            <p:ph type="body" idx="1"/>
          </p:nvPr>
        </p:nvSpPr>
        <p:spPr>
          <a:noFill/>
          <a:ln/>
        </p:spPr>
        <p:txBody>
          <a:bodyPr/>
          <a:lstStyle/>
          <a:p>
            <a:pPr eaLnBrk="1" hangingPunct="1"/>
            <a:endParaRPr lang="fr-FR">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33ED337C-F2A0-4C1D-9A0B-243602F5F0BD}" type="slidenum">
              <a:rPr lang="fr-FR" smtClean="0"/>
              <a:pPr>
                <a:defRPr/>
              </a:pPr>
              <a:t>5</a:t>
            </a:fld>
            <a:endParaRPr lang="fr-FR"/>
          </a:p>
        </p:txBody>
      </p:sp>
      <p:sp>
        <p:nvSpPr>
          <p:cNvPr id="48131" name="Rectangle 1026"/>
          <p:cNvSpPr>
            <a:spLocks noGrp="1" noRot="1" noChangeAspect="1" noChangeArrowheads="1" noTextEdit="1"/>
          </p:cNvSpPr>
          <p:nvPr>
            <p:ph type="sldImg"/>
          </p:nvPr>
        </p:nvSpPr>
        <p:spPr>
          <a:xfrm>
            <a:off x="177800" y="762000"/>
            <a:ext cx="6502400" cy="3657600"/>
          </a:xfrm>
          <a:ln/>
        </p:spPr>
      </p:sp>
      <p:sp>
        <p:nvSpPr>
          <p:cNvPr id="48132"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33ED337C-F2A0-4C1D-9A0B-243602F5F0BD}" type="slidenum">
              <a:rPr lang="fr-FR" smtClean="0"/>
              <a:pPr>
                <a:defRPr/>
              </a:pPr>
              <a:t>6</a:t>
            </a:fld>
            <a:endParaRPr lang="fr-FR"/>
          </a:p>
        </p:txBody>
      </p:sp>
      <p:sp>
        <p:nvSpPr>
          <p:cNvPr id="48131" name="Rectangle 1026"/>
          <p:cNvSpPr>
            <a:spLocks noGrp="1" noRot="1" noChangeAspect="1" noChangeArrowheads="1" noTextEdit="1"/>
          </p:cNvSpPr>
          <p:nvPr>
            <p:ph type="sldImg"/>
          </p:nvPr>
        </p:nvSpPr>
        <p:spPr>
          <a:xfrm>
            <a:off x="177800" y="762000"/>
            <a:ext cx="6502400" cy="3657600"/>
          </a:xfrm>
          <a:ln/>
        </p:spPr>
      </p:sp>
      <p:sp>
        <p:nvSpPr>
          <p:cNvPr id="48132"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33ED337C-F2A0-4C1D-9A0B-243602F5F0BD}" type="slidenum">
              <a:rPr lang="fr-FR" smtClean="0"/>
              <a:pPr>
                <a:defRPr/>
              </a:pPr>
              <a:t>7</a:t>
            </a:fld>
            <a:endParaRPr lang="fr-FR"/>
          </a:p>
        </p:txBody>
      </p:sp>
      <p:sp>
        <p:nvSpPr>
          <p:cNvPr id="48131" name="Rectangle 1026"/>
          <p:cNvSpPr>
            <a:spLocks noGrp="1" noRot="1" noChangeAspect="1" noChangeArrowheads="1" noTextEdit="1"/>
          </p:cNvSpPr>
          <p:nvPr>
            <p:ph type="sldImg"/>
          </p:nvPr>
        </p:nvSpPr>
        <p:spPr>
          <a:xfrm>
            <a:off x="177800" y="762000"/>
            <a:ext cx="6502400" cy="3657600"/>
          </a:xfrm>
          <a:ln/>
        </p:spPr>
      </p:sp>
      <p:sp>
        <p:nvSpPr>
          <p:cNvPr id="48132" name="Rectangle 1027"/>
          <p:cNvSpPr>
            <a:spLocks noGrp="1" noChangeArrowheads="1"/>
          </p:cNvSpPr>
          <p:nvPr>
            <p:ph type="body" idx="1"/>
          </p:nvPr>
        </p:nvSpPr>
        <p:spPr>
          <a:noFill/>
          <a:ln/>
        </p:spPr>
        <p:txBody>
          <a:bodyPr/>
          <a:lstStyle/>
          <a:p>
            <a:pPr eaLnBrk="1" hangingPunct="1"/>
            <a:endParaRPr lang="fr-FR" dirty="0">
              <a:latin typeface="Arial" charset="0"/>
            </a:endParaRPr>
          </a:p>
        </p:txBody>
      </p:sp>
    </p:spTree>
    <p:extLst>
      <p:ext uri="{BB962C8B-B14F-4D97-AF65-F5344CB8AC3E}">
        <p14:creationId xmlns:p14="http://schemas.microsoft.com/office/powerpoint/2010/main" val="3896798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8</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9</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5" name="Rectangle 4"/>
          <p:cNvSpPr>
            <a:spLocks noChangeArrowheads="1"/>
          </p:cNvSpPr>
          <p:nvPr/>
        </p:nvSpPr>
        <p:spPr bwMode="white">
          <a:xfrm>
            <a:off x="8991600" y="2381"/>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6" name="Rectangle 5"/>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7" name="Rectangle 6"/>
          <p:cNvSpPr>
            <a:spLocks noChangeArrowheads="1"/>
          </p:cNvSpPr>
          <p:nvPr/>
        </p:nvSpPr>
        <p:spPr bwMode="white">
          <a:xfrm>
            <a:off x="0" y="0"/>
            <a:ext cx="9144000" cy="188595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0" name="Rectangle 9"/>
          <p:cNvSpPr>
            <a:spLocks noChangeArrowheads="1"/>
          </p:cNvSpPr>
          <p:nvPr/>
        </p:nvSpPr>
        <p:spPr bwMode="auto">
          <a:xfrm>
            <a:off x="146050" y="4793457"/>
            <a:ext cx="8832850" cy="232172"/>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1" name="Connecteur droit 10"/>
          <p:cNvSpPr>
            <a:spLocks noChangeShapeType="1"/>
          </p:cNvSpPr>
          <p:nvPr/>
        </p:nvSpPr>
        <p:spPr bwMode="auto">
          <a:xfrm>
            <a:off x="155575" y="1814513"/>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sz="1800"/>
          </a:p>
        </p:txBody>
      </p:sp>
      <p:sp>
        <p:nvSpPr>
          <p:cNvPr id="12" name="Rectangle 11"/>
          <p:cNvSpPr>
            <a:spLocks noChangeArrowheads="1"/>
          </p:cNvSpPr>
          <p:nvPr/>
        </p:nvSpPr>
        <p:spPr bwMode="auto">
          <a:xfrm>
            <a:off x="152400" y="114300"/>
            <a:ext cx="8832850" cy="491013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dirty="0"/>
          </a:p>
        </p:txBody>
      </p:sp>
      <p:sp>
        <p:nvSpPr>
          <p:cNvPr id="13" name="Ellipse 12"/>
          <p:cNvSpPr/>
          <p:nvPr/>
        </p:nvSpPr>
        <p:spPr>
          <a:xfrm>
            <a:off x="4267200" y="1585913"/>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4" name="Ellipse 13"/>
          <p:cNvSpPr/>
          <p:nvPr/>
        </p:nvSpPr>
        <p:spPr>
          <a:xfrm>
            <a:off x="4362450" y="1657350"/>
            <a:ext cx="419100" cy="315516"/>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9" name="Sous-titre 8"/>
          <p:cNvSpPr>
            <a:spLocks noGrp="1"/>
          </p:cNvSpPr>
          <p:nvPr>
            <p:ph type="subTitle" idx="1"/>
          </p:nvPr>
        </p:nvSpPr>
        <p:spPr>
          <a:xfrm>
            <a:off x="1371600" y="2114550"/>
            <a:ext cx="6400800" cy="1314450"/>
          </a:xfrm>
        </p:spPr>
        <p:txBody>
          <a:bodyPr/>
          <a:lstStyle>
            <a:lvl1pPr marL="0" indent="0" algn="ctr">
              <a:buNone/>
              <a:defRPr sz="1200" b="1" cap="all" spc="188" baseline="0">
                <a:solidFill>
                  <a:schemeClr val="tx2"/>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fr-FR"/>
              <a:t>Cliquez pour modifier le style des sous-titres du masque</a:t>
            </a:r>
            <a:endParaRPr lang="en-US"/>
          </a:p>
        </p:txBody>
      </p:sp>
      <p:sp>
        <p:nvSpPr>
          <p:cNvPr id="8" name="Titre 7"/>
          <p:cNvSpPr>
            <a:spLocks noGrp="1"/>
          </p:cNvSpPr>
          <p:nvPr>
            <p:ph type="ctrTitle"/>
          </p:nvPr>
        </p:nvSpPr>
        <p:spPr>
          <a:xfrm>
            <a:off x="685800" y="285750"/>
            <a:ext cx="7772400" cy="1314450"/>
          </a:xfrm>
        </p:spPr>
        <p:txBody>
          <a:bodyPr/>
          <a:lstStyle>
            <a:lvl1pPr>
              <a:defRPr sz="3150">
                <a:solidFill>
                  <a:schemeClr val="accent1"/>
                </a:solidFill>
              </a:defRPr>
            </a:lvl1pPr>
          </a:lstStyle>
          <a:p>
            <a:r>
              <a:rPr lang="fr-FR"/>
              <a:t>Cliquez pour modifier le style du titre</a:t>
            </a:r>
            <a:endParaRPr lang="en-US"/>
          </a:p>
        </p:txBody>
      </p:sp>
      <p:sp>
        <p:nvSpPr>
          <p:cNvPr id="15" name="Espace réservé de la date 27"/>
          <p:cNvSpPr>
            <a:spLocks noGrp="1"/>
          </p:cNvSpPr>
          <p:nvPr>
            <p:ph type="dt" sz="half" idx="10"/>
          </p:nvPr>
        </p:nvSpPr>
        <p:spPr/>
        <p:txBody>
          <a:bodyPr/>
          <a:lstStyle>
            <a:lvl1pPr>
              <a:defRPr/>
            </a:lvl1pPr>
          </a:lstStyle>
          <a:p>
            <a:pPr>
              <a:defRPr/>
            </a:pPr>
            <a:endParaRPr lang="fr-FR"/>
          </a:p>
        </p:txBody>
      </p:sp>
      <p:sp>
        <p:nvSpPr>
          <p:cNvPr id="16" name="Espace réservé du pied de page 16"/>
          <p:cNvSpPr>
            <a:spLocks noGrp="1"/>
          </p:cNvSpPr>
          <p:nvPr>
            <p:ph type="ftr" sz="quarter" idx="11"/>
          </p:nvPr>
        </p:nvSpPr>
        <p:spPr/>
        <p:txBody>
          <a:bodyPr/>
          <a:lstStyle>
            <a:lvl1pPr>
              <a:defRPr/>
            </a:lvl1pPr>
          </a:lstStyle>
          <a:p>
            <a:pPr>
              <a:defRPr/>
            </a:pPr>
            <a:endParaRPr lang="fr-FR"/>
          </a:p>
        </p:txBody>
      </p:sp>
      <p:sp>
        <p:nvSpPr>
          <p:cNvPr id="17" name="Espace réservé du numéro de diapositive 28"/>
          <p:cNvSpPr>
            <a:spLocks noGrp="1"/>
          </p:cNvSpPr>
          <p:nvPr>
            <p:ph type="sldNum" sz="quarter" idx="12"/>
          </p:nvPr>
        </p:nvSpPr>
        <p:spPr>
          <a:xfrm>
            <a:off x="4343400" y="1649016"/>
            <a:ext cx="457200" cy="330994"/>
          </a:xfrm>
        </p:spPr>
        <p:txBody>
          <a:bodyPr/>
          <a:lstStyle>
            <a:lvl1pPr>
              <a:defRPr>
                <a:solidFill>
                  <a:schemeClr val="accent3">
                    <a:shade val="75000"/>
                  </a:schemeClr>
                </a:solidFill>
              </a:defRPr>
            </a:lvl1pPr>
          </a:lstStyle>
          <a:p>
            <a:pPr>
              <a:defRPr/>
            </a:pPr>
            <a:fld id="{4FF9E1CF-3A02-4CDA-9ECE-7E8391F56DE6}" type="slidenum">
              <a:rPr lang="fr-FR"/>
              <a:pPr>
                <a:defRPr/>
              </a:pPr>
              <a:t>‹N°›</a:t>
            </a:fld>
            <a:endParaRPr lang="fr-FR"/>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3B12518-F0B6-45CD-BB7E-DA93EE29769F}" type="slidenum">
              <a:rPr lang="fr-FR"/>
              <a:pPr>
                <a:defRPr/>
              </a:pPr>
              <a:t>‹N°›</a:t>
            </a:fld>
            <a:endParaRPr lang="fr-FR"/>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5" name="Rectangle 4"/>
          <p:cNvSpPr>
            <a:spLocks noChangeArrowheads="1"/>
          </p:cNvSpPr>
          <p:nvPr/>
        </p:nvSpPr>
        <p:spPr bwMode="white">
          <a:xfrm>
            <a:off x="7010400" y="0"/>
            <a:ext cx="21336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6" name="Rectangle 5"/>
          <p:cNvSpPr>
            <a:spLocks noChangeArrowheads="1"/>
          </p:cNvSpPr>
          <p:nvPr/>
        </p:nvSpPr>
        <p:spPr bwMode="white">
          <a:xfrm>
            <a:off x="0" y="1"/>
            <a:ext cx="9144000" cy="116681"/>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7" name="Rectangle 6"/>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8" name="Rectangle 7"/>
          <p:cNvSpPr>
            <a:spLocks noChangeArrowheads="1"/>
          </p:cNvSpPr>
          <p:nvPr/>
        </p:nvSpPr>
        <p:spPr bwMode="auto">
          <a:xfrm>
            <a:off x="146050" y="4793457"/>
            <a:ext cx="8832850" cy="232172"/>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9" name="Rectangle 8"/>
          <p:cNvSpPr>
            <a:spLocks noChangeArrowheads="1"/>
          </p:cNvSpPr>
          <p:nvPr/>
        </p:nvSpPr>
        <p:spPr bwMode="auto">
          <a:xfrm>
            <a:off x="152400" y="116681"/>
            <a:ext cx="8832850" cy="491013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dirty="0"/>
          </a:p>
        </p:txBody>
      </p:sp>
      <p:sp>
        <p:nvSpPr>
          <p:cNvPr id="10" name="Connecteur droit 9"/>
          <p:cNvSpPr>
            <a:spLocks noChangeShapeType="1"/>
          </p:cNvSpPr>
          <p:nvPr/>
        </p:nvSpPr>
        <p:spPr bwMode="auto">
          <a:xfrm rot="5400000">
            <a:off x="4801791" y="2458641"/>
            <a:ext cx="4683919"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sz="1800"/>
          </a:p>
        </p:txBody>
      </p:sp>
      <p:sp>
        <p:nvSpPr>
          <p:cNvPr id="11" name="Ellipse 10"/>
          <p:cNvSpPr/>
          <p:nvPr/>
        </p:nvSpPr>
        <p:spPr>
          <a:xfrm>
            <a:off x="6838950" y="2194322"/>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2" name="Ellipse 11"/>
          <p:cNvSpPr/>
          <p:nvPr/>
        </p:nvSpPr>
        <p:spPr>
          <a:xfrm>
            <a:off x="6934200" y="2265760"/>
            <a:ext cx="420688" cy="314325"/>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3" name="Espace réservé du texte vertical 2"/>
          <p:cNvSpPr>
            <a:spLocks noGrp="1"/>
          </p:cNvSpPr>
          <p:nvPr>
            <p:ph type="body" orient="vert" idx="1"/>
          </p:nvPr>
        </p:nvSpPr>
        <p:spPr>
          <a:xfrm>
            <a:off x="304800" y="228600"/>
            <a:ext cx="6553200" cy="43660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2" name="Titre vertical 1"/>
          <p:cNvSpPr>
            <a:spLocks noGrp="1"/>
          </p:cNvSpPr>
          <p:nvPr>
            <p:ph type="title" orient="vert"/>
          </p:nvPr>
        </p:nvSpPr>
        <p:spPr>
          <a:xfrm>
            <a:off x="7391400" y="228601"/>
            <a:ext cx="1447800" cy="4388644"/>
          </a:xfrm>
        </p:spPr>
        <p:txBody>
          <a:bodyPr vert="eaVert"/>
          <a:lstStyle/>
          <a:p>
            <a:r>
              <a:rPr lang="fr-FR"/>
              <a:t>Cliquez pour modifier le style du titre</a:t>
            </a:r>
            <a:endParaRPr lang="en-US"/>
          </a:p>
        </p:txBody>
      </p:sp>
      <p:sp>
        <p:nvSpPr>
          <p:cNvPr id="13" name="Espace réservé du numéro de diapositive 5"/>
          <p:cNvSpPr>
            <a:spLocks noGrp="1"/>
          </p:cNvSpPr>
          <p:nvPr>
            <p:ph type="sldNum" sz="quarter" idx="10"/>
          </p:nvPr>
        </p:nvSpPr>
        <p:spPr>
          <a:xfrm>
            <a:off x="6915150" y="2257425"/>
            <a:ext cx="457200" cy="330994"/>
          </a:xfrm>
        </p:spPr>
        <p:txBody>
          <a:bodyPr/>
          <a:lstStyle>
            <a:lvl1pPr>
              <a:defRPr/>
            </a:lvl1pPr>
          </a:lstStyle>
          <a:p>
            <a:pPr>
              <a:defRPr/>
            </a:pPr>
            <a:fld id="{F7080EDA-6F7A-464D-BEF2-20B9E835F25E}" type="slidenum">
              <a:rPr lang="fr-FR"/>
              <a:pPr>
                <a:defRPr/>
              </a:pPr>
              <a:t>‹N°›</a:t>
            </a:fld>
            <a:endParaRPr lang="fr-FR"/>
          </a:p>
        </p:txBody>
      </p:sp>
      <p:sp>
        <p:nvSpPr>
          <p:cNvPr id="14" name="Espace réservé de la date 3"/>
          <p:cNvSpPr>
            <a:spLocks noGrp="1"/>
          </p:cNvSpPr>
          <p:nvPr>
            <p:ph type="dt" sz="half" idx="11"/>
          </p:nvPr>
        </p:nvSpPr>
        <p:spPr/>
        <p:txBody>
          <a:bodyPr/>
          <a:lstStyle>
            <a:lvl1pPr>
              <a:defRPr/>
            </a:lvl1pPr>
          </a:lstStyle>
          <a:p>
            <a:pPr>
              <a:defRPr/>
            </a:pPr>
            <a:endParaRPr lang="fr-FR"/>
          </a:p>
        </p:txBody>
      </p:sp>
      <p:sp>
        <p:nvSpPr>
          <p:cNvPr id="15" name="Espace réservé du pied de page 4"/>
          <p:cNvSpPr>
            <a:spLocks noGrp="1"/>
          </p:cNvSpPr>
          <p:nvPr>
            <p:ph type="ftr" sz="quarter" idx="12"/>
          </p:nvPr>
        </p:nvSpPr>
        <p:spPr/>
        <p:txBody>
          <a:bodyPr/>
          <a:lstStyle>
            <a:lvl1pPr>
              <a:defRPr/>
            </a:lvl1pPr>
          </a:lstStyle>
          <a:p>
            <a:pPr>
              <a:defRPr/>
            </a:pPr>
            <a:endParaRPr lang="fr-FR"/>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lang="fr-FR"/>
              <a:t>Cliquez pour modifier le style du titre</a:t>
            </a:r>
            <a:endParaRPr lang="en-US"/>
          </a:p>
        </p:txBody>
      </p:sp>
      <p:sp>
        <p:nvSpPr>
          <p:cNvPr id="8" name="Espace réservé du contenu 7"/>
          <p:cNvSpPr>
            <a:spLocks noGrp="1"/>
          </p:cNvSpPr>
          <p:nvPr>
            <p:ph sz="quarter" idx="1"/>
          </p:nvPr>
        </p:nvSpPr>
        <p:spPr>
          <a:xfrm>
            <a:off x="301752" y="1145286"/>
            <a:ext cx="8503920" cy="34290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a:xfrm>
            <a:off x="4362450" y="770335"/>
            <a:ext cx="457200" cy="330994"/>
          </a:xfrm>
        </p:spPr>
        <p:txBody>
          <a:bodyPr/>
          <a:lstStyle>
            <a:lvl1pPr>
              <a:defRPr/>
            </a:lvl1pPr>
          </a:lstStyle>
          <a:p>
            <a:pPr>
              <a:defRPr/>
            </a:pPr>
            <a:fld id="{E72D9D1D-C7EF-43E3-B28D-A7337A564F59}" type="slidenum">
              <a:rPr lang="fr-FR"/>
              <a:pPr>
                <a:defRPr/>
              </a:pPr>
              <a:t>‹N°›</a:t>
            </a:fld>
            <a:endParaRPr lang="fr-FR"/>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5" name="Rectangle 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6" name="Rectangle 5"/>
          <p:cNvSpPr>
            <a:spLocks noChangeArrowheads="1"/>
          </p:cNvSpPr>
          <p:nvPr/>
        </p:nvSpPr>
        <p:spPr bwMode="white">
          <a:xfrm>
            <a:off x="0" y="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7" name="Rectangle 6"/>
          <p:cNvSpPr>
            <a:spLocks noChangeArrowheads="1"/>
          </p:cNvSpPr>
          <p:nvPr/>
        </p:nvSpPr>
        <p:spPr bwMode="white">
          <a:xfrm>
            <a:off x="8991600" y="14288"/>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8" name="Rectangle 7"/>
          <p:cNvSpPr>
            <a:spLocks noChangeArrowheads="1"/>
          </p:cNvSpPr>
          <p:nvPr/>
        </p:nvSpPr>
        <p:spPr bwMode="white">
          <a:xfrm>
            <a:off x="152400" y="1714500"/>
            <a:ext cx="8832850" cy="228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9" name="Rectangle 8"/>
          <p:cNvSpPr>
            <a:spLocks noChangeArrowheads="1"/>
          </p:cNvSpPr>
          <p:nvPr/>
        </p:nvSpPr>
        <p:spPr bwMode="auto">
          <a:xfrm>
            <a:off x="155575" y="107156"/>
            <a:ext cx="8832850" cy="1604963"/>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0" name="Rectangle 9"/>
          <p:cNvSpPr>
            <a:spLocks noChangeArrowheads="1"/>
          </p:cNvSpPr>
          <p:nvPr/>
        </p:nvSpPr>
        <p:spPr bwMode="auto">
          <a:xfrm>
            <a:off x="146050" y="4793457"/>
            <a:ext cx="8832850" cy="232172"/>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1" name="Rectangle 10"/>
          <p:cNvSpPr>
            <a:spLocks noChangeArrowheads="1"/>
          </p:cNvSpPr>
          <p:nvPr/>
        </p:nvSpPr>
        <p:spPr bwMode="auto">
          <a:xfrm>
            <a:off x="152400" y="114300"/>
            <a:ext cx="8832850" cy="491013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dirty="0"/>
          </a:p>
        </p:txBody>
      </p:sp>
      <p:sp>
        <p:nvSpPr>
          <p:cNvPr id="12" name="Connecteur droit 11"/>
          <p:cNvSpPr>
            <a:spLocks noChangeShapeType="1"/>
          </p:cNvSpPr>
          <p:nvPr/>
        </p:nvSpPr>
        <p:spPr bwMode="auto">
          <a:xfrm>
            <a:off x="152400" y="18288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sz="1800"/>
          </a:p>
        </p:txBody>
      </p:sp>
      <p:sp>
        <p:nvSpPr>
          <p:cNvPr id="13" name="Ellipse 12"/>
          <p:cNvSpPr/>
          <p:nvPr/>
        </p:nvSpPr>
        <p:spPr>
          <a:xfrm>
            <a:off x="4267200" y="1585913"/>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4" name="Ellipse 13"/>
          <p:cNvSpPr/>
          <p:nvPr/>
        </p:nvSpPr>
        <p:spPr>
          <a:xfrm>
            <a:off x="4362450" y="1657350"/>
            <a:ext cx="419100" cy="315516"/>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3" name="Espace réservé du texte 2"/>
          <p:cNvSpPr>
            <a:spLocks noGrp="1"/>
          </p:cNvSpPr>
          <p:nvPr>
            <p:ph type="body" idx="1"/>
          </p:nvPr>
        </p:nvSpPr>
        <p:spPr>
          <a:xfrm>
            <a:off x="1368426" y="2057400"/>
            <a:ext cx="6480174" cy="1254919"/>
          </a:xfrm>
        </p:spPr>
        <p:txBody>
          <a:bodyPr/>
          <a:lstStyle>
            <a:lvl1pPr marL="0" indent="0" algn="ctr">
              <a:buNone/>
              <a:defRPr sz="1200" b="1" cap="all" spc="188" baseline="0">
                <a:solidFill>
                  <a:schemeClr val="tx2"/>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a:r>
              <a:rPr lang="fr-FR"/>
              <a:t>Cliquez pour modifier les styles du texte du masque</a:t>
            </a:r>
          </a:p>
        </p:txBody>
      </p:sp>
      <p:sp>
        <p:nvSpPr>
          <p:cNvPr id="2" name="Titre 1"/>
          <p:cNvSpPr>
            <a:spLocks noGrp="1"/>
          </p:cNvSpPr>
          <p:nvPr>
            <p:ph type="title"/>
          </p:nvPr>
        </p:nvSpPr>
        <p:spPr>
          <a:xfrm>
            <a:off x="722313" y="400050"/>
            <a:ext cx="7772400" cy="1143000"/>
          </a:xfrm>
        </p:spPr>
        <p:txBody>
          <a:bodyPr/>
          <a:lstStyle>
            <a:lvl1pPr algn="ctr">
              <a:buNone/>
              <a:defRPr sz="3150" b="0" cap="none" baseline="0">
                <a:solidFill>
                  <a:srgbClr val="FFFFFF"/>
                </a:solidFill>
              </a:defRPr>
            </a:lvl1pPr>
          </a:lstStyle>
          <a:p>
            <a:r>
              <a:rPr lang="fr-FR"/>
              <a:t>Cliquez pour modifier le style du titre</a:t>
            </a:r>
            <a:endParaRPr lang="en-US"/>
          </a:p>
        </p:txBody>
      </p:sp>
      <p:sp>
        <p:nvSpPr>
          <p:cNvPr id="15" name="Espace réservé du pied de page 4"/>
          <p:cNvSpPr>
            <a:spLocks noGrp="1"/>
          </p:cNvSpPr>
          <p:nvPr>
            <p:ph type="ftr" sz="quarter" idx="10"/>
          </p:nvPr>
        </p:nvSpPr>
        <p:spPr/>
        <p:txBody>
          <a:bodyPr/>
          <a:lstStyle>
            <a:lvl1pPr>
              <a:defRPr/>
            </a:lvl1pPr>
          </a:lstStyle>
          <a:p>
            <a:pPr>
              <a:defRPr/>
            </a:pPr>
            <a:endParaRPr lang="fr-FR"/>
          </a:p>
        </p:txBody>
      </p:sp>
      <p:sp>
        <p:nvSpPr>
          <p:cNvPr id="16" name="Espace réservé de la date 3"/>
          <p:cNvSpPr>
            <a:spLocks noGrp="1"/>
          </p:cNvSpPr>
          <p:nvPr>
            <p:ph type="dt" sz="half" idx="11"/>
          </p:nvPr>
        </p:nvSpPr>
        <p:spPr/>
        <p:txBody>
          <a:bodyPr/>
          <a:lstStyle>
            <a:lvl1pPr>
              <a:defRPr/>
            </a:lvl1pPr>
          </a:lstStyle>
          <a:p>
            <a:pPr>
              <a:defRPr/>
            </a:pPr>
            <a:endParaRPr lang="fr-FR"/>
          </a:p>
        </p:txBody>
      </p:sp>
      <p:sp>
        <p:nvSpPr>
          <p:cNvPr id="17" name="Espace réservé du numéro de diapositive 5"/>
          <p:cNvSpPr>
            <a:spLocks noGrp="1"/>
          </p:cNvSpPr>
          <p:nvPr>
            <p:ph type="sldNum" sz="quarter" idx="12"/>
          </p:nvPr>
        </p:nvSpPr>
        <p:spPr>
          <a:xfrm>
            <a:off x="4343400" y="1649016"/>
            <a:ext cx="457200" cy="330994"/>
          </a:xfrm>
        </p:spPr>
        <p:txBody>
          <a:bodyPr/>
          <a:lstStyle>
            <a:lvl1pPr>
              <a:defRPr>
                <a:solidFill>
                  <a:schemeClr val="accent3">
                    <a:shade val="75000"/>
                  </a:schemeClr>
                </a:solidFill>
              </a:defRPr>
            </a:lvl1pPr>
          </a:lstStyle>
          <a:p>
            <a:pPr>
              <a:defRPr/>
            </a:pPr>
            <a:fld id="{DB5C01DA-221C-4DFF-A225-64150FB18258}" type="slidenum">
              <a:rPr lang="fr-FR"/>
              <a:pPr>
                <a:defRPr/>
              </a:pPr>
              <a:t>‹N°›</a:t>
            </a:fld>
            <a:endParaRPr lang="fr-FR"/>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5" name="Connecteur droit 4"/>
          <p:cNvSpPr>
            <a:spLocks noChangeShapeType="1"/>
          </p:cNvSpPr>
          <p:nvPr/>
        </p:nvSpPr>
        <p:spPr bwMode="auto">
          <a:xfrm flipV="1">
            <a:off x="4562476" y="1182291"/>
            <a:ext cx="9525" cy="3613547"/>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sz="1800"/>
          </a:p>
        </p:txBody>
      </p:sp>
      <p:sp>
        <p:nvSpPr>
          <p:cNvPr id="2" name="Titre 1"/>
          <p:cNvSpPr>
            <a:spLocks noGrp="1"/>
          </p:cNvSpPr>
          <p:nvPr>
            <p:ph type="title"/>
          </p:nvPr>
        </p:nvSpPr>
        <p:spPr>
          <a:xfrm>
            <a:off x="301752" y="171450"/>
            <a:ext cx="8534400" cy="569214"/>
          </a:xfrm>
        </p:spPr>
        <p:txBody>
          <a:bodyPr/>
          <a:lstStyle/>
          <a:p>
            <a:r>
              <a:rPr lang="fr-FR"/>
              <a:t>Cliquez pour modifier le style du titre</a:t>
            </a:r>
            <a:endParaRPr lang="en-US"/>
          </a:p>
        </p:txBody>
      </p:sp>
      <p:sp>
        <p:nvSpPr>
          <p:cNvPr id="10" name="Espace réservé du contenu 9"/>
          <p:cNvSpPr>
            <a:spLocks noGrp="1"/>
          </p:cNvSpPr>
          <p:nvPr>
            <p:ph sz="half" idx="1"/>
          </p:nvPr>
        </p:nvSpPr>
        <p:spPr>
          <a:xfrm>
            <a:off x="301752" y="1028700"/>
            <a:ext cx="4038600" cy="3511296"/>
          </a:xfrm>
        </p:spPr>
        <p:txBody>
          <a:bodyPr/>
          <a:lstStyle>
            <a:lvl1pPr>
              <a:defRPr sz="1875"/>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2" name="Espace réservé du contenu 11"/>
          <p:cNvSpPr>
            <a:spLocks noGrp="1"/>
          </p:cNvSpPr>
          <p:nvPr>
            <p:ph sz="half" idx="2"/>
          </p:nvPr>
        </p:nvSpPr>
        <p:spPr>
          <a:xfrm>
            <a:off x="4800600" y="1028700"/>
            <a:ext cx="4038600" cy="3511296"/>
          </a:xfrm>
        </p:spPr>
        <p:txBody>
          <a:bodyPr/>
          <a:lstStyle>
            <a:lvl1pPr>
              <a:defRPr sz="1875"/>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e la date 4"/>
          <p:cNvSpPr>
            <a:spLocks noGrp="1"/>
          </p:cNvSpPr>
          <p:nvPr>
            <p:ph type="dt" sz="half" idx="10"/>
          </p:nvPr>
        </p:nvSpPr>
        <p:spPr>
          <a:xfrm>
            <a:off x="5791201" y="4807744"/>
            <a:ext cx="3044825" cy="273844"/>
          </a:xfrm>
        </p:spPr>
        <p:txBody>
          <a:bodyPr/>
          <a:lstStyle>
            <a:lvl1pPr>
              <a:defRPr/>
            </a:lvl1pPr>
          </a:lstStyle>
          <a:p>
            <a:pPr>
              <a:defRPr/>
            </a:pPr>
            <a:endParaRPr lang="fr-FR"/>
          </a:p>
        </p:txBody>
      </p:sp>
      <p:sp>
        <p:nvSpPr>
          <p:cNvPr id="7" name="Espace réservé du pied de page 5"/>
          <p:cNvSpPr>
            <a:spLocks noGrp="1"/>
          </p:cNvSpPr>
          <p:nvPr>
            <p:ph type="ftr" sz="quarter" idx="11"/>
          </p:nvPr>
        </p:nvSpPr>
        <p:spPr/>
        <p:txBody>
          <a:bodyPr/>
          <a:lstStyle>
            <a:lvl1pPr>
              <a:defRPr/>
            </a:lvl1pPr>
          </a:lstStyle>
          <a:p>
            <a:pPr>
              <a:defRPr/>
            </a:pPr>
            <a:endParaRPr lang="fr-FR"/>
          </a:p>
        </p:txBody>
      </p:sp>
      <p:sp>
        <p:nvSpPr>
          <p:cNvPr id="8" name="Espace réservé du numéro de diapositive 6"/>
          <p:cNvSpPr>
            <a:spLocks noGrp="1"/>
          </p:cNvSpPr>
          <p:nvPr>
            <p:ph type="sldNum" sz="quarter" idx="12"/>
          </p:nvPr>
        </p:nvSpPr>
        <p:spPr/>
        <p:txBody>
          <a:bodyPr/>
          <a:lstStyle>
            <a:lvl1pPr>
              <a:defRPr/>
            </a:lvl1pPr>
          </a:lstStyle>
          <a:p>
            <a:pPr>
              <a:defRPr/>
            </a:pPr>
            <a:fld id="{B982FF74-C0D6-48EB-B507-A9F2CFD44C23}" type="slidenum">
              <a:rPr lang="fr-FR"/>
              <a:pPr>
                <a:defRPr/>
              </a:pPr>
              <a:t>‹N°›</a:t>
            </a:fld>
            <a:endParaRPr lang="fr-FR"/>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flipV="1">
            <a:off x="4572000" y="1650207"/>
            <a:ext cx="0" cy="3140869"/>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sz="1800"/>
          </a:p>
        </p:txBody>
      </p:sp>
      <p:sp>
        <p:nvSpPr>
          <p:cNvPr id="8" name="Rectangle 7"/>
          <p:cNvSpPr>
            <a:spLocks noChangeArrowheads="1"/>
          </p:cNvSpPr>
          <p:nvPr/>
        </p:nvSpPr>
        <p:spPr bwMode="white">
          <a:xfrm>
            <a:off x="0" y="0"/>
            <a:ext cx="9144000" cy="108585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9" name="Rectangle 8"/>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0" name="Rectangle 9"/>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1" name="Rectangle 10"/>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2" name="Rectangle 11"/>
          <p:cNvSpPr/>
          <p:nvPr/>
        </p:nvSpPr>
        <p:spPr>
          <a:xfrm>
            <a:off x="152400" y="1028700"/>
            <a:ext cx="8832850" cy="6858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3" name="Rectangle 12"/>
          <p:cNvSpPr>
            <a:spLocks noChangeArrowheads="1"/>
          </p:cNvSpPr>
          <p:nvPr/>
        </p:nvSpPr>
        <p:spPr bwMode="auto">
          <a:xfrm>
            <a:off x="146050" y="4793456"/>
            <a:ext cx="8832850" cy="2333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4" name="Connecteur droit 13"/>
          <p:cNvSpPr>
            <a:spLocks noChangeShapeType="1"/>
          </p:cNvSpPr>
          <p:nvPr/>
        </p:nvSpPr>
        <p:spPr bwMode="auto">
          <a:xfrm>
            <a:off x="152400" y="959644"/>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sz="1800"/>
          </a:p>
        </p:txBody>
      </p:sp>
      <p:sp>
        <p:nvSpPr>
          <p:cNvPr id="15" name="Rectangle 14"/>
          <p:cNvSpPr>
            <a:spLocks noChangeArrowheads="1"/>
          </p:cNvSpPr>
          <p:nvPr/>
        </p:nvSpPr>
        <p:spPr bwMode="auto">
          <a:xfrm>
            <a:off x="152400" y="116681"/>
            <a:ext cx="8832850" cy="491013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dirty="0"/>
          </a:p>
        </p:txBody>
      </p:sp>
      <p:sp>
        <p:nvSpPr>
          <p:cNvPr id="16" name="Ellipse 15"/>
          <p:cNvSpPr/>
          <p:nvPr/>
        </p:nvSpPr>
        <p:spPr>
          <a:xfrm>
            <a:off x="4267200" y="716756"/>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7" name="Ellipse 16"/>
          <p:cNvSpPr/>
          <p:nvPr/>
        </p:nvSpPr>
        <p:spPr>
          <a:xfrm>
            <a:off x="4362450" y="788194"/>
            <a:ext cx="419100" cy="315516"/>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3" name="Espace réservé du texte 2"/>
          <p:cNvSpPr>
            <a:spLocks noGrp="1"/>
          </p:cNvSpPr>
          <p:nvPr>
            <p:ph type="body" idx="1"/>
          </p:nvPr>
        </p:nvSpPr>
        <p:spPr>
          <a:xfrm>
            <a:off x="301752" y="1143000"/>
            <a:ext cx="4040188" cy="549731"/>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1650" b="0" i="0" dirty="0" smtClean="0">
                <a:solidFill>
                  <a:srgbClr val="FFFFFF"/>
                </a:solidFill>
                <a:latin typeface="Times New Roman" panose="02020603050405020304" pitchFamily="18" charset="0"/>
              </a:defRPr>
            </a:lvl1pPr>
            <a:lvl2pPr>
              <a:buNone/>
              <a:defRPr sz="1500" b="1"/>
            </a:lvl2pPr>
            <a:lvl3pPr>
              <a:buNone/>
              <a:defRPr sz="1350" b="1"/>
            </a:lvl3pPr>
            <a:lvl4pPr>
              <a:buNone/>
              <a:defRPr sz="1200" b="1"/>
            </a:lvl4pPr>
            <a:lvl5pPr>
              <a:buNone/>
              <a:defRPr sz="1200" b="1"/>
            </a:lvl5pPr>
          </a:lstStyle>
          <a:p>
            <a:pPr lvl="0"/>
            <a:r>
              <a:rPr lang="fr-FR" dirty="0"/>
              <a:t>Cliquez pour modifier les styles du texte du masque</a:t>
            </a:r>
          </a:p>
        </p:txBody>
      </p:sp>
      <p:sp>
        <p:nvSpPr>
          <p:cNvPr id="4" name="Espace réservé du texte 3"/>
          <p:cNvSpPr>
            <a:spLocks noGrp="1"/>
          </p:cNvSpPr>
          <p:nvPr>
            <p:ph type="body" sz="half" idx="3"/>
          </p:nvPr>
        </p:nvSpPr>
        <p:spPr>
          <a:xfrm>
            <a:off x="4791331" y="1143000"/>
            <a:ext cx="4041775" cy="54864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1650" b="0" i="0">
                <a:latin typeface="Times New Roman" panose="02020603050405020304" pitchFamily="18" charset="0"/>
              </a:defRPr>
            </a:lvl1pPr>
            <a:lvl2pPr>
              <a:buNone/>
              <a:defRPr sz="1500" b="1"/>
            </a:lvl2pPr>
            <a:lvl3pPr>
              <a:buNone/>
              <a:defRPr sz="1350" b="1"/>
            </a:lvl3pPr>
            <a:lvl4pPr>
              <a:buNone/>
              <a:defRPr sz="1200" b="1"/>
            </a:lvl4pPr>
            <a:lvl5pPr>
              <a:buNone/>
              <a:defRPr sz="1200" b="1"/>
            </a:lvl5pPr>
          </a:lstStyle>
          <a:p>
            <a:pPr lvl="0"/>
            <a:r>
              <a:rPr lang="fr-FR" dirty="0"/>
              <a:t>Cliquez pour modifier les styles du texte du masque</a:t>
            </a:r>
          </a:p>
        </p:txBody>
      </p:sp>
      <p:sp>
        <p:nvSpPr>
          <p:cNvPr id="24" name="Espace réservé du contenu 23"/>
          <p:cNvSpPr>
            <a:spLocks noGrp="1"/>
          </p:cNvSpPr>
          <p:nvPr>
            <p:ph sz="quarter" idx="2"/>
          </p:nvPr>
        </p:nvSpPr>
        <p:spPr>
          <a:xfrm>
            <a:off x="301752" y="1853537"/>
            <a:ext cx="4041648" cy="286380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26" name="Espace réservé du contenu 25"/>
          <p:cNvSpPr>
            <a:spLocks noGrp="1"/>
          </p:cNvSpPr>
          <p:nvPr>
            <p:ph sz="quarter" idx="4"/>
          </p:nvPr>
        </p:nvSpPr>
        <p:spPr>
          <a:xfrm>
            <a:off x="4800600" y="1853537"/>
            <a:ext cx="4038600" cy="286664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23" name="Titre 22"/>
          <p:cNvSpPr>
            <a:spLocks noGrp="1"/>
          </p:cNvSpPr>
          <p:nvPr>
            <p:ph type="title"/>
          </p:nvPr>
        </p:nvSpPr>
        <p:spPr/>
        <p:txBody>
          <a:bodyPr rtlCol="0"/>
          <a:lstStyle/>
          <a:p>
            <a:r>
              <a:rPr lang="fr-FR"/>
              <a:t>Cliquez pour modifier le style du titre</a:t>
            </a:r>
            <a:endParaRPr lang="en-US"/>
          </a:p>
        </p:txBody>
      </p:sp>
      <p:sp>
        <p:nvSpPr>
          <p:cNvPr id="18" name="Espace réservé de la date 6"/>
          <p:cNvSpPr>
            <a:spLocks noGrp="1"/>
          </p:cNvSpPr>
          <p:nvPr>
            <p:ph type="dt" sz="half" idx="10"/>
          </p:nvPr>
        </p:nvSpPr>
        <p:spPr/>
        <p:txBody>
          <a:bodyPr/>
          <a:lstStyle>
            <a:lvl1pPr>
              <a:defRPr/>
            </a:lvl1pPr>
          </a:lstStyle>
          <a:p>
            <a:pPr>
              <a:defRPr/>
            </a:pPr>
            <a:endParaRPr lang="fr-FR"/>
          </a:p>
        </p:txBody>
      </p:sp>
      <p:sp>
        <p:nvSpPr>
          <p:cNvPr id="19" name="Espace réservé du pied de page 7"/>
          <p:cNvSpPr>
            <a:spLocks noGrp="1"/>
          </p:cNvSpPr>
          <p:nvPr>
            <p:ph type="ftr" sz="quarter" idx="11"/>
          </p:nvPr>
        </p:nvSpPr>
        <p:spPr>
          <a:xfrm>
            <a:off x="304800" y="4807744"/>
            <a:ext cx="3581400" cy="273844"/>
          </a:xfrm>
        </p:spPr>
        <p:txBody>
          <a:bodyPr/>
          <a:lstStyle>
            <a:lvl1pPr>
              <a:defRPr/>
            </a:lvl1pPr>
          </a:lstStyle>
          <a:p>
            <a:pPr>
              <a:defRPr/>
            </a:pPr>
            <a:endParaRPr lang="fr-FR"/>
          </a:p>
        </p:txBody>
      </p:sp>
      <p:sp>
        <p:nvSpPr>
          <p:cNvPr id="20" name="Espace réservé du numéro de diapositive 8"/>
          <p:cNvSpPr>
            <a:spLocks noGrp="1"/>
          </p:cNvSpPr>
          <p:nvPr>
            <p:ph type="sldNum" sz="quarter" idx="12"/>
          </p:nvPr>
        </p:nvSpPr>
        <p:spPr>
          <a:xfrm>
            <a:off x="4343400" y="782241"/>
            <a:ext cx="457200" cy="330994"/>
          </a:xfrm>
        </p:spPr>
        <p:txBody>
          <a:bodyPr/>
          <a:lstStyle>
            <a:lvl1pPr algn="ctr">
              <a:defRPr/>
            </a:lvl1pPr>
          </a:lstStyle>
          <a:p>
            <a:pPr>
              <a:defRPr/>
            </a:pPr>
            <a:fld id="{EDFE1F3B-F725-40A9-89B4-C6E9925A165A}" type="slidenum">
              <a:rPr lang="fr-FR"/>
              <a:pPr>
                <a:defRPr/>
              </a:pPr>
              <a:t>‹N°›</a:t>
            </a:fld>
            <a:endParaRPr lang="fr-FR"/>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US"/>
          </a:p>
        </p:txBody>
      </p:sp>
      <p:sp>
        <p:nvSpPr>
          <p:cNvPr id="3" name="Espace réservé de la date 2"/>
          <p:cNvSpPr>
            <a:spLocks noGrp="1"/>
          </p:cNvSpPr>
          <p:nvPr>
            <p:ph type="dt" sz="half" idx="10"/>
          </p:nvPr>
        </p:nvSpPr>
        <p:spPr/>
        <p:txBody>
          <a:bodyPr/>
          <a:lstStyle>
            <a:lvl1pPr>
              <a:defRPr/>
            </a:lvl1pPr>
          </a:lstStyle>
          <a:p>
            <a:pPr>
              <a:defRPr/>
            </a:pPr>
            <a:endParaRPr lang="fr-FR"/>
          </a:p>
        </p:txBody>
      </p:sp>
      <p:sp>
        <p:nvSpPr>
          <p:cNvPr id="4" name="Espace réservé du pied de page 3"/>
          <p:cNvSpPr>
            <a:spLocks noGrp="1"/>
          </p:cNvSpPr>
          <p:nvPr>
            <p:ph type="ftr" sz="quarter" idx="11"/>
          </p:nvPr>
        </p:nvSpPr>
        <p:spPr/>
        <p:txBody>
          <a:bodyPr/>
          <a:lstStyle>
            <a:lvl1pPr>
              <a:defRPr/>
            </a:lvl1pPr>
          </a:lstStyle>
          <a:p>
            <a:pPr>
              <a:defRPr/>
            </a:pPr>
            <a:endParaRPr lang="fr-FR"/>
          </a:p>
        </p:txBody>
      </p:sp>
      <p:sp>
        <p:nvSpPr>
          <p:cNvPr id="5" name="Espace réservé du numéro de diapositive 4"/>
          <p:cNvSpPr>
            <a:spLocks noGrp="1"/>
          </p:cNvSpPr>
          <p:nvPr>
            <p:ph type="sldNum" sz="quarter" idx="12"/>
          </p:nvPr>
        </p:nvSpPr>
        <p:spPr>
          <a:xfrm>
            <a:off x="4343400" y="777479"/>
            <a:ext cx="457200" cy="330994"/>
          </a:xfrm>
        </p:spPr>
        <p:txBody>
          <a:bodyPr/>
          <a:lstStyle>
            <a:lvl1pPr>
              <a:defRPr/>
            </a:lvl1pPr>
          </a:lstStyle>
          <a:p>
            <a:pPr>
              <a:defRPr/>
            </a:pPr>
            <a:fld id="{BE5F2369-7023-401C-A29A-3540867D6C8B}" type="slidenum">
              <a:rPr lang="fr-FR"/>
              <a:pPr>
                <a:defRPr/>
              </a:pPr>
              <a:t>‹N°›</a:t>
            </a:fld>
            <a:endParaRPr lang="fr-FR"/>
          </a:p>
        </p:txBody>
      </p:sp>
    </p:spTree>
  </p:cSld>
  <p:clrMapOvr>
    <a:masterClrMapping/>
  </p:clrMapOvr>
  <p:transition spd="med">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3" name="Rectangle 2"/>
          <p:cNvSpPr>
            <a:spLocks noChangeArrowheads="1"/>
          </p:cNvSpPr>
          <p:nvPr/>
        </p:nvSpPr>
        <p:spPr bwMode="white">
          <a:xfrm>
            <a:off x="0" y="1"/>
            <a:ext cx="9144000" cy="116681"/>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4" name="Rectangle 3"/>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5" name="Rectangle 4"/>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6" name="Rectangle 5"/>
          <p:cNvSpPr>
            <a:spLocks noChangeArrowheads="1"/>
          </p:cNvSpPr>
          <p:nvPr/>
        </p:nvSpPr>
        <p:spPr bwMode="auto">
          <a:xfrm>
            <a:off x="146050" y="4793457"/>
            <a:ext cx="8832850" cy="232172"/>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7" name="Rectangle 6"/>
          <p:cNvSpPr>
            <a:spLocks noChangeArrowheads="1"/>
          </p:cNvSpPr>
          <p:nvPr/>
        </p:nvSpPr>
        <p:spPr bwMode="auto">
          <a:xfrm>
            <a:off x="152400" y="119062"/>
            <a:ext cx="8832850" cy="491013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dirty="0"/>
          </a:p>
        </p:txBody>
      </p:sp>
      <p:sp>
        <p:nvSpPr>
          <p:cNvPr id="8" name="Espace réservé de la date 1"/>
          <p:cNvSpPr>
            <a:spLocks noGrp="1"/>
          </p:cNvSpPr>
          <p:nvPr>
            <p:ph type="dt" sz="half" idx="10"/>
          </p:nvPr>
        </p:nvSpPr>
        <p:spPr/>
        <p:txBody>
          <a:bodyPr/>
          <a:lstStyle>
            <a:lvl1pPr>
              <a:defRPr/>
            </a:lvl1pPr>
          </a:lstStyle>
          <a:p>
            <a:pPr>
              <a:defRPr/>
            </a:pPr>
            <a:endParaRPr lang="fr-FR"/>
          </a:p>
        </p:txBody>
      </p:sp>
      <p:sp>
        <p:nvSpPr>
          <p:cNvPr id="9" name="Espace réservé du pied de page 2"/>
          <p:cNvSpPr>
            <a:spLocks noGrp="1"/>
          </p:cNvSpPr>
          <p:nvPr>
            <p:ph type="ftr" sz="quarter" idx="11"/>
          </p:nvPr>
        </p:nvSpPr>
        <p:spPr/>
        <p:txBody>
          <a:bodyPr/>
          <a:lstStyle>
            <a:lvl1pPr>
              <a:defRPr/>
            </a:lvl1pPr>
          </a:lstStyle>
          <a:p>
            <a:pPr>
              <a:defRPr/>
            </a:pPr>
            <a:endParaRPr lang="fr-FR"/>
          </a:p>
        </p:txBody>
      </p:sp>
      <p:sp>
        <p:nvSpPr>
          <p:cNvPr id="10" name="Espace réservé du numéro de diapositive 3"/>
          <p:cNvSpPr>
            <a:spLocks noGrp="1"/>
          </p:cNvSpPr>
          <p:nvPr>
            <p:ph type="sldNum" sz="quarter" idx="12"/>
          </p:nvPr>
        </p:nvSpPr>
        <p:spPr>
          <a:xfrm>
            <a:off x="4267200" y="4743450"/>
            <a:ext cx="609600" cy="330994"/>
          </a:xfrm>
        </p:spPr>
        <p:txBody>
          <a:bodyPr/>
          <a:lstStyle>
            <a:lvl1pPr>
              <a:defRPr>
                <a:solidFill>
                  <a:srgbClr val="FFFFFF"/>
                </a:solidFill>
              </a:defRPr>
            </a:lvl1pPr>
          </a:lstStyle>
          <a:p>
            <a:pPr>
              <a:defRPr/>
            </a:pPr>
            <a:fld id="{9F07892F-FEF9-4A4D-94A4-04ADB62922F9}" type="slidenum">
              <a:rPr lang="fr-FR"/>
              <a:pPr>
                <a:defRPr/>
              </a:pPr>
              <a:t>‹N°›</a:t>
            </a:fld>
            <a:endParaRPr lang="fr-FR"/>
          </a:p>
        </p:txBody>
      </p:sp>
    </p:spTree>
  </p:cSld>
  <p:clrMapOvr>
    <a:masterClrMapping/>
  </p:clrMapOvr>
  <p:transition spd="med">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14300"/>
            <a:ext cx="8832850" cy="2286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6" name="Rectangle 5"/>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7" name="Rectangle 6"/>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8" name="Rectangle 7"/>
          <p:cNvSpPr>
            <a:spLocks noChangeArrowheads="1"/>
          </p:cNvSpPr>
          <p:nvPr/>
        </p:nvSpPr>
        <p:spPr bwMode="white">
          <a:xfrm>
            <a:off x="0" y="1"/>
            <a:ext cx="9144000" cy="89297"/>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9" name="Rectangle 8"/>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0" name="Rectangle 9"/>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1" name="Rectangle 10"/>
          <p:cNvSpPr>
            <a:spLocks noChangeArrowheads="1"/>
          </p:cNvSpPr>
          <p:nvPr/>
        </p:nvSpPr>
        <p:spPr bwMode="auto">
          <a:xfrm>
            <a:off x="152400" y="114300"/>
            <a:ext cx="8832850" cy="491013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dirty="0"/>
          </a:p>
        </p:txBody>
      </p:sp>
      <p:sp>
        <p:nvSpPr>
          <p:cNvPr id="12" name="Connecteur droit 11"/>
          <p:cNvSpPr>
            <a:spLocks noChangeShapeType="1"/>
          </p:cNvSpPr>
          <p:nvPr/>
        </p:nvSpPr>
        <p:spPr bwMode="auto">
          <a:xfrm>
            <a:off x="152400" y="4000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sz="1800"/>
          </a:p>
        </p:txBody>
      </p:sp>
      <p:sp>
        <p:nvSpPr>
          <p:cNvPr id="13" name="Ellipse 12"/>
          <p:cNvSpPr/>
          <p:nvPr/>
        </p:nvSpPr>
        <p:spPr>
          <a:xfrm>
            <a:off x="1295400"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4" name="Ellipse 13"/>
          <p:cNvSpPr/>
          <p:nvPr/>
        </p:nvSpPr>
        <p:spPr>
          <a:xfrm>
            <a:off x="1390650" y="242888"/>
            <a:ext cx="419100" cy="314325"/>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5" name="Rectangle 14"/>
          <p:cNvSpPr>
            <a:spLocks noChangeArrowheads="1"/>
          </p:cNvSpPr>
          <p:nvPr/>
        </p:nvSpPr>
        <p:spPr bwMode="auto">
          <a:xfrm>
            <a:off x="149225" y="4791076"/>
            <a:ext cx="8832850" cy="232172"/>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2" name="Titre 1"/>
          <p:cNvSpPr>
            <a:spLocks noGrp="1"/>
          </p:cNvSpPr>
          <p:nvPr>
            <p:ph type="title"/>
          </p:nvPr>
        </p:nvSpPr>
        <p:spPr>
          <a:xfrm>
            <a:off x="381000" y="685800"/>
            <a:ext cx="2362200" cy="742950"/>
          </a:xfrm>
        </p:spPr>
        <p:txBody>
          <a:bodyPr>
            <a:noAutofit/>
          </a:bodyPr>
          <a:lstStyle>
            <a:lvl1pPr algn="l">
              <a:buNone/>
              <a:defRPr sz="1650" b="1">
                <a:solidFill>
                  <a:srgbClr val="FFFFFF"/>
                </a:solidFill>
              </a:defRPr>
            </a:lvl1pPr>
          </a:lstStyle>
          <a:p>
            <a:r>
              <a:rPr lang="fr-FR"/>
              <a:t>Cliquez pour modifier le style du titre</a:t>
            </a:r>
            <a:endParaRPr lang="en-US"/>
          </a:p>
        </p:txBody>
      </p:sp>
      <p:sp>
        <p:nvSpPr>
          <p:cNvPr id="3" name="Espace réservé du texte 2"/>
          <p:cNvSpPr>
            <a:spLocks noGrp="1"/>
          </p:cNvSpPr>
          <p:nvPr>
            <p:ph type="body" idx="2"/>
          </p:nvPr>
        </p:nvSpPr>
        <p:spPr>
          <a:xfrm>
            <a:off x="381000" y="1485901"/>
            <a:ext cx="2362200" cy="3108722"/>
          </a:xfrm>
        </p:spPr>
        <p:txBody>
          <a:bodyPr/>
          <a:lstStyle>
            <a:lvl1pPr marL="0" indent="0">
              <a:spcAft>
                <a:spcPts val="750"/>
              </a:spcAft>
              <a:buNone/>
              <a:defRPr sz="1200">
                <a:solidFill>
                  <a:srgbClr val="FFFFFF"/>
                </a:solidFill>
              </a:defRPr>
            </a:lvl1pPr>
            <a:lvl2pPr>
              <a:buNone/>
              <a:defRPr sz="900"/>
            </a:lvl2pPr>
            <a:lvl3pPr>
              <a:buNone/>
              <a:defRPr sz="750"/>
            </a:lvl3pPr>
            <a:lvl4pPr>
              <a:buNone/>
              <a:defRPr sz="675"/>
            </a:lvl4pPr>
            <a:lvl5pPr>
              <a:buNone/>
              <a:defRPr sz="675"/>
            </a:lvl5pPr>
          </a:lstStyle>
          <a:p>
            <a:pPr lvl="0"/>
            <a:r>
              <a:rPr lang="fr-FR"/>
              <a:t>Cliquez pour modifier les styles du texte du masque</a:t>
            </a:r>
          </a:p>
        </p:txBody>
      </p:sp>
      <p:sp>
        <p:nvSpPr>
          <p:cNvPr id="20" name="Espace réservé du contenu 19"/>
          <p:cNvSpPr>
            <a:spLocks noGrp="1"/>
          </p:cNvSpPr>
          <p:nvPr>
            <p:ph sz="quarter" idx="1"/>
          </p:nvPr>
        </p:nvSpPr>
        <p:spPr>
          <a:xfrm>
            <a:off x="3124200" y="514350"/>
            <a:ext cx="5638800" cy="405765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6" name="Espace réservé du numéro de diapositive 6"/>
          <p:cNvSpPr>
            <a:spLocks noGrp="1"/>
          </p:cNvSpPr>
          <p:nvPr>
            <p:ph type="sldNum" sz="quarter" idx="10"/>
          </p:nvPr>
        </p:nvSpPr>
        <p:spPr>
          <a:xfrm>
            <a:off x="1371600" y="234554"/>
            <a:ext cx="457200" cy="330994"/>
          </a:xfrm>
        </p:spPr>
        <p:txBody>
          <a:bodyPr/>
          <a:lstStyle>
            <a:lvl1pPr>
              <a:defRPr>
                <a:solidFill>
                  <a:schemeClr val="accent3">
                    <a:shade val="75000"/>
                  </a:schemeClr>
                </a:solidFill>
              </a:defRPr>
            </a:lvl1pPr>
          </a:lstStyle>
          <a:p>
            <a:pPr>
              <a:defRPr/>
            </a:pPr>
            <a:fld id="{8D34934A-40A6-4093-8274-F6830B462C88}" type="slidenum">
              <a:rPr lang="fr-FR"/>
              <a:pPr>
                <a:defRPr/>
              </a:pPr>
              <a:t>‹N°›</a:t>
            </a:fld>
            <a:endParaRPr lang="fr-FR"/>
          </a:p>
        </p:txBody>
      </p:sp>
      <p:sp>
        <p:nvSpPr>
          <p:cNvPr id="17" name="Espace réservé de la date 4"/>
          <p:cNvSpPr>
            <a:spLocks noGrp="1"/>
          </p:cNvSpPr>
          <p:nvPr>
            <p:ph type="dt" sz="half" idx="11"/>
          </p:nvPr>
        </p:nvSpPr>
        <p:spPr/>
        <p:txBody>
          <a:bodyPr/>
          <a:lstStyle>
            <a:lvl1pPr>
              <a:defRPr/>
            </a:lvl1pPr>
          </a:lstStyle>
          <a:p>
            <a:pPr>
              <a:defRPr/>
            </a:pPr>
            <a:endParaRPr lang="fr-FR"/>
          </a:p>
        </p:txBody>
      </p:sp>
      <p:sp>
        <p:nvSpPr>
          <p:cNvPr id="18" name="Espace réservé du pied de page 5"/>
          <p:cNvSpPr>
            <a:spLocks noGrp="1"/>
          </p:cNvSpPr>
          <p:nvPr>
            <p:ph type="ftr" sz="quarter" idx="12"/>
          </p:nvPr>
        </p:nvSpPr>
        <p:spPr>
          <a:xfrm>
            <a:off x="301626" y="4807744"/>
            <a:ext cx="3382963" cy="275035"/>
          </a:xfrm>
        </p:spPr>
        <p:txBody>
          <a:bodyPr/>
          <a:lstStyle>
            <a:lvl1pPr>
              <a:defRPr/>
            </a:lvl1pPr>
          </a:lstStyle>
          <a:p>
            <a:pPr>
              <a:defRPr/>
            </a:pPr>
            <a:endParaRPr lang="fr-FR"/>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Connecteur droit 4"/>
          <p:cNvSpPr>
            <a:spLocks noChangeShapeType="1"/>
          </p:cNvSpPr>
          <p:nvPr/>
        </p:nvSpPr>
        <p:spPr bwMode="auto">
          <a:xfrm>
            <a:off x="152400" y="4000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sz="1800"/>
          </a:p>
        </p:txBody>
      </p:sp>
      <p:sp>
        <p:nvSpPr>
          <p:cNvPr id="6" name="Rectangle 5"/>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7" name="Rectangle 6"/>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8" name="Rectangle 7"/>
          <p:cNvSpPr>
            <a:spLocks noChangeArrowheads="1"/>
          </p:cNvSpPr>
          <p:nvPr/>
        </p:nvSpPr>
        <p:spPr bwMode="white">
          <a:xfrm>
            <a:off x="0" y="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9" name="Rectangle 8"/>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dirty="0"/>
          </a:p>
        </p:txBody>
      </p:sp>
      <p:sp>
        <p:nvSpPr>
          <p:cNvPr id="10" name="Rectangle 9"/>
          <p:cNvSpPr>
            <a:spLocks noChangeArrowheads="1"/>
          </p:cNvSpPr>
          <p:nvPr/>
        </p:nvSpPr>
        <p:spPr bwMode="auto">
          <a:xfrm>
            <a:off x="152400" y="114300"/>
            <a:ext cx="8832850" cy="226219"/>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1" name="Rectangle 10"/>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2" name="Rectangle 11"/>
          <p:cNvSpPr>
            <a:spLocks noChangeArrowheads="1"/>
          </p:cNvSpPr>
          <p:nvPr/>
        </p:nvSpPr>
        <p:spPr bwMode="auto">
          <a:xfrm>
            <a:off x="152400" y="116681"/>
            <a:ext cx="8832850" cy="491013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dirty="0"/>
          </a:p>
        </p:txBody>
      </p:sp>
      <p:sp>
        <p:nvSpPr>
          <p:cNvPr id="13" name="Ellipse 12"/>
          <p:cNvSpPr/>
          <p:nvPr/>
        </p:nvSpPr>
        <p:spPr>
          <a:xfrm>
            <a:off x="1295400"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4" name="Ellipse 13"/>
          <p:cNvSpPr/>
          <p:nvPr/>
        </p:nvSpPr>
        <p:spPr>
          <a:xfrm>
            <a:off x="1390650" y="242888"/>
            <a:ext cx="419100" cy="314325"/>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5" name="Rectangle 14"/>
          <p:cNvSpPr>
            <a:spLocks noChangeArrowheads="1"/>
          </p:cNvSpPr>
          <p:nvPr/>
        </p:nvSpPr>
        <p:spPr bwMode="auto">
          <a:xfrm>
            <a:off x="149225" y="4791076"/>
            <a:ext cx="8832850" cy="232172"/>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2" name="Titre 1"/>
          <p:cNvSpPr>
            <a:spLocks noGrp="1"/>
          </p:cNvSpPr>
          <p:nvPr>
            <p:ph type="title"/>
          </p:nvPr>
        </p:nvSpPr>
        <p:spPr>
          <a:xfrm>
            <a:off x="3000375" y="3771900"/>
            <a:ext cx="5867400" cy="914400"/>
          </a:xfrm>
        </p:spPr>
        <p:txBody>
          <a:bodyPr anchor="t">
            <a:noAutofit/>
          </a:bodyPr>
          <a:lstStyle>
            <a:lvl1pPr algn="l">
              <a:buNone/>
              <a:defRPr sz="1800" b="1">
                <a:solidFill>
                  <a:schemeClr val="tx2"/>
                </a:solidFill>
              </a:defRPr>
            </a:lvl1pPr>
          </a:lstStyle>
          <a:p>
            <a:r>
              <a:rPr lang="fr-FR"/>
              <a:t>Cliquez pour modifier le style du titre</a:t>
            </a:r>
            <a:endParaRPr lang="en-US"/>
          </a:p>
        </p:txBody>
      </p:sp>
      <p:sp>
        <p:nvSpPr>
          <p:cNvPr id="3" name="Espace réservé pour une image  2"/>
          <p:cNvSpPr>
            <a:spLocks noGrp="1"/>
          </p:cNvSpPr>
          <p:nvPr>
            <p:ph type="pic" idx="1"/>
          </p:nvPr>
        </p:nvSpPr>
        <p:spPr>
          <a:xfrm>
            <a:off x="3000375" y="457200"/>
            <a:ext cx="5867400" cy="3200400"/>
          </a:xfrm>
        </p:spPr>
        <p:txBody>
          <a:bodyPr>
            <a:normAutofit/>
          </a:bodyPr>
          <a:lstStyle>
            <a:lvl1pPr marL="0" indent="0">
              <a:buNone/>
              <a:defRPr sz="2400"/>
            </a:lvl1pPr>
          </a:lstStyle>
          <a:p>
            <a:pPr lvl="0"/>
            <a:r>
              <a:rPr lang="fr-FR" noProof="0"/>
              <a:t>Cliquez sur l'icône pour ajouter une image</a:t>
            </a:r>
            <a:endParaRPr lang="en-US" noProof="0" dirty="0"/>
          </a:p>
        </p:txBody>
      </p:sp>
      <p:sp>
        <p:nvSpPr>
          <p:cNvPr id="4" name="Espace réservé du texte 3"/>
          <p:cNvSpPr>
            <a:spLocks noGrp="1"/>
          </p:cNvSpPr>
          <p:nvPr>
            <p:ph type="body" sz="half" idx="2"/>
          </p:nvPr>
        </p:nvSpPr>
        <p:spPr>
          <a:xfrm>
            <a:off x="381000" y="742950"/>
            <a:ext cx="2438400" cy="3943350"/>
          </a:xfrm>
        </p:spPr>
        <p:txBody>
          <a:bodyPr/>
          <a:lstStyle>
            <a:lvl1pPr marL="0" indent="0">
              <a:spcAft>
                <a:spcPts val="750"/>
              </a:spcAft>
              <a:buFontTx/>
              <a:buNone/>
              <a:defRPr sz="1200">
                <a:solidFill>
                  <a:srgbClr val="FFFFFF"/>
                </a:solidFill>
              </a:defRPr>
            </a:lvl1pPr>
            <a:lvl2pPr>
              <a:defRPr sz="900"/>
            </a:lvl2pPr>
            <a:lvl3pPr>
              <a:defRPr sz="750"/>
            </a:lvl3pPr>
            <a:lvl4pPr>
              <a:defRPr sz="675"/>
            </a:lvl4pPr>
            <a:lvl5pPr>
              <a:defRPr sz="675"/>
            </a:lvl5pPr>
          </a:lstStyle>
          <a:p>
            <a:pPr lvl="0"/>
            <a:r>
              <a:rPr lang="fr-FR"/>
              <a:t>Cliquez pour modifier les styles du texte du masque</a:t>
            </a:r>
          </a:p>
        </p:txBody>
      </p:sp>
      <p:sp>
        <p:nvSpPr>
          <p:cNvPr id="16" name="Espace réservé du numéro de diapositive 6"/>
          <p:cNvSpPr>
            <a:spLocks noGrp="1"/>
          </p:cNvSpPr>
          <p:nvPr>
            <p:ph type="sldNum" sz="quarter" idx="10"/>
          </p:nvPr>
        </p:nvSpPr>
        <p:spPr>
          <a:xfrm>
            <a:off x="1371600" y="234554"/>
            <a:ext cx="457200" cy="330994"/>
          </a:xfrm>
        </p:spPr>
        <p:txBody>
          <a:bodyPr/>
          <a:lstStyle>
            <a:lvl1pPr>
              <a:defRPr/>
            </a:lvl1pPr>
          </a:lstStyle>
          <a:p>
            <a:pPr>
              <a:defRPr/>
            </a:pPr>
            <a:fld id="{FDF9F2B9-5E09-4625-A413-6B7F11D9C21B}" type="slidenum">
              <a:rPr lang="fr-FR"/>
              <a:pPr>
                <a:defRPr/>
              </a:pPr>
              <a:t>‹N°›</a:t>
            </a:fld>
            <a:endParaRPr lang="fr-FR"/>
          </a:p>
        </p:txBody>
      </p:sp>
      <p:sp>
        <p:nvSpPr>
          <p:cNvPr id="17" name="Espace réservé de la date 4"/>
          <p:cNvSpPr>
            <a:spLocks noGrp="1"/>
          </p:cNvSpPr>
          <p:nvPr>
            <p:ph type="dt" sz="half" idx="11"/>
          </p:nvPr>
        </p:nvSpPr>
        <p:spPr>
          <a:xfrm>
            <a:off x="5788026" y="4804173"/>
            <a:ext cx="3044825" cy="273844"/>
          </a:xfrm>
        </p:spPr>
        <p:txBody>
          <a:bodyPr/>
          <a:lstStyle>
            <a:lvl1pPr>
              <a:defRPr/>
            </a:lvl1pPr>
          </a:lstStyle>
          <a:p>
            <a:pPr>
              <a:defRPr/>
            </a:pPr>
            <a:endParaRPr lang="fr-FR"/>
          </a:p>
        </p:txBody>
      </p:sp>
      <p:sp>
        <p:nvSpPr>
          <p:cNvPr id="18" name="Espace réservé du pied de page 5"/>
          <p:cNvSpPr>
            <a:spLocks noGrp="1"/>
          </p:cNvSpPr>
          <p:nvPr>
            <p:ph type="ftr" sz="quarter" idx="12"/>
          </p:nvPr>
        </p:nvSpPr>
        <p:spPr>
          <a:xfrm>
            <a:off x="301625" y="4807744"/>
            <a:ext cx="3584575" cy="275035"/>
          </a:xfrm>
        </p:spPr>
        <p:txBody>
          <a:bodyPr/>
          <a:lstStyle>
            <a:lvl1pPr>
              <a:defRPr/>
            </a:lvl1pPr>
          </a:lstStyle>
          <a:p>
            <a:pPr>
              <a:defRPr/>
            </a:pPr>
            <a:endParaRPr lang="fr-FR"/>
          </a:p>
        </p:txBody>
      </p:sp>
    </p:spTree>
  </p:cSld>
  <p:clrMapOvr>
    <a:masterClrMapping/>
  </p:clrMapOvr>
  <p:transition spd="med">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6" name="Rectangle 15"/>
          <p:cNvSpPr>
            <a:spLocks noChangeArrowheads="1"/>
          </p:cNvSpPr>
          <p:nvPr/>
        </p:nvSpPr>
        <p:spPr bwMode="white">
          <a:xfrm>
            <a:off x="0" y="0"/>
            <a:ext cx="9144000" cy="1045369"/>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9" name="Rectangle 18"/>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9" name="Rectangle 8"/>
          <p:cNvSpPr>
            <a:spLocks noChangeArrowheads="1"/>
          </p:cNvSpPr>
          <p:nvPr/>
        </p:nvSpPr>
        <p:spPr bwMode="auto">
          <a:xfrm>
            <a:off x="149225" y="4791076"/>
            <a:ext cx="8832850" cy="232172"/>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4" name="Espace réservé de la date 13"/>
          <p:cNvSpPr>
            <a:spLocks noGrp="1"/>
          </p:cNvSpPr>
          <p:nvPr>
            <p:ph type="dt" sz="half" idx="2"/>
          </p:nvPr>
        </p:nvSpPr>
        <p:spPr>
          <a:xfrm>
            <a:off x="5791201" y="4804173"/>
            <a:ext cx="3044825" cy="273844"/>
          </a:xfrm>
          <a:prstGeom prst="rect">
            <a:avLst/>
          </a:prstGeom>
        </p:spPr>
        <p:txBody>
          <a:bodyPr vert="horz"/>
          <a:lstStyle>
            <a:lvl1pPr algn="r" eaLnBrk="1" latinLnBrk="0" hangingPunct="1">
              <a:defRPr kumimoji="0" sz="1050">
                <a:solidFill>
                  <a:srgbClr val="FFFFFF"/>
                </a:solidFill>
              </a:defRPr>
            </a:lvl1pPr>
          </a:lstStyle>
          <a:p>
            <a:pPr>
              <a:defRPr/>
            </a:pPr>
            <a:endParaRPr lang="fr-FR"/>
          </a:p>
        </p:txBody>
      </p:sp>
      <p:sp>
        <p:nvSpPr>
          <p:cNvPr id="3" name="Espace réservé du pied de page 2"/>
          <p:cNvSpPr>
            <a:spLocks noGrp="1"/>
          </p:cNvSpPr>
          <p:nvPr>
            <p:ph type="ftr" sz="quarter" idx="3"/>
          </p:nvPr>
        </p:nvSpPr>
        <p:spPr>
          <a:xfrm>
            <a:off x="304800" y="4807744"/>
            <a:ext cx="3581400" cy="275035"/>
          </a:xfrm>
          <a:prstGeom prst="rect">
            <a:avLst/>
          </a:prstGeom>
        </p:spPr>
        <p:txBody>
          <a:bodyPr vert="horz"/>
          <a:lstStyle>
            <a:lvl1pPr algn="l" eaLnBrk="1" latinLnBrk="0" hangingPunct="1">
              <a:defRPr kumimoji="0" sz="900">
                <a:solidFill>
                  <a:srgbClr val="FFFFFF"/>
                </a:solidFill>
              </a:defRPr>
            </a:lvl1pPr>
          </a:lstStyle>
          <a:p>
            <a:pPr>
              <a:defRPr/>
            </a:pPr>
            <a:endParaRPr lang="fr-FR"/>
          </a:p>
        </p:txBody>
      </p:sp>
      <p:sp>
        <p:nvSpPr>
          <p:cNvPr id="8" name="Rectangle 7"/>
          <p:cNvSpPr>
            <a:spLocks noChangeArrowheads="1"/>
          </p:cNvSpPr>
          <p:nvPr/>
        </p:nvSpPr>
        <p:spPr bwMode="auto">
          <a:xfrm>
            <a:off x="152400" y="116681"/>
            <a:ext cx="8832850" cy="491013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dirty="0"/>
          </a:p>
        </p:txBody>
      </p:sp>
      <p:sp>
        <p:nvSpPr>
          <p:cNvPr id="10" name="Connecteur droit 9"/>
          <p:cNvSpPr>
            <a:spLocks noChangeShapeType="1"/>
          </p:cNvSpPr>
          <p:nvPr/>
        </p:nvSpPr>
        <p:spPr bwMode="auto">
          <a:xfrm>
            <a:off x="152400" y="957263"/>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sz="1800"/>
          </a:p>
        </p:txBody>
      </p:sp>
      <p:sp>
        <p:nvSpPr>
          <p:cNvPr id="12" name="Ellipse 11"/>
          <p:cNvSpPr/>
          <p:nvPr/>
        </p:nvSpPr>
        <p:spPr>
          <a:xfrm>
            <a:off x="4267200" y="716756"/>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5" name="Ellipse 14"/>
          <p:cNvSpPr/>
          <p:nvPr/>
        </p:nvSpPr>
        <p:spPr>
          <a:xfrm>
            <a:off x="4362450" y="788194"/>
            <a:ext cx="419100" cy="315516"/>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23" name="Espace réservé du numéro de diapositive 22"/>
          <p:cNvSpPr>
            <a:spLocks noGrp="1"/>
          </p:cNvSpPr>
          <p:nvPr>
            <p:ph type="sldNum" sz="quarter" idx="4"/>
          </p:nvPr>
        </p:nvSpPr>
        <p:spPr>
          <a:xfrm>
            <a:off x="4343400" y="779860"/>
            <a:ext cx="457200" cy="330994"/>
          </a:xfrm>
          <a:prstGeom prst="rect">
            <a:avLst/>
          </a:prstGeom>
        </p:spPr>
        <p:txBody>
          <a:bodyPr vert="horz" lIns="45720" rIns="45720" anchor="ctr">
            <a:normAutofit/>
          </a:bodyPr>
          <a:lstStyle>
            <a:lvl1pPr algn="ctr" eaLnBrk="1" latinLnBrk="0" hangingPunct="1">
              <a:defRPr kumimoji="0" sz="1200">
                <a:solidFill>
                  <a:schemeClr val="accent3">
                    <a:shade val="75000"/>
                  </a:schemeClr>
                </a:solidFill>
              </a:defRPr>
            </a:lvl1pPr>
          </a:lstStyle>
          <a:p>
            <a:pPr>
              <a:defRPr/>
            </a:pPr>
            <a:fld id="{9FBEB639-1FC0-49C6-9246-2EF6CF44476F}" type="slidenum">
              <a:rPr lang="fr-FR"/>
              <a:pPr>
                <a:defRPr/>
              </a:pPr>
              <a:t>‹N°›</a:t>
            </a:fld>
            <a:endParaRPr lang="fr-FR"/>
          </a:p>
        </p:txBody>
      </p:sp>
      <p:sp>
        <p:nvSpPr>
          <p:cNvPr id="3086" name="Espace réservé du titre 21"/>
          <p:cNvSpPr>
            <a:spLocks noGrp="1"/>
          </p:cNvSpPr>
          <p:nvPr>
            <p:ph type="title"/>
          </p:nvPr>
        </p:nvSpPr>
        <p:spPr bwMode="auto">
          <a:xfrm>
            <a:off x="301625" y="171450"/>
            <a:ext cx="8534400" cy="569119"/>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r-FR" dirty="0"/>
              <a:t>Cliquez pour modifier le style du titre</a:t>
            </a:r>
            <a:endParaRPr lang="en-US" dirty="0"/>
          </a:p>
        </p:txBody>
      </p:sp>
      <p:sp>
        <p:nvSpPr>
          <p:cNvPr id="3087" name="Espace réservé du texte 12"/>
          <p:cNvSpPr>
            <a:spLocks noGrp="1"/>
          </p:cNvSpPr>
          <p:nvPr>
            <p:ph type="body" idx="1"/>
          </p:nvPr>
        </p:nvSpPr>
        <p:spPr bwMode="auto">
          <a:xfrm>
            <a:off x="301625" y="1143000"/>
            <a:ext cx="8534400" cy="344924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cSld>
  <p:clrMap bg1="lt1" tx1="dk1" bg2="lt2" tx2="dk2" accent1="accent1" accent2="accent2" accent3="accent3" accent4="accent4" accent5="accent5" accent6="accent6" hlink="hlink" folHlink="folHlink"/>
  <p:sldLayoutIdLst>
    <p:sldLayoutId id="2147484629" r:id="rId1"/>
    <p:sldLayoutId id="2147484630" r:id="rId2"/>
    <p:sldLayoutId id="2147484631" r:id="rId3"/>
    <p:sldLayoutId id="2147484632" r:id="rId4"/>
    <p:sldLayoutId id="2147484633" r:id="rId5"/>
    <p:sldLayoutId id="2147484634" r:id="rId6"/>
    <p:sldLayoutId id="2147484635" r:id="rId7"/>
    <p:sldLayoutId id="2147484636" r:id="rId8"/>
    <p:sldLayoutId id="2147484637" r:id="rId9"/>
    <p:sldLayoutId id="2147484638" r:id="rId10"/>
    <p:sldLayoutId id="2147484639" r:id="rId11"/>
  </p:sldLayoutIdLst>
  <p:transition spd="med">
    <p:wedge/>
  </p:transition>
  <p:txStyles>
    <p:titleStyle>
      <a:lvl1pPr algn="ctr" rtl="0" eaLnBrk="0" fontAlgn="base" hangingPunct="0">
        <a:spcBef>
          <a:spcPct val="0"/>
        </a:spcBef>
        <a:spcAft>
          <a:spcPct val="0"/>
        </a:spcAft>
        <a:defRPr sz="2475" b="0" i="0" kern="1200">
          <a:solidFill>
            <a:srgbClr val="7B9899"/>
          </a:solidFill>
          <a:latin typeface="Times New Roman" panose="02020603050405020304" pitchFamily="18" charset="0"/>
          <a:ea typeface="+mj-ea"/>
          <a:cs typeface="+mj-cs"/>
        </a:defRPr>
      </a:lvl1pPr>
      <a:lvl2pPr algn="ctr" rtl="0" eaLnBrk="0" fontAlgn="base" hangingPunct="0">
        <a:spcBef>
          <a:spcPct val="0"/>
        </a:spcBef>
        <a:spcAft>
          <a:spcPct val="0"/>
        </a:spcAft>
        <a:defRPr sz="2475">
          <a:solidFill>
            <a:srgbClr val="7B9899"/>
          </a:solidFill>
          <a:latin typeface="Georgia" pitchFamily="18" charset="0"/>
        </a:defRPr>
      </a:lvl2pPr>
      <a:lvl3pPr algn="ctr" rtl="0" eaLnBrk="0" fontAlgn="base" hangingPunct="0">
        <a:spcBef>
          <a:spcPct val="0"/>
        </a:spcBef>
        <a:spcAft>
          <a:spcPct val="0"/>
        </a:spcAft>
        <a:defRPr sz="2475">
          <a:solidFill>
            <a:srgbClr val="7B9899"/>
          </a:solidFill>
          <a:latin typeface="Georgia" pitchFamily="18" charset="0"/>
        </a:defRPr>
      </a:lvl3pPr>
      <a:lvl4pPr algn="ctr" rtl="0" eaLnBrk="0" fontAlgn="base" hangingPunct="0">
        <a:spcBef>
          <a:spcPct val="0"/>
        </a:spcBef>
        <a:spcAft>
          <a:spcPct val="0"/>
        </a:spcAft>
        <a:defRPr sz="2475">
          <a:solidFill>
            <a:srgbClr val="7B9899"/>
          </a:solidFill>
          <a:latin typeface="Georgia" pitchFamily="18" charset="0"/>
        </a:defRPr>
      </a:lvl4pPr>
      <a:lvl5pPr algn="ctr" rtl="0" eaLnBrk="0" fontAlgn="base" hangingPunct="0">
        <a:spcBef>
          <a:spcPct val="0"/>
        </a:spcBef>
        <a:spcAft>
          <a:spcPct val="0"/>
        </a:spcAft>
        <a:defRPr sz="2475">
          <a:solidFill>
            <a:srgbClr val="7B9899"/>
          </a:solidFill>
          <a:latin typeface="Georgia" pitchFamily="18" charset="0"/>
        </a:defRPr>
      </a:lvl5pPr>
      <a:lvl6pPr marL="342900" algn="ctr" rtl="0" fontAlgn="base">
        <a:spcBef>
          <a:spcPct val="0"/>
        </a:spcBef>
        <a:spcAft>
          <a:spcPct val="0"/>
        </a:spcAft>
        <a:defRPr sz="2475">
          <a:solidFill>
            <a:srgbClr val="7B9899"/>
          </a:solidFill>
          <a:latin typeface="Georgia" pitchFamily="18" charset="0"/>
        </a:defRPr>
      </a:lvl6pPr>
      <a:lvl7pPr marL="685800" algn="ctr" rtl="0" fontAlgn="base">
        <a:spcBef>
          <a:spcPct val="0"/>
        </a:spcBef>
        <a:spcAft>
          <a:spcPct val="0"/>
        </a:spcAft>
        <a:defRPr sz="2475">
          <a:solidFill>
            <a:srgbClr val="7B9899"/>
          </a:solidFill>
          <a:latin typeface="Georgia" pitchFamily="18" charset="0"/>
        </a:defRPr>
      </a:lvl7pPr>
      <a:lvl8pPr marL="1028700" algn="ctr" rtl="0" fontAlgn="base">
        <a:spcBef>
          <a:spcPct val="0"/>
        </a:spcBef>
        <a:spcAft>
          <a:spcPct val="0"/>
        </a:spcAft>
        <a:defRPr sz="2475">
          <a:solidFill>
            <a:srgbClr val="7B9899"/>
          </a:solidFill>
          <a:latin typeface="Georgia" pitchFamily="18" charset="0"/>
        </a:defRPr>
      </a:lvl8pPr>
      <a:lvl9pPr marL="1371600" algn="ctr" rtl="0" fontAlgn="base">
        <a:spcBef>
          <a:spcPct val="0"/>
        </a:spcBef>
        <a:spcAft>
          <a:spcPct val="0"/>
        </a:spcAft>
        <a:defRPr sz="2475">
          <a:solidFill>
            <a:srgbClr val="7B9899"/>
          </a:solidFill>
          <a:latin typeface="Georgia" pitchFamily="18" charset="0"/>
        </a:defRPr>
      </a:lvl9pPr>
    </p:titleStyle>
    <p:bodyStyle>
      <a:lvl1pPr marL="204788" indent="-204788" algn="l" rtl="0" eaLnBrk="0" fontAlgn="base" hangingPunct="0">
        <a:spcBef>
          <a:spcPct val="20000"/>
        </a:spcBef>
        <a:spcAft>
          <a:spcPct val="0"/>
        </a:spcAft>
        <a:buClr>
          <a:schemeClr val="accent1"/>
        </a:buClr>
        <a:buSzPct val="85000"/>
        <a:buFont typeface="Wingdings 2" pitchFamily="18" charset="2"/>
        <a:buChar char=""/>
        <a:defRPr sz="2025" b="0" i="0" kern="1200">
          <a:solidFill>
            <a:schemeClr val="tx1"/>
          </a:solidFill>
          <a:latin typeface="Times New Roman" panose="02020603050405020304" pitchFamily="18" charset="0"/>
          <a:ea typeface="+mn-ea"/>
          <a:cs typeface="+mn-cs"/>
        </a:defRPr>
      </a:lvl1pPr>
      <a:lvl2pPr marL="410766" indent="-204788" algn="l" rtl="0" eaLnBrk="0" fontAlgn="base" hangingPunct="0">
        <a:spcBef>
          <a:spcPct val="20000"/>
        </a:spcBef>
        <a:spcAft>
          <a:spcPct val="0"/>
        </a:spcAft>
        <a:buClr>
          <a:schemeClr val="accent2"/>
        </a:buClr>
        <a:buSzPct val="70000"/>
        <a:buFont typeface="Wingdings" pitchFamily="2" charset="2"/>
        <a:buChar char=""/>
        <a:defRPr sz="1650" b="0" i="0" kern="1200">
          <a:solidFill>
            <a:schemeClr val="tx2"/>
          </a:solidFill>
          <a:latin typeface="Times New Roman" panose="02020603050405020304" pitchFamily="18" charset="0"/>
          <a:ea typeface="+mn-ea"/>
          <a:cs typeface="+mn-cs"/>
        </a:defRPr>
      </a:lvl2pPr>
      <a:lvl3pPr marL="616744" indent="-171450" algn="l" rtl="0" eaLnBrk="0" fontAlgn="base" hangingPunct="0">
        <a:spcBef>
          <a:spcPct val="20000"/>
        </a:spcBef>
        <a:spcAft>
          <a:spcPct val="0"/>
        </a:spcAft>
        <a:buClr>
          <a:srgbClr val="8CADAE"/>
        </a:buClr>
        <a:buSzPct val="75000"/>
        <a:buFont typeface="Wingdings 2" pitchFamily="18" charset="2"/>
        <a:buChar char=""/>
        <a:defRPr sz="1500" b="0" i="0" kern="1200">
          <a:solidFill>
            <a:schemeClr val="tx1"/>
          </a:solidFill>
          <a:latin typeface="Times New Roman" panose="02020603050405020304" pitchFamily="18" charset="0"/>
          <a:ea typeface="+mn-ea"/>
          <a:cs typeface="+mn-cs"/>
        </a:defRPr>
      </a:lvl3pPr>
      <a:lvl4pPr marL="822722" indent="-171450" algn="l" rtl="0" eaLnBrk="0" fontAlgn="base" hangingPunct="0">
        <a:spcBef>
          <a:spcPct val="20000"/>
        </a:spcBef>
        <a:spcAft>
          <a:spcPct val="0"/>
        </a:spcAft>
        <a:buClr>
          <a:srgbClr val="8C7B70"/>
        </a:buClr>
        <a:buSzPct val="70000"/>
        <a:buFont typeface="Wingdings" pitchFamily="2" charset="2"/>
        <a:buChar char=""/>
        <a:defRPr sz="1500" b="0" i="0" kern="1200">
          <a:solidFill>
            <a:schemeClr val="tx2"/>
          </a:solidFill>
          <a:latin typeface="Times New Roman" panose="02020603050405020304" pitchFamily="18" charset="0"/>
          <a:ea typeface="+mn-ea"/>
          <a:cs typeface="+mn-cs"/>
        </a:defRPr>
      </a:lvl4pPr>
      <a:lvl5pPr marL="1028700" indent="-171450" algn="l" rtl="0" eaLnBrk="0" fontAlgn="base" hangingPunct="0">
        <a:spcBef>
          <a:spcPct val="20000"/>
        </a:spcBef>
        <a:spcAft>
          <a:spcPct val="0"/>
        </a:spcAft>
        <a:buClr>
          <a:srgbClr val="8FB08C"/>
        </a:buClr>
        <a:buChar char="•"/>
        <a:defRPr b="0" i="0" kern="1200">
          <a:solidFill>
            <a:schemeClr val="tx1"/>
          </a:solidFill>
          <a:latin typeface="Times New Roman" panose="02020603050405020304" pitchFamily="18" charset="0"/>
          <a:ea typeface="+mn-ea"/>
          <a:cs typeface="+mn-cs"/>
        </a:defRPr>
      </a:lvl5pPr>
      <a:lvl6pPr marL="1234440" indent="-137160" algn="l" rtl="0" eaLnBrk="1" latinLnBrk="0" hangingPunct="1">
        <a:spcBef>
          <a:spcPct val="20000"/>
        </a:spcBef>
        <a:buClr>
          <a:schemeClr val="accent6"/>
        </a:buClr>
        <a:buSzPct val="80000"/>
        <a:buFont typeface="Wingdings 2"/>
        <a:buChar char=""/>
        <a:defRPr kumimoji="0" sz="1350" kern="1200">
          <a:solidFill>
            <a:schemeClr val="tx1"/>
          </a:solidFill>
          <a:latin typeface="+mn-lt"/>
          <a:ea typeface="+mn-ea"/>
          <a:cs typeface="+mn-cs"/>
        </a:defRPr>
      </a:lvl6pPr>
      <a:lvl7pPr marL="1440180" indent="-137160" algn="l" rtl="0" eaLnBrk="1" latinLnBrk="0" hangingPunct="1">
        <a:spcBef>
          <a:spcPct val="20000"/>
        </a:spcBef>
        <a:buClr>
          <a:schemeClr val="accent1">
            <a:shade val="75000"/>
          </a:schemeClr>
        </a:buClr>
        <a:buSzPct val="90000"/>
        <a:buChar char="•"/>
        <a:defRPr kumimoji="0" sz="1200" kern="1200" baseline="0">
          <a:solidFill>
            <a:schemeClr val="tx1"/>
          </a:solidFill>
          <a:latin typeface="+mn-lt"/>
          <a:ea typeface="+mn-ea"/>
          <a:cs typeface="+mn-cs"/>
        </a:defRPr>
      </a:lvl7pPr>
      <a:lvl8pPr marL="1577340" indent="-137160" algn="l" rtl="0" eaLnBrk="1" latinLnBrk="0" hangingPunct="1">
        <a:spcBef>
          <a:spcPct val="20000"/>
        </a:spcBef>
        <a:buClr>
          <a:schemeClr val="accent4">
            <a:shade val="75000"/>
          </a:schemeClr>
        </a:buClr>
        <a:buChar char="•"/>
        <a:defRPr kumimoji="0" sz="1200" kern="1200">
          <a:solidFill>
            <a:schemeClr val="tx1"/>
          </a:solidFill>
          <a:latin typeface="+mn-lt"/>
          <a:ea typeface="+mn-ea"/>
          <a:cs typeface="+mn-cs"/>
        </a:defRPr>
      </a:lvl8pPr>
      <a:lvl9pPr marL="1783080" indent="-137160" algn="l" rtl="0" eaLnBrk="1" latinLnBrk="0" hangingPunct="1">
        <a:spcBef>
          <a:spcPct val="20000"/>
        </a:spcBef>
        <a:buClr>
          <a:schemeClr val="accent2">
            <a:shade val="75000"/>
          </a:schemeClr>
        </a:buClr>
        <a:buSzPct val="90000"/>
        <a:buChar char="•"/>
        <a:defRPr kumimoji="0" sz="105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5.tiff"/><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media4.WAV"/><Relationship Id="rId7" Type="http://schemas.openxmlformats.org/officeDocument/2006/relationships/image" Target="../media/image4.emf"/><Relationship Id="rId2" Type="http://schemas.microsoft.com/office/2007/relationships/media" Target="../media/media4.WAV"/><Relationship Id="rId1" Type="http://schemas.openxmlformats.org/officeDocument/2006/relationships/tags" Target="../tags/tag9.xml"/><Relationship Id="rId6" Type="http://schemas.openxmlformats.org/officeDocument/2006/relationships/image" Target="../media/image8.png"/><Relationship Id="rId5" Type="http://schemas.openxmlformats.org/officeDocument/2006/relationships/notesSlide" Target="../notesSlides/notesSlide10.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media4.WAV"/><Relationship Id="rId7" Type="http://schemas.openxmlformats.org/officeDocument/2006/relationships/image" Target="../media/image4.emf"/><Relationship Id="rId2" Type="http://schemas.microsoft.com/office/2007/relationships/media" Target="../media/media4.WAV"/><Relationship Id="rId1" Type="http://schemas.openxmlformats.org/officeDocument/2006/relationships/tags" Target="../tags/tag10.xml"/><Relationship Id="rId6" Type="http://schemas.openxmlformats.org/officeDocument/2006/relationships/image" Target="../media/image8.png"/><Relationship Id="rId5" Type="http://schemas.openxmlformats.org/officeDocument/2006/relationships/notesSlide" Target="../notesSlides/notesSlide11.xml"/><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media4.WAV"/><Relationship Id="rId7" Type="http://schemas.openxmlformats.org/officeDocument/2006/relationships/image" Target="../media/image4.emf"/><Relationship Id="rId2" Type="http://schemas.microsoft.com/office/2007/relationships/media" Target="../media/media4.WAV"/><Relationship Id="rId1" Type="http://schemas.openxmlformats.org/officeDocument/2006/relationships/tags" Target="../tags/tag11.xml"/><Relationship Id="rId6" Type="http://schemas.openxmlformats.org/officeDocument/2006/relationships/image" Target="../media/image8.png"/><Relationship Id="rId5" Type="http://schemas.openxmlformats.org/officeDocument/2006/relationships/notesSlide" Target="../notesSlides/notesSlide12.xml"/><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audio" Target="../media/media4.WAV"/><Relationship Id="rId7" Type="http://schemas.openxmlformats.org/officeDocument/2006/relationships/image" Target="../media/image4.emf"/><Relationship Id="rId2" Type="http://schemas.microsoft.com/office/2007/relationships/media" Target="../media/media4.WAV"/><Relationship Id="rId1" Type="http://schemas.openxmlformats.org/officeDocument/2006/relationships/tags" Target="../tags/tag12.xml"/><Relationship Id="rId6" Type="http://schemas.openxmlformats.org/officeDocument/2006/relationships/image" Target="../media/image8.png"/><Relationship Id="rId5" Type="http://schemas.openxmlformats.org/officeDocument/2006/relationships/notesSlide" Target="../notesSlides/notesSlide13.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media2.WAV"/><Relationship Id="rId7" Type="http://schemas.openxmlformats.org/officeDocument/2006/relationships/image" Target="../media/image4.emf"/><Relationship Id="rId2" Type="http://schemas.microsoft.com/office/2007/relationships/media" Target="../media/media2.WAV"/><Relationship Id="rId1" Type="http://schemas.openxmlformats.org/officeDocument/2006/relationships/tags" Target="../tags/tag1.xml"/><Relationship Id="rId6" Type="http://schemas.openxmlformats.org/officeDocument/2006/relationships/image" Target="../media/image6.png"/><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4.emf"/></Relationships>
</file>

<file path=ppt/slides/_rels/slide21.xml.rels><?xml version="1.0" encoding="UTF-8" standalone="yes"?>
<Relationships xmlns="http://schemas.openxmlformats.org/package/2006/relationships"><Relationship Id="rId3" Type="http://schemas.openxmlformats.org/officeDocument/2006/relationships/audio" Target="../media/media4.WAV"/><Relationship Id="rId7" Type="http://schemas.openxmlformats.org/officeDocument/2006/relationships/image" Target="../media/image4.emf"/><Relationship Id="rId2" Type="http://schemas.microsoft.com/office/2007/relationships/media" Target="../media/media4.WAV"/><Relationship Id="rId1" Type="http://schemas.openxmlformats.org/officeDocument/2006/relationships/tags" Target="../tags/tag14.xml"/><Relationship Id="rId6" Type="http://schemas.openxmlformats.org/officeDocument/2006/relationships/image" Target="../media/image8.png"/><Relationship Id="rId5" Type="http://schemas.openxmlformats.org/officeDocument/2006/relationships/notesSlide" Target="../notesSlides/notesSlide15.xml"/><Relationship Id="rId4"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audio" Target="../media/media4.WAV"/><Relationship Id="rId7" Type="http://schemas.openxmlformats.org/officeDocument/2006/relationships/image" Target="../media/image4.emf"/><Relationship Id="rId2" Type="http://schemas.microsoft.com/office/2007/relationships/media" Target="../media/media4.WAV"/><Relationship Id="rId1" Type="http://schemas.openxmlformats.org/officeDocument/2006/relationships/tags" Target="../tags/tag15.xml"/><Relationship Id="rId6" Type="http://schemas.openxmlformats.org/officeDocument/2006/relationships/image" Target="../media/image8.png"/><Relationship Id="rId5" Type="http://schemas.openxmlformats.org/officeDocument/2006/relationships/notesSlide" Target="../notesSlides/notesSlide16.xml"/><Relationship Id="rId4"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audio" Target="../media/media4.WAV"/><Relationship Id="rId7" Type="http://schemas.openxmlformats.org/officeDocument/2006/relationships/image" Target="../media/image4.emf"/><Relationship Id="rId2" Type="http://schemas.microsoft.com/office/2007/relationships/media" Target="../media/media4.WAV"/><Relationship Id="rId1" Type="http://schemas.openxmlformats.org/officeDocument/2006/relationships/tags" Target="../tags/tag16.xml"/><Relationship Id="rId6" Type="http://schemas.openxmlformats.org/officeDocument/2006/relationships/image" Target="../media/image8.png"/><Relationship Id="rId5" Type="http://schemas.openxmlformats.org/officeDocument/2006/relationships/notesSlide" Target="../notesSlides/notesSlide17.xml"/><Relationship Id="rId4"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audio" Target="../media/media4.WAV"/><Relationship Id="rId7" Type="http://schemas.openxmlformats.org/officeDocument/2006/relationships/image" Target="../media/image4.emf"/><Relationship Id="rId2" Type="http://schemas.microsoft.com/office/2007/relationships/media" Target="../media/media4.WAV"/><Relationship Id="rId1" Type="http://schemas.openxmlformats.org/officeDocument/2006/relationships/tags" Target="../tags/tag17.xml"/><Relationship Id="rId6" Type="http://schemas.openxmlformats.org/officeDocument/2006/relationships/image" Target="../media/image8.png"/><Relationship Id="rId5" Type="http://schemas.openxmlformats.org/officeDocument/2006/relationships/notesSlide" Target="../notesSlides/notesSlide18.xml"/><Relationship Id="rId4"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audio" Target="../media/media4.WAV"/><Relationship Id="rId7" Type="http://schemas.openxmlformats.org/officeDocument/2006/relationships/image" Target="../media/image4.emf"/><Relationship Id="rId2" Type="http://schemas.microsoft.com/office/2007/relationships/media" Target="../media/media4.WAV"/><Relationship Id="rId1" Type="http://schemas.openxmlformats.org/officeDocument/2006/relationships/tags" Target="../tags/tag18.xml"/><Relationship Id="rId6" Type="http://schemas.openxmlformats.org/officeDocument/2006/relationships/image" Target="../media/image8.png"/><Relationship Id="rId5" Type="http://schemas.openxmlformats.org/officeDocument/2006/relationships/notesSlide" Target="../notesSlides/notesSlide19.xml"/><Relationship Id="rId4"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audio" Target="../media/media4.WAV"/><Relationship Id="rId7" Type="http://schemas.openxmlformats.org/officeDocument/2006/relationships/image" Target="../media/image4.emf"/><Relationship Id="rId2" Type="http://schemas.microsoft.com/office/2007/relationships/media" Target="../media/media4.WAV"/><Relationship Id="rId1" Type="http://schemas.openxmlformats.org/officeDocument/2006/relationships/tags" Target="../tags/tag19.xml"/><Relationship Id="rId6" Type="http://schemas.openxmlformats.org/officeDocument/2006/relationships/image" Target="../media/image8.png"/><Relationship Id="rId5" Type="http://schemas.openxmlformats.org/officeDocument/2006/relationships/notesSlide" Target="../notesSlides/notesSlide20.xml"/><Relationship Id="rId4"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audio" Target="../media/media4.WAV"/><Relationship Id="rId7" Type="http://schemas.openxmlformats.org/officeDocument/2006/relationships/image" Target="../media/image4.emf"/><Relationship Id="rId2" Type="http://schemas.microsoft.com/office/2007/relationships/media" Target="../media/media4.WAV"/><Relationship Id="rId1" Type="http://schemas.openxmlformats.org/officeDocument/2006/relationships/tags" Target="../tags/tag20.xml"/><Relationship Id="rId6" Type="http://schemas.openxmlformats.org/officeDocument/2006/relationships/image" Target="../media/image8.png"/><Relationship Id="rId5" Type="http://schemas.openxmlformats.org/officeDocument/2006/relationships/notesSlide" Target="../notesSlides/notesSlide21.xml"/><Relationship Id="rId4"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media2.WAV"/><Relationship Id="rId7" Type="http://schemas.openxmlformats.org/officeDocument/2006/relationships/image" Target="../media/image4.emf"/><Relationship Id="rId2" Type="http://schemas.microsoft.com/office/2007/relationships/media" Target="../media/media2.WAV"/><Relationship Id="rId1" Type="http://schemas.openxmlformats.org/officeDocument/2006/relationships/tags" Target="../tags/tag2.xml"/><Relationship Id="rId6" Type="http://schemas.openxmlformats.org/officeDocument/2006/relationships/image" Target="../media/image6.png"/><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media3.WAV"/><Relationship Id="rId7" Type="http://schemas.openxmlformats.org/officeDocument/2006/relationships/image" Target="../media/image4.emf"/><Relationship Id="rId2" Type="http://schemas.microsoft.com/office/2007/relationships/media" Target="../media/media3.WAV"/><Relationship Id="rId1" Type="http://schemas.openxmlformats.org/officeDocument/2006/relationships/tags" Target="../tags/tag3.xml"/><Relationship Id="rId6" Type="http://schemas.openxmlformats.org/officeDocument/2006/relationships/image" Target="../media/image7.png"/><Relationship Id="rId5" Type="http://schemas.openxmlformats.org/officeDocument/2006/relationships/notesSlide" Target="../notesSlides/notesSlide4.xml"/><Relationship Id="rId4"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media4.WAV"/><Relationship Id="rId7" Type="http://schemas.openxmlformats.org/officeDocument/2006/relationships/image" Target="../media/image4.emf"/><Relationship Id="rId2" Type="http://schemas.microsoft.com/office/2007/relationships/media" Target="../media/media4.WAV"/><Relationship Id="rId1" Type="http://schemas.openxmlformats.org/officeDocument/2006/relationships/tags" Target="../tags/tag4.xml"/><Relationship Id="rId6" Type="http://schemas.openxmlformats.org/officeDocument/2006/relationships/image" Target="../media/image8.png"/><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www.zonegifs.com/visu.php?cat=divers&amp;scat=argent&amp;to=33&amp;im=16"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10.gif"/><Relationship Id="rId5" Type="http://schemas.openxmlformats.org/officeDocument/2006/relationships/hyperlink" Target="http://www.zonegifs.com/visu.php?cat=divers&amp;scat=argent&amp;to=33&amp;im=15" TargetMode="External"/><Relationship Id="rId4" Type="http://schemas.openxmlformats.org/officeDocument/2006/relationships/image" Target="../media/image9.gif"/></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4.emf"/></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4.emf"/></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media4.WAV"/><Relationship Id="rId7" Type="http://schemas.openxmlformats.org/officeDocument/2006/relationships/image" Target="../media/image4.emf"/><Relationship Id="rId2" Type="http://schemas.microsoft.com/office/2007/relationships/media" Target="../media/media4.WAV"/><Relationship Id="rId1" Type="http://schemas.openxmlformats.org/officeDocument/2006/relationships/tags" Target="../tags/tag7.xml"/><Relationship Id="rId6" Type="http://schemas.openxmlformats.org/officeDocument/2006/relationships/image" Target="../media/image8.png"/><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media4.WAV"/><Relationship Id="rId7" Type="http://schemas.openxmlformats.org/officeDocument/2006/relationships/image" Target="../media/image4.emf"/><Relationship Id="rId2" Type="http://schemas.microsoft.com/office/2007/relationships/media" Target="../media/media4.WAV"/><Relationship Id="rId1" Type="http://schemas.openxmlformats.org/officeDocument/2006/relationships/tags" Target="../tags/tag8.xml"/><Relationship Id="rId6" Type="http://schemas.openxmlformats.org/officeDocument/2006/relationships/image" Target="../media/image8.png"/><Relationship Id="rId5" Type="http://schemas.openxmlformats.org/officeDocument/2006/relationships/notesSlide" Target="../notesSlides/notesSlide9.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ctrTitle"/>
          </p:nvPr>
        </p:nvSpPr>
        <p:spPr>
          <a:xfrm>
            <a:off x="1062037" y="1599642"/>
            <a:ext cx="7100888" cy="756605"/>
          </a:xfrm>
        </p:spPr>
        <p:txBody>
          <a:bodyPr>
            <a:normAutofit fontScale="90000"/>
          </a:bodyPr>
          <a:lstStyle/>
          <a:p>
            <a:pPr eaLnBrk="1" fontAlgn="auto" hangingPunct="1">
              <a:spcAft>
                <a:spcPts val="0"/>
              </a:spcAft>
              <a:defRPr/>
            </a:pPr>
            <a:r>
              <a:rPr lang="fr-FR" dirty="0">
                <a:solidFill>
                  <a:srgbClr val="FFFF00"/>
                </a:solidFill>
                <a:latin typeface="Garamond" pitchFamily="18" charset="0"/>
              </a:rPr>
              <a:t>Bienvenue à Paris</a:t>
            </a: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r>
              <a:rPr lang="fr-FR" sz="2700" dirty="0">
                <a:solidFill>
                  <a:srgbClr val="000090"/>
                </a:solidFill>
                <a:latin typeface="Times New Roman" pitchFamily="18" charset="0"/>
                <a:cs typeface="Times New Roman" pitchFamily="18" charset="0"/>
              </a:rPr>
              <a:t>Bienvenue à Deauville</a:t>
            </a:r>
            <a:br>
              <a:rPr lang="fr-FR" sz="2700" dirty="0">
                <a:solidFill>
                  <a:srgbClr val="000090"/>
                </a:solidFill>
                <a:latin typeface="Times New Roman" pitchFamily="18" charset="0"/>
                <a:cs typeface="Times New Roman" pitchFamily="18" charset="0"/>
              </a:rPr>
            </a:br>
            <a:br>
              <a:rPr lang="fr-FR" sz="2700" dirty="0">
                <a:solidFill>
                  <a:srgbClr val="000090"/>
                </a:solidFill>
                <a:latin typeface="Times New Roman" pitchFamily="18" charset="0"/>
                <a:cs typeface="Times New Roman" pitchFamily="18" charset="0"/>
              </a:rPr>
            </a:br>
            <a:br>
              <a:rPr lang="fr-FR" sz="2700" dirty="0">
                <a:solidFill>
                  <a:srgbClr val="000090"/>
                </a:solidFill>
                <a:latin typeface="Times New Roman" pitchFamily="18" charset="0"/>
                <a:cs typeface="Times New Roman" pitchFamily="18" charset="0"/>
              </a:rPr>
            </a:b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Bienvenue à Paris</a:t>
            </a:r>
            <a:br>
              <a:rPr lang="fr-FR" sz="2700" dirty="0">
                <a:solidFill>
                  <a:srgbClr val="000090"/>
                </a:solidFill>
                <a:latin typeface="Times New Roman" pitchFamily="18" charset="0"/>
                <a:cs typeface="Times New Roman" pitchFamily="18" charset="0"/>
              </a:rPr>
            </a:br>
            <a:r>
              <a:rPr lang="fr-FR" sz="2850" dirty="0">
                <a:solidFill>
                  <a:srgbClr val="000090"/>
                </a:solidFill>
                <a:latin typeface="Times New Roman" pitchFamily="18" charset="0"/>
                <a:cs typeface="Times New Roman" pitchFamily="18" charset="0"/>
              </a:rPr>
              <a:t>Assemblée Générale Ordinaire de l’UNASA</a:t>
            </a:r>
            <a:br>
              <a:rPr lang="fr-FR" sz="2850" dirty="0">
                <a:solidFill>
                  <a:srgbClr val="000090"/>
                </a:solidFill>
                <a:latin typeface="Times New Roman" pitchFamily="18" charset="0"/>
                <a:cs typeface="Times New Roman" pitchFamily="18" charset="0"/>
              </a:rPr>
            </a:br>
            <a:r>
              <a:rPr lang="fr-FR" sz="2850" dirty="0">
                <a:solidFill>
                  <a:srgbClr val="000090"/>
                </a:solidFill>
                <a:latin typeface="Times New Roman" pitchFamily="18" charset="0"/>
                <a:cs typeface="Times New Roman" pitchFamily="18" charset="0"/>
              </a:rPr>
              <a:t>le 9 novembre 2018</a:t>
            </a:r>
            <a:br>
              <a:rPr lang="fr-FR" sz="2850" dirty="0">
                <a:solidFill>
                  <a:srgbClr val="0000FF"/>
                </a:solidFill>
                <a:latin typeface="Times New Roman" pitchFamily="18" charset="0"/>
                <a:cs typeface="Times New Roman" pitchFamily="18" charset="0"/>
              </a:rPr>
            </a:br>
            <a:br>
              <a:rPr lang="fr-FR" dirty="0">
                <a:solidFill>
                  <a:srgbClr val="0000FF"/>
                </a:solidFill>
                <a:latin typeface="Times New Roman" pitchFamily="18" charset="0"/>
                <a:cs typeface="Times New Roman" pitchFamily="18" charset="0"/>
              </a:rPr>
            </a:br>
            <a:endParaRPr lang="fr-FR" sz="2850" b="1" dirty="0">
              <a:solidFill>
                <a:srgbClr val="0000FF"/>
              </a:solidFill>
              <a:latin typeface="Times New Roman" pitchFamily="18" charset="0"/>
              <a:cs typeface="Times New Roman" pitchFamily="18" charset="0"/>
            </a:endParaRPr>
          </a:p>
        </p:txBody>
      </p:sp>
      <p:pic>
        <p:nvPicPr>
          <p:cNvPr id="5" name="~PP3205.WAV">
            <a:hlinkClick r:id="" action="ppaction://media"/>
          </p:cNvPr>
          <p:cNvPicPr>
            <a:picLocks noRot="1" noChangeAspect="1"/>
          </p:cNvPicPr>
          <p:nvPr>
            <a:audioFile r:link="rId2"/>
            <p:extLst>
              <p:ext uri="{DAA4B4D4-6D71-4841-9C94-3DE7FCFB9230}">
                <p14:media xmlns:p14="http://schemas.microsoft.com/office/powerpoint/2010/main" r:embed="rId1"/>
              </p:ext>
            </p:extLst>
          </p:nvPr>
        </p:nvPicPr>
        <p:blipFill>
          <a:blip r:embed="rId5" cstate="print"/>
          <a:srcRect/>
          <a:stretch>
            <a:fillRect/>
          </a:stretch>
        </p:blipFill>
        <p:spPr bwMode="auto">
          <a:xfrm>
            <a:off x="7622381" y="4764881"/>
            <a:ext cx="228600" cy="228600"/>
          </a:xfrm>
          <a:prstGeom prst="rect">
            <a:avLst/>
          </a:prstGeom>
          <a:noFill/>
          <a:ln w="9525">
            <a:noFill/>
            <a:miter lim="800000"/>
            <a:headEnd/>
            <a:tailEnd/>
          </a:ln>
        </p:spPr>
      </p:pic>
      <p:pic>
        <p:nvPicPr>
          <p:cNvPr id="6" name="Image 5" descr="UNASA.pd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77634" y="87474"/>
            <a:ext cx="1026114" cy="709960"/>
          </a:xfrm>
          <a:prstGeom prst="rect">
            <a:avLst/>
          </a:prstGeom>
        </p:spPr>
      </p:pic>
      <p:pic>
        <p:nvPicPr>
          <p:cNvPr id="2" name="Image 1">
            <a:extLst>
              <a:ext uri="{FF2B5EF4-FFF2-40B4-BE49-F238E27FC236}">
                <a16:creationId xmlns:a16="http://schemas.microsoft.com/office/drawing/2014/main" id="{47CAE0BB-989F-AE46-A970-B44A57CF8227}"/>
              </a:ext>
            </a:extLst>
          </p:cNvPr>
          <p:cNvPicPr>
            <a:picLocks noChangeAspect="1"/>
          </p:cNvPicPr>
          <p:nvPr/>
        </p:nvPicPr>
        <p:blipFill>
          <a:blip r:embed="rId7"/>
          <a:stretch>
            <a:fillRect/>
          </a:stretch>
        </p:blipFill>
        <p:spPr>
          <a:xfrm>
            <a:off x="1844697" y="1977944"/>
            <a:ext cx="5454606" cy="2761209"/>
          </a:xfrm>
          <a:prstGeom prst="rect">
            <a:avLst/>
          </a:prstGeom>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05563A-16C9-944B-A99F-FB6BCCF70700}"/>
              </a:ext>
            </a:extLst>
          </p:cNvPr>
          <p:cNvSpPr>
            <a:spLocks noGrp="1"/>
          </p:cNvSpPr>
          <p:nvPr>
            <p:ph type="title"/>
          </p:nvPr>
        </p:nvSpPr>
        <p:spPr>
          <a:xfrm>
            <a:off x="301625" y="171450"/>
            <a:ext cx="8534400" cy="744116"/>
          </a:xfrm>
        </p:spPr>
        <p:txBody>
          <a:bodyPr/>
          <a:lstStyle/>
          <a:p>
            <a:br>
              <a:rPr lang="fr-FR" sz="2400" dirty="0">
                <a:solidFill>
                  <a:srgbClr val="000090"/>
                </a:solidFill>
                <a:latin typeface="Times New Roman" pitchFamily="18" charset="0"/>
                <a:cs typeface="Times New Roman" pitchFamily="18" charset="0"/>
              </a:rPr>
            </a:br>
            <a:br>
              <a:rPr lang="fr-FR" sz="2400" dirty="0">
                <a:solidFill>
                  <a:srgbClr val="000090"/>
                </a:solidFill>
                <a:latin typeface="Times New Roman" pitchFamily="18" charset="0"/>
                <a:cs typeface="Times New Roman" pitchFamily="18" charset="0"/>
              </a:rPr>
            </a:br>
            <a:r>
              <a:rPr lang="fr-FR" sz="2400" dirty="0">
                <a:solidFill>
                  <a:srgbClr val="000090"/>
                </a:solidFill>
                <a:latin typeface="Times New Roman" pitchFamily="18" charset="0"/>
                <a:cs typeface="Times New Roman" pitchFamily="18" charset="0"/>
              </a:rPr>
              <a:t>LE RAPPORT D’ACTIVITÉ </a:t>
            </a:r>
            <a:br>
              <a:rPr lang="fr-FR" sz="2400" dirty="0">
                <a:solidFill>
                  <a:srgbClr val="000090"/>
                </a:solidFill>
                <a:latin typeface="Times New Roman" pitchFamily="18" charset="0"/>
                <a:cs typeface="Times New Roman" pitchFamily="18" charset="0"/>
              </a:rPr>
            </a:br>
            <a:r>
              <a:rPr lang="fr-FR" sz="2400" dirty="0">
                <a:solidFill>
                  <a:srgbClr val="000090"/>
                </a:solidFill>
                <a:latin typeface="Times New Roman" pitchFamily="18" charset="0"/>
                <a:cs typeface="Times New Roman" pitchFamily="18" charset="0"/>
              </a:rPr>
              <a:t>EN BREF</a:t>
            </a:r>
            <a:endParaRPr lang="fr-FR" dirty="0"/>
          </a:p>
        </p:txBody>
      </p:sp>
      <p:sp>
        <p:nvSpPr>
          <p:cNvPr id="3" name="Espace réservé du contenu 2">
            <a:extLst>
              <a:ext uri="{FF2B5EF4-FFF2-40B4-BE49-F238E27FC236}">
                <a16:creationId xmlns:a16="http://schemas.microsoft.com/office/drawing/2014/main" id="{BB89C1D1-16A5-1240-A618-16D206C9D4C8}"/>
              </a:ext>
            </a:extLst>
          </p:cNvPr>
          <p:cNvSpPr>
            <a:spLocks noGrp="1"/>
          </p:cNvSpPr>
          <p:nvPr>
            <p:ph sz="quarter" idx="1"/>
          </p:nvPr>
        </p:nvSpPr>
        <p:spPr/>
        <p:txBody>
          <a:bodyPr/>
          <a:lstStyle/>
          <a:p>
            <a:pPr marL="0" indent="0" algn="ctr">
              <a:buNone/>
            </a:pPr>
            <a:r>
              <a:rPr lang="fr-FR" sz="3200" b="1" dirty="0"/>
              <a:t>LES TEMPS FORTS</a:t>
            </a:r>
          </a:p>
          <a:p>
            <a:pPr marL="0" indent="0" algn="ctr">
              <a:buNone/>
            </a:pPr>
            <a:r>
              <a:rPr lang="fr-FR" sz="3200" b="1" dirty="0">
                <a:solidFill>
                  <a:srgbClr val="C00000"/>
                </a:solidFill>
                <a:latin typeface="Times New Roman" pitchFamily="18" charset="0"/>
                <a:cs typeface="Times New Roman" pitchFamily="18" charset="0"/>
              </a:rPr>
              <a:t>Vagues successives d’amendements </a:t>
            </a:r>
            <a:r>
              <a:rPr lang="fr-FR" sz="3200" b="1" dirty="0" err="1">
                <a:solidFill>
                  <a:srgbClr val="C00000"/>
                </a:solidFill>
                <a:latin typeface="Times New Roman" pitchFamily="18" charset="0"/>
                <a:cs typeface="Times New Roman" pitchFamily="18" charset="0"/>
              </a:rPr>
              <a:t>anti-OGA</a:t>
            </a:r>
            <a:endParaRPr lang="fr-FR" sz="3200" b="1" dirty="0">
              <a:solidFill>
                <a:srgbClr val="C00000"/>
              </a:solidFill>
              <a:latin typeface="Times New Roman" pitchFamily="18" charset="0"/>
              <a:cs typeface="Times New Roman" pitchFamily="18" charset="0"/>
            </a:endParaRPr>
          </a:p>
          <a:p>
            <a:r>
              <a:rPr lang="fr-FR" sz="3200" dirty="0">
                <a:latin typeface="Times New Roman" pitchFamily="18" charset="0"/>
                <a:cs typeface="Times New Roman" pitchFamily="18" charset="0"/>
              </a:rPr>
              <a:t>Fin 2017 : dépôt de 2 amendements hostiles aux OGA  (PLFR 2017 et PLF 2018)  : Suppression de l’EPS et des 25 %</a:t>
            </a:r>
          </a:p>
          <a:p>
            <a:r>
              <a:rPr lang="fr-FR" sz="3200" dirty="0">
                <a:latin typeface="Times New Roman" pitchFamily="18" charset="0"/>
                <a:cs typeface="Times New Roman" pitchFamily="18" charset="0"/>
              </a:rPr>
              <a:t>Ils sont rejetés</a:t>
            </a:r>
          </a:p>
          <a:p>
            <a:endParaRPr lang="fr-FR" dirty="0"/>
          </a:p>
        </p:txBody>
      </p:sp>
    </p:spTree>
    <p:extLst>
      <p:ext uri="{BB962C8B-B14F-4D97-AF65-F5344CB8AC3E}">
        <p14:creationId xmlns:p14="http://schemas.microsoft.com/office/powerpoint/2010/main" val="2054952203"/>
      </p:ext>
    </p:extLst>
  </p:cSld>
  <p:clrMapOvr>
    <a:masterClrMapping/>
  </p:clrMapOvr>
  <p:transition spd="med">
    <p:wedge/>
  </p:transition>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05563A-16C9-944B-A99F-FB6BCCF70700}"/>
              </a:ext>
            </a:extLst>
          </p:cNvPr>
          <p:cNvSpPr>
            <a:spLocks noGrp="1"/>
          </p:cNvSpPr>
          <p:nvPr>
            <p:ph type="title"/>
          </p:nvPr>
        </p:nvSpPr>
        <p:spPr>
          <a:xfrm>
            <a:off x="301625" y="171450"/>
            <a:ext cx="8534400" cy="744116"/>
          </a:xfrm>
        </p:spPr>
        <p:txBody>
          <a:bodyPr/>
          <a:lstStyle/>
          <a:p>
            <a:br>
              <a:rPr lang="fr-FR" sz="2400" dirty="0">
                <a:solidFill>
                  <a:srgbClr val="000090"/>
                </a:solidFill>
                <a:latin typeface="Times New Roman" pitchFamily="18" charset="0"/>
                <a:cs typeface="Times New Roman" pitchFamily="18" charset="0"/>
              </a:rPr>
            </a:br>
            <a:br>
              <a:rPr lang="fr-FR" sz="2400" dirty="0">
                <a:solidFill>
                  <a:srgbClr val="000090"/>
                </a:solidFill>
                <a:latin typeface="Times New Roman" pitchFamily="18" charset="0"/>
                <a:cs typeface="Times New Roman" pitchFamily="18" charset="0"/>
              </a:rPr>
            </a:br>
            <a:r>
              <a:rPr lang="fr-FR" sz="2400" dirty="0">
                <a:solidFill>
                  <a:srgbClr val="000090"/>
                </a:solidFill>
                <a:latin typeface="Times New Roman" pitchFamily="18" charset="0"/>
                <a:cs typeface="Times New Roman" pitchFamily="18" charset="0"/>
              </a:rPr>
              <a:t>LE RAPPORT D’ACTIVITÉ </a:t>
            </a:r>
            <a:br>
              <a:rPr lang="fr-FR" sz="2400" dirty="0">
                <a:solidFill>
                  <a:srgbClr val="000090"/>
                </a:solidFill>
                <a:latin typeface="Times New Roman" pitchFamily="18" charset="0"/>
                <a:cs typeface="Times New Roman" pitchFamily="18" charset="0"/>
              </a:rPr>
            </a:br>
            <a:r>
              <a:rPr lang="fr-FR" sz="2400" dirty="0">
                <a:solidFill>
                  <a:srgbClr val="000090"/>
                </a:solidFill>
                <a:latin typeface="Times New Roman" pitchFamily="18" charset="0"/>
                <a:cs typeface="Times New Roman" pitchFamily="18" charset="0"/>
              </a:rPr>
              <a:t>EN BREF</a:t>
            </a:r>
            <a:endParaRPr lang="fr-FR" dirty="0"/>
          </a:p>
        </p:txBody>
      </p:sp>
      <p:sp>
        <p:nvSpPr>
          <p:cNvPr id="3" name="Espace réservé du contenu 2">
            <a:extLst>
              <a:ext uri="{FF2B5EF4-FFF2-40B4-BE49-F238E27FC236}">
                <a16:creationId xmlns:a16="http://schemas.microsoft.com/office/drawing/2014/main" id="{BB89C1D1-16A5-1240-A618-16D206C9D4C8}"/>
              </a:ext>
            </a:extLst>
          </p:cNvPr>
          <p:cNvSpPr>
            <a:spLocks noGrp="1"/>
          </p:cNvSpPr>
          <p:nvPr>
            <p:ph sz="quarter" idx="1"/>
          </p:nvPr>
        </p:nvSpPr>
        <p:spPr/>
        <p:txBody>
          <a:bodyPr/>
          <a:lstStyle/>
          <a:p>
            <a:pPr marL="0" indent="0">
              <a:buNone/>
            </a:pPr>
            <a:endParaRPr lang="fr-FR" sz="2800" dirty="0">
              <a:latin typeface="Times New Roman" pitchFamily="18" charset="0"/>
              <a:cs typeface="Times New Roman" pitchFamily="18" charset="0"/>
            </a:endParaRPr>
          </a:p>
          <a:p>
            <a:pPr marL="0" lvl="0" indent="0" algn="just">
              <a:buNone/>
            </a:pPr>
            <a:r>
              <a:rPr lang="fr-FR" sz="2800" dirty="0">
                <a:latin typeface="Times New Roman" pitchFamily="18" charset="0"/>
                <a:cs typeface="Times New Roman" pitchFamily="18" charset="0"/>
              </a:rPr>
              <a:t>Octobre 2018 - PLF 2019 : dépôt en commission des finances de 2 amendements visant la suppression des 25 %</a:t>
            </a:r>
          </a:p>
          <a:p>
            <a:pPr>
              <a:buFont typeface="Wingdings" pitchFamily="2" charset="2"/>
              <a:buChar char="Ø"/>
            </a:pPr>
            <a:r>
              <a:rPr lang="fr-FR" sz="2800" dirty="0">
                <a:latin typeface="Times New Roman" pitchFamily="18" charset="0"/>
                <a:cs typeface="Times New Roman" pitchFamily="18" charset="0"/>
              </a:rPr>
              <a:t>Ils sont rejetés par la commission des finances</a:t>
            </a:r>
          </a:p>
          <a:p>
            <a:endParaRPr lang="fr-FR" dirty="0"/>
          </a:p>
        </p:txBody>
      </p:sp>
    </p:spTree>
    <p:extLst>
      <p:ext uri="{BB962C8B-B14F-4D97-AF65-F5344CB8AC3E}">
        <p14:creationId xmlns:p14="http://schemas.microsoft.com/office/powerpoint/2010/main" val="411519343"/>
      </p:ext>
    </p:extLst>
  </p:cSld>
  <p:clrMapOvr>
    <a:masterClrMapping/>
  </p:clrMapOvr>
  <p:transition spd="med">
    <p:wedge/>
  </p:transition>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D5137A-1AB4-A945-9F1E-04B605EC9210}"/>
              </a:ext>
            </a:extLst>
          </p:cNvPr>
          <p:cNvSpPr>
            <a:spLocks noGrp="1"/>
          </p:cNvSpPr>
          <p:nvPr>
            <p:ph type="title"/>
          </p:nvPr>
        </p:nvSpPr>
        <p:spPr>
          <a:xfrm>
            <a:off x="301625" y="171450"/>
            <a:ext cx="8534400" cy="888132"/>
          </a:xfrm>
        </p:spPr>
        <p:txBody>
          <a:bodyPr/>
          <a:lstStyle/>
          <a:p>
            <a:r>
              <a:rPr lang="fr-FR" sz="2800" dirty="0">
                <a:solidFill>
                  <a:srgbClr val="000090"/>
                </a:solidFill>
                <a:latin typeface="Times New Roman" pitchFamily="18" charset="0"/>
                <a:cs typeface="Times New Roman" pitchFamily="18" charset="0"/>
              </a:rPr>
              <a:t>LE RAPPORT D’ACTIVITÉ </a:t>
            </a:r>
            <a:br>
              <a:rPr lang="fr-FR" sz="2800" dirty="0">
                <a:solidFill>
                  <a:srgbClr val="000090"/>
                </a:solidFill>
                <a:latin typeface="Times New Roman" pitchFamily="18" charset="0"/>
                <a:cs typeface="Times New Roman" pitchFamily="18" charset="0"/>
              </a:rPr>
            </a:br>
            <a:r>
              <a:rPr lang="fr-FR" sz="2800" dirty="0">
                <a:solidFill>
                  <a:srgbClr val="000090"/>
                </a:solidFill>
                <a:latin typeface="Times New Roman" pitchFamily="18" charset="0"/>
                <a:cs typeface="Times New Roman" pitchFamily="18" charset="0"/>
              </a:rPr>
              <a:t>EN BREF</a:t>
            </a:r>
            <a:endParaRPr lang="fr-FR" dirty="0"/>
          </a:p>
        </p:txBody>
      </p:sp>
      <p:sp>
        <p:nvSpPr>
          <p:cNvPr id="3" name="Espace réservé du contenu 2">
            <a:extLst>
              <a:ext uri="{FF2B5EF4-FFF2-40B4-BE49-F238E27FC236}">
                <a16:creationId xmlns:a16="http://schemas.microsoft.com/office/drawing/2014/main" id="{B721C71D-3B11-4C43-BB3E-D256DFBD767A}"/>
              </a:ext>
            </a:extLst>
          </p:cNvPr>
          <p:cNvSpPr>
            <a:spLocks noGrp="1"/>
          </p:cNvSpPr>
          <p:nvPr>
            <p:ph sz="quarter" idx="1"/>
          </p:nvPr>
        </p:nvSpPr>
        <p:spPr>
          <a:xfrm>
            <a:off x="301752" y="1145286"/>
            <a:ext cx="8590728" cy="3429000"/>
          </a:xfrm>
        </p:spPr>
        <p:txBody>
          <a:bodyPr/>
          <a:lstStyle/>
          <a:p>
            <a:pPr marL="0" indent="0">
              <a:buNone/>
            </a:pPr>
            <a:r>
              <a:rPr lang="fr-FR" sz="3200" b="1" dirty="0">
                <a:solidFill>
                  <a:srgbClr val="C00000"/>
                </a:solidFill>
                <a:latin typeface="Times New Roman" pitchFamily="18" charset="0"/>
                <a:cs typeface="Times New Roman" pitchFamily="18" charset="0"/>
              </a:rPr>
              <a:t>PLF 2019 : UNE NOUVELLE VAGUE D’AMENDEMENTS ANTI OGA</a:t>
            </a:r>
          </a:p>
          <a:p>
            <a:pPr marL="0" indent="0">
              <a:buNone/>
            </a:pPr>
            <a:r>
              <a:rPr lang="fr-FR" sz="3600" dirty="0">
                <a:latin typeface="Times New Roman" pitchFamily="18" charset="0"/>
                <a:cs typeface="Times New Roman" pitchFamily="18" charset="0"/>
              </a:rPr>
              <a:t>Dépôt en séance de 4 amendements visant la suppression des 25 % </a:t>
            </a:r>
          </a:p>
          <a:p>
            <a:pPr marL="0" indent="0">
              <a:buNone/>
            </a:pPr>
            <a:r>
              <a:rPr lang="fr-FR" sz="3600" dirty="0">
                <a:cs typeface="Times New Roman" pitchFamily="18" charset="0"/>
              </a:rPr>
              <a:t>I-424, I-534, I-560, I-1048</a:t>
            </a:r>
          </a:p>
          <a:p>
            <a:pPr>
              <a:buFont typeface="Wingdings" pitchFamily="2" charset="2"/>
              <a:buChar char="Ø"/>
            </a:pPr>
            <a:r>
              <a:rPr lang="fr-FR" sz="3600" dirty="0">
                <a:latin typeface="Times New Roman" pitchFamily="18" charset="0"/>
                <a:cs typeface="Times New Roman" pitchFamily="18" charset="0"/>
              </a:rPr>
              <a:t> Ils sont tous retirés</a:t>
            </a:r>
            <a:endParaRPr lang="fr-FR" sz="3600" dirty="0"/>
          </a:p>
          <a:p>
            <a:endParaRPr lang="fr-FR" sz="3600" dirty="0">
              <a:solidFill>
                <a:srgbClr val="C00000"/>
              </a:solidFill>
              <a:latin typeface="Times New Roman" pitchFamily="18" charset="0"/>
              <a:cs typeface="Times New Roman" pitchFamily="18" charset="0"/>
            </a:endParaRPr>
          </a:p>
          <a:p>
            <a:endParaRPr lang="fr-FR" dirty="0"/>
          </a:p>
        </p:txBody>
      </p:sp>
    </p:spTree>
    <p:extLst>
      <p:ext uri="{BB962C8B-B14F-4D97-AF65-F5344CB8AC3E}">
        <p14:creationId xmlns:p14="http://schemas.microsoft.com/office/powerpoint/2010/main" val="215110107"/>
      </p:ext>
    </p:extLst>
  </p:cSld>
  <p:clrMapOvr>
    <a:masterClrMapping/>
  </p:clrMapOvr>
  <p:transition spd="med">
    <p:wedge/>
  </p:transition>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D5137A-1AB4-A945-9F1E-04B605EC9210}"/>
              </a:ext>
            </a:extLst>
          </p:cNvPr>
          <p:cNvSpPr>
            <a:spLocks noGrp="1"/>
          </p:cNvSpPr>
          <p:nvPr>
            <p:ph type="title"/>
          </p:nvPr>
        </p:nvSpPr>
        <p:spPr>
          <a:xfrm>
            <a:off x="301625" y="171450"/>
            <a:ext cx="8534400" cy="888132"/>
          </a:xfrm>
        </p:spPr>
        <p:txBody>
          <a:bodyPr/>
          <a:lstStyle/>
          <a:p>
            <a:r>
              <a:rPr lang="fr-FR" sz="2800" dirty="0">
                <a:solidFill>
                  <a:srgbClr val="000090"/>
                </a:solidFill>
                <a:latin typeface="Times New Roman" pitchFamily="18" charset="0"/>
                <a:cs typeface="Times New Roman" pitchFamily="18" charset="0"/>
              </a:rPr>
              <a:t>LE RAPPORT D’ACTIVITÉ </a:t>
            </a:r>
            <a:br>
              <a:rPr lang="fr-FR" sz="2800" dirty="0">
                <a:solidFill>
                  <a:srgbClr val="000090"/>
                </a:solidFill>
                <a:latin typeface="Times New Roman" pitchFamily="18" charset="0"/>
                <a:cs typeface="Times New Roman" pitchFamily="18" charset="0"/>
              </a:rPr>
            </a:br>
            <a:r>
              <a:rPr lang="fr-FR" sz="2800" dirty="0">
                <a:solidFill>
                  <a:srgbClr val="000090"/>
                </a:solidFill>
                <a:latin typeface="Times New Roman" pitchFamily="18" charset="0"/>
                <a:cs typeface="Times New Roman" pitchFamily="18" charset="0"/>
              </a:rPr>
              <a:t>EN BREF</a:t>
            </a:r>
            <a:endParaRPr lang="fr-FR" dirty="0"/>
          </a:p>
        </p:txBody>
      </p:sp>
      <p:sp>
        <p:nvSpPr>
          <p:cNvPr id="3" name="Espace réservé du contenu 2">
            <a:extLst>
              <a:ext uri="{FF2B5EF4-FFF2-40B4-BE49-F238E27FC236}">
                <a16:creationId xmlns:a16="http://schemas.microsoft.com/office/drawing/2014/main" id="{B721C71D-3B11-4C43-BB3E-D256DFBD767A}"/>
              </a:ext>
            </a:extLst>
          </p:cNvPr>
          <p:cNvSpPr>
            <a:spLocks noGrp="1"/>
          </p:cNvSpPr>
          <p:nvPr>
            <p:ph sz="quarter" idx="1"/>
          </p:nvPr>
        </p:nvSpPr>
        <p:spPr/>
        <p:txBody>
          <a:bodyPr/>
          <a:lstStyle/>
          <a:p>
            <a:pPr lvl="0"/>
            <a:endParaRPr lang="fr-FR" sz="2400" dirty="0">
              <a:latin typeface="Times New Roman" pitchFamily="18" charset="0"/>
              <a:cs typeface="Times New Roman" pitchFamily="18" charset="0"/>
            </a:endParaRPr>
          </a:p>
          <a:p>
            <a:pPr marL="0" lvl="0" indent="0">
              <a:buNone/>
            </a:pPr>
            <a:r>
              <a:rPr lang="fr-FR" sz="3600" dirty="0">
                <a:latin typeface="Times New Roman" pitchFamily="18" charset="0"/>
                <a:cs typeface="Times New Roman" pitchFamily="18" charset="0"/>
              </a:rPr>
              <a:t>Dépôt en séance d’un amendement de suppression des OGA : I-1648</a:t>
            </a:r>
            <a:endParaRPr lang="fr-FR" sz="3600" dirty="0"/>
          </a:p>
          <a:p>
            <a:pPr marL="0" indent="0">
              <a:buNone/>
            </a:pPr>
            <a:endParaRPr lang="fr-FR" sz="3600" dirty="0">
              <a:latin typeface="Times New Roman" pitchFamily="18" charset="0"/>
              <a:cs typeface="Times New Roman" pitchFamily="18" charset="0"/>
            </a:endParaRPr>
          </a:p>
          <a:p>
            <a:pPr>
              <a:buFont typeface="Wingdings" pitchFamily="2" charset="2"/>
              <a:buChar char="Ø"/>
            </a:pPr>
            <a:r>
              <a:rPr lang="fr-FR" sz="3600" dirty="0">
                <a:latin typeface="Times New Roman" pitchFamily="18" charset="0"/>
                <a:cs typeface="Times New Roman" pitchFamily="18" charset="0"/>
              </a:rPr>
              <a:t>Il est également retiré</a:t>
            </a:r>
            <a:endParaRPr lang="fr-FR" sz="3600" dirty="0"/>
          </a:p>
          <a:p>
            <a:endParaRPr lang="fr-FR" sz="2400" dirty="0">
              <a:solidFill>
                <a:srgbClr val="C00000"/>
              </a:solidFill>
              <a:latin typeface="Times New Roman" pitchFamily="18" charset="0"/>
              <a:cs typeface="Times New Roman" pitchFamily="18" charset="0"/>
            </a:endParaRPr>
          </a:p>
          <a:p>
            <a:endParaRPr lang="fr-FR" dirty="0"/>
          </a:p>
        </p:txBody>
      </p:sp>
    </p:spTree>
    <p:extLst>
      <p:ext uri="{BB962C8B-B14F-4D97-AF65-F5344CB8AC3E}">
        <p14:creationId xmlns:p14="http://schemas.microsoft.com/office/powerpoint/2010/main" val="667970271"/>
      </p:ext>
    </p:extLst>
  </p:cSld>
  <p:clrMapOvr>
    <a:masterClrMapping/>
  </p:clrMapOvr>
  <p:transition spd="med">
    <p:wedge/>
  </p:transition>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D5137A-1AB4-A945-9F1E-04B605EC9210}"/>
              </a:ext>
            </a:extLst>
          </p:cNvPr>
          <p:cNvSpPr>
            <a:spLocks noGrp="1"/>
          </p:cNvSpPr>
          <p:nvPr>
            <p:ph type="title"/>
          </p:nvPr>
        </p:nvSpPr>
        <p:spPr>
          <a:xfrm>
            <a:off x="301625" y="171450"/>
            <a:ext cx="8534400" cy="888132"/>
          </a:xfrm>
        </p:spPr>
        <p:txBody>
          <a:bodyPr/>
          <a:lstStyle/>
          <a:p>
            <a:r>
              <a:rPr lang="fr-FR" sz="2800" dirty="0">
                <a:solidFill>
                  <a:srgbClr val="000090"/>
                </a:solidFill>
                <a:latin typeface="Times New Roman" pitchFamily="18" charset="0"/>
                <a:cs typeface="Times New Roman" pitchFamily="18" charset="0"/>
              </a:rPr>
              <a:t>LE RAPPORT D’ACTIVITÉ </a:t>
            </a:r>
            <a:br>
              <a:rPr lang="fr-FR" sz="2800" dirty="0">
                <a:solidFill>
                  <a:srgbClr val="000090"/>
                </a:solidFill>
                <a:latin typeface="Times New Roman" pitchFamily="18" charset="0"/>
                <a:cs typeface="Times New Roman" pitchFamily="18" charset="0"/>
              </a:rPr>
            </a:br>
            <a:r>
              <a:rPr lang="fr-FR" sz="2800" dirty="0">
                <a:solidFill>
                  <a:srgbClr val="000090"/>
                </a:solidFill>
                <a:latin typeface="Times New Roman" pitchFamily="18" charset="0"/>
                <a:cs typeface="Times New Roman" pitchFamily="18" charset="0"/>
              </a:rPr>
              <a:t>EN BREF</a:t>
            </a:r>
            <a:endParaRPr lang="fr-FR" dirty="0"/>
          </a:p>
        </p:txBody>
      </p:sp>
      <p:sp>
        <p:nvSpPr>
          <p:cNvPr id="3" name="Espace réservé du contenu 2">
            <a:extLst>
              <a:ext uri="{FF2B5EF4-FFF2-40B4-BE49-F238E27FC236}">
                <a16:creationId xmlns:a16="http://schemas.microsoft.com/office/drawing/2014/main" id="{B721C71D-3B11-4C43-BB3E-D256DFBD767A}"/>
              </a:ext>
            </a:extLst>
          </p:cNvPr>
          <p:cNvSpPr>
            <a:spLocks noGrp="1"/>
          </p:cNvSpPr>
          <p:nvPr>
            <p:ph sz="quarter" idx="1"/>
          </p:nvPr>
        </p:nvSpPr>
        <p:spPr/>
        <p:txBody>
          <a:bodyPr/>
          <a:lstStyle/>
          <a:p>
            <a:pPr lvl="0"/>
            <a:endParaRPr lang="fr-FR" sz="2400" dirty="0">
              <a:latin typeface="Times New Roman" pitchFamily="18" charset="0"/>
              <a:cs typeface="Times New Roman" pitchFamily="18" charset="0"/>
            </a:endParaRPr>
          </a:p>
          <a:p>
            <a:pPr marL="0" lvl="0" indent="0">
              <a:buNone/>
            </a:pPr>
            <a:r>
              <a:rPr lang="fr-FR" sz="3600" dirty="0">
                <a:latin typeface="Times New Roman" pitchFamily="18" charset="0"/>
                <a:cs typeface="Times New Roman" pitchFamily="18" charset="0"/>
              </a:rPr>
              <a:t>Adoption </a:t>
            </a:r>
            <a:r>
              <a:rPr lang="fr-FR" sz="3600" dirty="0">
                <a:cs typeface="Times New Roman" pitchFamily="18" charset="0"/>
              </a:rPr>
              <a:t>de l’amendement </a:t>
            </a:r>
            <a:r>
              <a:rPr lang="fr-FR" sz="3600"/>
              <a:t>I-2317 </a:t>
            </a:r>
          </a:p>
          <a:p>
            <a:pPr marL="0" lvl="0" indent="0">
              <a:buNone/>
            </a:pPr>
            <a:r>
              <a:rPr lang="fr-FR" sz="3600"/>
              <a:t>ouvrant </a:t>
            </a:r>
            <a:r>
              <a:rPr lang="fr-FR" sz="3600" dirty="0"/>
              <a:t>à tous les chefs d’entreprise l’avantage de la déductibilité </a:t>
            </a:r>
            <a:r>
              <a:rPr lang="fr-FR" sz="3600" dirty="0">
                <a:cs typeface="Times New Roman" pitchFamily="18" charset="0"/>
              </a:rPr>
              <a:t>intégrale</a:t>
            </a:r>
            <a:r>
              <a:rPr lang="fr-FR" sz="3600" dirty="0"/>
              <a:t> du salaire du conjoint </a:t>
            </a:r>
            <a:r>
              <a:rPr lang="fr-FR" sz="3600" dirty="0">
                <a:cs typeface="Times New Roman" pitchFamily="18" charset="0"/>
              </a:rPr>
              <a:t> </a:t>
            </a:r>
            <a:endParaRPr lang="fr-FR" sz="3600" dirty="0">
              <a:latin typeface="Times New Roman" pitchFamily="18" charset="0"/>
              <a:cs typeface="Times New Roman" pitchFamily="18" charset="0"/>
            </a:endParaRPr>
          </a:p>
          <a:p>
            <a:endParaRPr lang="fr-FR" sz="3600" dirty="0">
              <a:solidFill>
                <a:srgbClr val="C00000"/>
              </a:solidFill>
              <a:latin typeface="Times New Roman" pitchFamily="18" charset="0"/>
              <a:cs typeface="Times New Roman" pitchFamily="18" charset="0"/>
            </a:endParaRPr>
          </a:p>
          <a:p>
            <a:endParaRPr lang="fr-FR" dirty="0"/>
          </a:p>
        </p:txBody>
      </p:sp>
    </p:spTree>
    <p:extLst>
      <p:ext uri="{BB962C8B-B14F-4D97-AF65-F5344CB8AC3E}">
        <p14:creationId xmlns:p14="http://schemas.microsoft.com/office/powerpoint/2010/main" val="1162999750"/>
      </p:ext>
    </p:extLst>
  </p:cSld>
  <p:clrMapOvr>
    <a:masterClrMapping/>
  </p:clrMapOvr>
  <p:transition spd="med">
    <p:wedge/>
  </p:transition>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D5137A-1AB4-A945-9F1E-04B605EC9210}"/>
              </a:ext>
            </a:extLst>
          </p:cNvPr>
          <p:cNvSpPr>
            <a:spLocks noGrp="1"/>
          </p:cNvSpPr>
          <p:nvPr>
            <p:ph type="title"/>
          </p:nvPr>
        </p:nvSpPr>
        <p:spPr>
          <a:xfrm>
            <a:off x="301625" y="171450"/>
            <a:ext cx="8534400" cy="888132"/>
          </a:xfrm>
        </p:spPr>
        <p:txBody>
          <a:bodyPr/>
          <a:lstStyle/>
          <a:p>
            <a:r>
              <a:rPr lang="fr-FR" sz="2800" dirty="0">
                <a:solidFill>
                  <a:srgbClr val="000090"/>
                </a:solidFill>
                <a:latin typeface="Times New Roman" pitchFamily="18" charset="0"/>
                <a:cs typeface="Times New Roman" pitchFamily="18" charset="0"/>
              </a:rPr>
              <a:t>LE RAPPORT D’ACTIVITÉ </a:t>
            </a:r>
            <a:br>
              <a:rPr lang="fr-FR" sz="2800" dirty="0">
                <a:solidFill>
                  <a:srgbClr val="000090"/>
                </a:solidFill>
                <a:latin typeface="Times New Roman" pitchFamily="18" charset="0"/>
                <a:cs typeface="Times New Roman" pitchFamily="18" charset="0"/>
              </a:rPr>
            </a:br>
            <a:r>
              <a:rPr lang="fr-FR" sz="2800" dirty="0">
                <a:solidFill>
                  <a:srgbClr val="000090"/>
                </a:solidFill>
                <a:latin typeface="Times New Roman" pitchFamily="18" charset="0"/>
                <a:cs typeface="Times New Roman" pitchFamily="18" charset="0"/>
              </a:rPr>
              <a:t>EN BREF</a:t>
            </a:r>
            <a:endParaRPr lang="fr-FR" dirty="0"/>
          </a:p>
        </p:txBody>
      </p:sp>
      <p:sp>
        <p:nvSpPr>
          <p:cNvPr id="3" name="Espace réservé du contenu 2">
            <a:extLst>
              <a:ext uri="{FF2B5EF4-FFF2-40B4-BE49-F238E27FC236}">
                <a16:creationId xmlns:a16="http://schemas.microsoft.com/office/drawing/2014/main" id="{B721C71D-3B11-4C43-BB3E-D256DFBD767A}"/>
              </a:ext>
            </a:extLst>
          </p:cNvPr>
          <p:cNvSpPr>
            <a:spLocks noGrp="1"/>
          </p:cNvSpPr>
          <p:nvPr>
            <p:ph sz="quarter" idx="1"/>
          </p:nvPr>
        </p:nvSpPr>
        <p:spPr/>
        <p:txBody>
          <a:bodyPr/>
          <a:lstStyle/>
          <a:p>
            <a:pPr lvl="0" algn="ctr">
              <a:buNone/>
            </a:pPr>
            <a:r>
              <a:rPr lang="fr-FR" sz="3200" b="1" dirty="0">
                <a:solidFill>
                  <a:srgbClr val="C00000"/>
                </a:solidFill>
                <a:latin typeface="Times New Roman" pitchFamily="18" charset="0"/>
                <a:cs typeface="Times New Roman" pitchFamily="18" charset="0"/>
              </a:rPr>
              <a:t>DOUBLEMENT DES SEUILS</a:t>
            </a:r>
          </a:p>
          <a:p>
            <a:pPr marL="0" lvl="0" indent="0" algn="ctr">
              <a:buNone/>
            </a:pPr>
            <a:r>
              <a:rPr lang="fr-FR" sz="3200" b="1" dirty="0">
                <a:solidFill>
                  <a:srgbClr val="C00000"/>
                </a:solidFill>
                <a:latin typeface="Times New Roman" pitchFamily="18" charset="0"/>
                <a:cs typeface="Times New Roman" pitchFamily="18" charset="0"/>
              </a:rPr>
              <a:t>DU RÉGIME MICRO </a:t>
            </a:r>
          </a:p>
          <a:p>
            <a:pPr lvl="0"/>
            <a:endParaRPr lang="fr-FR" sz="2400" dirty="0">
              <a:solidFill>
                <a:srgbClr val="C00000"/>
              </a:solidFill>
              <a:latin typeface="Times New Roman" pitchFamily="18" charset="0"/>
              <a:cs typeface="Times New Roman" pitchFamily="18" charset="0"/>
            </a:endParaRPr>
          </a:p>
          <a:p>
            <a:pPr marL="0" indent="0">
              <a:buNone/>
            </a:pPr>
            <a:r>
              <a:rPr lang="fr-FR" sz="3200" dirty="0">
                <a:highlight>
                  <a:srgbClr val="FFFF00"/>
                </a:highlight>
                <a:latin typeface="Times New Roman" pitchFamily="18" charset="0"/>
                <a:cs typeface="Times New Roman" pitchFamily="18" charset="0"/>
              </a:rPr>
              <a:t>45 % des adhérents des OGA </a:t>
            </a:r>
            <a:r>
              <a:rPr lang="fr-FR" sz="3200" dirty="0">
                <a:latin typeface="Times New Roman" pitchFamily="18" charset="0"/>
                <a:cs typeface="Times New Roman" pitchFamily="18" charset="0"/>
              </a:rPr>
              <a:t>sont impactés</a:t>
            </a:r>
            <a:endParaRPr lang="fr-FR" sz="3200" dirty="0"/>
          </a:p>
          <a:p>
            <a:pPr marL="0" indent="0">
              <a:buNone/>
            </a:pPr>
            <a:r>
              <a:rPr lang="fr-FR" sz="3200" dirty="0">
                <a:latin typeface="Times New Roman" pitchFamily="18" charset="0"/>
                <a:cs typeface="Times New Roman" pitchFamily="18" charset="0"/>
              </a:rPr>
              <a:t>Les tentatives d’encadrement du régime par les OGA sont repoussées</a:t>
            </a:r>
          </a:p>
          <a:p>
            <a:endParaRPr lang="fr-FR" dirty="0"/>
          </a:p>
        </p:txBody>
      </p:sp>
    </p:spTree>
    <p:extLst>
      <p:ext uri="{BB962C8B-B14F-4D97-AF65-F5344CB8AC3E}">
        <p14:creationId xmlns:p14="http://schemas.microsoft.com/office/powerpoint/2010/main" val="3510023236"/>
      </p:ext>
    </p:extLst>
  </p:cSld>
  <p:clrMapOvr>
    <a:masterClrMapping/>
  </p:clrMapOvr>
  <p:transition spd="med">
    <p:wedge/>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79512" y="1006078"/>
            <a:ext cx="8712968" cy="3779918"/>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lvl="0" algn="ctr">
              <a:buFontTx/>
              <a:buNone/>
            </a:pPr>
            <a:r>
              <a:rPr lang="fr-FR" sz="12000" b="1" dirty="0">
                <a:solidFill>
                  <a:srgbClr val="C00000"/>
                </a:solidFill>
                <a:latin typeface="Times New Roman" pitchFamily="18" charset="0"/>
                <a:cs typeface="Times New Roman" pitchFamily="18" charset="0"/>
              </a:rPr>
              <a:t>CONSULTATION PACTE</a:t>
            </a:r>
          </a:p>
          <a:p>
            <a:pPr lvl="0" algn="ctr">
              <a:buFontTx/>
              <a:buNone/>
            </a:pPr>
            <a:r>
              <a:rPr lang="fr-FR" sz="12000" b="1" dirty="0">
                <a:solidFill>
                  <a:srgbClr val="C00000"/>
                </a:solidFill>
                <a:latin typeface="Times New Roman" pitchFamily="18" charset="0"/>
                <a:cs typeface="Times New Roman" pitchFamily="18" charset="0"/>
              </a:rPr>
              <a:t>15 JANVIER 2018/5 FEVRIER 2018 </a:t>
            </a:r>
          </a:p>
          <a:p>
            <a:pPr marL="0" indent="0" eaLnBrk="1" fontAlgn="auto" hangingPunct="1">
              <a:lnSpc>
                <a:spcPct val="90000"/>
              </a:lnSpc>
              <a:spcAft>
                <a:spcPts val="0"/>
              </a:spcAft>
              <a:buNone/>
              <a:defRPr/>
            </a:pPr>
            <a:endParaRPr lang="fr-FR" sz="9600" dirty="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11200" b="1" dirty="0">
                <a:latin typeface="Times New Roman" pitchFamily="18" charset="0"/>
                <a:cs typeface="Times New Roman" pitchFamily="18" charset="0"/>
              </a:rPr>
              <a:t>« Revoir les dispositions fiscales destinées à promouvoir l’adhésion à un OGA</a:t>
            </a:r>
          </a:p>
          <a:p>
            <a:pPr marL="0" indent="0" algn="just" eaLnBrk="1" fontAlgn="auto" hangingPunct="1">
              <a:lnSpc>
                <a:spcPct val="90000"/>
              </a:lnSpc>
              <a:spcAft>
                <a:spcPts val="0"/>
              </a:spcAft>
              <a:buNone/>
              <a:defRPr/>
            </a:pPr>
            <a:endParaRPr lang="fr-FR" sz="11200" dirty="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11200" dirty="0">
                <a:latin typeface="Times New Roman" pitchFamily="18" charset="0"/>
                <a:cs typeface="Times New Roman" pitchFamily="18" charset="0"/>
              </a:rPr>
              <a:t>Le résultat imposable à l’impôt sur le revenu des exploitants relevant d’un régime réel d’imposition qui n’ont pas adhéré à un OGA se voit appliquer une majoration </a:t>
            </a:r>
          </a:p>
          <a:p>
            <a:pPr marL="0" indent="0" eaLnBrk="1" fontAlgn="auto" hangingPunct="1">
              <a:lnSpc>
                <a:spcPct val="90000"/>
              </a:lnSpc>
              <a:spcAft>
                <a:spcPts val="0"/>
              </a:spcAft>
              <a:buNone/>
              <a:defRPr/>
            </a:pPr>
            <a:r>
              <a:rPr lang="fr-FR" sz="11200" dirty="0">
                <a:latin typeface="Times New Roman" pitchFamily="18" charset="0"/>
                <a:cs typeface="Times New Roman" pitchFamily="18" charset="0"/>
              </a:rPr>
              <a:t>de 25 %.</a:t>
            </a:r>
            <a:br>
              <a:rPr lang="fr-FR" sz="11200" dirty="0">
                <a:latin typeface="Times New Roman" pitchFamily="18" charset="0"/>
                <a:cs typeface="Times New Roman" pitchFamily="18" charset="0"/>
              </a:rPr>
            </a:br>
            <a:endParaRPr lang="fr-FR" sz="11200" dirty="0">
              <a:latin typeface="Times New Roman" pitchFamily="18" charset="0"/>
              <a:cs typeface="Times New Roman" pitchFamily="18" charset="0"/>
            </a:endParaRPr>
          </a:p>
          <a:p>
            <a:pPr eaLnBrk="1" fontAlgn="auto" hangingPunct="1">
              <a:lnSpc>
                <a:spcPct val="90000"/>
              </a:lnSpc>
              <a:spcAft>
                <a:spcPts val="0"/>
              </a:spcAft>
              <a:buFontTx/>
              <a:buChar char="-"/>
              <a:defRPr/>
            </a:pPr>
            <a:endParaRPr lang="fr-FR" sz="9600" dirty="0">
              <a:latin typeface="Times New Roman" pitchFamily="18" charset="0"/>
              <a:cs typeface="Times New Roman" pitchFamily="18" charset="0"/>
            </a:endParaRPr>
          </a:p>
          <a:p>
            <a:pPr eaLnBrk="1" fontAlgn="auto" hangingPunct="1">
              <a:lnSpc>
                <a:spcPct val="90000"/>
              </a:lnSpc>
              <a:spcAft>
                <a:spcPts val="0"/>
              </a:spcAft>
              <a:buFontTx/>
              <a:buChar char="-"/>
              <a:defRPr/>
            </a:pPr>
            <a:r>
              <a:rPr lang="fr-FR" sz="9600" dirty="0">
                <a:latin typeface="Times New Roman" pitchFamily="18" charset="0"/>
                <a:cs typeface="Times New Roman" pitchFamily="18" charset="0"/>
              </a:rPr>
              <a:t> </a:t>
            </a:r>
          </a:p>
          <a:p>
            <a:pPr marL="0" indent="0" algn="just" eaLnBrk="1" fontAlgn="auto" hangingPunct="1">
              <a:lnSpc>
                <a:spcPct val="90000"/>
              </a:lnSpc>
              <a:spcAft>
                <a:spcPts val="0"/>
              </a:spcAft>
              <a:buNone/>
              <a:defRPr/>
            </a:pPr>
            <a:endParaRPr lang="fr-FR" sz="7350" dirty="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7350" dirty="0">
                <a:latin typeface="Times New Roman" pitchFamily="18" charset="0"/>
                <a:cs typeface="Times New Roman" pitchFamily="18" charset="0"/>
              </a:rPr>
              <a:t> </a:t>
            </a:r>
          </a:p>
          <a:p>
            <a:pPr marL="0" indent="0" algn="just" eaLnBrk="1" fontAlgn="auto" hangingPunct="1">
              <a:lnSpc>
                <a:spcPct val="90000"/>
              </a:lnSpc>
              <a:spcAft>
                <a:spcPts val="0"/>
              </a:spcAft>
              <a:buNone/>
              <a:defRPr/>
            </a:pPr>
            <a:endParaRPr lang="fr-FR" sz="2700" dirty="0">
              <a:latin typeface="Times New Roman" pitchFamily="18" charset="0"/>
              <a:cs typeface="Times New Roman" pitchFamily="18" charset="0"/>
            </a:endParaRPr>
          </a:p>
          <a:p>
            <a:pPr algn="ctr" eaLnBrk="1" fontAlgn="auto" hangingPunct="1">
              <a:lnSpc>
                <a:spcPct val="90000"/>
              </a:lnSpc>
              <a:spcAft>
                <a:spcPts val="0"/>
              </a:spcAft>
              <a:buFont typeface="Wingdings" charset="2"/>
              <a:buChar char="ü"/>
              <a:defRPr/>
            </a:pPr>
            <a:endParaRPr lang="fr-FR" sz="2700"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Font typeface="Wingdings 2"/>
              <a:buChar char=""/>
              <a:defRPr/>
            </a:pPr>
            <a:endParaRPr lang="fr-FR"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3526698462"/>
      </p:ext>
    </p:extLst>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143000" y="1006078"/>
            <a:ext cx="6777372" cy="3779918"/>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marL="0" indent="0" eaLnBrk="1" fontAlgn="auto" hangingPunct="1">
              <a:lnSpc>
                <a:spcPct val="90000"/>
              </a:lnSpc>
              <a:spcAft>
                <a:spcPts val="0"/>
              </a:spcAft>
              <a:buNone/>
              <a:defRPr/>
            </a:pPr>
            <a:endParaRPr lang="fr-FR" sz="9600" dirty="0">
              <a:latin typeface="Times New Roman" pitchFamily="18" charset="0"/>
              <a:cs typeface="Times New Roman" pitchFamily="18" charset="0"/>
            </a:endParaRPr>
          </a:p>
          <a:p>
            <a:pPr lvl="0" algn="ctr">
              <a:buFontTx/>
              <a:buNone/>
            </a:pPr>
            <a:r>
              <a:rPr lang="fr-FR" sz="12000" dirty="0">
                <a:solidFill>
                  <a:srgbClr val="C00000"/>
                </a:solidFill>
                <a:latin typeface="Times New Roman" pitchFamily="18" charset="0"/>
                <a:cs typeface="Times New Roman" pitchFamily="18" charset="0"/>
              </a:rPr>
              <a:t>CONSULTATION PACTE</a:t>
            </a:r>
          </a:p>
          <a:p>
            <a:pPr lvl="0" algn="ctr">
              <a:buFontTx/>
              <a:buNone/>
            </a:pPr>
            <a:r>
              <a:rPr lang="fr-FR" sz="12000" dirty="0">
                <a:solidFill>
                  <a:srgbClr val="C00000"/>
                </a:solidFill>
                <a:latin typeface="Times New Roman" pitchFamily="18" charset="0"/>
                <a:cs typeface="Times New Roman" pitchFamily="18" charset="0"/>
              </a:rPr>
              <a:t>15 JANVIER 2018/5 FEVRIER 2018 </a:t>
            </a:r>
          </a:p>
          <a:p>
            <a:pPr marL="0" indent="0" eaLnBrk="1" fontAlgn="auto" hangingPunct="1">
              <a:lnSpc>
                <a:spcPct val="90000"/>
              </a:lnSpc>
              <a:spcAft>
                <a:spcPts val="0"/>
              </a:spcAft>
              <a:buNone/>
              <a:defRPr/>
            </a:pPr>
            <a:endParaRPr lang="fr-FR" sz="9600" dirty="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12000" dirty="0">
                <a:latin typeface="Times New Roman" pitchFamily="18" charset="0"/>
                <a:cs typeface="Times New Roman" pitchFamily="18" charset="0"/>
              </a:rPr>
              <a:t>«  L’absence de dispositif similaire pour les sociétés à l’IS conduit à s’interroger sur le champ des entreprises concernées par cette majoration de 25 %.</a:t>
            </a:r>
          </a:p>
          <a:p>
            <a:pPr marL="0" indent="0" algn="just" eaLnBrk="1" fontAlgn="auto" hangingPunct="1">
              <a:lnSpc>
                <a:spcPct val="90000"/>
              </a:lnSpc>
              <a:spcAft>
                <a:spcPts val="0"/>
              </a:spcAft>
              <a:buNone/>
              <a:defRPr/>
            </a:pPr>
            <a:endParaRPr lang="fr-FR" sz="12000" dirty="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12000" dirty="0">
                <a:latin typeface="Times New Roman" pitchFamily="18" charset="0"/>
                <a:cs typeface="Times New Roman" pitchFamily="18" charset="0"/>
              </a:rPr>
              <a:t> </a:t>
            </a:r>
          </a:p>
          <a:p>
            <a:pPr marL="0" indent="0" algn="just" eaLnBrk="1" fontAlgn="auto" hangingPunct="1">
              <a:lnSpc>
                <a:spcPct val="90000"/>
              </a:lnSpc>
              <a:spcAft>
                <a:spcPts val="0"/>
              </a:spcAft>
              <a:buNone/>
              <a:defRPr/>
            </a:pPr>
            <a:endParaRPr lang="fr-FR" sz="2700" dirty="0">
              <a:latin typeface="Times New Roman" pitchFamily="18" charset="0"/>
              <a:cs typeface="Times New Roman" pitchFamily="18" charset="0"/>
            </a:endParaRPr>
          </a:p>
          <a:p>
            <a:pPr algn="ctr" eaLnBrk="1" fontAlgn="auto" hangingPunct="1">
              <a:lnSpc>
                <a:spcPct val="90000"/>
              </a:lnSpc>
              <a:spcAft>
                <a:spcPts val="0"/>
              </a:spcAft>
              <a:buFont typeface="Wingdings" charset="2"/>
              <a:buChar char="ü"/>
              <a:defRPr/>
            </a:pPr>
            <a:endParaRPr lang="fr-FR" sz="2700"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Font typeface="Wingdings 2"/>
              <a:buChar char=""/>
              <a:defRPr/>
            </a:pPr>
            <a:endParaRPr lang="fr-FR"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1941261334"/>
      </p:ext>
    </p:extLst>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143000" y="1006078"/>
            <a:ext cx="6777372" cy="3779918"/>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marL="0" indent="0" eaLnBrk="1" fontAlgn="auto" hangingPunct="1">
              <a:lnSpc>
                <a:spcPct val="90000"/>
              </a:lnSpc>
              <a:spcAft>
                <a:spcPts val="0"/>
              </a:spcAft>
              <a:buNone/>
              <a:defRPr/>
            </a:pPr>
            <a:endParaRPr lang="fr-FR" sz="9600" dirty="0">
              <a:latin typeface="Times New Roman" pitchFamily="18" charset="0"/>
              <a:cs typeface="Times New Roman" pitchFamily="18" charset="0"/>
            </a:endParaRPr>
          </a:p>
          <a:p>
            <a:pPr lvl="0" algn="ctr">
              <a:buFontTx/>
              <a:buNone/>
            </a:pPr>
            <a:r>
              <a:rPr lang="fr-FR" sz="12000" dirty="0">
                <a:solidFill>
                  <a:srgbClr val="C00000"/>
                </a:solidFill>
                <a:latin typeface="Times New Roman" pitchFamily="18" charset="0"/>
                <a:cs typeface="Times New Roman" pitchFamily="18" charset="0"/>
              </a:rPr>
              <a:t>CONSULTATION PACTE</a:t>
            </a:r>
          </a:p>
          <a:p>
            <a:pPr lvl="0" algn="ctr">
              <a:buFontTx/>
              <a:buNone/>
            </a:pPr>
            <a:r>
              <a:rPr lang="fr-FR" sz="12000" dirty="0">
                <a:solidFill>
                  <a:srgbClr val="C00000"/>
                </a:solidFill>
                <a:latin typeface="Times New Roman" pitchFamily="18" charset="0"/>
                <a:cs typeface="Times New Roman" pitchFamily="18" charset="0"/>
              </a:rPr>
              <a:t>15 JANVIER 2018/5 FEVRIER 2018 </a:t>
            </a:r>
          </a:p>
          <a:p>
            <a:pPr marL="0" indent="0" eaLnBrk="1" fontAlgn="auto" hangingPunct="1">
              <a:lnSpc>
                <a:spcPct val="90000"/>
              </a:lnSpc>
              <a:spcAft>
                <a:spcPts val="0"/>
              </a:spcAft>
              <a:buNone/>
              <a:defRPr/>
            </a:pPr>
            <a:endParaRPr lang="fr-FR" sz="9600" dirty="0">
              <a:latin typeface="Times New Roman" pitchFamily="18" charset="0"/>
              <a:cs typeface="Times New Roman" pitchFamily="18" charset="0"/>
            </a:endParaRPr>
          </a:p>
          <a:p>
            <a:pPr marL="0" indent="0" eaLnBrk="1" fontAlgn="auto" hangingPunct="1">
              <a:lnSpc>
                <a:spcPct val="90000"/>
              </a:lnSpc>
              <a:spcAft>
                <a:spcPts val="0"/>
              </a:spcAft>
              <a:buNone/>
              <a:defRPr/>
            </a:pPr>
            <a:r>
              <a:rPr lang="fr-FR" sz="12000" dirty="0">
                <a:latin typeface="Times New Roman" pitchFamily="18" charset="0"/>
                <a:cs typeface="Times New Roman" pitchFamily="18" charset="0"/>
              </a:rPr>
              <a:t>Au moment où les seuils du régime micro ont été modifiés, il est proposé de tirer les conséquences de cette situation </a:t>
            </a:r>
            <a:r>
              <a:rPr lang="fr-FR" sz="12000" dirty="0">
                <a:solidFill>
                  <a:srgbClr val="C00000"/>
                </a:solidFill>
                <a:latin typeface="Times New Roman" pitchFamily="18" charset="0"/>
                <a:cs typeface="Times New Roman" pitchFamily="18" charset="0"/>
              </a:rPr>
              <a:t>pour faire évoluer le dispositif </a:t>
            </a:r>
            <a:r>
              <a:rPr lang="fr-FR" sz="12000" dirty="0">
                <a:latin typeface="Times New Roman" pitchFamily="18" charset="0"/>
                <a:cs typeface="Times New Roman" pitchFamily="18" charset="0"/>
              </a:rPr>
              <a:t>incitant les entreprises à adhérer à un OGA </a:t>
            </a:r>
            <a:r>
              <a:rPr lang="fr-FR" sz="12000" dirty="0">
                <a:solidFill>
                  <a:srgbClr val="C00000"/>
                </a:solidFill>
                <a:latin typeface="Times New Roman" pitchFamily="18" charset="0"/>
                <a:cs typeface="Times New Roman" pitchFamily="18" charset="0"/>
              </a:rPr>
              <a:t>sans remettre en cause l’objectif de lutte contre la fraude fiscale.</a:t>
            </a:r>
          </a:p>
          <a:p>
            <a:pPr eaLnBrk="1" fontAlgn="auto" hangingPunct="1">
              <a:lnSpc>
                <a:spcPct val="90000"/>
              </a:lnSpc>
              <a:spcAft>
                <a:spcPts val="0"/>
              </a:spcAft>
              <a:buFontTx/>
              <a:buChar char="-"/>
              <a:defRPr/>
            </a:pPr>
            <a:r>
              <a:rPr lang="fr-FR" sz="12000" dirty="0">
                <a:latin typeface="Times New Roman" pitchFamily="18" charset="0"/>
                <a:cs typeface="Times New Roman" pitchFamily="18" charset="0"/>
              </a:rPr>
              <a:t> </a:t>
            </a:r>
          </a:p>
          <a:p>
            <a:pPr marL="0" indent="0" algn="just" eaLnBrk="1" fontAlgn="auto" hangingPunct="1">
              <a:lnSpc>
                <a:spcPct val="90000"/>
              </a:lnSpc>
              <a:spcAft>
                <a:spcPts val="0"/>
              </a:spcAft>
              <a:buNone/>
              <a:defRPr/>
            </a:pPr>
            <a:endParaRPr lang="fr-FR" sz="7350" dirty="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7350" dirty="0">
                <a:latin typeface="Times New Roman" pitchFamily="18" charset="0"/>
                <a:cs typeface="Times New Roman" pitchFamily="18" charset="0"/>
              </a:rPr>
              <a:t> </a:t>
            </a:r>
          </a:p>
          <a:p>
            <a:pPr marL="0" indent="0" algn="just" eaLnBrk="1" fontAlgn="auto" hangingPunct="1">
              <a:lnSpc>
                <a:spcPct val="90000"/>
              </a:lnSpc>
              <a:spcAft>
                <a:spcPts val="0"/>
              </a:spcAft>
              <a:buNone/>
              <a:defRPr/>
            </a:pPr>
            <a:endParaRPr lang="fr-FR" sz="2700" dirty="0">
              <a:latin typeface="Times New Roman" pitchFamily="18" charset="0"/>
              <a:cs typeface="Times New Roman" pitchFamily="18" charset="0"/>
            </a:endParaRPr>
          </a:p>
          <a:p>
            <a:pPr algn="ctr" eaLnBrk="1" fontAlgn="auto" hangingPunct="1">
              <a:lnSpc>
                <a:spcPct val="90000"/>
              </a:lnSpc>
              <a:spcAft>
                <a:spcPts val="0"/>
              </a:spcAft>
              <a:buFont typeface="Wingdings" charset="2"/>
              <a:buChar char="ü"/>
              <a:defRPr/>
            </a:pPr>
            <a:endParaRPr lang="fr-FR" sz="2700"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Font typeface="Wingdings 2"/>
              <a:buChar char=""/>
              <a:defRPr/>
            </a:pPr>
            <a:endParaRPr lang="fr-FR"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1742672909"/>
      </p:ext>
    </p:extLst>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143000" y="1006078"/>
            <a:ext cx="7893496" cy="3779918"/>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marL="0" indent="0" eaLnBrk="1" fontAlgn="auto" hangingPunct="1">
              <a:lnSpc>
                <a:spcPct val="90000"/>
              </a:lnSpc>
              <a:spcAft>
                <a:spcPts val="0"/>
              </a:spcAft>
              <a:buNone/>
              <a:defRPr/>
            </a:pPr>
            <a:endParaRPr lang="fr-FR" sz="9600" dirty="0">
              <a:latin typeface="Times New Roman" pitchFamily="18" charset="0"/>
              <a:cs typeface="Times New Roman" pitchFamily="18" charset="0"/>
            </a:endParaRPr>
          </a:p>
          <a:p>
            <a:pPr lvl="0" algn="ctr">
              <a:buFontTx/>
              <a:buNone/>
            </a:pPr>
            <a:r>
              <a:rPr lang="fr-FR" sz="12800" dirty="0">
                <a:solidFill>
                  <a:srgbClr val="C00000"/>
                </a:solidFill>
                <a:latin typeface="Times New Roman" pitchFamily="18" charset="0"/>
                <a:cs typeface="Times New Roman" pitchFamily="18" charset="0"/>
              </a:rPr>
              <a:t>LES ACTIONS CONDUITES PAR L’UNASA</a:t>
            </a:r>
            <a:endParaRPr lang="fr-FR" sz="9600" dirty="0">
              <a:solidFill>
                <a:srgbClr val="C00000"/>
              </a:solidFill>
              <a:latin typeface="Times New Roman" pitchFamily="18" charset="0"/>
              <a:cs typeface="Times New Roman" pitchFamily="18" charset="0"/>
            </a:endParaRPr>
          </a:p>
          <a:p>
            <a:pPr algn="just">
              <a:buNone/>
            </a:pPr>
            <a:r>
              <a:rPr lang="fr-FR" sz="11200" dirty="0">
                <a:latin typeface="Times New Roman" pitchFamily="18" charset="0"/>
                <a:cs typeface="Times New Roman" pitchFamily="18" charset="0"/>
              </a:rPr>
              <a:t>Publication d’un article dans la revue « Actuel</a:t>
            </a:r>
          </a:p>
          <a:p>
            <a:pPr algn="just">
              <a:buNone/>
            </a:pPr>
            <a:r>
              <a:rPr lang="fr-FR" sz="11200" dirty="0">
                <a:latin typeface="Times New Roman" pitchFamily="18" charset="0"/>
                <a:cs typeface="Times New Roman" pitchFamily="18" charset="0"/>
              </a:rPr>
              <a:t>Expert Comptable »</a:t>
            </a:r>
            <a:endParaRPr lang="fr-FR" sz="9600" dirty="0">
              <a:latin typeface="Times New Roman" pitchFamily="18" charset="0"/>
              <a:cs typeface="Times New Roman" pitchFamily="18" charset="0"/>
            </a:endParaRPr>
          </a:p>
          <a:p>
            <a:pPr algn="just">
              <a:buNone/>
            </a:pPr>
            <a:endParaRPr lang="fr-FR" sz="9600" dirty="0">
              <a:latin typeface="Times New Roman" pitchFamily="18" charset="0"/>
              <a:cs typeface="Times New Roman" pitchFamily="18" charset="0"/>
            </a:endParaRPr>
          </a:p>
          <a:p>
            <a:pPr algn="just">
              <a:buNone/>
            </a:pPr>
            <a:r>
              <a:rPr lang="fr-FR" sz="11200" dirty="0">
                <a:latin typeface="Times New Roman" pitchFamily="18" charset="0"/>
                <a:cs typeface="Times New Roman" pitchFamily="18" charset="0"/>
              </a:rPr>
              <a:t>Alertes des pouvoirs publics sur les conséquences de</a:t>
            </a:r>
          </a:p>
          <a:p>
            <a:pPr algn="just">
              <a:buNone/>
            </a:pPr>
            <a:r>
              <a:rPr lang="fr-FR" sz="11200" dirty="0">
                <a:latin typeface="Times New Roman" pitchFamily="18" charset="0"/>
                <a:cs typeface="Times New Roman" pitchFamily="18" charset="0"/>
              </a:rPr>
              <a:t>la suppression du dispositif de majoration </a:t>
            </a:r>
          </a:p>
          <a:p>
            <a:pPr algn="just">
              <a:buNone/>
            </a:pPr>
            <a:r>
              <a:rPr lang="fr-FR" sz="11200" b="1" dirty="0">
                <a:latin typeface="Times New Roman" pitchFamily="18" charset="0"/>
                <a:cs typeface="Times New Roman" pitchFamily="18" charset="0"/>
              </a:rPr>
              <a:t>SANS UNE ALTERNATIVE FORTE </a:t>
            </a:r>
          </a:p>
          <a:p>
            <a:pPr lvl="0" algn="ctr">
              <a:buFontTx/>
              <a:buNone/>
            </a:pPr>
            <a:endParaRPr lang="fr-FR" sz="9600" dirty="0">
              <a:solidFill>
                <a:srgbClr val="C00000"/>
              </a:solidFill>
              <a:latin typeface="Times New Roman" pitchFamily="18" charset="0"/>
              <a:cs typeface="Times New Roman" pitchFamily="18" charset="0"/>
            </a:endParaRPr>
          </a:p>
          <a:p>
            <a:pPr marL="0" indent="0" algn="just" eaLnBrk="1" fontAlgn="auto" hangingPunct="1">
              <a:lnSpc>
                <a:spcPct val="90000"/>
              </a:lnSpc>
              <a:spcAft>
                <a:spcPts val="0"/>
              </a:spcAft>
              <a:buNone/>
              <a:defRPr/>
            </a:pPr>
            <a:endParaRPr lang="fr-FR" sz="7350" dirty="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7350" dirty="0">
                <a:latin typeface="Times New Roman" pitchFamily="18" charset="0"/>
                <a:cs typeface="Times New Roman" pitchFamily="18" charset="0"/>
              </a:rPr>
              <a:t> </a:t>
            </a:r>
          </a:p>
          <a:p>
            <a:pPr marL="0" indent="0" algn="just" eaLnBrk="1" fontAlgn="auto" hangingPunct="1">
              <a:lnSpc>
                <a:spcPct val="90000"/>
              </a:lnSpc>
              <a:spcAft>
                <a:spcPts val="0"/>
              </a:spcAft>
              <a:buNone/>
              <a:defRPr/>
            </a:pPr>
            <a:endParaRPr lang="fr-FR" sz="2700" dirty="0">
              <a:latin typeface="Times New Roman" pitchFamily="18" charset="0"/>
              <a:cs typeface="Times New Roman" pitchFamily="18" charset="0"/>
            </a:endParaRPr>
          </a:p>
          <a:p>
            <a:pPr algn="ctr" eaLnBrk="1" fontAlgn="auto" hangingPunct="1">
              <a:lnSpc>
                <a:spcPct val="90000"/>
              </a:lnSpc>
              <a:spcAft>
                <a:spcPts val="0"/>
              </a:spcAft>
              <a:buFont typeface="Wingdings" charset="2"/>
              <a:buChar char="ü"/>
              <a:defRPr/>
            </a:pPr>
            <a:endParaRPr lang="fr-FR" sz="2700"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Font typeface="Wingdings 2"/>
              <a:buChar char=""/>
              <a:defRPr/>
            </a:pPr>
            <a:endParaRPr lang="fr-FR"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2738183186"/>
      </p:ext>
    </p:extLst>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195512" y="141685"/>
            <a:ext cx="5805488" cy="809625"/>
          </a:xfrm>
        </p:spPr>
        <p:txBody>
          <a:bodyPr>
            <a:normAutofit fontScale="90000"/>
          </a:bodyPr>
          <a:lstStyle/>
          <a:p>
            <a:pPr eaLnBrk="1" fontAlgn="auto" hangingPunct="1">
              <a:spcAft>
                <a:spcPts val="0"/>
              </a:spcAft>
              <a:defRPr/>
            </a:pP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r>
              <a:rPr lang="fr-FR" sz="2400" dirty="0">
                <a:solidFill>
                  <a:schemeClr val="accent2">
                    <a:lumMod val="50000"/>
                  </a:schemeClr>
                </a:solidFill>
                <a:latin typeface="Times New Roman" pitchFamily="18" charset="0"/>
                <a:cs typeface="Times New Roman" pitchFamily="18" charset="0"/>
              </a:rPr>
              <a:t> </a:t>
            </a:r>
            <a:r>
              <a:rPr lang="fr-FR" sz="2700" dirty="0">
                <a:solidFill>
                  <a:schemeClr val="accent1"/>
                </a:solidFill>
                <a:latin typeface="Times New Roman" pitchFamily="18" charset="0"/>
                <a:cs typeface="Times New Roman" pitchFamily="18" charset="0"/>
              </a:rPr>
              <a:t>ASSEMBLEE GENERALE ORDINAIRE </a:t>
            </a:r>
            <a:br>
              <a:rPr lang="fr-FR" sz="2700" dirty="0">
                <a:solidFill>
                  <a:schemeClr val="accent1"/>
                </a:solidFill>
                <a:latin typeface="Times New Roman" pitchFamily="18" charset="0"/>
                <a:cs typeface="Times New Roman" pitchFamily="18" charset="0"/>
              </a:rPr>
            </a:br>
            <a:r>
              <a:rPr lang="fr-FR" sz="2700" dirty="0">
                <a:solidFill>
                  <a:schemeClr val="accent1"/>
                </a:solidFill>
                <a:latin typeface="Times New Roman" pitchFamily="18" charset="0"/>
                <a:cs typeface="Times New Roman" pitchFamily="18" charset="0"/>
              </a:rPr>
              <a:t>ORDRE DU JOUR</a:t>
            </a:r>
          </a:p>
        </p:txBody>
      </p:sp>
      <p:sp>
        <p:nvSpPr>
          <p:cNvPr id="29699" name="Rectangle 3"/>
          <p:cNvSpPr>
            <a:spLocks noGrp="1" noChangeArrowheads="1"/>
          </p:cNvSpPr>
          <p:nvPr>
            <p:ph sz="quarter" idx="1"/>
          </p:nvPr>
        </p:nvSpPr>
        <p:spPr>
          <a:xfrm>
            <a:off x="1314450" y="1085851"/>
            <a:ext cx="6535341" cy="3459956"/>
          </a:xfrm>
        </p:spPr>
        <p:txBody>
          <a:bodyPr/>
          <a:lstStyle/>
          <a:p>
            <a:pPr marL="0" indent="0" algn="just" eaLnBrk="1" hangingPunct="1">
              <a:buClr>
                <a:schemeClr val="tx1"/>
              </a:buClr>
              <a:buSzPct val="200000"/>
              <a:buNone/>
            </a:pPr>
            <a:endParaRPr lang="fr-FR" sz="2700" b="1" dirty="0">
              <a:latin typeface="Times New Roman" pitchFamily="18" charset="0"/>
              <a:cs typeface="Times New Roman" pitchFamily="18" charset="0"/>
            </a:endParaRPr>
          </a:p>
          <a:p>
            <a:pPr marL="0" indent="0" algn="just" eaLnBrk="1" hangingPunct="1">
              <a:buClr>
                <a:schemeClr val="tx1"/>
              </a:buClr>
              <a:buSzPct val="200000"/>
              <a:buNone/>
            </a:pPr>
            <a:r>
              <a:rPr lang="fr-FR" sz="2700" dirty="0">
                <a:latin typeface="Times New Roman" pitchFamily="18" charset="0"/>
                <a:cs typeface="Times New Roman" pitchFamily="18" charset="0"/>
              </a:rPr>
              <a:t>- Lecture du rapport d’activité</a:t>
            </a:r>
          </a:p>
          <a:p>
            <a:pPr marL="0" indent="0" algn="just" eaLnBrk="1" hangingPunct="1">
              <a:buClr>
                <a:schemeClr val="tx1"/>
              </a:buClr>
              <a:buSzPct val="200000"/>
              <a:buNone/>
            </a:pPr>
            <a:r>
              <a:rPr lang="fr-FR" sz="2700" dirty="0">
                <a:latin typeface="Times New Roman" pitchFamily="18" charset="0"/>
                <a:cs typeface="Times New Roman" pitchFamily="18" charset="0"/>
              </a:rPr>
              <a:t>- Lecture du rapport financier</a:t>
            </a:r>
          </a:p>
          <a:p>
            <a:pPr marL="0" indent="0" algn="just" eaLnBrk="1" hangingPunct="1">
              <a:buClr>
                <a:schemeClr val="tx1"/>
              </a:buClr>
              <a:buSzPct val="200000"/>
              <a:buNone/>
            </a:pPr>
            <a:r>
              <a:rPr lang="fr-FR" sz="2700" dirty="0">
                <a:latin typeface="Times New Roman" pitchFamily="18" charset="0"/>
                <a:cs typeface="Times New Roman" pitchFamily="18" charset="0"/>
              </a:rPr>
              <a:t>- Lecture du rapport du Censeur</a:t>
            </a:r>
          </a:p>
          <a:p>
            <a:pPr marL="0" indent="0" algn="just" eaLnBrk="1" hangingPunct="1">
              <a:buClr>
                <a:schemeClr val="tx1"/>
              </a:buClr>
              <a:buSzPct val="200000"/>
              <a:buNone/>
            </a:pPr>
            <a:r>
              <a:rPr lang="fr-FR" sz="2700" dirty="0">
                <a:latin typeface="Times New Roman" pitchFamily="18" charset="0"/>
                <a:cs typeface="Times New Roman" pitchFamily="18" charset="0"/>
              </a:rPr>
              <a:t>- Vote relatif aux rapports et quitus aux administrateurs</a:t>
            </a:r>
          </a:p>
          <a:p>
            <a:pPr marL="0" indent="0" eaLnBrk="1" hangingPunct="1">
              <a:buClr>
                <a:schemeClr val="tx1"/>
              </a:buClr>
              <a:buSzPct val="200000"/>
              <a:buNone/>
            </a:pPr>
            <a:endParaRPr lang="fr-FR" sz="2700" dirty="0">
              <a:latin typeface="Bookman Old Style" pitchFamily="18" charset="0"/>
              <a:cs typeface="Times New Roman" pitchFamily="18" charset="0"/>
            </a:endParaRPr>
          </a:p>
        </p:txBody>
      </p:sp>
      <p:pic>
        <p:nvPicPr>
          <p:cNvPr id="5" name="~PP293.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2" name="Image 1"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animEffect transition="in" filter="wipe(left)">
                                      <p:cBhvr>
                                        <p:cTn id="11" dur="500"/>
                                        <p:tgtEl>
                                          <p:spTgt spid="29699">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9699">
                                            <p:txEl>
                                              <p:pRg st="2" end="2"/>
                                            </p:txEl>
                                          </p:spTgt>
                                        </p:tgtEl>
                                        <p:attrNameLst>
                                          <p:attrName>style.visibility</p:attrName>
                                        </p:attrNameLst>
                                      </p:cBhvr>
                                      <p:to>
                                        <p:strVal val="visible"/>
                                      </p:to>
                                    </p:set>
                                    <p:animEffect transition="in" filter="wipe(left)">
                                      <p:cBhvr>
                                        <p:cTn id="16" dur="500"/>
                                        <p:tgtEl>
                                          <p:spTgt spid="29699">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9699">
                                            <p:txEl>
                                              <p:pRg st="3" end="3"/>
                                            </p:txEl>
                                          </p:spTgt>
                                        </p:tgtEl>
                                        <p:attrNameLst>
                                          <p:attrName>style.visibility</p:attrName>
                                        </p:attrNameLst>
                                      </p:cBhvr>
                                      <p:to>
                                        <p:strVal val="visible"/>
                                      </p:to>
                                    </p:set>
                                    <p:animEffect transition="in" filter="wipe(left)">
                                      <p:cBhvr>
                                        <p:cTn id="21" dur="500"/>
                                        <p:tgtEl>
                                          <p:spTgt spid="29699">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9699">
                                            <p:txEl>
                                              <p:pRg st="4" end="4"/>
                                            </p:txEl>
                                          </p:spTgt>
                                        </p:tgtEl>
                                        <p:attrNameLst>
                                          <p:attrName>style.visibility</p:attrName>
                                        </p:attrNameLst>
                                      </p:cBhvr>
                                      <p:to>
                                        <p:strVal val="visible"/>
                                      </p:to>
                                    </p:set>
                                    <p:animEffect transition="in" filter="wipe(left)">
                                      <p:cBhvr>
                                        <p:cTn id="26" dur="500"/>
                                        <p:tgtEl>
                                          <p:spTgt spid="296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27" fill="hold" display="0">
                  <p:stCondLst>
                    <p:cond delay="indefinite"/>
                  </p:stCondLst>
                  <p:endCondLst>
                    <p:cond evt="onPrev" delay="0">
                      <p:tgtEl>
                        <p:sldTgt/>
                      </p:tgtEl>
                    </p:cond>
                    <p:cond evt="onStopAudio" delay="0">
                      <p:tgtEl>
                        <p:sldTgt/>
                      </p:tgtEl>
                    </p:cond>
                  </p:endCondLst>
                </p:cTn>
                <p:tgtEl>
                  <p:spTgt spid="5"/>
                </p:tgtEl>
              </p:cMediaNode>
            </p:audio>
          </p:childTnLst>
        </p:cTn>
      </p:par>
    </p:tnLst>
    <p:bldLst>
      <p:bldP spid="29699"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67744" y="482774"/>
            <a:ext cx="6480720" cy="422672"/>
          </a:xfrm>
        </p:spPr>
        <p:txBody>
          <a:bodyPr>
            <a:noAutofit/>
          </a:bodyPr>
          <a:lstStyle/>
          <a:p>
            <a:pPr eaLnBrk="1" fontAlgn="auto" hangingPunct="1">
              <a:spcAft>
                <a:spcPts val="0"/>
              </a:spcAft>
              <a:defRPr/>
            </a:pPr>
            <a:r>
              <a:rPr lang="fr-FR" sz="2800" b="1" dirty="0">
                <a:cs typeface="Times New Roman" pitchFamily="18" charset="0"/>
              </a:rPr>
              <a:t> </a:t>
            </a:r>
            <a:r>
              <a:rPr lang="fr-FR" sz="3200" b="1" dirty="0">
                <a:cs typeface="Times New Roman" pitchFamily="18" charset="0"/>
              </a:rPr>
              <a:t>LES RELATIONS DE L’UNASA</a:t>
            </a:r>
            <a:endParaRPr lang="fr-FR" sz="3200" dirty="0">
              <a:solidFill>
                <a:srgbClr val="000090"/>
              </a:solidFill>
              <a:latin typeface="Times New Roman" pitchFamily="18" charset="0"/>
              <a:cs typeface="Times New Roman" pitchFamily="18" charset="0"/>
            </a:endParaRPr>
          </a:p>
        </p:txBody>
      </p:sp>
      <p:sp>
        <p:nvSpPr>
          <p:cNvPr id="30723" name="Rectangle 3"/>
          <p:cNvSpPr>
            <a:spLocks noGrp="1" noChangeArrowheads="1"/>
          </p:cNvSpPr>
          <p:nvPr>
            <p:ph sz="quarter" idx="1"/>
          </p:nvPr>
        </p:nvSpPr>
        <p:spPr>
          <a:xfrm>
            <a:off x="251520" y="1131590"/>
            <a:ext cx="8640960" cy="3656517"/>
          </a:xfrm>
          <a:effectLst>
            <a:glow rad="139700">
              <a:schemeClr val="accent6">
                <a:satMod val="175000"/>
                <a:alpha val="40000"/>
              </a:schemeClr>
            </a:glow>
            <a:outerShdw blurRad="50800" dist="25400" dir="5400000" rotWithShape="0">
              <a:srgbClr val="000000">
                <a:alpha val="35000"/>
              </a:srgbClr>
            </a:outerShdw>
          </a:effectLst>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marL="0" indent="0" eaLnBrk="1" fontAlgn="auto" hangingPunct="1">
              <a:lnSpc>
                <a:spcPct val="90000"/>
              </a:lnSpc>
              <a:spcAft>
                <a:spcPts val="0"/>
              </a:spcAft>
              <a:buNone/>
              <a:defRPr/>
            </a:pPr>
            <a:endParaRPr lang="fr-FR" sz="2700" dirty="0">
              <a:latin typeface="Times New Roman" pitchFamily="18" charset="0"/>
              <a:cs typeface="Times New Roman" pitchFamily="18" charset="0"/>
            </a:endParaRPr>
          </a:p>
          <a:p>
            <a:pPr marL="0" indent="0" eaLnBrk="1" fontAlgn="auto" hangingPunct="1">
              <a:lnSpc>
                <a:spcPct val="90000"/>
              </a:lnSpc>
              <a:spcAft>
                <a:spcPts val="0"/>
              </a:spcAft>
              <a:buNone/>
              <a:defRPr/>
            </a:pPr>
            <a:endParaRPr lang="fr-FR" sz="4350" dirty="0">
              <a:latin typeface="Times New Roman" pitchFamily="18" charset="0"/>
              <a:cs typeface="Times New Roman" pitchFamily="18" charset="0"/>
            </a:endParaRPr>
          </a:p>
          <a:p>
            <a:pPr eaLnBrk="1" fontAlgn="auto" hangingPunct="1">
              <a:lnSpc>
                <a:spcPct val="90000"/>
              </a:lnSpc>
              <a:spcAft>
                <a:spcPts val="0"/>
              </a:spcAft>
              <a:buFont typeface="Wingdings" pitchFamily="2" charset="2"/>
              <a:buChar char="q"/>
              <a:defRPr/>
            </a:pPr>
            <a:r>
              <a:rPr lang="fr-FR" sz="14400" dirty="0">
                <a:solidFill>
                  <a:srgbClr val="C00000"/>
                </a:solidFill>
                <a:latin typeface="Times New Roman" pitchFamily="18" charset="0"/>
                <a:cs typeface="Times New Roman" pitchFamily="18" charset="0"/>
              </a:rPr>
              <a:t>Avec la DGFIP</a:t>
            </a:r>
          </a:p>
          <a:p>
            <a:pPr eaLnBrk="1" fontAlgn="auto" hangingPunct="1">
              <a:lnSpc>
                <a:spcPct val="90000"/>
              </a:lnSpc>
              <a:spcAft>
                <a:spcPts val="0"/>
              </a:spcAft>
              <a:buFontTx/>
              <a:buChar char="-"/>
              <a:defRPr/>
            </a:pPr>
            <a:endParaRPr lang="fr-FR" sz="8600" dirty="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12800" dirty="0">
                <a:latin typeface="Times New Roman" pitchFamily="18" charset="0"/>
                <a:cs typeface="Times New Roman" pitchFamily="18" charset="0"/>
              </a:rPr>
              <a:t>Mise en œuvre de l’EPS  : échanges constructifs et assouplissement des règles </a:t>
            </a:r>
          </a:p>
          <a:p>
            <a:pPr marL="0" indent="0" algn="just" eaLnBrk="1" fontAlgn="auto" hangingPunct="1">
              <a:lnSpc>
                <a:spcPct val="90000"/>
              </a:lnSpc>
              <a:spcAft>
                <a:spcPts val="0"/>
              </a:spcAft>
              <a:buNone/>
              <a:defRPr/>
            </a:pPr>
            <a:endParaRPr lang="fr-FR" sz="8600" dirty="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11200" dirty="0">
                <a:latin typeface="Times New Roman" pitchFamily="18" charset="0"/>
                <a:cs typeface="Times New Roman" pitchFamily="18" charset="0"/>
              </a:rPr>
              <a:t>Communication des premiers bilans qualitatifs et quantitatifs </a:t>
            </a:r>
          </a:p>
          <a:p>
            <a:pPr marL="0" indent="0" algn="just" eaLnBrk="1" fontAlgn="auto" hangingPunct="1">
              <a:lnSpc>
                <a:spcPct val="90000"/>
              </a:lnSpc>
              <a:spcAft>
                <a:spcPts val="0"/>
              </a:spcAft>
              <a:buNone/>
              <a:defRPr/>
            </a:pPr>
            <a:r>
              <a:rPr lang="fr-FR" sz="11200" dirty="0">
                <a:latin typeface="Times New Roman" pitchFamily="18" charset="0"/>
                <a:cs typeface="Times New Roman" pitchFamily="18" charset="0"/>
              </a:rPr>
              <a:t>- au 31 janvier 2018</a:t>
            </a:r>
          </a:p>
          <a:p>
            <a:pPr marL="0" indent="0" algn="just" eaLnBrk="1" fontAlgn="auto" hangingPunct="1">
              <a:lnSpc>
                <a:spcPct val="90000"/>
              </a:lnSpc>
              <a:spcAft>
                <a:spcPts val="0"/>
              </a:spcAft>
              <a:buNone/>
              <a:defRPr/>
            </a:pPr>
            <a:r>
              <a:rPr lang="fr-FR" sz="11200" dirty="0">
                <a:latin typeface="Times New Roman" pitchFamily="18" charset="0"/>
                <a:cs typeface="Times New Roman" pitchFamily="18" charset="0"/>
              </a:rPr>
              <a:t>- au 31 mars 2018 </a:t>
            </a:r>
          </a:p>
          <a:p>
            <a:pPr marL="0" indent="0" algn="just" eaLnBrk="1" fontAlgn="auto" hangingPunct="1">
              <a:lnSpc>
                <a:spcPct val="90000"/>
              </a:lnSpc>
              <a:spcAft>
                <a:spcPts val="0"/>
              </a:spcAft>
              <a:buNone/>
              <a:defRPr/>
            </a:pPr>
            <a:r>
              <a:rPr lang="fr-FR" sz="5900" dirty="0">
                <a:latin typeface="Times New Roman" pitchFamily="18" charset="0"/>
                <a:cs typeface="Times New Roman" pitchFamily="18" charset="0"/>
              </a:rPr>
              <a:t> </a:t>
            </a:r>
          </a:p>
          <a:p>
            <a:pPr marL="0" indent="0" algn="just" eaLnBrk="1" fontAlgn="auto" hangingPunct="1">
              <a:lnSpc>
                <a:spcPct val="90000"/>
              </a:lnSpc>
              <a:spcAft>
                <a:spcPts val="0"/>
              </a:spcAft>
              <a:buNone/>
              <a:defRPr/>
            </a:pPr>
            <a:endParaRPr lang="fr-FR" sz="5900" dirty="0">
              <a:latin typeface="Times New Roman" pitchFamily="18" charset="0"/>
              <a:cs typeface="Times New Roman" pitchFamily="18" charset="0"/>
            </a:endParaRPr>
          </a:p>
          <a:p>
            <a:pPr algn="ctr" eaLnBrk="1" fontAlgn="auto" hangingPunct="1">
              <a:lnSpc>
                <a:spcPct val="90000"/>
              </a:lnSpc>
              <a:spcAft>
                <a:spcPts val="0"/>
              </a:spcAft>
              <a:buFont typeface="Wingdings" charset="2"/>
              <a:buChar char="ü"/>
              <a:defRPr/>
            </a:pPr>
            <a:endParaRPr lang="fr-FR" sz="5900"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Font typeface="Wingdings 2"/>
              <a:buChar char=""/>
              <a:defRPr/>
            </a:pPr>
            <a:endParaRPr lang="fr-FR"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7" name="Image 6"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2626760815"/>
      </p:ext>
    </p:extLst>
  </p:cSld>
  <p:clrMapOvr>
    <a:masterClrMapping/>
  </p:clrMapOvr>
  <p:transition spd="med">
    <p:wedge/>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143000" y="1006078"/>
            <a:ext cx="6777372" cy="3779918"/>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indent="0" algn="ctr" eaLnBrk="1" fontAlgn="auto" hangingPunct="1">
              <a:lnSpc>
                <a:spcPct val="90000"/>
              </a:lnSpc>
              <a:spcAft>
                <a:spcPts val="0"/>
              </a:spcAft>
              <a:buNone/>
              <a:defRPr/>
            </a:pPr>
            <a:r>
              <a:rPr lang="fr-FR" sz="3075" dirty="0">
                <a:latin typeface="Times New Roman" pitchFamily="18" charset="0"/>
                <a:cs typeface="Times New Roman" pitchFamily="18" charset="0"/>
              </a:rPr>
              <a:t>REUNION DGFIP du 6 février 2018</a:t>
            </a:r>
          </a:p>
          <a:p>
            <a:pPr marL="0" indent="0" algn="just" eaLnBrk="1" fontAlgn="auto" hangingPunct="1">
              <a:lnSpc>
                <a:spcPct val="90000"/>
              </a:lnSpc>
              <a:spcAft>
                <a:spcPts val="0"/>
              </a:spcAft>
              <a:buNone/>
              <a:defRPr/>
            </a:pPr>
            <a:r>
              <a:rPr lang="fr-FR" sz="2625" dirty="0">
                <a:latin typeface="Times New Roman" pitchFamily="18" charset="0"/>
                <a:cs typeface="Times New Roman" pitchFamily="18" charset="0"/>
              </a:rPr>
              <a:t>Plusieurs points sont actés : </a:t>
            </a:r>
          </a:p>
          <a:p>
            <a:pPr marL="0" indent="0" algn="just" eaLnBrk="1" fontAlgn="auto" hangingPunct="1">
              <a:lnSpc>
                <a:spcPct val="90000"/>
              </a:lnSpc>
              <a:spcAft>
                <a:spcPts val="0"/>
              </a:spcAft>
              <a:buNone/>
              <a:defRPr/>
            </a:pPr>
            <a:endParaRPr lang="fr-FR" sz="2625" dirty="0">
              <a:latin typeface="Times New Roman" pitchFamily="18" charset="0"/>
              <a:cs typeface="Times New Roman" pitchFamily="18" charset="0"/>
            </a:endParaRPr>
          </a:p>
          <a:p>
            <a:pPr algn="just" eaLnBrk="1" fontAlgn="auto" hangingPunct="1">
              <a:lnSpc>
                <a:spcPct val="90000"/>
              </a:lnSpc>
              <a:spcAft>
                <a:spcPts val="0"/>
              </a:spcAft>
              <a:buFont typeface="Wingdings" pitchFamily="2" charset="2"/>
              <a:buChar char="q"/>
              <a:defRPr/>
            </a:pPr>
            <a:r>
              <a:rPr lang="fr-FR" sz="3600" dirty="0">
                <a:latin typeface="Times New Roman" pitchFamily="18" charset="0"/>
                <a:cs typeface="Times New Roman" pitchFamily="18" charset="0"/>
              </a:rPr>
              <a:t>Exclusion du champ de la sélection de l’EPS des adhérents en cas de décès, cession, cessation, force majeure, changement de régime </a:t>
            </a:r>
          </a:p>
          <a:p>
            <a:pPr marL="198882" indent="-198882" eaLnBrk="1" fontAlgn="auto" hangingPunct="1">
              <a:lnSpc>
                <a:spcPct val="90000"/>
              </a:lnSpc>
              <a:spcAft>
                <a:spcPts val="0"/>
              </a:spcAft>
              <a:buFont typeface="Wingdings 2"/>
              <a:buChar char=""/>
              <a:defRPr/>
            </a:pPr>
            <a:endParaRPr lang="fr-FR"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3603719346"/>
      </p:ext>
    </p:extLst>
  </p:cSld>
  <p:clrMapOvr>
    <a:overrideClrMapping bg1="lt1" tx1="dk1" bg2="lt2" tx2="dk2" accent1="accent1" accent2="accent2" accent3="accent3" accent4="accent4" accent5="accent5" accent6="accent6" hlink="hlink" folHlink="folHlink"/>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143000" y="1006078"/>
            <a:ext cx="6777372" cy="3779918"/>
          </a:xfrm>
        </p:spPr>
        <p:style>
          <a:lnRef idx="1">
            <a:schemeClr val="accent1"/>
          </a:lnRef>
          <a:fillRef idx="2">
            <a:schemeClr val="accent1"/>
          </a:fillRef>
          <a:effectRef idx="1">
            <a:schemeClr val="accent1"/>
          </a:effectRef>
          <a:fontRef idx="minor">
            <a:schemeClr val="dk1"/>
          </a:fontRef>
        </p:style>
        <p:txBody>
          <a:bodyPr>
            <a:normAutofit/>
          </a:bodyPr>
          <a:lstStyle/>
          <a:p>
            <a:pPr marL="0" indent="0" algn="ctr" eaLnBrk="1" fontAlgn="auto" hangingPunct="1">
              <a:lnSpc>
                <a:spcPct val="90000"/>
              </a:lnSpc>
              <a:spcAft>
                <a:spcPts val="0"/>
              </a:spcAft>
              <a:buNone/>
              <a:defRPr/>
            </a:pPr>
            <a:r>
              <a:rPr lang="fr-FR" sz="3075" dirty="0">
                <a:latin typeface="Times New Roman" pitchFamily="18" charset="0"/>
                <a:cs typeface="Times New Roman" pitchFamily="18" charset="0"/>
              </a:rPr>
              <a:t>REUNION DGFIP du 6 février 2018</a:t>
            </a:r>
          </a:p>
          <a:p>
            <a:pPr marL="0" indent="0" eaLnBrk="1" fontAlgn="auto" hangingPunct="1">
              <a:lnSpc>
                <a:spcPct val="90000"/>
              </a:lnSpc>
              <a:spcAft>
                <a:spcPts val="0"/>
              </a:spcAft>
              <a:buNone/>
              <a:defRPr/>
            </a:pPr>
            <a:endParaRPr lang="fr-FR" sz="2700" dirty="0">
              <a:latin typeface="Times New Roman" pitchFamily="18" charset="0"/>
              <a:cs typeface="Times New Roman" pitchFamily="18" charset="0"/>
              <a:sym typeface="Wingdings" pitchFamily="2" charset="2"/>
            </a:endParaRPr>
          </a:p>
          <a:p>
            <a:pPr algn="just" eaLnBrk="1" fontAlgn="auto" hangingPunct="1">
              <a:lnSpc>
                <a:spcPct val="90000"/>
              </a:lnSpc>
              <a:spcAft>
                <a:spcPts val="0"/>
              </a:spcAft>
              <a:buFont typeface="Wingdings" pitchFamily="2" charset="2"/>
              <a:buChar char="q"/>
              <a:defRPr/>
            </a:pPr>
            <a:r>
              <a:rPr lang="fr-FR" sz="3600" dirty="0">
                <a:latin typeface="Times New Roman" pitchFamily="18" charset="0"/>
                <a:cs typeface="Times New Roman" pitchFamily="18" charset="0"/>
                <a:sym typeface="Wingdings" pitchFamily="2" charset="2"/>
              </a:rPr>
              <a:t>Pas de </a:t>
            </a:r>
            <a:r>
              <a:rPr lang="fr-FR" sz="3600" dirty="0" err="1">
                <a:latin typeface="Times New Roman" pitchFamily="18" charset="0"/>
                <a:cs typeface="Times New Roman" pitchFamily="18" charset="0"/>
                <a:sym typeface="Wingdings" pitchFamily="2" charset="2"/>
              </a:rPr>
              <a:t>proratisation</a:t>
            </a:r>
            <a:r>
              <a:rPr lang="fr-FR" sz="3600" dirty="0">
                <a:latin typeface="Times New Roman" pitchFamily="18" charset="0"/>
                <a:cs typeface="Times New Roman" pitchFamily="18" charset="0"/>
                <a:sym typeface="Wingdings" pitchFamily="2" charset="2"/>
              </a:rPr>
              <a:t> du CA quelle que soit la durée le l’exercice comptable de l’adhérent pour la fixation du nombre de PJ à contrôler</a:t>
            </a:r>
          </a:p>
          <a:p>
            <a:pPr marL="198882" indent="-198882" algn="just" eaLnBrk="1" fontAlgn="auto" hangingPunct="1">
              <a:lnSpc>
                <a:spcPct val="90000"/>
              </a:lnSpc>
              <a:spcAft>
                <a:spcPts val="0"/>
              </a:spcAft>
              <a:buFont typeface="Wingdings 2"/>
              <a:buChar char=""/>
              <a:defRPr/>
            </a:pPr>
            <a:endParaRPr lang="fr-FR" sz="3200"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371769912"/>
      </p:ext>
    </p:extLst>
  </p:cSld>
  <p:clrMapOvr>
    <a:overrideClrMapping bg1="lt1" tx1="dk1" bg2="lt2" tx2="dk2" accent1="accent1" accent2="accent2" accent3="accent3" accent4="accent4" accent5="accent5" accent6="accent6" hlink="hlink" folHlink="folHlink"/>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143000" y="1006078"/>
            <a:ext cx="6777372" cy="3779918"/>
          </a:xfrm>
        </p:spPr>
        <p:style>
          <a:lnRef idx="1">
            <a:schemeClr val="accent1"/>
          </a:lnRef>
          <a:fillRef idx="2">
            <a:schemeClr val="accent1"/>
          </a:fillRef>
          <a:effectRef idx="1">
            <a:schemeClr val="accent1"/>
          </a:effectRef>
          <a:fontRef idx="minor">
            <a:schemeClr val="dk1"/>
          </a:fontRef>
        </p:style>
        <p:txBody>
          <a:bodyPr>
            <a:normAutofit/>
          </a:bodyPr>
          <a:lstStyle/>
          <a:p>
            <a:pPr marL="0" indent="0" algn="ctr" eaLnBrk="1" fontAlgn="auto" hangingPunct="1">
              <a:lnSpc>
                <a:spcPct val="90000"/>
              </a:lnSpc>
              <a:spcAft>
                <a:spcPts val="0"/>
              </a:spcAft>
              <a:buNone/>
              <a:defRPr/>
            </a:pPr>
            <a:r>
              <a:rPr lang="fr-FR" sz="3075" dirty="0">
                <a:latin typeface="Times New Roman" pitchFamily="18" charset="0"/>
                <a:cs typeface="Times New Roman" pitchFamily="18" charset="0"/>
              </a:rPr>
              <a:t>REUNION DGFIP du 6 février 2018</a:t>
            </a:r>
          </a:p>
          <a:p>
            <a:pPr marL="0" indent="0" eaLnBrk="1" fontAlgn="auto" hangingPunct="1">
              <a:lnSpc>
                <a:spcPct val="90000"/>
              </a:lnSpc>
              <a:spcAft>
                <a:spcPts val="0"/>
              </a:spcAft>
              <a:buNone/>
              <a:defRPr/>
            </a:pPr>
            <a:endParaRPr lang="fr-FR" sz="2700" dirty="0">
              <a:latin typeface="Times New Roman" pitchFamily="18" charset="0"/>
              <a:cs typeface="Times New Roman" pitchFamily="18" charset="0"/>
              <a:sym typeface="Wingdings" pitchFamily="2" charset="2"/>
            </a:endParaRPr>
          </a:p>
          <a:p>
            <a:pPr eaLnBrk="1" fontAlgn="auto" hangingPunct="1">
              <a:lnSpc>
                <a:spcPct val="90000"/>
              </a:lnSpc>
              <a:spcAft>
                <a:spcPts val="0"/>
              </a:spcAft>
              <a:buFont typeface="Wingdings" pitchFamily="2" charset="2"/>
              <a:buChar char="q"/>
              <a:defRPr/>
            </a:pPr>
            <a:r>
              <a:rPr lang="fr-FR" sz="3200" dirty="0">
                <a:latin typeface="Times New Roman" pitchFamily="18" charset="0"/>
                <a:cs typeface="Times New Roman" pitchFamily="18" charset="0"/>
                <a:sym typeface="Wingdings" pitchFamily="2" charset="2"/>
              </a:rPr>
              <a:t>Harmonisation du délai de réalisation de l’ECCV sur celui de l’EPS </a:t>
            </a:r>
          </a:p>
          <a:p>
            <a:pPr marL="0" indent="0" algn="ctr" eaLnBrk="1" fontAlgn="auto" hangingPunct="1">
              <a:lnSpc>
                <a:spcPct val="90000"/>
              </a:lnSpc>
              <a:spcAft>
                <a:spcPts val="0"/>
              </a:spcAft>
              <a:buNone/>
              <a:defRPr/>
            </a:pPr>
            <a:r>
              <a:rPr lang="fr-FR" sz="3200" dirty="0">
                <a:highlight>
                  <a:srgbClr val="FFFF00"/>
                </a:highlight>
                <a:latin typeface="Times New Roman" pitchFamily="18" charset="0"/>
                <a:cs typeface="Times New Roman" pitchFamily="18" charset="0"/>
                <a:sym typeface="Wingdings" pitchFamily="2" charset="2"/>
              </a:rPr>
              <a:t>soit 9 mois + 2 mois (pour la communication du CRM)</a:t>
            </a:r>
          </a:p>
          <a:p>
            <a:pPr marL="0" indent="0" algn="ctr" eaLnBrk="1" fontAlgn="auto" hangingPunct="1">
              <a:lnSpc>
                <a:spcPct val="90000"/>
              </a:lnSpc>
              <a:spcAft>
                <a:spcPts val="0"/>
              </a:spcAft>
              <a:buNone/>
              <a:defRPr/>
            </a:pPr>
            <a:endParaRPr lang="fr-FR" sz="2700"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Font typeface="Wingdings 2"/>
              <a:buChar char=""/>
              <a:defRPr/>
            </a:pPr>
            <a:endParaRPr lang="fr-FR"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3325407036"/>
      </p:ext>
    </p:extLst>
  </p:cSld>
  <p:clrMapOvr>
    <a:overrideClrMapping bg1="lt1" tx1="dk1" bg2="lt2" tx2="dk2" accent1="accent1" accent2="accent2" accent3="accent3" accent4="accent4" accent5="accent5" accent6="accent6" hlink="hlink" folHlink="folHlink"/>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143000" y="1006078"/>
            <a:ext cx="6777372" cy="3779918"/>
          </a:xfrm>
        </p:spPr>
        <p:style>
          <a:lnRef idx="1">
            <a:schemeClr val="accent1"/>
          </a:lnRef>
          <a:fillRef idx="2">
            <a:schemeClr val="accent1"/>
          </a:fillRef>
          <a:effectRef idx="1">
            <a:schemeClr val="accent1"/>
          </a:effectRef>
          <a:fontRef idx="minor">
            <a:schemeClr val="dk1"/>
          </a:fontRef>
        </p:style>
        <p:txBody>
          <a:bodyPr>
            <a:normAutofit/>
          </a:bodyPr>
          <a:lstStyle/>
          <a:p>
            <a:pPr marL="0" indent="0" algn="ctr" eaLnBrk="1" fontAlgn="auto" hangingPunct="1">
              <a:lnSpc>
                <a:spcPct val="90000"/>
              </a:lnSpc>
              <a:spcAft>
                <a:spcPts val="0"/>
              </a:spcAft>
              <a:buNone/>
              <a:defRPr/>
            </a:pPr>
            <a:r>
              <a:rPr lang="fr-FR" sz="3075" dirty="0">
                <a:latin typeface="Times New Roman" pitchFamily="18" charset="0"/>
                <a:cs typeface="Times New Roman" pitchFamily="18" charset="0"/>
              </a:rPr>
              <a:t>REUNION DGFIP du 6 février 2018</a:t>
            </a:r>
          </a:p>
          <a:p>
            <a:pPr marL="198882" indent="-198882" eaLnBrk="1" fontAlgn="auto" hangingPunct="1">
              <a:lnSpc>
                <a:spcPct val="90000"/>
              </a:lnSpc>
              <a:spcAft>
                <a:spcPts val="0"/>
              </a:spcAft>
              <a:buFont typeface="Wingdings 2"/>
              <a:buChar char=""/>
              <a:defRPr/>
            </a:pPr>
            <a:endParaRPr lang="fr-FR" b="1" dirty="0">
              <a:latin typeface="Times New Roman" pitchFamily="18" charset="0"/>
              <a:cs typeface="Times New Roman" pitchFamily="18" charset="0"/>
              <a:sym typeface="Wingdings" pitchFamily="2" charset="2"/>
            </a:endParaRPr>
          </a:p>
          <a:p>
            <a:pPr algn="just" eaLnBrk="1" fontAlgn="auto" hangingPunct="1">
              <a:lnSpc>
                <a:spcPct val="90000"/>
              </a:lnSpc>
              <a:spcAft>
                <a:spcPts val="0"/>
              </a:spcAft>
              <a:buFont typeface="Wingdings" pitchFamily="2" charset="2"/>
              <a:buChar char="q"/>
              <a:defRPr/>
            </a:pPr>
            <a:r>
              <a:rPr lang="fr-FR" sz="3200" dirty="0">
                <a:latin typeface="Times New Roman" pitchFamily="18" charset="0"/>
                <a:cs typeface="Times New Roman" pitchFamily="18" charset="0"/>
                <a:sym typeface="Wingdings" pitchFamily="2" charset="2"/>
              </a:rPr>
              <a:t>Précisions sur la nature des recettes (rétrocessions, subventions BA) à prendre en compte pour apprécier les limites du CA permettant de fixer le nombre de PJ à examiner dans le cadre du 2</a:t>
            </a:r>
            <a:r>
              <a:rPr lang="fr-FR" sz="3200" baseline="30000" dirty="0">
                <a:latin typeface="Times New Roman" pitchFamily="18" charset="0"/>
                <a:cs typeface="Times New Roman" pitchFamily="18" charset="0"/>
                <a:sym typeface="Wingdings" pitchFamily="2" charset="2"/>
              </a:rPr>
              <a:t>e</a:t>
            </a:r>
            <a:r>
              <a:rPr lang="fr-FR" sz="3200" dirty="0">
                <a:latin typeface="Times New Roman" pitchFamily="18" charset="0"/>
                <a:cs typeface="Times New Roman" pitchFamily="18" charset="0"/>
                <a:sym typeface="Wingdings" pitchFamily="2" charset="2"/>
              </a:rPr>
              <a:t> palier</a:t>
            </a:r>
          </a:p>
          <a:p>
            <a:pPr marL="198882" indent="-198882" eaLnBrk="1" fontAlgn="auto" hangingPunct="1">
              <a:lnSpc>
                <a:spcPct val="90000"/>
              </a:lnSpc>
              <a:spcAft>
                <a:spcPts val="0"/>
              </a:spcAft>
              <a:buFont typeface="Wingdings 2"/>
              <a:buChar char=""/>
              <a:defRPr/>
            </a:pPr>
            <a:endParaRPr lang="fr-FR" sz="2700"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176553005"/>
      </p:ext>
    </p:extLst>
  </p:cSld>
  <p:clrMapOvr>
    <a:overrideClrMapping bg1="lt1" tx1="dk1" bg2="lt2" tx2="dk2" accent1="accent1" accent2="accent2" accent3="accent3" accent4="accent4" accent5="accent5" accent6="accent6" hlink="hlink" folHlink="folHlink"/>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143000" y="1099264"/>
            <a:ext cx="6777372" cy="3779918"/>
          </a:xfrm>
        </p:spPr>
        <p:style>
          <a:lnRef idx="1">
            <a:schemeClr val="accent1"/>
          </a:lnRef>
          <a:fillRef idx="2">
            <a:schemeClr val="accent1"/>
          </a:fillRef>
          <a:effectRef idx="1">
            <a:schemeClr val="accent1"/>
          </a:effectRef>
          <a:fontRef idx="minor">
            <a:schemeClr val="dk1"/>
          </a:fontRef>
        </p:style>
        <p:txBody>
          <a:bodyPr>
            <a:normAutofit/>
          </a:bodyPr>
          <a:lstStyle/>
          <a:p>
            <a:pPr marL="0" indent="0" algn="ctr" eaLnBrk="1" fontAlgn="auto" hangingPunct="1">
              <a:lnSpc>
                <a:spcPct val="90000"/>
              </a:lnSpc>
              <a:spcAft>
                <a:spcPts val="0"/>
              </a:spcAft>
              <a:buNone/>
              <a:defRPr/>
            </a:pPr>
            <a:r>
              <a:rPr lang="fr-FR" sz="3075" dirty="0">
                <a:latin typeface="Times New Roman" pitchFamily="18" charset="0"/>
                <a:cs typeface="Times New Roman" pitchFamily="18" charset="0"/>
              </a:rPr>
              <a:t>REUNION DGFIP du 6 février 2018</a:t>
            </a:r>
            <a:endParaRPr lang="fr-FR" sz="2700"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Font typeface="Wingdings 2"/>
              <a:buChar char=""/>
              <a:defRPr/>
            </a:pPr>
            <a:r>
              <a:rPr lang="fr-FR" sz="2700" dirty="0">
                <a:latin typeface="Times New Roman" pitchFamily="18" charset="0"/>
                <a:cs typeface="Times New Roman" pitchFamily="18" charset="0"/>
                <a:sym typeface="Wingdings" pitchFamily="2" charset="2"/>
              </a:rPr>
              <a:t>Proposition d’un nouveau barème pour avis </a:t>
            </a: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dirty="0">
              <a:latin typeface="Times New Roman" panose="02020603050405020304" pitchFamily="18" charset="0"/>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graphicFrame>
        <p:nvGraphicFramePr>
          <p:cNvPr id="6" name="Tableau 5">
            <a:extLst>
              <a:ext uri="{FF2B5EF4-FFF2-40B4-BE49-F238E27FC236}">
                <a16:creationId xmlns:a16="http://schemas.microsoft.com/office/drawing/2014/main" id="{76B9E988-B8FA-904B-B989-C103D54602F1}"/>
              </a:ext>
            </a:extLst>
          </p:cNvPr>
          <p:cNvGraphicFramePr>
            <a:graphicFrameLocks noGrp="1"/>
          </p:cNvGraphicFramePr>
          <p:nvPr>
            <p:extLst>
              <p:ext uri="{D42A27DB-BD31-4B8C-83A1-F6EECF244321}">
                <p14:modId xmlns:p14="http://schemas.microsoft.com/office/powerpoint/2010/main" val="1060074511"/>
              </p:ext>
            </p:extLst>
          </p:nvPr>
        </p:nvGraphicFramePr>
        <p:xfrm>
          <a:off x="1223628" y="2085696"/>
          <a:ext cx="6434472" cy="2564885"/>
        </p:xfrm>
        <a:graphic>
          <a:graphicData uri="http://schemas.openxmlformats.org/drawingml/2006/table">
            <a:tbl>
              <a:tblPr firstRow="1" bandRow="1">
                <a:tableStyleId>{22838BEF-8BB2-4498-84A7-C5851F593DF1}</a:tableStyleId>
              </a:tblPr>
              <a:tblGrid>
                <a:gridCol w="3672408">
                  <a:extLst>
                    <a:ext uri="{9D8B030D-6E8A-4147-A177-3AD203B41FA5}">
                      <a16:colId xmlns:a16="http://schemas.microsoft.com/office/drawing/2014/main" val="3648324961"/>
                    </a:ext>
                  </a:extLst>
                </a:gridCol>
                <a:gridCol w="2762064">
                  <a:extLst>
                    <a:ext uri="{9D8B030D-6E8A-4147-A177-3AD203B41FA5}">
                      <a16:colId xmlns:a16="http://schemas.microsoft.com/office/drawing/2014/main" val="4213233534"/>
                    </a:ext>
                  </a:extLst>
                </a:gridCol>
              </a:tblGrid>
              <a:tr h="512977">
                <a:tc>
                  <a:txBody>
                    <a:bodyPr/>
                    <a:lstStyle/>
                    <a:p>
                      <a:pPr marL="0" algn="l" rtl="0" eaLnBrk="1" latinLnBrk="0" hangingPunct="1"/>
                      <a:r>
                        <a:rPr kumimoji="0" lang="fr-FR" sz="2700" b="0" kern="1200" dirty="0">
                          <a:solidFill>
                            <a:schemeClr val="dk1"/>
                          </a:solidFill>
                          <a:latin typeface="Times New Roman" pitchFamily="18" charset="0"/>
                          <a:ea typeface="+mn-ea"/>
                          <a:cs typeface="Times New Roman" pitchFamily="18" charset="0"/>
                        </a:rPr>
                        <a:t>De 0 à 32 000 €</a:t>
                      </a:r>
                    </a:p>
                  </a:txBody>
                  <a:tcPr marL="68580" marR="68580" marT="34290" marB="34290"/>
                </a:tc>
                <a:tc>
                  <a:txBody>
                    <a:bodyPr/>
                    <a:lstStyle/>
                    <a:p>
                      <a:pPr marL="0" algn="l" rtl="0" eaLnBrk="1" latinLnBrk="0" hangingPunct="1"/>
                      <a:r>
                        <a:rPr kumimoji="0" lang="fr-FR" sz="2700" b="0" kern="1200" dirty="0">
                          <a:solidFill>
                            <a:schemeClr val="dk1"/>
                          </a:solidFill>
                          <a:latin typeface="Times New Roman" pitchFamily="18" charset="0"/>
                          <a:ea typeface="+mn-ea"/>
                          <a:cs typeface="Times New Roman" pitchFamily="18" charset="0"/>
                        </a:rPr>
                        <a:t>De 3 à 5 pièces</a:t>
                      </a:r>
                    </a:p>
                  </a:txBody>
                  <a:tcPr marL="68580" marR="68580" marT="34290" marB="34290"/>
                </a:tc>
                <a:extLst>
                  <a:ext uri="{0D108BD9-81ED-4DB2-BD59-A6C34878D82A}">
                    <a16:rowId xmlns:a16="http://schemas.microsoft.com/office/drawing/2014/main" val="2801473607"/>
                  </a:ext>
                </a:extLst>
              </a:tr>
              <a:tr h="512977">
                <a:tc>
                  <a:txBody>
                    <a:bodyPr/>
                    <a:lstStyle/>
                    <a:p>
                      <a:pPr marL="0" algn="l" rtl="0" eaLnBrk="1" latinLnBrk="0" hangingPunct="1"/>
                      <a:r>
                        <a:rPr kumimoji="0" lang="fr-FR" sz="2700" b="0" kern="1200" dirty="0">
                          <a:solidFill>
                            <a:schemeClr val="dk1"/>
                          </a:solidFill>
                          <a:latin typeface="Times New Roman" pitchFamily="18" charset="0"/>
                          <a:ea typeface="+mn-ea"/>
                          <a:cs typeface="Times New Roman" pitchFamily="18" charset="0"/>
                        </a:rPr>
                        <a:t>De 32 000 à 100 000 €</a:t>
                      </a:r>
                    </a:p>
                  </a:txBody>
                  <a:tcPr marL="68580" marR="68580" marT="34290" marB="34290"/>
                </a:tc>
                <a:tc>
                  <a:txBody>
                    <a:bodyPr/>
                    <a:lstStyle/>
                    <a:p>
                      <a:pPr marL="0" algn="l" rtl="0" eaLnBrk="1" latinLnBrk="0" hangingPunct="1"/>
                      <a:r>
                        <a:rPr kumimoji="0" lang="fr-FR" sz="2700" b="0" kern="1200" dirty="0">
                          <a:solidFill>
                            <a:schemeClr val="dk1"/>
                          </a:solidFill>
                          <a:latin typeface="Times New Roman" pitchFamily="18" charset="0"/>
                          <a:ea typeface="+mn-ea"/>
                          <a:cs typeface="Times New Roman" pitchFamily="18" charset="0"/>
                        </a:rPr>
                        <a:t>De 5 à 10 pièces</a:t>
                      </a:r>
                    </a:p>
                  </a:txBody>
                  <a:tcPr marL="68580" marR="68580" marT="34290" marB="34290"/>
                </a:tc>
                <a:extLst>
                  <a:ext uri="{0D108BD9-81ED-4DB2-BD59-A6C34878D82A}">
                    <a16:rowId xmlns:a16="http://schemas.microsoft.com/office/drawing/2014/main" val="2277731313"/>
                  </a:ext>
                </a:extLst>
              </a:tr>
              <a:tr h="512977">
                <a:tc>
                  <a:txBody>
                    <a:bodyPr/>
                    <a:lstStyle/>
                    <a:p>
                      <a:pPr marL="0" algn="l" rtl="0" eaLnBrk="1" latinLnBrk="0" hangingPunct="1"/>
                      <a:r>
                        <a:rPr kumimoji="0" lang="fr-FR" sz="2700" b="0" kern="1200" dirty="0">
                          <a:solidFill>
                            <a:schemeClr val="dk1"/>
                          </a:solidFill>
                          <a:latin typeface="Times New Roman" pitchFamily="18" charset="0"/>
                          <a:ea typeface="+mn-ea"/>
                          <a:cs typeface="Times New Roman" pitchFamily="18" charset="0"/>
                        </a:rPr>
                        <a:t>De 100 000 à 250 000 €</a:t>
                      </a:r>
                    </a:p>
                  </a:txBody>
                  <a:tcPr marL="68580" marR="68580" marT="34290" marB="34290"/>
                </a:tc>
                <a:tc>
                  <a:txBody>
                    <a:bodyPr/>
                    <a:lstStyle/>
                    <a:p>
                      <a:pPr marL="0" algn="l" rtl="0" eaLnBrk="1" latinLnBrk="0" hangingPunct="1"/>
                      <a:r>
                        <a:rPr kumimoji="0" lang="fr-FR" sz="2700" b="0" kern="1200" dirty="0">
                          <a:solidFill>
                            <a:schemeClr val="dk1"/>
                          </a:solidFill>
                          <a:latin typeface="Times New Roman" pitchFamily="18" charset="0"/>
                          <a:ea typeface="+mn-ea"/>
                          <a:cs typeface="Times New Roman" pitchFamily="18" charset="0"/>
                        </a:rPr>
                        <a:t>De 10 à 15 pièces</a:t>
                      </a:r>
                    </a:p>
                  </a:txBody>
                  <a:tcPr marL="68580" marR="68580" marT="34290" marB="34290"/>
                </a:tc>
                <a:extLst>
                  <a:ext uri="{0D108BD9-81ED-4DB2-BD59-A6C34878D82A}">
                    <a16:rowId xmlns:a16="http://schemas.microsoft.com/office/drawing/2014/main" val="1878602718"/>
                  </a:ext>
                </a:extLst>
              </a:tr>
              <a:tr h="512977">
                <a:tc>
                  <a:txBody>
                    <a:bodyPr/>
                    <a:lstStyle/>
                    <a:p>
                      <a:pPr marL="0" algn="l" rtl="0" eaLnBrk="1" latinLnBrk="0" hangingPunct="1"/>
                      <a:r>
                        <a:rPr kumimoji="0" lang="fr-FR" sz="2700" b="0" kern="1200" dirty="0">
                          <a:solidFill>
                            <a:schemeClr val="dk1"/>
                          </a:solidFill>
                          <a:latin typeface="Times New Roman" pitchFamily="18" charset="0"/>
                          <a:ea typeface="+mn-ea"/>
                          <a:cs typeface="Times New Roman" pitchFamily="18" charset="0"/>
                        </a:rPr>
                        <a:t>De 250 000 à 500 000 €</a:t>
                      </a:r>
                    </a:p>
                  </a:txBody>
                  <a:tcPr marL="68580" marR="68580" marT="34290" marB="34290"/>
                </a:tc>
                <a:tc>
                  <a:txBody>
                    <a:bodyPr/>
                    <a:lstStyle/>
                    <a:p>
                      <a:pPr marL="0" algn="l" rtl="0" eaLnBrk="1" latinLnBrk="0" hangingPunct="1"/>
                      <a:r>
                        <a:rPr kumimoji="0" lang="fr-FR" sz="2700" b="0" kern="1200" dirty="0">
                          <a:solidFill>
                            <a:schemeClr val="dk1"/>
                          </a:solidFill>
                          <a:latin typeface="Times New Roman" pitchFamily="18" charset="0"/>
                          <a:ea typeface="+mn-ea"/>
                          <a:cs typeface="Times New Roman" pitchFamily="18" charset="0"/>
                        </a:rPr>
                        <a:t>De 15 à 20 pièces</a:t>
                      </a:r>
                    </a:p>
                  </a:txBody>
                  <a:tcPr marL="68580" marR="68580" marT="34290" marB="34290"/>
                </a:tc>
                <a:extLst>
                  <a:ext uri="{0D108BD9-81ED-4DB2-BD59-A6C34878D82A}">
                    <a16:rowId xmlns:a16="http://schemas.microsoft.com/office/drawing/2014/main" val="3867329945"/>
                  </a:ext>
                </a:extLst>
              </a:tr>
              <a:tr h="512977">
                <a:tc>
                  <a:txBody>
                    <a:bodyPr/>
                    <a:lstStyle/>
                    <a:p>
                      <a:pPr marL="0" algn="l" rtl="0" eaLnBrk="1" latinLnBrk="0" hangingPunct="1"/>
                      <a:r>
                        <a:rPr kumimoji="0" lang="fr-FR" sz="2700" b="0" kern="1200" dirty="0">
                          <a:solidFill>
                            <a:schemeClr val="dk1"/>
                          </a:solidFill>
                          <a:latin typeface="Times New Roman" pitchFamily="18" charset="0"/>
                          <a:ea typeface="+mn-ea"/>
                          <a:cs typeface="Times New Roman" pitchFamily="18" charset="0"/>
                        </a:rPr>
                        <a:t>Au-delà de 500 000 €</a:t>
                      </a:r>
                    </a:p>
                  </a:txBody>
                  <a:tcPr marL="68580" marR="68580" marT="34290" marB="34290"/>
                </a:tc>
                <a:tc>
                  <a:txBody>
                    <a:bodyPr/>
                    <a:lstStyle/>
                    <a:p>
                      <a:pPr marL="0" algn="l" rtl="0" eaLnBrk="1" latinLnBrk="0" hangingPunct="1"/>
                      <a:r>
                        <a:rPr kumimoji="0" lang="fr-FR" sz="2700" b="0" kern="1200" dirty="0">
                          <a:solidFill>
                            <a:schemeClr val="dk1"/>
                          </a:solidFill>
                          <a:latin typeface="Times New Roman" pitchFamily="18" charset="0"/>
                          <a:ea typeface="+mn-ea"/>
                          <a:cs typeface="Times New Roman" pitchFamily="18" charset="0"/>
                        </a:rPr>
                        <a:t>20 pièces</a:t>
                      </a:r>
                    </a:p>
                  </a:txBody>
                  <a:tcPr marL="68580" marR="68580" marT="34290" marB="34290"/>
                </a:tc>
                <a:extLst>
                  <a:ext uri="{0D108BD9-81ED-4DB2-BD59-A6C34878D82A}">
                    <a16:rowId xmlns:a16="http://schemas.microsoft.com/office/drawing/2014/main" val="3816648472"/>
                  </a:ext>
                </a:extLst>
              </a:tr>
            </a:tbl>
          </a:graphicData>
        </a:graphic>
      </p:graphicFrame>
    </p:spTree>
    <p:custDataLst>
      <p:tags r:id="rId1"/>
    </p:custDataLst>
    <p:extLst>
      <p:ext uri="{BB962C8B-B14F-4D97-AF65-F5344CB8AC3E}">
        <p14:creationId xmlns:p14="http://schemas.microsoft.com/office/powerpoint/2010/main" val="2100751014"/>
      </p:ext>
    </p:extLst>
  </p:cSld>
  <p:clrMapOvr>
    <a:overrideClrMapping bg1="lt1" tx1="dk1" bg2="lt2" tx2="dk2" accent1="accent1" accent2="accent2" accent3="accent3" accent4="accent4" accent5="accent5" accent6="accent6" hlink="hlink" folHlink="folHlink"/>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143000" y="1099264"/>
            <a:ext cx="6777372" cy="3779918"/>
          </a:xfrm>
        </p:spPr>
        <p:style>
          <a:lnRef idx="1">
            <a:schemeClr val="accent1"/>
          </a:lnRef>
          <a:fillRef idx="2">
            <a:schemeClr val="accent1"/>
          </a:fillRef>
          <a:effectRef idx="1">
            <a:schemeClr val="accent1"/>
          </a:effectRef>
          <a:fontRef idx="minor">
            <a:schemeClr val="dk1"/>
          </a:fontRef>
        </p:style>
        <p:txBody>
          <a:bodyPr>
            <a:normAutofit/>
          </a:bodyPr>
          <a:lstStyle/>
          <a:p>
            <a:pPr marL="0" indent="0" algn="ctr" eaLnBrk="1" fontAlgn="auto" hangingPunct="1">
              <a:lnSpc>
                <a:spcPct val="90000"/>
              </a:lnSpc>
              <a:spcAft>
                <a:spcPts val="0"/>
              </a:spcAft>
              <a:buNone/>
              <a:defRPr/>
            </a:pPr>
            <a:r>
              <a:rPr lang="fr-FR" sz="3075" dirty="0">
                <a:latin typeface="Times New Roman" pitchFamily="18" charset="0"/>
                <a:cs typeface="Times New Roman" pitchFamily="18" charset="0"/>
              </a:rPr>
              <a:t>REUNION DGFIP du 6 février 2018</a:t>
            </a:r>
            <a:endParaRPr lang="fr-FR" sz="2700" dirty="0">
              <a:latin typeface="Times New Roman" pitchFamily="18" charset="0"/>
              <a:cs typeface="Times New Roman" pitchFamily="18" charset="0"/>
              <a:sym typeface="Wingdings" pitchFamily="2" charset="2"/>
            </a:endParaRPr>
          </a:p>
          <a:p>
            <a:pPr marL="0" indent="0" eaLnBrk="1" fontAlgn="auto" hangingPunct="1">
              <a:lnSpc>
                <a:spcPct val="90000"/>
              </a:lnSpc>
              <a:spcAft>
                <a:spcPts val="0"/>
              </a:spcAft>
              <a:buNone/>
              <a:defRPr/>
            </a:pPr>
            <a:endParaRPr lang="fr-FR" sz="3300" dirty="0">
              <a:latin typeface="Times New Roman" pitchFamily="18" charset="0"/>
              <a:cs typeface="Times New Roman" pitchFamily="18" charset="0"/>
              <a:sym typeface="Wingdings" pitchFamily="2" charset="2"/>
            </a:endParaRPr>
          </a:p>
          <a:p>
            <a:pPr marL="0" indent="0" eaLnBrk="1" fontAlgn="auto" hangingPunct="1">
              <a:lnSpc>
                <a:spcPct val="90000"/>
              </a:lnSpc>
              <a:spcAft>
                <a:spcPts val="0"/>
              </a:spcAft>
              <a:buNone/>
              <a:defRPr/>
            </a:pPr>
            <a:r>
              <a:rPr lang="fr-FR" sz="3300" dirty="0">
                <a:latin typeface="Times New Roman" pitchFamily="18" charset="0"/>
                <a:cs typeface="Times New Roman" pitchFamily="18" charset="0"/>
                <a:sym typeface="Wingdings" pitchFamily="2" charset="2"/>
              </a:rPr>
              <a:t>Après consultation des fédérations, la DGFIP  décide de conserver pour 2018 le barème actuel.</a:t>
            </a:r>
          </a:p>
          <a:p>
            <a:pPr marL="198882" indent="-198882" eaLnBrk="1" fontAlgn="auto" hangingPunct="1">
              <a:lnSpc>
                <a:spcPct val="90000"/>
              </a:lnSpc>
              <a:spcAft>
                <a:spcPts val="0"/>
              </a:spcAft>
              <a:buNone/>
              <a:defRPr/>
            </a:pPr>
            <a:endParaRPr lang="fr-FR" sz="3300"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242770532"/>
      </p:ext>
    </p:extLst>
  </p:cSld>
  <p:clrMapOvr>
    <a:overrideClrMapping bg1="lt1" tx1="dk1" bg2="lt2" tx2="dk2" accent1="accent1" accent2="accent2" accent3="accent3" accent4="accent4" accent5="accent5" accent6="accent6" hlink="hlink" folHlink="folHlink"/>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143000" y="1099264"/>
            <a:ext cx="6777372" cy="3779918"/>
          </a:xfrm>
        </p:spPr>
        <p:style>
          <a:lnRef idx="1">
            <a:schemeClr val="accent1"/>
          </a:lnRef>
          <a:fillRef idx="2">
            <a:schemeClr val="accent1"/>
          </a:fillRef>
          <a:effectRef idx="1">
            <a:schemeClr val="accent1"/>
          </a:effectRef>
          <a:fontRef idx="minor">
            <a:schemeClr val="dk1"/>
          </a:fontRef>
        </p:style>
        <p:txBody>
          <a:bodyPr>
            <a:normAutofit/>
          </a:bodyPr>
          <a:lstStyle/>
          <a:p>
            <a:pPr marL="198882" indent="-198882" eaLnBrk="1" fontAlgn="auto" hangingPunct="1">
              <a:lnSpc>
                <a:spcPct val="90000"/>
              </a:lnSpc>
              <a:spcAft>
                <a:spcPts val="0"/>
              </a:spcAft>
              <a:buNone/>
              <a:defRPr/>
            </a:pPr>
            <a:r>
              <a:rPr lang="fr-FR" sz="3000" dirty="0">
                <a:latin typeface="Times New Roman" panose="02020603050405020304" pitchFamily="18" charset="0"/>
                <a:cs typeface="Times New Roman" panose="02020603050405020304" pitchFamily="18" charset="0"/>
              </a:rPr>
              <a:t>BILAN EPS ET ACTUALITE DES OGA </a:t>
            </a:r>
          </a:p>
          <a:p>
            <a:pPr marL="198882" indent="-198882" eaLnBrk="1" fontAlgn="auto" hangingPunct="1">
              <a:lnSpc>
                <a:spcPct val="90000"/>
              </a:lnSpc>
              <a:spcAft>
                <a:spcPts val="0"/>
              </a:spcAft>
              <a:buNone/>
              <a:defRPr/>
            </a:pPr>
            <a:endParaRPr lang="fr-FR" sz="3000" dirty="0">
              <a:latin typeface="Times New Roman" panose="02020603050405020304" pitchFamily="18" charset="0"/>
              <a:cs typeface="Times New Roman" panose="02020603050405020304" pitchFamily="18" charset="0"/>
            </a:endParaRPr>
          </a:p>
          <a:p>
            <a:pPr marL="198882" indent="-198882" algn="ctr" eaLnBrk="1" fontAlgn="auto" hangingPunct="1">
              <a:lnSpc>
                <a:spcPct val="90000"/>
              </a:lnSpc>
              <a:spcAft>
                <a:spcPts val="0"/>
              </a:spcAft>
              <a:buNone/>
              <a:defRPr/>
            </a:pPr>
            <a:r>
              <a:rPr lang="fr-FR" sz="3000" dirty="0">
                <a:latin typeface="Times New Roman" panose="02020603050405020304" pitchFamily="18" charset="0"/>
                <a:cs typeface="Times New Roman" panose="02020603050405020304" pitchFamily="18" charset="0"/>
              </a:rPr>
              <a:t>DOCUMENT DGFIP </a:t>
            </a:r>
          </a:p>
          <a:p>
            <a:pPr marL="198882" indent="-198882" algn="ctr" eaLnBrk="1" fontAlgn="auto" hangingPunct="1">
              <a:lnSpc>
                <a:spcPct val="90000"/>
              </a:lnSpc>
              <a:spcAft>
                <a:spcPts val="0"/>
              </a:spcAft>
              <a:buNone/>
              <a:defRPr/>
            </a:pPr>
            <a:r>
              <a:rPr lang="fr-FR" sz="3000" dirty="0">
                <a:latin typeface="Times New Roman" panose="02020603050405020304" pitchFamily="18" charset="0"/>
                <a:cs typeface="Times New Roman" panose="02020603050405020304" pitchFamily="18" charset="0"/>
              </a:rPr>
              <a:t>DE SEPTEMBRE 2018</a:t>
            </a: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4206770724"/>
      </p:ext>
    </p:extLst>
  </p:cSld>
  <p:clrMapOvr>
    <a:overrideClrMapping bg1="lt1" tx1="dk1" bg2="lt2" tx2="dk2" accent1="accent1" accent2="accent2" accent3="accent3" accent4="accent4" accent5="accent5" accent6="accent6" hlink="hlink" folHlink="folHlink"/>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dirty="0"/>
              <a:t>Document de travail DGFIP – SEPTEMBRE 2018</a:t>
            </a:r>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301752" y="1145286"/>
            <a:ext cx="8662736" cy="3586704"/>
          </a:xfrm>
        </p:spPr>
        <p:txBody>
          <a:bodyPr/>
          <a:lstStyle/>
          <a:p>
            <a:pPr marL="0" indent="0" algn="just" eaLnBrk="1" hangingPunct="1">
              <a:spcBef>
                <a:spcPct val="0"/>
              </a:spcBef>
              <a:buClr>
                <a:srgbClr val="000000"/>
              </a:buClr>
              <a:buSzPct val="45000"/>
              <a:buNone/>
            </a:pPr>
            <a:r>
              <a:rPr lang="fr-FR" altLang="fr-FR" sz="3300" dirty="0">
                <a:solidFill>
                  <a:schemeClr val="dk1"/>
                </a:solidFill>
                <a:cs typeface="Times New Roman" pitchFamily="18" charset="0"/>
              </a:rPr>
              <a:t>La DGFIP annonce que les modifications suivantes seront prochainement  apportées au </a:t>
            </a:r>
            <a:r>
              <a:rPr lang="fr-FR" altLang="fr-FR" sz="3300" dirty="0" err="1">
                <a:solidFill>
                  <a:schemeClr val="dk1"/>
                </a:solidFill>
                <a:cs typeface="Times New Roman" pitchFamily="18" charset="0"/>
              </a:rPr>
              <a:t>BOFiP</a:t>
            </a:r>
            <a:r>
              <a:rPr lang="fr-FR" altLang="fr-FR" sz="3300" dirty="0">
                <a:solidFill>
                  <a:schemeClr val="dk1"/>
                </a:solidFill>
                <a:cs typeface="Times New Roman" pitchFamily="18" charset="0"/>
              </a:rPr>
              <a:t> :</a:t>
            </a:r>
          </a:p>
          <a:p>
            <a:pPr algn="just" eaLnBrk="1" hangingPunct="1">
              <a:spcBef>
                <a:spcPct val="0"/>
              </a:spcBef>
              <a:buClr>
                <a:srgbClr val="000000"/>
              </a:buClr>
              <a:buSzPct val="45000"/>
              <a:buFont typeface="Wingdings" pitchFamily="2" charset="2"/>
              <a:buChar char="q"/>
            </a:pPr>
            <a:r>
              <a:rPr lang="fr-FR" altLang="fr-FR" sz="3300" dirty="0">
                <a:solidFill>
                  <a:schemeClr val="dk1"/>
                </a:solidFill>
                <a:cs typeface="Times New Roman" pitchFamily="18" charset="0"/>
              </a:rPr>
              <a:t>Absence de réalisation de l'EPS en cas de décès, </a:t>
            </a:r>
          </a:p>
          <a:p>
            <a:pPr marL="0" indent="0" algn="just" eaLnBrk="1" hangingPunct="1">
              <a:spcBef>
                <a:spcPct val="0"/>
              </a:spcBef>
              <a:buClr>
                <a:srgbClr val="000000"/>
              </a:buClr>
              <a:buSzPct val="45000"/>
              <a:buNone/>
            </a:pPr>
            <a:r>
              <a:rPr lang="fr-FR" altLang="fr-FR" sz="3300" dirty="0">
                <a:solidFill>
                  <a:schemeClr val="dk1"/>
                </a:solidFill>
                <a:cs typeface="Times New Roman" pitchFamily="18" charset="0"/>
              </a:rPr>
              <a:t>cession, cessation, force majeure, changement de régime </a:t>
            </a:r>
          </a:p>
          <a:p>
            <a:pPr algn="just" eaLnBrk="1" hangingPunct="1">
              <a:spcBef>
                <a:spcPct val="0"/>
              </a:spcBef>
              <a:buClr>
                <a:srgbClr val="000000"/>
              </a:buClr>
              <a:buSzPct val="45000"/>
            </a:pPr>
            <a:endParaRPr lang="fr-FR" altLang="fr-FR" sz="3300" dirty="0">
              <a:solidFill>
                <a:schemeClr val="dk1"/>
              </a:solidFill>
              <a:cs typeface="Times New Roman" pitchFamily="18" charset="0"/>
            </a:endParaRPr>
          </a:p>
          <a:p>
            <a:endParaRPr lang="fr-FR" dirty="0"/>
          </a:p>
        </p:txBody>
      </p:sp>
    </p:spTree>
    <p:extLst>
      <p:ext uri="{BB962C8B-B14F-4D97-AF65-F5344CB8AC3E}">
        <p14:creationId xmlns:p14="http://schemas.microsoft.com/office/powerpoint/2010/main" val="3905012892"/>
      </p:ext>
    </p:extLst>
  </p:cSld>
  <p:clrMapOvr>
    <a:masterClrMapping/>
  </p:clrMapOvr>
  <p:transition spd="med">
    <p:wedge/>
  </p:transition>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dirty="0"/>
              <a:t>Document de travail DGFIP – SEPTEMBRE 2018</a:t>
            </a:r>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301752" y="1145286"/>
            <a:ext cx="8662736" cy="3429000"/>
          </a:xfrm>
        </p:spPr>
        <p:txBody>
          <a:bodyPr/>
          <a:lstStyle/>
          <a:p>
            <a:pPr algn="just" eaLnBrk="1" hangingPunct="1">
              <a:spcBef>
                <a:spcPct val="0"/>
              </a:spcBef>
              <a:buClr>
                <a:srgbClr val="000000"/>
              </a:buClr>
              <a:buSzPct val="45000"/>
              <a:buFont typeface="Wingdings" pitchFamily="2" charset="2"/>
              <a:buChar char="q"/>
            </a:pPr>
            <a:endParaRPr lang="fr-FR" altLang="fr-FR" sz="3300" dirty="0">
              <a:solidFill>
                <a:schemeClr val="dk1"/>
              </a:solidFill>
              <a:cs typeface="Times New Roman" pitchFamily="18" charset="0"/>
            </a:endParaRPr>
          </a:p>
          <a:p>
            <a:pPr algn="just" eaLnBrk="1" hangingPunct="1">
              <a:spcBef>
                <a:spcPct val="0"/>
              </a:spcBef>
              <a:buClr>
                <a:srgbClr val="000000"/>
              </a:buClr>
              <a:buSzPct val="45000"/>
              <a:buFont typeface="Wingdings" pitchFamily="2" charset="2"/>
              <a:buChar char="q"/>
            </a:pPr>
            <a:r>
              <a:rPr lang="fr-FR" altLang="fr-FR" sz="3300" dirty="0">
                <a:solidFill>
                  <a:schemeClr val="dk1"/>
                </a:solidFill>
                <a:cs typeface="Times New Roman" pitchFamily="18" charset="0"/>
              </a:rPr>
              <a:t>Harmonisation du délai de réalisation de l'examen de concordance, de cohérence et de vraisemblance (ECCV) et de l'EPS soit neuf mois</a:t>
            </a:r>
          </a:p>
          <a:p>
            <a:endParaRPr lang="fr-FR" dirty="0"/>
          </a:p>
        </p:txBody>
      </p:sp>
    </p:spTree>
    <p:extLst>
      <p:ext uri="{BB962C8B-B14F-4D97-AF65-F5344CB8AC3E}">
        <p14:creationId xmlns:p14="http://schemas.microsoft.com/office/powerpoint/2010/main" val="2586286043"/>
      </p:ext>
    </p:extLst>
  </p:cSld>
  <p:clrMapOvr>
    <a:masterClrMapping/>
  </p:clrMapOvr>
  <p:transition spd="med">
    <p:wedge/>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195512" y="141685"/>
            <a:ext cx="5805488" cy="809625"/>
          </a:xfrm>
        </p:spPr>
        <p:txBody>
          <a:bodyPr>
            <a:normAutofit fontScale="90000"/>
          </a:bodyPr>
          <a:lstStyle/>
          <a:p>
            <a:pPr eaLnBrk="1" fontAlgn="auto" hangingPunct="1">
              <a:spcAft>
                <a:spcPts val="0"/>
              </a:spcAft>
              <a:defRPr/>
            </a:pP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r>
              <a:rPr lang="fr-FR" sz="2400" dirty="0">
                <a:solidFill>
                  <a:schemeClr val="accent2">
                    <a:lumMod val="50000"/>
                  </a:schemeClr>
                </a:solidFill>
                <a:latin typeface="Times New Roman" pitchFamily="18" charset="0"/>
                <a:cs typeface="Times New Roman" pitchFamily="18" charset="0"/>
              </a:rPr>
              <a:t> </a:t>
            </a:r>
            <a:r>
              <a:rPr lang="fr-FR" sz="2700" dirty="0">
                <a:solidFill>
                  <a:schemeClr val="accent1"/>
                </a:solidFill>
                <a:latin typeface="Times New Roman" pitchFamily="18" charset="0"/>
                <a:cs typeface="Times New Roman" pitchFamily="18" charset="0"/>
              </a:rPr>
              <a:t>ASSEMBLEE GENERALE ORDINAIRE </a:t>
            </a:r>
            <a:br>
              <a:rPr lang="fr-FR" sz="2700" dirty="0">
                <a:solidFill>
                  <a:schemeClr val="accent1"/>
                </a:solidFill>
                <a:latin typeface="Times New Roman" pitchFamily="18" charset="0"/>
                <a:cs typeface="Times New Roman" pitchFamily="18" charset="0"/>
              </a:rPr>
            </a:br>
            <a:r>
              <a:rPr lang="fr-FR" sz="2700" dirty="0">
                <a:solidFill>
                  <a:schemeClr val="accent1"/>
                </a:solidFill>
                <a:latin typeface="Times New Roman" pitchFamily="18" charset="0"/>
                <a:cs typeface="Times New Roman" pitchFamily="18" charset="0"/>
              </a:rPr>
              <a:t>ORDRE DU JOUR</a:t>
            </a:r>
          </a:p>
        </p:txBody>
      </p:sp>
      <p:sp>
        <p:nvSpPr>
          <p:cNvPr id="29699" name="Rectangle 3"/>
          <p:cNvSpPr>
            <a:spLocks noGrp="1" noChangeArrowheads="1"/>
          </p:cNvSpPr>
          <p:nvPr>
            <p:ph sz="quarter" idx="1"/>
          </p:nvPr>
        </p:nvSpPr>
        <p:spPr>
          <a:xfrm>
            <a:off x="1314450" y="1085851"/>
            <a:ext cx="6686550" cy="3459956"/>
          </a:xfrm>
        </p:spPr>
        <p:txBody>
          <a:bodyPr/>
          <a:lstStyle/>
          <a:p>
            <a:pPr marL="0" indent="0" fontAlgn="auto" hangingPunct="1">
              <a:buNone/>
            </a:pPr>
            <a:r>
              <a:rPr lang="fr-FR" sz="2700" dirty="0">
                <a:latin typeface="Times New Roman"/>
                <a:cs typeface="Times New Roman"/>
              </a:rPr>
              <a:t>- Fixation des cotisations pour l’année 2019</a:t>
            </a:r>
          </a:p>
          <a:p>
            <a:pPr lvl="0" fontAlgn="auto" hangingPunct="1">
              <a:buFontTx/>
              <a:buChar char="-"/>
            </a:pPr>
            <a:r>
              <a:rPr lang="fr-FR" sz="2700" dirty="0">
                <a:latin typeface="Times New Roman"/>
                <a:cs typeface="Times New Roman"/>
              </a:rPr>
              <a:t>Présentation et adoption du budget prévisionnel 2019</a:t>
            </a:r>
          </a:p>
          <a:p>
            <a:pPr lvl="0" fontAlgn="auto" hangingPunct="1">
              <a:buFontTx/>
              <a:buChar char="-"/>
            </a:pPr>
            <a:r>
              <a:rPr lang="fr-FR" sz="2700" dirty="0">
                <a:latin typeface="Times New Roman"/>
                <a:cs typeface="Times New Roman"/>
              </a:rPr>
              <a:t>Election des membres du Conseil</a:t>
            </a:r>
          </a:p>
          <a:p>
            <a:pPr marL="0" indent="0" fontAlgn="auto" hangingPunct="1">
              <a:buNone/>
            </a:pPr>
            <a:r>
              <a:rPr lang="fr-FR" sz="2700" dirty="0">
                <a:latin typeface="Times New Roman"/>
                <a:cs typeface="Times New Roman"/>
              </a:rPr>
              <a:t>   d’Administration</a:t>
            </a:r>
          </a:p>
          <a:p>
            <a:pPr marL="0" indent="0" fontAlgn="auto" hangingPunct="1">
              <a:buNone/>
            </a:pPr>
            <a:r>
              <a:rPr lang="fr-FR" sz="2700" dirty="0">
                <a:latin typeface="Times New Roman"/>
                <a:cs typeface="Times New Roman"/>
              </a:rPr>
              <a:t>- Projet de création d’une confédération FCGA UNASA</a:t>
            </a:r>
          </a:p>
          <a:p>
            <a:pPr marL="0" indent="0" fontAlgn="auto" hangingPunct="1">
              <a:buNone/>
            </a:pPr>
            <a:r>
              <a:rPr lang="fr-FR" sz="2700" dirty="0">
                <a:latin typeface="Times New Roman"/>
                <a:cs typeface="Times New Roman"/>
              </a:rPr>
              <a:t>- Questions diverses et d’actualité</a:t>
            </a:r>
          </a:p>
          <a:p>
            <a:pPr marL="0" indent="0">
              <a:buNone/>
            </a:pPr>
            <a:endParaRPr lang="fr-FR" sz="2700" dirty="0">
              <a:latin typeface="Times New Roman"/>
              <a:cs typeface="Times New Roman"/>
            </a:endParaRPr>
          </a:p>
          <a:p>
            <a:pPr marL="0" indent="0" eaLnBrk="1" hangingPunct="1">
              <a:buClr>
                <a:schemeClr val="tx1"/>
              </a:buClr>
              <a:buSzPct val="200000"/>
              <a:buNone/>
            </a:pPr>
            <a:endParaRPr lang="fr-FR" sz="2700" b="1" dirty="0">
              <a:latin typeface="Bookman Old Style" pitchFamily="18" charset="0"/>
              <a:cs typeface="Times New Roman" pitchFamily="18" charset="0"/>
            </a:endParaRPr>
          </a:p>
        </p:txBody>
      </p:sp>
      <p:pic>
        <p:nvPicPr>
          <p:cNvPr id="5" name="~PP293.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2" name="Image 1"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4158844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29699">
                                            <p:txEl>
                                              <p:pRg st="0" end="0"/>
                                            </p:txEl>
                                          </p:spTgt>
                                        </p:tgtEl>
                                        <p:attrNameLst>
                                          <p:attrName>style.visibility</p:attrName>
                                        </p:attrNameLst>
                                      </p:cBhvr>
                                      <p:to>
                                        <p:strVal val="visible"/>
                                      </p:to>
                                    </p:set>
                                    <p:animEffect transition="in" filter="wipe(left)">
                                      <p:cBhvr>
                                        <p:cTn id="11" dur="500"/>
                                        <p:tgtEl>
                                          <p:spTgt spid="2969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9699">
                                            <p:txEl>
                                              <p:pRg st="1" end="1"/>
                                            </p:txEl>
                                          </p:spTgt>
                                        </p:tgtEl>
                                        <p:attrNameLst>
                                          <p:attrName>style.visibility</p:attrName>
                                        </p:attrNameLst>
                                      </p:cBhvr>
                                      <p:to>
                                        <p:strVal val="visible"/>
                                      </p:to>
                                    </p:set>
                                    <p:animEffect transition="in" filter="wipe(left)">
                                      <p:cBhvr>
                                        <p:cTn id="16" dur="500"/>
                                        <p:tgtEl>
                                          <p:spTgt spid="296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9699">
                                            <p:txEl>
                                              <p:pRg st="2" end="2"/>
                                            </p:txEl>
                                          </p:spTgt>
                                        </p:tgtEl>
                                        <p:attrNameLst>
                                          <p:attrName>style.visibility</p:attrName>
                                        </p:attrNameLst>
                                      </p:cBhvr>
                                      <p:to>
                                        <p:strVal val="visible"/>
                                      </p:to>
                                    </p:set>
                                    <p:animEffect transition="in" filter="wipe(left)">
                                      <p:cBhvr>
                                        <p:cTn id="21" dur="500"/>
                                        <p:tgtEl>
                                          <p:spTgt spid="29699">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9699">
                                            <p:txEl>
                                              <p:pRg st="3" end="3"/>
                                            </p:txEl>
                                          </p:spTgt>
                                        </p:tgtEl>
                                        <p:attrNameLst>
                                          <p:attrName>style.visibility</p:attrName>
                                        </p:attrNameLst>
                                      </p:cBhvr>
                                      <p:to>
                                        <p:strVal val="visible"/>
                                      </p:to>
                                    </p:set>
                                    <p:animEffect transition="in" filter="wipe(left)">
                                      <p:cBhvr>
                                        <p:cTn id="26" dur="500"/>
                                        <p:tgtEl>
                                          <p:spTgt spid="29699">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29699">
                                            <p:txEl>
                                              <p:pRg st="4" end="4"/>
                                            </p:txEl>
                                          </p:spTgt>
                                        </p:tgtEl>
                                        <p:attrNameLst>
                                          <p:attrName>style.visibility</p:attrName>
                                        </p:attrNameLst>
                                      </p:cBhvr>
                                      <p:to>
                                        <p:strVal val="visible"/>
                                      </p:to>
                                    </p:set>
                                    <p:animEffect transition="in" filter="wipe(left)">
                                      <p:cBhvr>
                                        <p:cTn id="31" dur="500"/>
                                        <p:tgtEl>
                                          <p:spTgt spid="29699">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29699">
                                            <p:txEl>
                                              <p:pRg st="5" end="5"/>
                                            </p:txEl>
                                          </p:spTgt>
                                        </p:tgtEl>
                                        <p:attrNameLst>
                                          <p:attrName>style.visibility</p:attrName>
                                        </p:attrNameLst>
                                      </p:cBhvr>
                                      <p:to>
                                        <p:strVal val="visible"/>
                                      </p:to>
                                    </p:set>
                                    <p:animEffect transition="in" filter="wipe(left)">
                                      <p:cBhvr>
                                        <p:cTn id="36" dur="500"/>
                                        <p:tgtEl>
                                          <p:spTgt spid="296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37" fill="hold" display="0">
                  <p:stCondLst>
                    <p:cond delay="indefinite"/>
                  </p:stCondLst>
                  <p:endCondLst>
                    <p:cond evt="onPrev" delay="0">
                      <p:tgtEl>
                        <p:sldTgt/>
                      </p:tgtEl>
                    </p:cond>
                    <p:cond evt="onStopAudio" delay="0">
                      <p:tgtEl>
                        <p:sldTgt/>
                      </p:tgtEl>
                    </p:cond>
                  </p:endCondLst>
                </p:cTn>
                <p:tgtEl>
                  <p:spTgt spid="5"/>
                </p:tgtEl>
              </p:cMediaNode>
            </p:audio>
          </p:childTnLst>
        </p:cTn>
      </p:par>
    </p:tnLst>
    <p:bldLst>
      <p:bldP spid="29699"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dirty="0"/>
              <a:t>Document de travail DGFIP – SEPTEMBRE 2018</a:t>
            </a:r>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301752" y="1145286"/>
            <a:ext cx="8662736" cy="3429000"/>
          </a:xfrm>
        </p:spPr>
        <p:txBody>
          <a:bodyPr/>
          <a:lstStyle/>
          <a:p>
            <a:pPr algn="just" eaLnBrk="1" hangingPunct="1">
              <a:spcBef>
                <a:spcPct val="0"/>
              </a:spcBef>
              <a:buClr>
                <a:srgbClr val="000000"/>
              </a:buClr>
              <a:buSzPct val="45000"/>
            </a:pPr>
            <a:endParaRPr lang="fr-FR" altLang="fr-FR" sz="3300" dirty="0">
              <a:solidFill>
                <a:schemeClr val="dk1"/>
              </a:solidFill>
              <a:cs typeface="Times New Roman" pitchFamily="18" charset="0"/>
            </a:endParaRPr>
          </a:p>
          <a:p>
            <a:pPr algn="just" eaLnBrk="1" hangingPunct="1">
              <a:spcBef>
                <a:spcPct val="0"/>
              </a:spcBef>
              <a:buClr>
                <a:srgbClr val="000000"/>
              </a:buClr>
              <a:buSzPct val="45000"/>
              <a:buFont typeface="Wingdings" pitchFamily="2" charset="2"/>
              <a:buChar char="q"/>
            </a:pPr>
            <a:r>
              <a:rPr lang="fr-FR" altLang="fr-FR" sz="3300" dirty="0">
                <a:solidFill>
                  <a:schemeClr val="dk1"/>
                </a:solidFill>
                <a:cs typeface="Times New Roman" pitchFamily="18" charset="0"/>
              </a:rPr>
              <a:t>Absence de </a:t>
            </a:r>
            <a:r>
              <a:rPr lang="fr-FR" altLang="fr-FR" sz="3300" dirty="0" err="1">
                <a:solidFill>
                  <a:schemeClr val="dk1"/>
                </a:solidFill>
                <a:cs typeface="Times New Roman" pitchFamily="18" charset="0"/>
              </a:rPr>
              <a:t>proratisation</a:t>
            </a:r>
            <a:r>
              <a:rPr lang="fr-FR" altLang="fr-FR" sz="3300" dirty="0">
                <a:solidFill>
                  <a:schemeClr val="dk1"/>
                </a:solidFill>
                <a:cs typeface="Times New Roman" pitchFamily="18" charset="0"/>
              </a:rPr>
              <a:t> de chiffre d'affaires (CA), quelle que soit la durée de l'exercice comptable de l'adhérent pour la fixation du nombre de pièces à contrôler.</a:t>
            </a:r>
          </a:p>
          <a:p>
            <a:endParaRPr lang="fr-FR" dirty="0"/>
          </a:p>
        </p:txBody>
      </p:sp>
    </p:spTree>
    <p:extLst>
      <p:ext uri="{BB962C8B-B14F-4D97-AF65-F5344CB8AC3E}">
        <p14:creationId xmlns:p14="http://schemas.microsoft.com/office/powerpoint/2010/main" val="1471603781"/>
      </p:ext>
    </p:extLst>
  </p:cSld>
  <p:clrMapOvr>
    <a:masterClrMapping/>
  </p:clrMapOvr>
  <p:transition spd="med">
    <p:wedge/>
  </p:transition>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dirty="0"/>
              <a:t>Document de travail DGFIP – SEPTEMBRE 2018</a:t>
            </a:r>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301752" y="1145286"/>
            <a:ext cx="8662736" cy="3429000"/>
          </a:xfrm>
        </p:spPr>
        <p:txBody>
          <a:bodyPr/>
          <a:lstStyle/>
          <a:p>
            <a:pPr algn="just">
              <a:buFont typeface="Wingdings" pitchFamily="2" charset="2"/>
              <a:buChar char="q"/>
            </a:pPr>
            <a:r>
              <a:rPr lang="fr-FR" sz="3600" dirty="0"/>
              <a:t>Lors d’une fusion absorption d’OGA, les adhérents de la structure absorbée ne sont pas considérés comme de nouveaux adhérents de la structure absorbante.</a:t>
            </a:r>
          </a:p>
          <a:p>
            <a:pPr marL="0" indent="0" algn="just">
              <a:buNone/>
            </a:pPr>
            <a:r>
              <a:rPr lang="fr-FR" sz="3600" dirty="0"/>
              <a:t>Ils ne font donc pas l’objet d’un contrôle systématique dans le cadre de l’EPS.</a:t>
            </a:r>
          </a:p>
        </p:txBody>
      </p:sp>
    </p:spTree>
    <p:extLst>
      <p:ext uri="{BB962C8B-B14F-4D97-AF65-F5344CB8AC3E}">
        <p14:creationId xmlns:p14="http://schemas.microsoft.com/office/powerpoint/2010/main" val="3060986711"/>
      </p:ext>
    </p:extLst>
  </p:cSld>
  <p:clrMapOvr>
    <a:masterClrMapping/>
  </p:clrMapOvr>
  <p:transition spd="med">
    <p:wedge/>
  </p:transition>
</p:sld>
</file>

<file path=ppt/slides/slide3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dirty="0"/>
              <a:t>Document de travail DGFIP – SEPTEMBRE 2018</a:t>
            </a:r>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301752" y="1145286"/>
            <a:ext cx="8662736" cy="3429000"/>
          </a:xfrm>
        </p:spPr>
        <p:txBody>
          <a:bodyPr/>
          <a:lstStyle/>
          <a:p>
            <a:pPr algn="just" eaLnBrk="1" hangingPunct="1">
              <a:spcBef>
                <a:spcPct val="0"/>
              </a:spcBef>
              <a:buSzPct val="45000"/>
              <a:buFont typeface="Wingdings" pitchFamily="2" charset="2"/>
              <a:buChar char="q"/>
            </a:pPr>
            <a:r>
              <a:rPr lang="fr-FR" altLang="fr-FR" sz="3600" dirty="0"/>
              <a:t>Alignement des procédures d'instruction des </a:t>
            </a:r>
          </a:p>
          <a:p>
            <a:pPr marL="0" indent="0" algn="just" eaLnBrk="1" hangingPunct="1">
              <a:spcBef>
                <a:spcPct val="0"/>
              </a:spcBef>
              <a:buSzPct val="45000"/>
              <a:buNone/>
            </a:pPr>
            <a:r>
              <a:rPr lang="fr-FR" altLang="fr-FR" sz="3600" dirty="0"/>
              <a:t>renouvellements des conventions des viseurs fiscaux sur celles applicables aux OGA : </a:t>
            </a:r>
            <a:endParaRPr lang="fr-FR" altLang="fr-FR" sz="3600" dirty="0">
              <a:solidFill>
                <a:srgbClr val="003366"/>
              </a:solidFill>
              <a:latin typeface="ArialMT"/>
            </a:endParaRPr>
          </a:p>
          <a:p>
            <a:pPr marL="0" indent="0" algn="just" eaLnBrk="1" hangingPunct="1">
              <a:spcBef>
                <a:spcPct val="0"/>
              </a:spcBef>
              <a:buSzPct val="45000"/>
              <a:buNone/>
            </a:pPr>
            <a:r>
              <a:rPr lang="fr-FR" altLang="fr-FR" sz="3600" dirty="0"/>
              <a:t>Envoi d'une lettre aux viseurs fiscaux pour leur indiquer que la convention arrive à échéance.</a:t>
            </a:r>
          </a:p>
          <a:p>
            <a:pPr algn="just" eaLnBrk="1" hangingPunct="1">
              <a:spcBef>
                <a:spcPct val="0"/>
              </a:spcBef>
              <a:buSzPct val="45000"/>
            </a:pPr>
            <a:endParaRPr lang="fr-FR" altLang="fr-FR" sz="3600" dirty="0">
              <a:solidFill>
                <a:srgbClr val="003366"/>
              </a:solidFill>
              <a:latin typeface="ArialMT"/>
            </a:endParaRPr>
          </a:p>
          <a:p>
            <a:pPr marL="0" indent="0" algn="just">
              <a:buNone/>
            </a:pPr>
            <a:endParaRPr lang="fr-FR" sz="3600" dirty="0"/>
          </a:p>
        </p:txBody>
      </p:sp>
    </p:spTree>
    <p:extLst>
      <p:ext uri="{BB962C8B-B14F-4D97-AF65-F5344CB8AC3E}">
        <p14:creationId xmlns:p14="http://schemas.microsoft.com/office/powerpoint/2010/main" val="1815184095"/>
      </p:ext>
    </p:extLst>
  </p:cSld>
  <p:clrMapOvr>
    <a:masterClrMapping/>
  </p:clrMapOvr>
  <p:transition spd="med">
    <p:wedge/>
  </p:transition>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dirty="0"/>
              <a:t>Document de travail DGFIP – SEPTEMBRE 2018</a:t>
            </a:r>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237457" y="1059582"/>
            <a:ext cx="8662736" cy="3429000"/>
          </a:xfrm>
        </p:spPr>
        <p:txBody>
          <a:bodyPr/>
          <a:lstStyle/>
          <a:p>
            <a:pPr algn="just" eaLnBrk="1" hangingPunct="1">
              <a:spcBef>
                <a:spcPct val="0"/>
              </a:spcBef>
              <a:buSzPct val="45000"/>
              <a:buFont typeface="Wingdings" pitchFamily="2" charset="2"/>
              <a:buChar char="q"/>
            </a:pPr>
            <a:r>
              <a:rPr lang="fr-FR" altLang="fr-FR" sz="3600" dirty="0"/>
              <a:t>Création d'un état OA1 pour les organismes mixtes de gestion agréé (OMGA).</a:t>
            </a:r>
          </a:p>
          <a:p>
            <a:pPr algn="just" eaLnBrk="1" hangingPunct="1">
              <a:spcBef>
                <a:spcPct val="0"/>
              </a:spcBef>
              <a:buSzPct val="45000"/>
              <a:buFont typeface="StarSymbol"/>
              <a:buChar char="●"/>
            </a:pPr>
            <a:endParaRPr lang="fr-FR" altLang="fr-FR" sz="3600" dirty="0">
              <a:solidFill>
                <a:srgbClr val="003366"/>
              </a:solidFill>
              <a:latin typeface="ArialMT"/>
            </a:endParaRPr>
          </a:p>
          <a:p>
            <a:pPr algn="just" eaLnBrk="1" hangingPunct="1">
              <a:spcBef>
                <a:spcPct val="0"/>
              </a:spcBef>
              <a:buSzPct val="45000"/>
              <a:buFont typeface="Wingdings" pitchFamily="2" charset="2"/>
              <a:buChar char="q"/>
            </a:pPr>
            <a:r>
              <a:rPr lang="fr-FR" altLang="fr-FR" sz="3600" dirty="0"/>
              <a:t>Prise en compte des bureaux secondaires, de la publicité et du démarchage sur les états OA1</a:t>
            </a:r>
            <a:r>
              <a:rPr lang="fr-FR" altLang="fr-FR" sz="3600" dirty="0">
                <a:solidFill>
                  <a:srgbClr val="003366"/>
                </a:solidFill>
                <a:latin typeface="ArialMT"/>
              </a:rPr>
              <a:t>.</a:t>
            </a:r>
          </a:p>
          <a:p>
            <a:pPr marL="0" indent="0" algn="just">
              <a:buNone/>
            </a:pPr>
            <a:endParaRPr lang="fr-FR" sz="3600" dirty="0"/>
          </a:p>
        </p:txBody>
      </p:sp>
    </p:spTree>
    <p:extLst>
      <p:ext uri="{BB962C8B-B14F-4D97-AF65-F5344CB8AC3E}">
        <p14:creationId xmlns:p14="http://schemas.microsoft.com/office/powerpoint/2010/main" val="2638550788"/>
      </p:ext>
    </p:extLst>
  </p:cSld>
  <p:clrMapOvr>
    <a:masterClrMapping/>
  </p:clrMapOvr>
  <p:transition spd="med">
    <p:wedge/>
  </p:transition>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dirty="0"/>
              <a:t>Document de travail DGFIP – SEPTEMBRE 2018</a:t>
            </a:r>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168699" y="1131590"/>
            <a:ext cx="8662736" cy="3672408"/>
          </a:xfrm>
        </p:spPr>
        <p:txBody>
          <a:bodyPr/>
          <a:lstStyle/>
          <a:p>
            <a:pPr algn="just" eaLnBrk="1" hangingPunct="1">
              <a:spcBef>
                <a:spcPct val="0"/>
              </a:spcBef>
              <a:buSzPct val="45000"/>
              <a:buFont typeface="Wingdings" pitchFamily="2" charset="2"/>
              <a:buChar char="q"/>
            </a:pPr>
            <a:r>
              <a:rPr lang="fr-FR" altLang="fr-FR" sz="3600" dirty="0"/>
              <a:t>Précisions sur le remplissage du CRM en matière de contrôle du FEC, en cas d'anomalies ou de non-transmission du FEC.</a:t>
            </a:r>
          </a:p>
          <a:p>
            <a:pPr algn="just" eaLnBrk="1" hangingPunct="1">
              <a:spcBef>
                <a:spcPct val="0"/>
              </a:spcBef>
              <a:buSzPct val="45000"/>
            </a:pPr>
            <a:endParaRPr lang="fr-FR" altLang="fr-FR" sz="3600" dirty="0"/>
          </a:p>
          <a:p>
            <a:pPr algn="just" eaLnBrk="1" hangingPunct="1">
              <a:spcBef>
                <a:spcPct val="0"/>
              </a:spcBef>
              <a:buSzPct val="45000"/>
              <a:buFont typeface="Wingdings" pitchFamily="2" charset="2"/>
              <a:buChar char="q"/>
            </a:pPr>
            <a:r>
              <a:rPr lang="fr-FR" altLang="fr-FR" sz="3600" dirty="0"/>
              <a:t>Non assimilation du conjoint reprenant l'exploitation agricole à un nouvel adhérent.</a:t>
            </a:r>
          </a:p>
          <a:p>
            <a:pPr marL="0" indent="0" algn="just">
              <a:buNone/>
            </a:pPr>
            <a:endParaRPr lang="fr-FR" sz="3600" dirty="0"/>
          </a:p>
        </p:txBody>
      </p:sp>
    </p:spTree>
    <p:extLst>
      <p:ext uri="{BB962C8B-B14F-4D97-AF65-F5344CB8AC3E}">
        <p14:creationId xmlns:p14="http://schemas.microsoft.com/office/powerpoint/2010/main" val="3064267083"/>
      </p:ext>
    </p:extLst>
  </p:cSld>
  <p:clrMapOvr>
    <a:masterClrMapping/>
  </p:clrMapOvr>
  <p:transition spd="med">
    <p:wedge/>
  </p:transition>
</p:sld>
</file>

<file path=ppt/slides/slide3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dirty="0"/>
              <a:t>Document de travail DGFIP – SEPTEMBRE 2018</a:t>
            </a:r>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237457" y="1059582"/>
            <a:ext cx="8662736" cy="3672408"/>
          </a:xfrm>
        </p:spPr>
        <p:txBody>
          <a:bodyPr/>
          <a:lstStyle/>
          <a:p>
            <a:pPr algn="just" eaLnBrk="1" hangingPunct="1">
              <a:spcBef>
                <a:spcPct val="0"/>
              </a:spcBef>
              <a:buSzPct val="45000"/>
              <a:buFont typeface="Wingdings" pitchFamily="2" charset="2"/>
              <a:buChar char="q"/>
            </a:pPr>
            <a:endParaRPr lang="fr-FR" altLang="fr-FR" sz="3600" dirty="0"/>
          </a:p>
          <a:p>
            <a:pPr algn="just" eaLnBrk="1" hangingPunct="1">
              <a:spcBef>
                <a:spcPct val="0"/>
              </a:spcBef>
              <a:buSzPct val="45000"/>
              <a:buFont typeface="Wingdings" pitchFamily="2" charset="2"/>
              <a:buChar char="q"/>
            </a:pPr>
            <a:r>
              <a:rPr lang="fr-FR" altLang="fr-FR" sz="3600" dirty="0"/>
              <a:t>Alignement de la périodicité du contrôle formel des documents comptables sur les années où l’EPS est réalisé, </a:t>
            </a:r>
            <a:r>
              <a:rPr lang="fr-FR" altLang="fr-FR" sz="3600" dirty="0">
                <a:highlight>
                  <a:srgbClr val="FFFF00"/>
                </a:highlight>
              </a:rPr>
              <a:t>c'est-à-dire tous les 3 ans.  </a:t>
            </a:r>
          </a:p>
          <a:p>
            <a:pPr marL="0" indent="0" algn="just">
              <a:buNone/>
            </a:pPr>
            <a:endParaRPr lang="fr-FR" sz="3600" dirty="0"/>
          </a:p>
        </p:txBody>
      </p:sp>
    </p:spTree>
    <p:extLst>
      <p:ext uri="{BB962C8B-B14F-4D97-AF65-F5344CB8AC3E}">
        <p14:creationId xmlns:p14="http://schemas.microsoft.com/office/powerpoint/2010/main" val="229420979"/>
      </p:ext>
    </p:extLst>
  </p:cSld>
  <p:clrMapOvr>
    <a:masterClrMapping/>
  </p:clrMapOvr>
  <p:transition spd="med">
    <p:wedge/>
  </p:transition>
</p:sld>
</file>

<file path=ppt/slides/slide3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dirty="0"/>
              <a:t>Document de travail DGFIP – SEPTEMBRE 2018</a:t>
            </a:r>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237457" y="1059582"/>
            <a:ext cx="8662736" cy="3672408"/>
          </a:xfrm>
        </p:spPr>
        <p:txBody>
          <a:bodyPr/>
          <a:lstStyle/>
          <a:p>
            <a:pPr marL="0" indent="0" algn="just">
              <a:buNone/>
            </a:pPr>
            <a:r>
              <a:rPr lang="fr-FR" sz="3600" dirty="0"/>
              <a:t>Précisions sur la périodicité des contrôles de qualité des OGA : </a:t>
            </a:r>
            <a:r>
              <a:rPr lang="fr-FR" sz="3600" dirty="0">
                <a:highlight>
                  <a:srgbClr val="FFFF00"/>
                </a:highlight>
              </a:rPr>
              <a:t>contrôles systématiques tous les 3 puis 6 ans</a:t>
            </a:r>
            <a:r>
              <a:rPr lang="fr-FR" sz="3600" dirty="0"/>
              <a:t> avant le renouvellement d’agrément et/ou contrôle intermédiaire ciblé en cas de besoin.</a:t>
            </a:r>
          </a:p>
        </p:txBody>
      </p:sp>
    </p:spTree>
    <p:extLst>
      <p:ext uri="{BB962C8B-B14F-4D97-AF65-F5344CB8AC3E}">
        <p14:creationId xmlns:p14="http://schemas.microsoft.com/office/powerpoint/2010/main" val="3150080097"/>
      </p:ext>
    </p:extLst>
  </p:cSld>
  <p:clrMapOvr>
    <a:masterClrMapping/>
  </p:clrMapOvr>
  <p:transition spd="med">
    <p:wedge/>
  </p:transition>
</p:sld>
</file>

<file path=ppt/slides/slide3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dirty="0"/>
              <a:t>Document de travail DGFIP – SEPTEMBRE 2018</a:t>
            </a:r>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237457" y="1059582"/>
            <a:ext cx="8662736" cy="3672408"/>
          </a:xfrm>
        </p:spPr>
        <p:txBody>
          <a:bodyPr/>
          <a:lstStyle/>
          <a:p>
            <a:pPr algn="just" eaLnBrk="1" hangingPunct="1">
              <a:buClr>
                <a:srgbClr val="000000"/>
              </a:buClr>
              <a:buSzPct val="45000"/>
            </a:pPr>
            <a:r>
              <a:rPr lang="fr-FR" altLang="fr-FR" sz="3600" dirty="0"/>
              <a:t>Impossibilité pour un OMGA de pratiquer une cotisation d'un montant réduit différent entre les adhérents « micro » BIC/BA et les adhérents « micro » BNC, </a:t>
            </a:r>
          </a:p>
          <a:p>
            <a:pPr marL="0" indent="0" algn="just">
              <a:buNone/>
            </a:pPr>
            <a:endParaRPr lang="fr-FR" sz="3600" dirty="0"/>
          </a:p>
        </p:txBody>
      </p:sp>
    </p:spTree>
    <p:extLst>
      <p:ext uri="{BB962C8B-B14F-4D97-AF65-F5344CB8AC3E}">
        <p14:creationId xmlns:p14="http://schemas.microsoft.com/office/powerpoint/2010/main" val="1335298442"/>
      </p:ext>
    </p:extLst>
  </p:cSld>
  <p:clrMapOvr>
    <a:masterClrMapping/>
  </p:clrMapOvr>
  <p:transition spd="med">
    <p:wedge/>
  </p:transition>
</p:sld>
</file>

<file path=ppt/slides/slide3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dirty="0"/>
              <a:t>Document de travail DGFIP – SEPTEMBRE 2018</a:t>
            </a:r>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284945"/>
            <a:ext cx="9044679" cy="3867894"/>
          </a:xfrm>
        </p:spPr>
        <p:txBody>
          <a:bodyPr/>
          <a:lstStyle/>
          <a:p>
            <a:pPr marL="0" indent="0" eaLnBrk="1" hangingPunct="1">
              <a:buClr>
                <a:srgbClr val="000000"/>
              </a:buClr>
              <a:buSzPct val="45000"/>
              <a:buNone/>
            </a:pPr>
            <a:r>
              <a:rPr lang="fr-FR" altLang="fr-FR" sz="4400" dirty="0"/>
              <a:t>et entre les primo-adhérents industriels, commerçants, artisans et agriculteurs et les primo-adhérents exerçant des professions.</a:t>
            </a:r>
          </a:p>
          <a:p>
            <a:pPr marL="0" indent="0" algn="just">
              <a:buNone/>
            </a:pPr>
            <a:endParaRPr lang="fr-FR" sz="3600" dirty="0"/>
          </a:p>
        </p:txBody>
      </p:sp>
    </p:spTree>
    <p:extLst>
      <p:ext uri="{BB962C8B-B14F-4D97-AF65-F5344CB8AC3E}">
        <p14:creationId xmlns:p14="http://schemas.microsoft.com/office/powerpoint/2010/main" val="3109292844"/>
      </p:ext>
    </p:extLst>
  </p:cSld>
  <p:clrMapOvr>
    <a:masterClrMapping/>
  </p:clrMapOvr>
  <p:transition spd="med">
    <p:wedge/>
  </p:transition>
</p:sld>
</file>

<file path=ppt/slides/slide3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cs typeface="Times New Roman" pitchFamily="18" charset="0"/>
              </a:rPr>
              <a:t>LES RELATIONS DE L’UNASA</a:t>
            </a:r>
            <a:endParaRPr lang="fr-FR" dirty="0"/>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987574"/>
            <a:ext cx="9044679" cy="4392488"/>
          </a:xfrm>
        </p:spPr>
        <p:txBody>
          <a:bodyPr/>
          <a:lstStyle/>
          <a:p>
            <a:pPr algn="just">
              <a:buFont typeface="Wingdings" pitchFamily="2" charset="2"/>
              <a:buChar char="q"/>
            </a:pPr>
            <a:r>
              <a:rPr lang="fr-FR" sz="3600" dirty="0">
                <a:solidFill>
                  <a:srgbClr val="C00000"/>
                </a:solidFill>
                <a:cs typeface="Times New Roman" pitchFamily="18" charset="0"/>
              </a:rPr>
              <a:t>Avec le CSOEC</a:t>
            </a:r>
          </a:p>
          <a:p>
            <a:pPr algn="just">
              <a:buFont typeface="Wingdings" pitchFamily="2" charset="2"/>
              <a:buChar char="ü"/>
            </a:pPr>
            <a:r>
              <a:rPr lang="fr-FR" sz="3400" dirty="0"/>
              <a:t>90% des OGA UNASA utilisateurs du portail JDC</a:t>
            </a:r>
          </a:p>
          <a:p>
            <a:pPr algn="just">
              <a:buFont typeface="Wingdings" pitchFamily="2" charset="2"/>
              <a:buChar char="ü"/>
            </a:pPr>
            <a:r>
              <a:rPr lang="fr-FR" sz="3400" dirty="0"/>
              <a:t>Participation au GT2 et au Club JDC</a:t>
            </a:r>
          </a:p>
          <a:p>
            <a:pPr algn="just">
              <a:buFont typeface="Wingdings" pitchFamily="2" charset="2"/>
              <a:buChar char="ü"/>
            </a:pPr>
            <a:r>
              <a:rPr lang="fr-FR" sz="3400" dirty="0"/>
              <a:t>L’UNASA, Secrétaire de l’UNPCOGA</a:t>
            </a:r>
          </a:p>
          <a:p>
            <a:pPr algn="just">
              <a:buFont typeface="Wingdings" pitchFamily="2" charset="2"/>
              <a:buChar char="ü"/>
            </a:pPr>
            <a:r>
              <a:rPr lang="fr-FR" sz="3400" dirty="0"/>
              <a:t>Stand au 73</a:t>
            </a:r>
            <a:r>
              <a:rPr lang="fr-FR" sz="3400" baseline="30000" dirty="0"/>
              <a:t>e</a:t>
            </a:r>
            <a:r>
              <a:rPr lang="fr-FR" sz="3400" dirty="0"/>
              <a:t> congrès de l’Ordre à Clermont Ferrand</a:t>
            </a:r>
          </a:p>
          <a:p>
            <a:pPr marL="0" indent="0" algn="just">
              <a:buNone/>
            </a:pPr>
            <a:endParaRPr lang="fr-FR" sz="3600" dirty="0"/>
          </a:p>
          <a:p>
            <a:pPr marL="0" indent="0" algn="just">
              <a:buNone/>
            </a:pPr>
            <a:endParaRPr lang="fr-FR" sz="3600" dirty="0"/>
          </a:p>
          <a:p>
            <a:pPr marL="0" indent="0" algn="just">
              <a:buNone/>
            </a:pPr>
            <a:endParaRPr lang="fr-FR" sz="3600" dirty="0"/>
          </a:p>
        </p:txBody>
      </p:sp>
    </p:spTree>
    <p:extLst>
      <p:ext uri="{BB962C8B-B14F-4D97-AF65-F5344CB8AC3E}">
        <p14:creationId xmlns:p14="http://schemas.microsoft.com/office/powerpoint/2010/main" val="4070247263"/>
      </p:ext>
    </p:extLst>
  </p:cSld>
  <p:clrMapOvr>
    <a:masterClrMapping/>
  </p:clrMapOvr>
  <p:transition spd="med">
    <p:wedge/>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64515" name="AutoShape 3"/>
          <p:cNvSpPr>
            <a:spLocks noGrp="1" noChangeArrowheads="1"/>
          </p:cNvSpPr>
          <p:nvPr>
            <p:ph type="subTitle" idx="1"/>
          </p:nvPr>
        </p:nvSpPr>
        <p:spPr>
          <a:xfrm>
            <a:off x="2057400" y="2800350"/>
            <a:ext cx="1696641" cy="1657350"/>
          </a:xfrm>
          <a:prstGeom prst="foldedCorner">
            <a:avLst>
              <a:gd name="adj" fmla="val 17602"/>
            </a:avLst>
          </a:prstGeom>
          <a:solidFill>
            <a:srgbClr val="FFFF99"/>
          </a:solidFill>
          <a:ln>
            <a:solidFill>
              <a:schemeClr val="tx1"/>
            </a:solidFill>
            <a:round/>
          </a:ln>
        </p:spPr>
        <p:txBody>
          <a:bodyPr>
            <a:normAutofit fontScale="92500"/>
          </a:bodyPr>
          <a:lstStyle/>
          <a:p>
            <a:pPr marL="27385" eaLnBrk="1" fontAlgn="auto" hangingPunct="1">
              <a:spcBef>
                <a:spcPct val="0"/>
              </a:spcBef>
              <a:spcAft>
                <a:spcPts val="0"/>
              </a:spcAft>
              <a:buClrTx/>
              <a:defRPr/>
            </a:pPr>
            <a:r>
              <a:rPr lang="fr-FR" sz="2700" dirty="0">
                <a:solidFill>
                  <a:schemeClr val="tx1"/>
                </a:solidFill>
                <a:latin typeface="Bookman Old Style" pitchFamily="18" charset="0"/>
              </a:rPr>
              <a:t>7</a:t>
            </a:r>
          </a:p>
          <a:p>
            <a:pPr marL="27385" eaLnBrk="1" fontAlgn="auto" hangingPunct="1">
              <a:spcBef>
                <a:spcPct val="0"/>
              </a:spcBef>
              <a:spcAft>
                <a:spcPts val="0"/>
              </a:spcAft>
              <a:buClrTx/>
              <a:defRPr/>
            </a:pPr>
            <a:r>
              <a:rPr lang="fr-FR" sz="2700" cap="none" dirty="0">
                <a:solidFill>
                  <a:schemeClr val="tx1"/>
                </a:solidFill>
                <a:latin typeface="Times New Roman" pitchFamily="18" charset="0"/>
                <a:cs typeface="Times New Roman" pitchFamily="18" charset="0"/>
              </a:rPr>
              <a:t>Postes à pourvoir</a:t>
            </a:r>
          </a:p>
          <a:p>
            <a:pPr marL="27385" eaLnBrk="1" fontAlgn="auto" hangingPunct="1">
              <a:spcBef>
                <a:spcPct val="0"/>
              </a:spcBef>
              <a:spcAft>
                <a:spcPts val="0"/>
              </a:spcAft>
              <a:buClrTx/>
              <a:defRPr/>
            </a:pPr>
            <a:endParaRPr lang="fr-FR" sz="2700" dirty="0">
              <a:solidFill>
                <a:srgbClr val="FF0000"/>
              </a:solidFill>
              <a:latin typeface="Bookman Old Style" pitchFamily="18" charset="0"/>
            </a:endParaRPr>
          </a:p>
        </p:txBody>
      </p:sp>
      <p:sp>
        <p:nvSpPr>
          <p:cNvPr id="18435" name="Rectangle 2"/>
          <p:cNvSpPr>
            <a:spLocks noGrp="1" noChangeArrowheads="1"/>
          </p:cNvSpPr>
          <p:nvPr>
            <p:ph type="ctrTitle"/>
          </p:nvPr>
        </p:nvSpPr>
        <p:spPr>
          <a:xfrm>
            <a:off x="2113360" y="195263"/>
            <a:ext cx="5829300" cy="1458516"/>
          </a:xfrm>
        </p:spPr>
        <p:txBody>
          <a:bodyPr/>
          <a:lstStyle/>
          <a:p>
            <a:pPr eaLnBrk="1" hangingPunct="1"/>
            <a:r>
              <a:rPr lang="fr-FR" sz="3000" b="1" dirty="0">
                <a:solidFill>
                  <a:srgbClr val="073779"/>
                </a:solidFill>
                <a:latin typeface="Times New Roman" pitchFamily="18" charset="0"/>
                <a:cs typeface="Times New Roman" pitchFamily="18" charset="0"/>
              </a:rPr>
              <a:t>ELECTION DES MEMBRES</a:t>
            </a:r>
            <a:br>
              <a:rPr lang="fr-FR" sz="3000" b="1" dirty="0">
                <a:solidFill>
                  <a:srgbClr val="073779"/>
                </a:solidFill>
                <a:latin typeface="Times New Roman" pitchFamily="18" charset="0"/>
                <a:cs typeface="Times New Roman" pitchFamily="18" charset="0"/>
              </a:rPr>
            </a:br>
            <a:r>
              <a:rPr lang="fr-FR" sz="3000" b="1" dirty="0">
                <a:solidFill>
                  <a:srgbClr val="073779"/>
                </a:solidFill>
                <a:latin typeface="Times New Roman" pitchFamily="18" charset="0"/>
                <a:cs typeface="Times New Roman" pitchFamily="18" charset="0"/>
              </a:rPr>
              <a:t>DU CONSEIL D’ADMINISTRATION</a:t>
            </a:r>
          </a:p>
        </p:txBody>
      </p:sp>
      <p:sp>
        <p:nvSpPr>
          <p:cNvPr id="64516" name="AutoShape 4"/>
          <p:cNvSpPr>
            <a:spLocks noChangeArrowheads="1"/>
          </p:cNvSpPr>
          <p:nvPr/>
        </p:nvSpPr>
        <p:spPr bwMode="auto">
          <a:xfrm rot="1604344">
            <a:off x="4229101" y="3543301"/>
            <a:ext cx="917972" cy="432197"/>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99"/>
          </a:solidFill>
          <a:ln w="9525">
            <a:solidFill>
              <a:schemeClr val="tx1"/>
            </a:solidFill>
            <a:miter lim="800000"/>
            <a:headEnd/>
            <a:tailEnd/>
          </a:ln>
        </p:spPr>
        <p:txBody>
          <a:bodyPr wrap="none" anchor="ctr"/>
          <a:lstStyle/>
          <a:p>
            <a:endParaRPr lang="fr-FR" sz="1800"/>
          </a:p>
        </p:txBody>
      </p:sp>
      <p:sp>
        <p:nvSpPr>
          <p:cNvPr id="64517" name="AutoShape 5"/>
          <p:cNvSpPr>
            <a:spLocks noChangeArrowheads="1"/>
          </p:cNvSpPr>
          <p:nvPr/>
        </p:nvSpPr>
        <p:spPr bwMode="auto">
          <a:xfrm>
            <a:off x="5257800" y="2743200"/>
            <a:ext cx="2407444" cy="1997869"/>
          </a:xfrm>
          <a:prstGeom prst="foldedCorner">
            <a:avLst>
              <a:gd name="adj" fmla="val 17602"/>
            </a:avLst>
          </a:prstGeom>
          <a:solidFill>
            <a:srgbClr val="FFFF99"/>
          </a:solidFill>
          <a:ln w="9525">
            <a:solidFill>
              <a:schemeClr val="tx1"/>
            </a:solidFill>
            <a:round/>
            <a:headEnd/>
            <a:tailEnd/>
          </a:ln>
        </p:spPr>
        <p:txBody>
          <a:bodyPr wrap="none" anchor="ctr"/>
          <a:lstStyle/>
          <a:p>
            <a:pPr algn="ctr"/>
            <a:r>
              <a:rPr lang="fr-FR" sz="2700" b="1" dirty="0">
                <a:solidFill>
                  <a:srgbClr val="000000"/>
                </a:solidFill>
                <a:cs typeface="Times New Roman" pitchFamily="18" charset="0"/>
              </a:rPr>
              <a:t>7</a:t>
            </a:r>
          </a:p>
          <a:p>
            <a:pPr algn="ctr"/>
            <a:r>
              <a:rPr lang="fr-FR" sz="2700" b="1" dirty="0">
                <a:solidFill>
                  <a:srgbClr val="000000"/>
                </a:solidFill>
                <a:cs typeface="Times New Roman" pitchFamily="18" charset="0"/>
              </a:rPr>
              <a:t>OGA </a:t>
            </a:r>
          </a:p>
          <a:p>
            <a:pPr algn="ctr"/>
            <a:r>
              <a:rPr lang="fr-FR" sz="2700" b="1" dirty="0">
                <a:solidFill>
                  <a:srgbClr val="000000"/>
                </a:solidFill>
                <a:cs typeface="Times New Roman" pitchFamily="18" charset="0"/>
              </a:rPr>
              <a:t>candidats</a:t>
            </a:r>
          </a:p>
        </p:txBody>
      </p:sp>
      <p:pic>
        <p:nvPicPr>
          <p:cNvPr id="6" name="~PP88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8" name="Image 7"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par>
                    <p:cTn id="7" fill="hold">
                      <p:stCondLst>
                        <p:cond delay="indefinite"/>
                      </p:stCondLst>
                      <p:childTnLst>
                        <p:par>
                          <p:cTn id="8" fill="hold">
                            <p:stCondLst>
                              <p:cond delay="0"/>
                            </p:stCondLst>
                            <p:childTnLst>
                              <p:par>
                                <p:cTn id="9" presetID="16" presetClass="entr" presetSubtype="37" fill="hold" grpId="0" nodeType="clickEffect">
                                  <p:stCondLst>
                                    <p:cond delay="0"/>
                                  </p:stCondLst>
                                  <p:childTnLst>
                                    <p:set>
                                      <p:cBhvr>
                                        <p:cTn id="10" dur="1" fill="hold">
                                          <p:stCondLst>
                                            <p:cond delay="0"/>
                                          </p:stCondLst>
                                        </p:cTn>
                                        <p:tgtEl>
                                          <p:spTgt spid="64515">
                                            <p:txEl>
                                              <p:pRg st="0" end="0"/>
                                            </p:txEl>
                                          </p:spTgt>
                                        </p:tgtEl>
                                        <p:attrNameLst>
                                          <p:attrName>style.visibility</p:attrName>
                                        </p:attrNameLst>
                                      </p:cBhvr>
                                      <p:to>
                                        <p:strVal val="visible"/>
                                      </p:to>
                                    </p:set>
                                    <p:animEffect transition="in" filter="barn(outVertical)">
                                      <p:cBhvr>
                                        <p:cTn id="11" dur="500"/>
                                        <p:tgtEl>
                                          <p:spTgt spid="6451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32" fill="hold" grpId="0" nodeType="clickEffect">
                                  <p:stCondLst>
                                    <p:cond delay="0"/>
                                  </p:stCondLst>
                                  <p:childTnLst>
                                    <p:set>
                                      <p:cBhvr>
                                        <p:cTn id="15" dur="1" fill="hold">
                                          <p:stCondLst>
                                            <p:cond delay="0"/>
                                          </p:stCondLst>
                                        </p:cTn>
                                        <p:tgtEl>
                                          <p:spTgt spid="64516"/>
                                        </p:tgtEl>
                                        <p:attrNameLst>
                                          <p:attrName>style.visibility</p:attrName>
                                        </p:attrNameLst>
                                      </p:cBhvr>
                                      <p:to>
                                        <p:strVal val="visible"/>
                                      </p:to>
                                    </p:set>
                                    <p:animEffect transition="in" filter="box(out)">
                                      <p:cBhvr>
                                        <p:cTn id="16" dur="500"/>
                                        <p:tgtEl>
                                          <p:spTgt spid="64516"/>
                                        </p:tgtEl>
                                      </p:cBhvr>
                                    </p:animEffect>
                                  </p:childTnLst>
                                </p:cTn>
                              </p:par>
                            </p:childTnLst>
                          </p:cTn>
                        </p:par>
                        <p:par>
                          <p:cTn id="17" fill="hold">
                            <p:stCondLst>
                              <p:cond delay="500"/>
                            </p:stCondLst>
                            <p:childTnLst>
                              <p:par>
                                <p:cTn id="18" presetID="4" presetClass="entr" presetSubtype="16" fill="hold" grpId="0" nodeType="afterEffect">
                                  <p:stCondLst>
                                    <p:cond delay="1000"/>
                                  </p:stCondLst>
                                  <p:childTnLst>
                                    <p:set>
                                      <p:cBhvr>
                                        <p:cTn id="19" dur="1" fill="hold">
                                          <p:stCondLst>
                                            <p:cond delay="0"/>
                                          </p:stCondLst>
                                        </p:cTn>
                                        <p:tgtEl>
                                          <p:spTgt spid="64517"/>
                                        </p:tgtEl>
                                        <p:attrNameLst>
                                          <p:attrName>style.visibility</p:attrName>
                                        </p:attrNameLst>
                                      </p:cBhvr>
                                      <p:to>
                                        <p:strVal val="visible"/>
                                      </p:to>
                                    </p:set>
                                    <p:animEffect transition="in" filter="box(in)">
                                      <p:cBhvr>
                                        <p:cTn id="20" dur="500"/>
                                        <p:tgtEl>
                                          <p:spTgt spid="64517"/>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21" fill="hold" display="0">
                  <p:stCondLst>
                    <p:cond delay="indefinite"/>
                  </p:stCondLst>
                  <p:endCondLst>
                    <p:cond evt="onPrev" delay="0">
                      <p:tgtEl>
                        <p:sldTgt/>
                      </p:tgtEl>
                    </p:cond>
                    <p:cond evt="onStopAudio" delay="0">
                      <p:tgtEl>
                        <p:sldTgt/>
                      </p:tgtEl>
                    </p:cond>
                  </p:endCondLst>
                </p:cTn>
                <p:tgtEl>
                  <p:spTgt spid="6"/>
                </p:tgtEl>
              </p:cMediaNode>
            </p:audio>
          </p:childTnLst>
        </p:cTn>
      </p:par>
    </p:tnLst>
    <p:bldLst>
      <p:bldP spid="64515" grpId="0" build="p" autoUpdateAnimBg="0"/>
      <p:bldP spid="64516" grpId="0" animBg="1"/>
      <p:bldP spid="64517" grpId="0" animBg="1"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cs typeface="Times New Roman" pitchFamily="18" charset="0"/>
              </a:rPr>
              <a:t>LES RELATIONS DE L’UNASA</a:t>
            </a:r>
            <a:endParaRPr lang="fr-FR" dirty="0"/>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284945"/>
            <a:ext cx="9044679" cy="3867894"/>
          </a:xfrm>
        </p:spPr>
        <p:txBody>
          <a:bodyPr/>
          <a:lstStyle/>
          <a:p>
            <a:pPr algn="just">
              <a:buFont typeface="Wingdings" pitchFamily="2" charset="2"/>
              <a:buChar char="q"/>
            </a:pPr>
            <a:r>
              <a:rPr lang="fr-FR" sz="3600" dirty="0">
                <a:solidFill>
                  <a:srgbClr val="C00000"/>
                </a:solidFill>
                <a:cs typeface="Times New Roman" pitchFamily="18" charset="0"/>
              </a:rPr>
              <a:t>Avec la FCGA</a:t>
            </a:r>
          </a:p>
          <a:p>
            <a:pPr marL="0" indent="0" algn="just">
              <a:buNone/>
            </a:pPr>
            <a:r>
              <a:rPr lang="fr-FR" sz="3600" dirty="0">
                <a:cs typeface="Times New Roman" pitchFamily="18" charset="0"/>
              </a:rPr>
              <a:t>Depuis la mise en place de seuil et la création des OMGA, les cartes sont rebattues :  </a:t>
            </a:r>
          </a:p>
          <a:p>
            <a:pPr marL="0" indent="0" algn="just">
              <a:buNone/>
            </a:pPr>
            <a:r>
              <a:rPr lang="fr-FR" sz="3600" dirty="0">
                <a:cs typeface="Times New Roman" pitchFamily="18" charset="0"/>
              </a:rPr>
              <a:t>Ouverture des principales fédérations à tout type d’OGA (CGA, AGA, OMGA)</a:t>
            </a:r>
          </a:p>
          <a:p>
            <a:pPr marL="0" indent="0" algn="just">
              <a:buNone/>
            </a:pPr>
            <a:endParaRPr lang="fr-FR" sz="3600" dirty="0">
              <a:cs typeface="Times New Roman" pitchFamily="18" charset="0"/>
            </a:endParaRPr>
          </a:p>
          <a:p>
            <a:pPr marL="0" indent="0" algn="just">
              <a:buNone/>
            </a:pPr>
            <a:endParaRPr lang="fr-FR" sz="3600" dirty="0">
              <a:solidFill>
                <a:srgbClr val="C00000"/>
              </a:solidFill>
              <a:cs typeface="Times New Roman" pitchFamily="18" charset="0"/>
            </a:endParaRPr>
          </a:p>
          <a:p>
            <a:pPr marL="0" indent="0" algn="just">
              <a:buNone/>
            </a:pPr>
            <a:endParaRPr lang="fr-FR" sz="3600" dirty="0"/>
          </a:p>
        </p:txBody>
      </p:sp>
    </p:spTree>
    <p:extLst>
      <p:ext uri="{BB962C8B-B14F-4D97-AF65-F5344CB8AC3E}">
        <p14:creationId xmlns:p14="http://schemas.microsoft.com/office/powerpoint/2010/main" val="3656893116"/>
      </p:ext>
    </p:extLst>
  </p:cSld>
  <p:clrMapOvr>
    <a:masterClrMapping/>
  </p:clrMapOvr>
  <p:transition spd="med">
    <p:wedge/>
  </p:transition>
</p:sld>
</file>

<file path=ppt/slides/slide4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cs typeface="Times New Roman" pitchFamily="18" charset="0"/>
              </a:rPr>
              <a:t>LES RELATIONS DE L’UNASA</a:t>
            </a:r>
            <a:endParaRPr lang="fr-FR" dirty="0"/>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284945"/>
            <a:ext cx="9044679" cy="3867894"/>
          </a:xfrm>
        </p:spPr>
        <p:txBody>
          <a:bodyPr/>
          <a:lstStyle/>
          <a:p>
            <a:pPr marL="0" indent="0" algn="just">
              <a:buNone/>
            </a:pPr>
            <a:r>
              <a:rPr lang="fr-FR" sz="3600" dirty="0">
                <a:cs typeface="Times New Roman" pitchFamily="18" charset="0"/>
              </a:rPr>
              <a:t>-d’où une concurrence accrue entre les fédérations</a:t>
            </a:r>
          </a:p>
          <a:p>
            <a:pPr marL="0" indent="0" algn="just">
              <a:buNone/>
            </a:pPr>
            <a:r>
              <a:rPr lang="fr-FR" sz="3600" dirty="0">
                <a:cs typeface="Times New Roman" pitchFamily="18" charset="0"/>
              </a:rPr>
              <a:t>l’UNASA et la FCGA décident d’un « </a:t>
            </a:r>
            <a:r>
              <a:rPr lang="fr-FR" sz="3600" dirty="0">
                <a:highlight>
                  <a:srgbClr val="FFFF00"/>
                </a:highlight>
                <a:cs typeface="Times New Roman" pitchFamily="18" charset="0"/>
              </a:rPr>
              <a:t>pacte de non agression ». </a:t>
            </a:r>
          </a:p>
          <a:p>
            <a:pPr marL="0" indent="0" algn="just">
              <a:buNone/>
            </a:pPr>
            <a:endParaRPr lang="fr-FR" sz="3600" dirty="0">
              <a:cs typeface="Times New Roman" pitchFamily="18" charset="0"/>
            </a:endParaRPr>
          </a:p>
          <a:p>
            <a:pPr marL="0" indent="0" algn="just">
              <a:buNone/>
            </a:pPr>
            <a:endParaRPr lang="fr-FR" sz="3600" dirty="0">
              <a:solidFill>
                <a:srgbClr val="C00000"/>
              </a:solidFill>
              <a:cs typeface="Times New Roman" pitchFamily="18" charset="0"/>
            </a:endParaRPr>
          </a:p>
          <a:p>
            <a:pPr marL="0" indent="0" algn="just">
              <a:buNone/>
            </a:pPr>
            <a:endParaRPr lang="fr-FR" sz="3600" dirty="0"/>
          </a:p>
        </p:txBody>
      </p:sp>
    </p:spTree>
    <p:extLst>
      <p:ext uri="{BB962C8B-B14F-4D97-AF65-F5344CB8AC3E}">
        <p14:creationId xmlns:p14="http://schemas.microsoft.com/office/powerpoint/2010/main" val="3909966772"/>
      </p:ext>
    </p:extLst>
  </p:cSld>
  <p:clrMapOvr>
    <a:masterClrMapping/>
  </p:clrMapOvr>
  <p:transition spd="med">
    <p:wedge/>
  </p:transition>
</p:sld>
</file>

<file path=ppt/slides/slide4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cs typeface="Times New Roman" pitchFamily="18" charset="0"/>
              </a:rPr>
              <a:t>LES RELATIONS DE L’UNASA</a:t>
            </a:r>
            <a:endParaRPr lang="fr-FR" dirty="0"/>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284945"/>
            <a:ext cx="9044679" cy="3867894"/>
          </a:xfrm>
        </p:spPr>
        <p:txBody>
          <a:bodyPr/>
          <a:lstStyle/>
          <a:p>
            <a:pPr marL="0" indent="0" algn="just">
              <a:buNone/>
            </a:pPr>
            <a:r>
              <a:rPr lang="fr-FR" sz="3600" dirty="0">
                <a:cs typeface="Times New Roman" pitchFamily="18" charset="0"/>
              </a:rPr>
              <a:t>Depuis décembre 2017, un groupe de travail commun, UNASA/FCGA se réunit en vue d’un </a:t>
            </a:r>
            <a:r>
              <a:rPr lang="fr-FR" sz="3600" dirty="0">
                <a:highlight>
                  <a:srgbClr val="FFFF00"/>
                </a:highlight>
                <a:cs typeface="Times New Roman" pitchFamily="18" charset="0"/>
              </a:rPr>
              <a:t>rapprochement des deux structures dans le cadre d’une confédération.</a:t>
            </a:r>
          </a:p>
          <a:p>
            <a:pPr marL="0" indent="0" algn="just">
              <a:buNone/>
            </a:pPr>
            <a:endParaRPr lang="fr-FR" sz="3600" dirty="0">
              <a:solidFill>
                <a:srgbClr val="C00000"/>
              </a:solidFill>
              <a:cs typeface="Times New Roman" pitchFamily="18" charset="0"/>
            </a:endParaRPr>
          </a:p>
          <a:p>
            <a:pPr marL="0" indent="0" algn="just">
              <a:buNone/>
            </a:pPr>
            <a:endParaRPr lang="fr-FR" sz="3600" dirty="0"/>
          </a:p>
        </p:txBody>
      </p:sp>
    </p:spTree>
    <p:extLst>
      <p:ext uri="{BB962C8B-B14F-4D97-AF65-F5344CB8AC3E}">
        <p14:creationId xmlns:p14="http://schemas.microsoft.com/office/powerpoint/2010/main" val="3037000198"/>
      </p:ext>
    </p:extLst>
  </p:cSld>
  <p:clrMapOvr>
    <a:masterClrMapping/>
  </p:clrMapOvr>
  <p:transition spd="med">
    <p:wedge/>
  </p:transition>
</p:sld>
</file>

<file path=ppt/slides/slide4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cs typeface="Times New Roman" pitchFamily="18" charset="0"/>
              </a:rPr>
              <a:t>LES RELATIONS DE L’UNASA</a:t>
            </a:r>
            <a:endParaRPr lang="fr-FR" dirty="0"/>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284945"/>
            <a:ext cx="9044679" cy="3867894"/>
          </a:xfrm>
        </p:spPr>
        <p:txBody>
          <a:bodyPr/>
          <a:lstStyle/>
          <a:p>
            <a:pPr algn="just">
              <a:buFont typeface="Wingdings" pitchFamily="2" charset="2"/>
              <a:buChar char="q"/>
            </a:pPr>
            <a:endParaRPr lang="fr-FR" sz="3600" dirty="0">
              <a:cs typeface="Times New Roman" pitchFamily="18" charset="0"/>
            </a:endParaRPr>
          </a:p>
          <a:p>
            <a:pPr algn="just">
              <a:buFont typeface="Wingdings" pitchFamily="2" charset="2"/>
              <a:buChar char="q"/>
            </a:pPr>
            <a:r>
              <a:rPr lang="fr-FR" sz="3600" dirty="0">
                <a:cs typeface="Times New Roman" pitchFamily="18" charset="0"/>
              </a:rPr>
              <a:t>La réunion du 20 avril 2018 définit les fondements de ce rapprochement :  </a:t>
            </a:r>
            <a:endParaRPr lang="fr-FR" sz="3600" dirty="0">
              <a:solidFill>
                <a:srgbClr val="C00000"/>
              </a:solidFill>
              <a:cs typeface="Times New Roman" pitchFamily="18" charset="0"/>
            </a:endParaRPr>
          </a:p>
          <a:p>
            <a:pPr marL="0" indent="0" algn="just">
              <a:buNone/>
            </a:pPr>
            <a:endParaRPr lang="fr-FR" sz="3600" dirty="0"/>
          </a:p>
        </p:txBody>
      </p:sp>
    </p:spTree>
    <p:extLst>
      <p:ext uri="{BB962C8B-B14F-4D97-AF65-F5344CB8AC3E}">
        <p14:creationId xmlns:p14="http://schemas.microsoft.com/office/powerpoint/2010/main" val="3890399601"/>
      </p:ext>
    </p:extLst>
  </p:cSld>
  <p:clrMapOvr>
    <a:masterClrMapping/>
  </p:clrMapOvr>
  <p:transition spd="med">
    <p:wedge/>
  </p:transition>
</p:sld>
</file>

<file path=ppt/slides/slide4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cs typeface="Times New Roman" pitchFamily="18" charset="0"/>
              </a:rPr>
              <a:t>LES RELATIONS DE L’UNASA</a:t>
            </a:r>
            <a:endParaRPr lang="fr-FR" dirty="0"/>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284945"/>
            <a:ext cx="9044679" cy="3867894"/>
          </a:xfrm>
        </p:spPr>
        <p:txBody>
          <a:bodyPr/>
          <a:lstStyle/>
          <a:p>
            <a:pPr lvl="0"/>
            <a:r>
              <a:rPr lang="fr-FR" sz="3200" dirty="0">
                <a:highlight>
                  <a:srgbClr val="FFFF00"/>
                </a:highlight>
              </a:rPr>
              <a:t>Loyauté vis-à-vis de la profession comptable </a:t>
            </a:r>
            <a:r>
              <a:rPr lang="fr-FR" sz="3200" dirty="0"/>
              <a:t>dans l’indépendance vis-à-vis de ses instances représentatives ordre et syndicats ;</a:t>
            </a:r>
          </a:p>
          <a:p>
            <a:pPr lvl="0"/>
            <a:r>
              <a:rPr lang="fr-FR" sz="3200" dirty="0"/>
              <a:t>Exécution loyale des missions de contrôle confiées aux OGA par le législateur et collaboration avec la DGFIP ;</a:t>
            </a:r>
          </a:p>
          <a:p>
            <a:pPr marL="0" indent="0" algn="just">
              <a:buNone/>
            </a:pPr>
            <a:endParaRPr lang="fr-FR" sz="3600" dirty="0"/>
          </a:p>
        </p:txBody>
      </p:sp>
    </p:spTree>
    <p:extLst>
      <p:ext uri="{BB962C8B-B14F-4D97-AF65-F5344CB8AC3E}">
        <p14:creationId xmlns:p14="http://schemas.microsoft.com/office/powerpoint/2010/main" val="3260674802"/>
      </p:ext>
    </p:extLst>
  </p:cSld>
  <p:clrMapOvr>
    <a:masterClrMapping/>
  </p:clrMapOvr>
  <p:transition spd="med">
    <p:wedge/>
  </p:transition>
</p:sld>
</file>

<file path=ppt/slides/slide4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cs typeface="Times New Roman" pitchFamily="18" charset="0"/>
              </a:rPr>
              <a:t>LES RELATIONS DE L’UNASA</a:t>
            </a:r>
            <a:endParaRPr lang="fr-FR" dirty="0"/>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18800" y="915566"/>
            <a:ext cx="9206035" cy="3867894"/>
          </a:xfrm>
        </p:spPr>
        <p:txBody>
          <a:bodyPr/>
          <a:lstStyle/>
          <a:p>
            <a:pPr lvl="0">
              <a:buFont typeface="Arial" panose="020B0604020202020204" pitchFamily="34" charset="0"/>
              <a:buChar char="•"/>
            </a:pPr>
            <a:r>
              <a:rPr lang="fr-FR" sz="3200" dirty="0"/>
              <a:t>Relation  normalisée des deux institutions avec les directeurs et salariés des OGA</a:t>
            </a:r>
          </a:p>
          <a:p>
            <a:r>
              <a:rPr lang="fr-FR" sz="3200" dirty="0"/>
              <a:t>Adhésion au fait que la Confédération (FCGA, UNASA et leurs membres) ne soit pas  le représentant des professionnels adhérents de OGA et ne doit pas véhiculer de posture corporatiste, nonobstant la participation des professionnels adhérents à la vie de la future confédération.</a:t>
            </a:r>
          </a:p>
          <a:p>
            <a:endParaRPr lang="fr-FR" sz="3200" dirty="0"/>
          </a:p>
          <a:p>
            <a:pPr marL="0" indent="0" algn="just">
              <a:buNone/>
            </a:pPr>
            <a:endParaRPr lang="fr-FR" sz="3600" dirty="0"/>
          </a:p>
        </p:txBody>
      </p:sp>
    </p:spTree>
    <p:extLst>
      <p:ext uri="{BB962C8B-B14F-4D97-AF65-F5344CB8AC3E}">
        <p14:creationId xmlns:p14="http://schemas.microsoft.com/office/powerpoint/2010/main" val="88367573"/>
      </p:ext>
    </p:extLst>
  </p:cSld>
  <p:clrMapOvr>
    <a:masterClrMapping/>
  </p:clrMapOvr>
  <p:transition spd="med">
    <p:wedge/>
  </p:transition>
</p:sld>
</file>

<file path=ppt/slides/slide4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cs typeface="Times New Roman" pitchFamily="18" charset="0"/>
              </a:rPr>
              <a:t>LES RELATIONS DE L’UNASA</a:t>
            </a:r>
            <a:endParaRPr lang="fr-FR" dirty="0"/>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059582"/>
            <a:ext cx="9044679" cy="4093257"/>
          </a:xfrm>
        </p:spPr>
        <p:txBody>
          <a:bodyPr/>
          <a:lstStyle/>
          <a:p>
            <a:pPr marL="0" indent="0" algn="just">
              <a:buNone/>
            </a:pPr>
            <a:r>
              <a:rPr lang="fr-FR" sz="3600" dirty="0">
                <a:solidFill>
                  <a:srgbClr val="C00000"/>
                </a:solidFill>
              </a:rPr>
              <a:t>  LES OBJECTIFS DE LA CONFÉDÉRATION </a:t>
            </a:r>
          </a:p>
          <a:p>
            <a:pPr lvl="0"/>
            <a:endParaRPr lang="fr-FR" dirty="0"/>
          </a:p>
          <a:p>
            <a:pPr lvl="0"/>
            <a:endParaRPr lang="fr-FR" dirty="0"/>
          </a:p>
          <a:p>
            <a:pPr marL="0" lvl="0" indent="0" algn="just">
              <a:buNone/>
            </a:pPr>
            <a:r>
              <a:rPr lang="fr-FR" sz="3200" dirty="0"/>
              <a:t> </a:t>
            </a:r>
            <a:r>
              <a:rPr lang="fr-FR" sz="3200" dirty="0">
                <a:highlight>
                  <a:srgbClr val="FFFF00"/>
                </a:highlight>
              </a:rPr>
              <a:t>Mutualiser le maximum de services </a:t>
            </a:r>
            <a:r>
              <a:rPr lang="fr-FR" sz="3200" dirty="0"/>
              <a:t>offerts par chacune des organisations membres de la confédération.</a:t>
            </a:r>
          </a:p>
          <a:p>
            <a:pPr algn="just">
              <a:buFontTx/>
              <a:buChar char="-"/>
            </a:pPr>
            <a:endParaRPr lang="fr-FR" sz="3600" dirty="0"/>
          </a:p>
        </p:txBody>
      </p:sp>
    </p:spTree>
    <p:extLst>
      <p:ext uri="{BB962C8B-B14F-4D97-AF65-F5344CB8AC3E}">
        <p14:creationId xmlns:p14="http://schemas.microsoft.com/office/powerpoint/2010/main" val="3042670874"/>
      </p:ext>
    </p:extLst>
  </p:cSld>
  <p:clrMapOvr>
    <a:masterClrMapping/>
  </p:clrMapOvr>
  <p:transition spd="med">
    <p:wedge/>
  </p:transition>
</p:sld>
</file>

<file path=ppt/slides/slide4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cs typeface="Times New Roman" pitchFamily="18" charset="0"/>
              </a:rPr>
              <a:t>LES RELATIONS DE L’UNASA</a:t>
            </a:r>
            <a:endParaRPr lang="fr-FR" dirty="0"/>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059582"/>
            <a:ext cx="9044679" cy="4093257"/>
          </a:xfrm>
        </p:spPr>
        <p:txBody>
          <a:bodyPr/>
          <a:lstStyle/>
          <a:p>
            <a:pPr lvl="0"/>
            <a:endParaRPr lang="fr-FR" dirty="0"/>
          </a:p>
          <a:p>
            <a:pPr marL="0" lvl="0" indent="0">
              <a:buNone/>
            </a:pPr>
            <a:r>
              <a:rPr lang="fr-FR" sz="3200" dirty="0"/>
              <a:t>Etre un </a:t>
            </a:r>
            <a:r>
              <a:rPr lang="fr-FR" sz="3200" dirty="0">
                <a:highlight>
                  <a:srgbClr val="FFFF00"/>
                </a:highlight>
              </a:rPr>
              <a:t>centre de réflexion et de propositions </a:t>
            </a:r>
            <a:r>
              <a:rPr lang="fr-FR" sz="3200" dirty="0"/>
              <a:t>en vue de faciliter l’accomplissement de leurs missions par les Organismes de Gestion Agréés membres de chacune des fédérations membres de </a:t>
            </a:r>
            <a:r>
              <a:rPr lang="fr-FR" sz="3200" b="1" dirty="0"/>
              <a:t>ALLIANCE FCGA UNASA.</a:t>
            </a:r>
          </a:p>
          <a:p>
            <a:pPr lvl="0"/>
            <a:endParaRPr lang="fr-FR" sz="3200" dirty="0"/>
          </a:p>
          <a:p>
            <a:pPr algn="just">
              <a:buFontTx/>
              <a:buChar char="-"/>
            </a:pPr>
            <a:endParaRPr lang="fr-FR" sz="3600" dirty="0"/>
          </a:p>
        </p:txBody>
      </p:sp>
    </p:spTree>
    <p:extLst>
      <p:ext uri="{BB962C8B-B14F-4D97-AF65-F5344CB8AC3E}">
        <p14:creationId xmlns:p14="http://schemas.microsoft.com/office/powerpoint/2010/main" val="3669518850"/>
      </p:ext>
    </p:extLst>
  </p:cSld>
  <p:clrMapOvr>
    <a:masterClrMapping/>
  </p:clrMapOvr>
  <p:transition spd="med">
    <p:wedge/>
  </p:transition>
</p:sld>
</file>

<file path=ppt/slides/slide4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cs typeface="Times New Roman" pitchFamily="18" charset="0"/>
              </a:rPr>
              <a:t>LES RELATIONS DE L’UNASA</a:t>
            </a:r>
            <a:endParaRPr lang="fr-FR" dirty="0"/>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059582"/>
            <a:ext cx="9044679" cy="4093257"/>
          </a:xfrm>
        </p:spPr>
        <p:txBody>
          <a:bodyPr/>
          <a:lstStyle/>
          <a:p>
            <a:pPr lvl="0"/>
            <a:endParaRPr lang="fr-FR" dirty="0"/>
          </a:p>
          <a:p>
            <a:pPr marL="0" lvl="0" indent="0">
              <a:buNone/>
            </a:pPr>
            <a:endParaRPr lang="fr-FR" sz="3200" dirty="0"/>
          </a:p>
          <a:p>
            <a:pPr marL="0" indent="0">
              <a:buNone/>
            </a:pPr>
            <a:r>
              <a:rPr lang="fr-FR" sz="3200" dirty="0"/>
              <a:t>Etudier </a:t>
            </a:r>
            <a:r>
              <a:rPr lang="fr-FR" sz="3200" dirty="0">
                <a:highlight>
                  <a:srgbClr val="FFFF00"/>
                </a:highlight>
              </a:rPr>
              <a:t>l’opportunité et la faisabilité de fusion </a:t>
            </a:r>
            <a:r>
              <a:rPr lang="fr-FR" sz="3200" dirty="0"/>
              <a:t>des deux organisations et de préparer les conditions de cette fusion.</a:t>
            </a:r>
          </a:p>
          <a:p>
            <a:pPr algn="just">
              <a:buFontTx/>
              <a:buChar char="-"/>
            </a:pPr>
            <a:endParaRPr lang="fr-FR" sz="3600" dirty="0"/>
          </a:p>
        </p:txBody>
      </p:sp>
    </p:spTree>
    <p:extLst>
      <p:ext uri="{BB962C8B-B14F-4D97-AF65-F5344CB8AC3E}">
        <p14:creationId xmlns:p14="http://schemas.microsoft.com/office/powerpoint/2010/main" val="241876212"/>
      </p:ext>
    </p:extLst>
  </p:cSld>
  <p:clrMapOvr>
    <a:masterClrMapping/>
  </p:clrMapOvr>
  <p:transition spd="med">
    <p:wedge/>
  </p:transition>
</p:sld>
</file>

<file path=ppt/slides/slide4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cs typeface="Times New Roman" pitchFamily="18" charset="0"/>
              </a:rPr>
              <a:t>LES RELATIONS DE L’UNASA</a:t>
            </a:r>
            <a:endParaRPr lang="fr-FR" dirty="0"/>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059582"/>
            <a:ext cx="9044679" cy="4093257"/>
          </a:xfrm>
        </p:spPr>
        <p:txBody>
          <a:bodyPr/>
          <a:lstStyle/>
          <a:p>
            <a:pPr algn="just">
              <a:buFontTx/>
              <a:buChar char="-"/>
            </a:pPr>
            <a:r>
              <a:rPr lang="fr-FR" sz="3600" dirty="0">
                <a:solidFill>
                  <a:srgbClr val="C00000"/>
                </a:solidFill>
              </a:rPr>
              <a:t>QUELS SERVICES PEUVENT ÊTRE  MUTUALISES RAPIDEMENT?</a:t>
            </a:r>
          </a:p>
          <a:p>
            <a:pPr algn="just">
              <a:buFontTx/>
              <a:buChar char="-"/>
            </a:pPr>
            <a:r>
              <a:rPr lang="fr-FR" sz="4000" dirty="0"/>
              <a:t>La newsletter </a:t>
            </a:r>
            <a:r>
              <a:rPr lang="fr-FR" sz="4000" dirty="0" err="1"/>
              <a:t>bi-mensuelle</a:t>
            </a:r>
            <a:r>
              <a:rPr lang="fr-FR" sz="4000" dirty="0"/>
              <a:t> </a:t>
            </a:r>
          </a:p>
          <a:p>
            <a:pPr algn="just">
              <a:buFontTx/>
              <a:buChar char="-"/>
            </a:pPr>
            <a:r>
              <a:rPr lang="fr-FR" sz="4000" dirty="0"/>
              <a:t>Les données statistiques</a:t>
            </a:r>
          </a:p>
          <a:p>
            <a:pPr algn="just">
              <a:buFontTx/>
              <a:buChar char="-"/>
            </a:pPr>
            <a:r>
              <a:rPr lang="fr-FR" sz="4000" dirty="0"/>
              <a:t>Le club des permanents</a:t>
            </a:r>
          </a:p>
          <a:p>
            <a:pPr algn="just">
              <a:buFontTx/>
              <a:buChar char="-"/>
            </a:pPr>
            <a:endParaRPr lang="fr-FR" sz="3600" dirty="0"/>
          </a:p>
          <a:p>
            <a:pPr algn="just">
              <a:buFontTx/>
              <a:buChar char="-"/>
            </a:pPr>
            <a:endParaRPr lang="fr-FR" sz="3600" dirty="0"/>
          </a:p>
        </p:txBody>
      </p:sp>
    </p:spTree>
    <p:extLst>
      <p:ext uri="{BB962C8B-B14F-4D97-AF65-F5344CB8AC3E}">
        <p14:creationId xmlns:p14="http://schemas.microsoft.com/office/powerpoint/2010/main" val="547030550"/>
      </p:ext>
    </p:extLst>
  </p:cSld>
  <p:clrMapOvr>
    <a:masterClrMapping/>
  </p:clrMapOvr>
  <p:transition spd="med">
    <p:wedge/>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357437" y="357188"/>
            <a:ext cx="5300663" cy="486966"/>
          </a:xfrm>
        </p:spPr>
        <p:txBody>
          <a:bodyPr>
            <a:normAutofit/>
          </a:bodyPr>
          <a:lstStyle/>
          <a:p>
            <a:pPr eaLnBrk="1" fontAlgn="auto" hangingPunct="1">
              <a:spcAft>
                <a:spcPts val="0"/>
              </a:spcAft>
              <a:defRPr/>
            </a:pPr>
            <a:r>
              <a:rPr lang="fr-FR" b="1" dirty="0">
                <a:solidFill>
                  <a:srgbClr val="073779"/>
                </a:solidFill>
                <a:latin typeface="Times New Roman" pitchFamily="18" charset="0"/>
                <a:cs typeface="Times New Roman" pitchFamily="18" charset="0"/>
              </a:rPr>
              <a:t>LES 7 OGA CANDIDATS </a:t>
            </a:r>
          </a:p>
        </p:txBody>
      </p:sp>
      <p:sp>
        <p:nvSpPr>
          <p:cNvPr id="30723" name="Rectangle 3"/>
          <p:cNvSpPr>
            <a:spLocks noGrp="1" noChangeArrowheads="1"/>
          </p:cNvSpPr>
          <p:nvPr>
            <p:ph sz="quarter" idx="1"/>
          </p:nvPr>
        </p:nvSpPr>
        <p:spPr>
          <a:xfrm>
            <a:off x="1331119" y="1113235"/>
            <a:ext cx="6509147" cy="3630215"/>
          </a:xfrm>
        </p:spPr>
        <p:txBody>
          <a:bodyPr/>
          <a:lstStyle/>
          <a:p>
            <a:pPr>
              <a:buFont typeface="Courier New"/>
              <a:buChar char="o"/>
            </a:pPr>
            <a:r>
              <a:rPr lang="fr-FR" sz="2400" b="1" dirty="0">
                <a:solidFill>
                  <a:srgbClr val="C00000"/>
                </a:solidFill>
                <a:latin typeface="Times New Roman" pitchFamily="18" charset="0"/>
                <a:cs typeface="Times New Roman" pitchFamily="18" charset="0"/>
              </a:rPr>
              <a:t>AADPLL </a:t>
            </a:r>
            <a:r>
              <a:rPr lang="fr-FR" sz="2400" b="1" dirty="0">
                <a:latin typeface="Times New Roman" pitchFamily="18" charset="0"/>
                <a:cs typeface="Times New Roman" pitchFamily="18" charset="0"/>
              </a:rPr>
              <a:t>		</a:t>
            </a:r>
          </a:p>
          <a:p>
            <a:pPr marL="0" indent="0">
              <a:buNone/>
            </a:pPr>
            <a:r>
              <a:rPr lang="fr-FR" sz="2400" b="1" dirty="0">
                <a:latin typeface="Times New Roman" pitchFamily="18" charset="0"/>
                <a:cs typeface="Times New Roman" pitchFamily="18" charset="0"/>
              </a:rPr>
              <a:t>représentée par M. </a:t>
            </a:r>
            <a:r>
              <a:rPr lang="fr-FR" sz="2400" b="1" dirty="0" err="1">
                <a:latin typeface="Times New Roman" pitchFamily="18" charset="0"/>
                <a:cs typeface="Times New Roman" pitchFamily="18" charset="0"/>
              </a:rPr>
              <a:t>Eric</a:t>
            </a:r>
            <a:r>
              <a:rPr lang="fr-FR" sz="2400" b="1" dirty="0">
                <a:latin typeface="Times New Roman" pitchFamily="18" charset="0"/>
                <a:cs typeface="Times New Roman" pitchFamily="18" charset="0"/>
              </a:rPr>
              <a:t> LENOIR</a:t>
            </a:r>
            <a:endParaRPr lang="fr-FR" sz="2400" dirty="0">
              <a:latin typeface="Times New Roman" pitchFamily="18" charset="0"/>
              <a:cs typeface="Times New Roman" pitchFamily="18" charset="0"/>
            </a:endParaRPr>
          </a:p>
          <a:p>
            <a:pPr>
              <a:buFont typeface="Courier New"/>
              <a:buChar char="o"/>
            </a:pPr>
            <a:r>
              <a:rPr lang="fr-FR" sz="2400" b="1" dirty="0">
                <a:solidFill>
                  <a:srgbClr val="C00000"/>
                </a:solidFill>
                <a:latin typeface="Times New Roman" pitchFamily="18" charset="0"/>
                <a:cs typeface="Times New Roman" pitchFamily="18" charset="0"/>
              </a:rPr>
              <a:t>AGA PICPUS</a:t>
            </a:r>
            <a:r>
              <a:rPr lang="fr-FR" sz="2400" b="1" dirty="0">
                <a:cs typeface="Times New Roman" pitchFamily="18" charset="0"/>
              </a:rPr>
              <a:t> </a:t>
            </a:r>
            <a:r>
              <a:rPr lang="fr-FR" sz="2400" b="1" dirty="0">
                <a:latin typeface="Times New Roman" pitchFamily="18" charset="0"/>
                <a:cs typeface="Times New Roman" pitchFamily="18" charset="0"/>
              </a:rPr>
              <a:t>		</a:t>
            </a:r>
          </a:p>
          <a:p>
            <a:pPr marL="0" indent="0">
              <a:buNone/>
            </a:pPr>
            <a:r>
              <a:rPr lang="fr-FR" sz="2400" b="1" dirty="0">
                <a:latin typeface="Times New Roman" pitchFamily="18" charset="0"/>
                <a:cs typeface="Times New Roman" pitchFamily="18" charset="0"/>
              </a:rPr>
              <a:t>représentée par M. Daniel FORESTIER</a:t>
            </a:r>
            <a:endParaRPr lang="fr-FR" sz="2400" dirty="0">
              <a:latin typeface="Times New Roman" pitchFamily="18" charset="0"/>
              <a:cs typeface="Times New Roman" pitchFamily="18" charset="0"/>
            </a:endParaRPr>
          </a:p>
          <a:p>
            <a:pPr>
              <a:buFont typeface="Courier New"/>
              <a:buChar char="o"/>
            </a:pPr>
            <a:r>
              <a:rPr lang="fr-FR" sz="2400" b="1" dirty="0">
                <a:solidFill>
                  <a:srgbClr val="C00000"/>
                </a:solidFill>
                <a:latin typeface="Times New Roman" pitchFamily="18" charset="0"/>
                <a:cs typeface="Times New Roman" pitchFamily="18" charset="0"/>
              </a:rPr>
              <a:t>AMGA ILE DE FRANCE	</a:t>
            </a:r>
            <a:r>
              <a:rPr lang="fr-FR" sz="2400" b="1" dirty="0">
                <a:latin typeface="Times New Roman" pitchFamily="18" charset="0"/>
                <a:cs typeface="Times New Roman" pitchFamily="18" charset="0"/>
              </a:rPr>
              <a:t>		</a:t>
            </a:r>
          </a:p>
          <a:p>
            <a:pPr>
              <a:buFont typeface="Wingdings 2" pitchFamily="18" charset="2"/>
              <a:buNone/>
            </a:pPr>
            <a:r>
              <a:rPr lang="fr-FR" sz="2400" b="1" dirty="0">
                <a:latin typeface="Times New Roman" pitchFamily="18" charset="0"/>
                <a:cs typeface="Times New Roman" pitchFamily="18" charset="0"/>
              </a:rPr>
              <a:t>représentée par M. Pierre-Emmanuel MORIN</a:t>
            </a:r>
          </a:p>
          <a:p>
            <a:pPr>
              <a:buFont typeface="Courier New"/>
              <a:buChar char="o"/>
            </a:pPr>
            <a:r>
              <a:rPr lang="fr-FR" sz="2400" b="1" dirty="0">
                <a:solidFill>
                  <a:srgbClr val="C00000"/>
                </a:solidFill>
                <a:latin typeface="Times New Roman" pitchFamily="18" charset="0"/>
                <a:cs typeface="Times New Roman" pitchFamily="18" charset="0"/>
              </a:rPr>
              <a:t>APL CA POITOU CHARENTES</a:t>
            </a:r>
          </a:p>
          <a:p>
            <a:pPr>
              <a:buNone/>
            </a:pPr>
            <a:r>
              <a:rPr lang="fr-FR" sz="2400" b="1" dirty="0">
                <a:latin typeface="Times New Roman" pitchFamily="18" charset="0"/>
                <a:cs typeface="Times New Roman" pitchFamily="18" charset="0"/>
              </a:rPr>
              <a:t>représentée par M. Jean-Marc AUPY</a:t>
            </a:r>
          </a:p>
          <a:p>
            <a:pPr>
              <a:buFont typeface="Wingdings 2" pitchFamily="18" charset="2"/>
              <a:buNone/>
            </a:pPr>
            <a:endParaRPr lang="fr-FR" sz="2400" b="1" dirty="0">
              <a:latin typeface="Times New Roman" pitchFamily="18" charset="0"/>
              <a:cs typeface="Times New Roman" pitchFamily="18" charset="0"/>
            </a:endParaRPr>
          </a:p>
          <a:p>
            <a:pPr>
              <a:buFont typeface="Wingdings 2" pitchFamily="18" charset="2"/>
              <a:buNone/>
            </a:pPr>
            <a:endParaRPr lang="fr-FR" sz="2400" dirty="0">
              <a:latin typeface="Times New Roman" pitchFamily="18" charset="0"/>
              <a:cs typeface="Times New Roman" pitchFamily="18" charset="0"/>
            </a:endParaRPr>
          </a:p>
          <a:p>
            <a:pPr eaLnBrk="1" hangingPunct="1">
              <a:lnSpc>
                <a:spcPct val="90000"/>
              </a:lnSpc>
              <a:buFont typeface="Wingdings 2" pitchFamily="18" charset="2"/>
              <a:buNone/>
            </a:pPr>
            <a:endParaRPr lang="fr-FR" b="1" dirty="0">
              <a:latin typeface="Times New Roman" pitchFamily="18"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6" name="Image 5"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30723">
                                            <p:txEl>
                                              <p:pRg st="0" end="0"/>
                                            </p:txEl>
                                          </p:spTgt>
                                        </p:tgtEl>
                                        <p:attrNameLst>
                                          <p:attrName>style.visibility</p:attrName>
                                        </p:attrNameLst>
                                      </p:cBhvr>
                                      <p:to>
                                        <p:strVal val="visible"/>
                                      </p:to>
                                    </p:set>
                                    <p:animEffect transition="in" filter="wipe(left)">
                                      <p:cBhvr>
                                        <p:cTn id="11" dur="500"/>
                                        <p:tgtEl>
                                          <p:spTgt spid="3072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0723">
                                            <p:txEl>
                                              <p:pRg st="1" end="1"/>
                                            </p:txEl>
                                          </p:spTgt>
                                        </p:tgtEl>
                                        <p:attrNameLst>
                                          <p:attrName>style.visibility</p:attrName>
                                        </p:attrNameLst>
                                      </p:cBhvr>
                                      <p:to>
                                        <p:strVal val="visible"/>
                                      </p:to>
                                    </p:set>
                                    <p:animEffect transition="in" filter="wipe(left)">
                                      <p:cBhvr>
                                        <p:cTn id="16" dur="500"/>
                                        <p:tgtEl>
                                          <p:spTgt spid="3072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0723">
                                            <p:txEl>
                                              <p:pRg st="2" end="2"/>
                                            </p:txEl>
                                          </p:spTgt>
                                        </p:tgtEl>
                                        <p:attrNameLst>
                                          <p:attrName>style.visibility</p:attrName>
                                        </p:attrNameLst>
                                      </p:cBhvr>
                                      <p:to>
                                        <p:strVal val="visible"/>
                                      </p:to>
                                    </p:set>
                                    <p:animEffect transition="in" filter="wipe(left)">
                                      <p:cBhvr>
                                        <p:cTn id="21" dur="500"/>
                                        <p:tgtEl>
                                          <p:spTgt spid="3072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0723">
                                            <p:txEl>
                                              <p:pRg st="3" end="3"/>
                                            </p:txEl>
                                          </p:spTgt>
                                        </p:tgtEl>
                                        <p:attrNameLst>
                                          <p:attrName>style.visibility</p:attrName>
                                        </p:attrNameLst>
                                      </p:cBhvr>
                                      <p:to>
                                        <p:strVal val="visible"/>
                                      </p:to>
                                    </p:set>
                                    <p:animEffect transition="in" filter="wipe(left)">
                                      <p:cBhvr>
                                        <p:cTn id="26" dur="500"/>
                                        <p:tgtEl>
                                          <p:spTgt spid="3072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0723">
                                            <p:txEl>
                                              <p:pRg st="4" end="4"/>
                                            </p:txEl>
                                          </p:spTgt>
                                        </p:tgtEl>
                                        <p:attrNameLst>
                                          <p:attrName>style.visibility</p:attrName>
                                        </p:attrNameLst>
                                      </p:cBhvr>
                                      <p:to>
                                        <p:strVal val="visible"/>
                                      </p:to>
                                    </p:set>
                                    <p:animEffect transition="in" filter="wipe(left)">
                                      <p:cBhvr>
                                        <p:cTn id="31" dur="500"/>
                                        <p:tgtEl>
                                          <p:spTgt spid="3072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30723">
                                            <p:txEl>
                                              <p:pRg st="5" end="5"/>
                                            </p:txEl>
                                          </p:spTgt>
                                        </p:tgtEl>
                                        <p:attrNameLst>
                                          <p:attrName>style.visibility</p:attrName>
                                        </p:attrNameLst>
                                      </p:cBhvr>
                                      <p:to>
                                        <p:strVal val="visible"/>
                                      </p:to>
                                    </p:set>
                                    <p:animEffect transition="in" filter="wipe(left)">
                                      <p:cBhvr>
                                        <p:cTn id="36" dur="500"/>
                                        <p:tgtEl>
                                          <p:spTgt spid="3072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30723">
                                            <p:txEl>
                                              <p:pRg st="6" end="6"/>
                                            </p:txEl>
                                          </p:spTgt>
                                        </p:tgtEl>
                                        <p:attrNameLst>
                                          <p:attrName>style.visibility</p:attrName>
                                        </p:attrNameLst>
                                      </p:cBhvr>
                                      <p:to>
                                        <p:strVal val="visible"/>
                                      </p:to>
                                    </p:set>
                                    <p:animEffect transition="in" filter="wipe(left)">
                                      <p:cBhvr>
                                        <p:cTn id="41" dur="500"/>
                                        <p:tgtEl>
                                          <p:spTgt spid="3072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30723">
                                            <p:txEl>
                                              <p:pRg st="7" end="7"/>
                                            </p:txEl>
                                          </p:spTgt>
                                        </p:tgtEl>
                                        <p:attrNameLst>
                                          <p:attrName>style.visibility</p:attrName>
                                        </p:attrNameLst>
                                      </p:cBhvr>
                                      <p:to>
                                        <p:strVal val="visible"/>
                                      </p:to>
                                    </p:set>
                                    <p:animEffect transition="in" filter="wipe(left)">
                                      <p:cBhvr>
                                        <p:cTn id="46" dur="500"/>
                                        <p:tgtEl>
                                          <p:spTgt spid="307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47" fill="hold" display="0">
                  <p:stCondLst>
                    <p:cond delay="indefinite"/>
                  </p:stCondLst>
                  <p:endCondLst>
                    <p:cond evt="onPrev" delay="0">
                      <p:tgtEl>
                        <p:sldTgt/>
                      </p:tgtEl>
                    </p:cond>
                    <p:cond evt="onStopAudio" delay="0">
                      <p:tgtEl>
                        <p:sldTgt/>
                      </p:tgtEl>
                    </p:cond>
                  </p:endCondLst>
                </p:cTn>
                <p:tgtEl>
                  <p:spTgt spid="4"/>
                </p:tgtEl>
              </p:cMediaNode>
            </p:audio>
          </p:childTnLst>
        </p:cTn>
      </p:par>
    </p:tnLst>
    <p:bldLst>
      <p:bldP spid="30723"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cs typeface="Times New Roman" pitchFamily="18" charset="0"/>
              </a:rPr>
              <a:t>LES RELATIONS DE L’UNASA</a:t>
            </a:r>
            <a:endParaRPr lang="fr-FR" dirty="0"/>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059582"/>
            <a:ext cx="9044679" cy="4093257"/>
          </a:xfrm>
        </p:spPr>
        <p:txBody>
          <a:bodyPr/>
          <a:lstStyle/>
          <a:p>
            <a:pPr algn="just">
              <a:buFontTx/>
              <a:buChar char="-"/>
            </a:pPr>
            <a:endParaRPr lang="fr-FR" sz="4000" dirty="0"/>
          </a:p>
          <a:p>
            <a:pPr algn="just">
              <a:buFontTx/>
              <a:buChar char="-"/>
            </a:pPr>
            <a:r>
              <a:rPr lang="fr-FR" sz="4000" dirty="0"/>
              <a:t>Les réunions fiscales </a:t>
            </a:r>
          </a:p>
          <a:p>
            <a:pPr algn="just">
              <a:buFontTx/>
              <a:buChar char="-"/>
            </a:pPr>
            <a:r>
              <a:rPr lang="fr-FR" sz="4000" dirty="0"/>
              <a:t>Formation</a:t>
            </a:r>
          </a:p>
          <a:p>
            <a:pPr algn="just">
              <a:buFontTx/>
              <a:buChar char="-"/>
            </a:pPr>
            <a:endParaRPr lang="fr-FR" sz="3600" dirty="0"/>
          </a:p>
          <a:p>
            <a:pPr algn="just">
              <a:buFontTx/>
              <a:buChar char="-"/>
            </a:pPr>
            <a:endParaRPr lang="fr-FR" sz="3600" dirty="0"/>
          </a:p>
        </p:txBody>
      </p:sp>
    </p:spTree>
    <p:extLst>
      <p:ext uri="{BB962C8B-B14F-4D97-AF65-F5344CB8AC3E}">
        <p14:creationId xmlns:p14="http://schemas.microsoft.com/office/powerpoint/2010/main" val="263303973"/>
      </p:ext>
    </p:extLst>
  </p:cSld>
  <p:clrMapOvr>
    <a:masterClrMapping/>
  </p:clrMapOvr>
  <p:transition spd="med">
    <p:wedge/>
  </p:transition>
</p:sld>
</file>

<file path=ppt/slides/slide5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cs typeface="Times New Roman" pitchFamily="18" charset="0"/>
              </a:rPr>
              <a:t>LES RELATIONS DE L’UNASA</a:t>
            </a:r>
            <a:endParaRPr lang="fr-FR" dirty="0"/>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059582"/>
            <a:ext cx="9044679" cy="4093257"/>
          </a:xfrm>
        </p:spPr>
        <p:txBody>
          <a:bodyPr/>
          <a:lstStyle/>
          <a:p>
            <a:pPr algn="just">
              <a:buFontTx/>
              <a:buChar char="-"/>
            </a:pPr>
            <a:endParaRPr lang="fr-FR" sz="3600" dirty="0"/>
          </a:p>
          <a:p>
            <a:pPr algn="just">
              <a:buFontTx/>
              <a:buChar char="-"/>
            </a:pPr>
            <a:r>
              <a:rPr lang="fr-FR" sz="3600" dirty="0"/>
              <a:t>LA DATE BUTOIR POUR LE RAPPROCHEMENT :</a:t>
            </a:r>
          </a:p>
          <a:p>
            <a:pPr>
              <a:buFontTx/>
              <a:buChar char="-"/>
            </a:pPr>
            <a:endParaRPr lang="fr-FR" sz="3600" dirty="0"/>
          </a:p>
          <a:p>
            <a:pPr marL="0" indent="0" algn="ctr">
              <a:buNone/>
            </a:pPr>
            <a:r>
              <a:rPr lang="fr-FR" sz="3600" dirty="0"/>
              <a:t>           </a:t>
            </a:r>
            <a:r>
              <a:rPr lang="fr-FR" sz="3600" dirty="0">
                <a:highlight>
                  <a:srgbClr val="FFFF00"/>
                </a:highlight>
              </a:rPr>
              <a:t>Le 31/12/2020</a:t>
            </a:r>
          </a:p>
        </p:txBody>
      </p:sp>
    </p:spTree>
    <p:extLst>
      <p:ext uri="{BB962C8B-B14F-4D97-AF65-F5344CB8AC3E}">
        <p14:creationId xmlns:p14="http://schemas.microsoft.com/office/powerpoint/2010/main" val="1599746894"/>
      </p:ext>
    </p:extLst>
  </p:cSld>
  <p:clrMapOvr>
    <a:masterClrMapping/>
  </p:clrMapOvr>
  <p:transition spd="med">
    <p:wedge/>
  </p:transition>
</p:sld>
</file>

<file path=ppt/slides/slide5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cs typeface="Times New Roman" pitchFamily="18" charset="0"/>
              </a:rPr>
              <a:t>LES RELATIONS DE L’UNASA</a:t>
            </a:r>
            <a:endParaRPr lang="fr-FR" dirty="0"/>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059582"/>
            <a:ext cx="9044679" cy="4093257"/>
          </a:xfrm>
        </p:spPr>
        <p:txBody>
          <a:bodyPr/>
          <a:lstStyle/>
          <a:p>
            <a:pPr algn="just">
              <a:buFont typeface="Wingdings" pitchFamily="2" charset="2"/>
              <a:buChar char="q"/>
            </a:pPr>
            <a:r>
              <a:rPr lang="fr-FR" sz="3600" dirty="0">
                <a:solidFill>
                  <a:srgbClr val="C00000"/>
                </a:solidFill>
                <a:cs typeface="Times New Roman" pitchFamily="18" charset="0"/>
              </a:rPr>
              <a:t>Avec la CNPL</a:t>
            </a:r>
          </a:p>
          <a:p>
            <a:pPr marL="0" indent="0" algn="just">
              <a:buNone/>
            </a:pPr>
            <a:r>
              <a:rPr lang="fr-FR" sz="3600" dirty="0"/>
              <a:t>Poursuite des échanges d’information</a:t>
            </a:r>
          </a:p>
          <a:p>
            <a:pPr algn="just">
              <a:buFont typeface="Wingdings" pitchFamily="2" charset="2"/>
              <a:buChar char="q"/>
            </a:pPr>
            <a:r>
              <a:rPr lang="fr-FR" sz="3600" dirty="0">
                <a:solidFill>
                  <a:srgbClr val="C00000"/>
                </a:solidFill>
              </a:rPr>
              <a:t>Avec l’UFCA</a:t>
            </a:r>
          </a:p>
          <a:p>
            <a:pPr marL="0" indent="0" algn="just">
              <a:buNone/>
            </a:pPr>
            <a:r>
              <a:rPr lang="fr-FR" sz="3600" dirty="0"/>
              <a:t>Une collaboration toujours active en matière de communication vis à vis des porteurs de projet</a:t>
            </a:r>
          </a:p>
          <a:p>
            <a:pPr algn="just">
              <a:buFontTx/>
              <a:buChar char="-"/>
            </a:pPr>
            <a:endParaRPr lang="fr-FR" sz="3600" dirty="0"/>
          </a:p>
        </p:txBody>
      </p:sp>
    </p:spTree>
    <p:extLst>
      <p:ext uri="{BB962C8B-B14F-4D97-AF65-F5344CB8AC3E}">
        <p14:creationId xmlns:p14="http://schemas.microsoft.com/office/powerpoint/2010/main" val="2882312053"/>
      </p:ext>
    </p:extLst>
  </p:cSld>
  <p:clrMapOvr>
    <a:masterClrMapping/>
  </p:clrMapOvr>
  <p:transition spd="med">
    <p:wedge/>
  </p:transition>
</p:sld>
</file>

<file path=ppt/slides/slide5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cs typeface="Times New Roman" pitchFamily="18" charset="0"/>
              </a:rPr>
              <a:t>LES PRODUITS ET SERVICES DE L’UNASA</a:t>
            </a:r>
            <a:endParaRPr lang="fr-FR" dirty="0"/>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059582"/>
            <a:ext cx="9044679" cy="4093257"/>
          </a:xfrm>
        </p:spPr>
        <p:txBody>
          <a:bodyPr/>
          <a:lstStyle/>
          <a:p>
            <a:pPr algn="just">
              <a:buFont typeface="Wingdings" pitchFamily="2" charset="2"/>
              <a:buChar char="q"/>
            </a:pPr>
            <a:r>
              <a:rPr lang="fr-FR" sz="3600" dirty="0">
                <a:cs typeface="Times New Roman" pitchFamily="18" charset="0"/>
              </a:rPr>
              <a:t>Extension de la lettre des adhérents aux BIC </a:t>
            </a:r>
          </a:p>
          <a:p>
            <a:pPr marL="0" indent="0" algn="just">
              <a:buNone/>
            </a:pPr>
            <a:endParaRPr lang="fr-FR" sz="3600" dirty="0"/>
          </a:p>
          <a:p>
            <a:pPr algn="just">
              <a:buFont typeface="Wingdings" pitchFamily="2" charset="2"/>
              <a:buChar char="q"/>
            </a:pPr>
            <a:r>
              <a:rPr lang="fr-FR" sz="3600" dirty="0"/>
              <a:t>Mise à disposition de 50 fiches pratiques   dans les domaines juridique, fiscal et social</a:t>
            </a:r>
          </a:p>
          <a:p>
            <a:pPr algn="just">
              <a:buFontTx/>
              <a:buChar char="-"/>
            </a:pPr>
            <a:endParaRPr lang="fr-FR" sz="3600" dirty="0"/>
          </a:p>
        </p:txBody>
      </p:sp>
    </p:spTree>
    <p:extLst>
      <p:ext uri="{BB962C8B-B14F-4D97-AF65-F5344CB8AC3E}">
        <p14:creationId xmlns:p14="http://schemas.microsoft.com/office/powerpoint/2010/main" val="3662339172"/>
      </p:ext>
    </p:extLst>
  </p:cSld>
  <p:clrMapOvr>
    <a:masterClrMapping/>
  </p:clrMapOvr>
  <p:transition spd="med">
    <p:wedge/>
  </p:transition>
</p:sld>
</file>

<file path=ppt/slides/slide5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cs typeface="Times New Roman" pitchFamily="18" charset="0"/>
              </a:rPr>
              <a:t>LES PRODUITS ET SERVICES DE L’UNASA</a:t>
            </a:r>
            <a:endParaRPr lang="fr-FR" dirty="0"/>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059582"/>
            <a:ext cx="9044679" cy="4093257"/>
          </a:xfrm>
        </p:spPr>
        <p:txBody>
          <a:bodyPr/>
          <a:lstStyle/>
          <a:p>
            <a:pPr algn="just">
              <a:buFont typeface="Wingdings" pitchFamily="2" charset="2"/>
              <a:buChar char="q"/>
            </a:pPr>
            <a:r>
              <a:rPr lang="fr-FR" sz="3600" dirty="0">
                <a:cs typeface="Times New Roman" pitchFamily="18" charset="0"/>
              </a:rPr>
              <a:t>Vidéos d’information E-CONSULT </a:t>
            </a:r>
          </a:p>
          <a:p>
            <a:pPr marL="0" indent="0" algn="just">
              <a:buNone/>
            </a:pPr>
            <a:endParaRPr lang="fr-FR" sz="3600" dirty="0"/>
          </a:p>
          <a:p>
            <a:pPr algn="just">
              <a:buFont typeface="Wingdings" pitchFamily="2" charset="2"/>
              <a:buChar char="q"/>
            </a:pPr>
            <a:r>
              <a:rPr lang="fr-FR" sz="3600" dirty="0"/>
              <a:t> Webinaires proposés en commun avec la FCGA et l’ANPRECEGA</a:t>
            </a:r>
          </a:p>
        </p:txBody>
      </p:sp>
    </p:spTree>
    <p:extLst>
      <p:ext uri="{BB962C8B-B14F-4D97-AF65-F5344CB8AC3E}">
        <p14:creationId xmlns:p14="http://schemas.microsoft.com/office/powerpoint/2010/main" val="2397334255"/>
      </p:ext>
    </p:extLst>
  </p:cSld>
  <p:clrMapOvr>
    <a:masterClrMapping/>
  </p:clrMapOvr>
  <p:transition spd="med">
    <p:wedge/>
  </p:transition>
</p:sld>
</file>

<file path=ppt/slides/slide5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cs typeface="Times New Roman" pitchFamily="18" charset="0"/>
              </a:rPr>
              <a:t>LES PRODUITS ET SERVICES DE L’UNASA</a:t>
            </a:r>
            <a:endParaRPr lang="fr-FR" dirty="0"/>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059582"/>
            <a:ext cx="9044679" cy="4093257"/>
          </a:xfrm>
        </p:spPr>
        <p:txBody>
          <a:bodyPr/>
          <a:lstStyle/>
          <a:p>
            <a:pPr algn="just">
              <a:buFont typeface="Wingdings" pitchFamily="2" charset="2"/>
              <a:buChar char="q"/>
            </a:pPr>
            <a:endParaRPr lang="fr-FR" sz="3600" dirty="0">
              <a:cs typeface="Times New Roman" pitchFamily="18" charset="0"/>
            </a:endParaRPr>
          </a:p>
          <a:p>
            <a:pPr algn="just">
              <a:buFont typeface="Wingdings" pitchFamily="2" charset="2"/>
              <a:buChar char="q"/>
            </a:pPr>
            <a:r>
              <a:rPr lang="fr-FR" sz="3600" dirty="0">
                <a:cs typeface="Times New Roman" pitchFamily="18" charset="0"/>
              </a:rPr>
              <a:t>Lancement d’un partenariat avec l’Agence France Entrepreneur (AFE) </a:t>
            </a:r>
          </a:p>
          <a:p>
            <a:pPr marL="0" indent="0" algn="just">
              <a:buNone/>
            </a:pPr>
            <a:endParaRPr lang="fr-FR" sz="3600" dirty="0">
              <a:cs typeface="Times New Roman" pitchFamily="18" charset="0"/>
            </a:endParaRPr>
          </a:p>
        </p:txBody>
      </p:sp>
    </p:spTree>
    <p:extLst>
      <p:ext uri="{BB962C8B-B14F-4D97-AF65-F5344CB8AC3E}">
        <p14:creationId xmlns:p14="http://schemas.microsoft.com/office/powerpoint/2010/main" val="513814044"/>
      </p:ext>
    </p:extLst>
  </p:cSld>
  <p:clrMapOvr>
    <a:masterClrMapping/>
  </p:clrMapOvr>
  <p:transition spd="med">
    <p:wedge/>
  </p:transition>
</p:sld>
</file>

<file path=ppt/slides/slide5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cs typeface="Times New Roman" pitchFamily="18" charset="0"/>
              </a:rPr>
              <a:t>LES ACTIONS EXTERIEURES</a:t>
            </a:r>
            <a:endParaRPr lang="fr-FR" dirty="0"/>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059582"/>
            <a:ext cx="9044679" cy="4093257"/>
          </a:xfrm>
        </p:spPr>
        <p:txBody>
          <a:bodyPr/>
          <a:lstStyle/>
          <a:p>
            <a:pPr marL="0" indent="0" algn="ctr">
              <a:buNone/>
            </a:pPr>
            <a:r>
              <a:rPr lang="fr-FR" sz="3600" dirty="0">
                <a:cs typeface="Times New Roman" pitchFamily="18" charset="0"/>
              </a:rPr>
              <a:t>Participation de l’UNASA  </a:t>
            </a:r>
          </a:p>
          <a:p>
            <a:pPr algn="just">
              <a:buFont typeface="Wingdings" pitchFamily="2" charset="2"/>
              <a:buChar char="q"/>
            </a:pPr>
            <a:r>
              <a:rPr lang="fr-FR" sz="3600" dirty="0">
                <a:cs typeface="Times New Roman" pitchFamily="18" charset="0"/>
              </a:rPr>
              <a:t>L’AGO de l’AIROGA les 11 et 12 juin 2018</a:t>
            </a:r>
          </a:p>
          <a:p>
            <a:pPr algn="just">
              <a:buFont typeface="Wingdings" pitchFamily="2" charset="2"/>
              <a:buChar char="q"/>
            </a:pPr>
            <a:r>
              <a:rPr lang="fr-FR" sz="3600" dirty="0">
                <a:cs typeface="Times New Roman" pitchFamily="18" charset="0"/>
              </a:rPr>
              <a:t>L’AGO de l’ANPRECEGA les 27 et 28 septembre 2018</a:t>
            </a:r>
          </a:p>
          <a:p>
            <a:pPr algn="just">
              <a:buFont typeface="Wingdings" pitchFamily="2" charset="2"/>
              <a:buChar char="q"/>
            </a:pPr>
            <a:r>
              <a:rPr lang="fr-FR" sz="3600" dirty="0">
                <a:cs typeface="Times New Roman" pitchFamily="18" charset="0"/>
              </a:rPr>
              <a:t>73</a:t>
            </a:r>
            <a:r>
              <a:rPr lang="fr-FR" sz="3600" baseline="30000" dirty="0">
                <a:cs typeface="Times New Roman" pitchFamily="18" charset="0"/>
              </a:rPr>
              <a:t>e</a:t>
            </a:r>
            <a:r>
              <a:rPr lang="fr-FR" sz="3600" dirty="0">
                <a:cs typeface="Times New Roman" pitchFamily="18" charset="0"/>
              </a:rPr>
              <a:t> congrès de l’Ordre du 10 au 12 octobre 2018</a:t>
            </a:r>
          </a:p>
        </p:txBody>
      </p:sp>
    </p:spTree>
    <p:extLst>
      <p:ext uri="{BB962C8B-B14F-4D97-AF65-F5344CB8AC3E}">
        <p14:creationId xmlns:p14="http://schemas.microsoft.com/office/powerpoint/2010/main" val="1403026509"/>
      </p:ext>
    </p:extLst>
  </p:cSld>
  <p:clrMapOvr>
    <a:masterClrMapping/>
  </p:clrMapOvr>
  <p:transition spd="med">
    <p:wedge/>
  </p:transition>
</p:sld>
</file>

<file path=ppt/slides/slide5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cs typeface="Times New Roman" pitchFamily="18" charset="0"/>
              </a:rPr>
              <a:t>L’UNASA AUJOURD’HUI</a:t>
            </a:r>
            <a:endParaRPr lang="fr-FR" dirty="0"/>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179512" y="1131590"/>
            <a:ext cx="8656514" cy="3672409"/>
          </a:xfrm>
        </p:spPr>
        <p:style>
          <a:lnRef idx="1">
            <a:schemeClr val="accent5"/>
          </a:lnRef>
          <a:fillRef idx="2">
            <a:schemeClr val="accent5"/>
          </a:fillRef>
          <a:effectRef idx="1">
            <a:schemeClr val="accent5"/>
          </a:effectRef>
          <a:fontRef idx="minor">
            <a:schemeClr val="dk1"/>
          </a:fontRef>
        </p:style>
        <p:txBody>
          <a:bodyPr/>
          <a:lstStyle/>
          <a:p>
            <a:pPr algn="just">
              <a:buFont typeface="Wingdings" pitchFamily="2" charset="2"/>
              <a:buChar char="q"/>
            </a:pPr>
            <a:endParaRPr lang="fr-FR" sz="3600" dirty="0">
              <a:cs typeface="Times New Roman" pitchFamily="18" charset="0"/>
            </a:endParaRPr>
          </a:p>
          <a:p>
            <a:pPr algn="just">
              <a:buFont typeface="Wingdings" pitchFamily="2" charset="2"/>
              <a:buChar char="q"/>
            </a:pPr>
            <a:r>
              <a:rPr lang="fr-FR" sz="3600" b="1" dirty="0">
                <a:solidFill>
                  <a:srgbClr val="C00000"/>
                </a:solidFill>
                <a:latin typeface="Times New Roman" panose="02020603050405020304" pitchFamily="18" charset="0"/>
                <a:cs typeface="Times New Roman" pitchFamily="18" charset="0"/>
              </a:rPr>
              <a:t>85 OGA MEMBRES </a:t>
            </a:r>
          </a:p>
          <a:p>
            <a:pPr marL="0" indent="0" algn="just">
              <a:buNone/>
            </a:pPr>
            <a:r>
              <a:rPr lang="fr-FR" sz="3600" dirty="0">
                <a:solidFill>
                  <a:schemeClr val="tx1"/>
                </a:solidFill>
                <a:latin typeface="Times New Roman" panose="02020603050405020304" pitchFamily="18" charset="0"/>
                <a:cs typeface="Times New Roman" pitchFamily="18" charset="0"/>
              </a:rPr>
              <a:t>Dont 24 OMGA  : 9 de ces OMGA ne sont pas issus des rangs de l’UNASA</a:t>
            </a:r>
          </a:p>
          <a:p>
            <a:pPr>
              <a:buFont typeface="Wingdings" pitchFamily="2" charset="2"/>
              <a:buChar char="q"/>
            </a:pPr>
            <a:r>
              <a:rPr lang="fr-FR" sz="3600" b="1" dirty="0">
                <a:solidFill>
                  <a:srgbClr val="C00000"/>
                </a:solidFill>
                <a:latin typeface="Times New Roman" panose="02020603050405020304" pitchFamily="18" charset="0"/>
                <a:cs typeface="Times New Roman" pitchFamily="18" charset="0"/>
              </a:rPr>
              <a:t>245 000 </a:t>
            </a:r>
            <a:r>
              <a:rPr lang="fr-FR" sz="3200" b="1" dirty="0">
                <a:solidFill>
                  <a:srgbClr val="C00000"/>
                </a:solidFill>
                <a:latin typeface="Times New Roman" panose="02020603050405020304" pitchFamily="18" charset="0"/>
                <a:cs typeface="Times New Roman" pitchFamily="18" charset="0"/>
              </a:rPr>
              <a:t>PROFESSIONNELS ADHERENTS</a:t>
            </a:r>
          </a:p>
          <a:p>
            <a:pPr marL="0" indent="0" algn="just">
              <a:buNone/>
            </a:pPr>
            <a:endParaRPr lang="fr-FR" sz="3600" dirty="0">
              <a:cs typeface="Times New Roman" pitchFamily="18" charset="0"/>
            </a:endParaRPr>
          </a:p>
          <a:p>
            <a:pPr marL="0" indent="0" algn="just">
              <a:buNone/>
            </a:pPr>
            <a:endParaRPr lang="fr-FR" sz="3600" dirty="0">
              <a:cs typeface="Times New Roman" pitchFamily="18" charset="0"/>
            </a:endParaRPr>
          </a:p>
        </p:txBody>
      </p:sp>
    </p:spTree>
    <p:extLst>
      <p:ext uri="{BB962C8B-B14F-4D97-AF65-F5344CB8AC3E}">
        <p14:creationId xmlns:p14="http://schemas.microsoft.com/office/powerpoint/2010/main" val="1934836953"/>
      </p:ext>
    </p:extLst>
  </p:cSld>
  <p:clrMapOvr>
    <a:masterClrMapping/>
  </p:clrMapOvr>
  <p:transition spd="med">
    <p:wedge/>
  </p:transition>
</p:sld>
</file>

<file path=ppt/slides/slide58.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6083" name="Rectangle 3"/>
          <p:cNvSpPr>
            <a:spLocks noGrp="1" noChangeArrowheads="1"/>
          </p:cNvSpPr>
          <p:nvPr>
            <p:ph type="subTitle" idx="1"/>
          </p:nvPr>
        </p:nvSpPr>
        <p:spPr>
          <a:xfrm>
            <a:off x="1543050" y="2421731"/>
            <a:ext cx="5891213" cy="1314450"/>
          </a:xfrm>
        </p:spPr>
        <p:txBody>
          <a:bodyPr/>
          <a:lstStyle/>
          <a:p>
            <a:pPr eaLnBrk="1" hangingPunct="1">
              <a:defRPr/>
            </a:pPr>
            <a:endParaRPr lang="fr-FR"/>
          </a:p>
          <a:p>
            <a:pPr eaLnBrk="1" hangingPunct="1">
              <a:defRPr/>
            </a:pPr>
            <a:endParaRPr lang="fr-FR"/>
          </a:p>
        </p:txBody>
      </p:sp>
      <p:sp>
        <p:nvSpPr>
          <p:cNvPr id="46082" name="Rectangle 2"/>
          <p:cNvSpPr>
            <a:spLocks noGrp="1" noChangeArrowheads="1"/>
          </p:cNvSpPr>
          <p:nvPr>
            <p:ph type="ctrTitle"/>
          </p:nvPr>
        </p:nvSpPr>
        <p:spPr>
          <a:xfrm>
            <a:off x="2113360" y="812006"/>
            <a:ext cx="5829300" cy="400050"/>
          </a:xfrm>
        </p:spPr>
        <p:txBody>
          <a:bodyPr>
            <a:noAutofit/>
          </a:bodyPr>
          <a:lstStyle/>
          <a:p>
            <a:pPr eaLnBrk="1" fontAlgn="auto" hangingPunct="1">
              <a:spcAft>
                <a:spcPts val="0"/>
              </a:spcAft>
              <a:defRPr/>
            </a:pPr>
            <a:r>
              <a:rPr lang="fr-FR" sz="3600" dirty="0">
                <a:solidFill>
                  <a:schemeClr val="tx1">
                    <a:lumMod val="75000"/>
                    <a:lumOff val="25000"/>
                  </a:schemeClr>
                </a:solidFill>
                <a:latin typeface="Times New Roman" pitchFamily="18" charset="0"/>
                <a:cs typeface="Times New Roman" pitchFamily="18" charset="0"/>
              </a:rPr>
              <a:t>LE RAPPORT FINANCIER</a:t>
            </a:r>
            <a:br>
              <a:rPr lang="fr-FR" sz="3300" dirty="0">
                <a:latin typeface="Times New Roman" pitchFamily="18" charset="0"/>
                <a:cs typeface="Times New Roman" pitchFamily="18" charset="0"/>
              </a:rPr>
            </a:br>
            <a:r>
              <a:rPr lang="fr-FR" sz="3300" dirty="0">
                <a:solidFill>
                  <a:schemeClr val="accent1">
                    <a:lumMod val="50000"/>
                  </a:schemeClr>
                </a:solidFill>
                <a:latin typeface="Times New Roman" pitchFamily="18" charset="0"/>
                <a:cs typeface="Times New Roman" pitchFamily="18" charset="0"/>
              </a:rPr>
              <a:t>en quelques chiffres</a:t>
            </a:r>
          </a:p>
        </p:txBody>
      </p:sp>
      <p:pic>
        <p:nvPicPr>
          <p:cNvPr id="36868" name="Picture 4" descr="16">
            <a:hlinkClick r:id="rId3"/>
          </p:cNvPr>
          <p:cNvPicPr>
            <a:picLocks noChangeAspect="1" noChangeArrowheads="1" noCrop="1"/>
          </p:cNvPicPr>
          <p:nvPr/>
        </p:nvPicPr>
        <p:blipFill>
          <a:blip r:embed="rId4" cstate="print"/>
          <a:srcRect/>
          <a:stretch>
            <a:fillRect/>
          </a:stretch>
        </p:blipFill>
        <p:spPr bwMode="auto">
          <a:xfrm>
            <a:off x="2465785" y="3057525"/>
            <a:ext cx="1026319" cy="1026319"/>
          </a:xfrm>
          <a:prstGeom prst="rect">
            <a:avLst/>
          </a:prstGeom>
          <a:noFill/>
          <a:ln w="9525">
            <a:noFill/>
            <a:miter lim="800000"/>
            <a:headEnd/>
            <a:tailEnd/>
          </a:ln>
        </p:spPr>
      </p:pic>
      <p:pic>
        <p:nvPicPr>
          <p:cNvPr id="36869" name="Picture 5" descr="15">
            <a:hlinkClick r:id="rId5"/>
          </p:cNvPr>
          <p:cNvPicPr>
            <a:picLocks noChangeAspect="1" noChangeArrowheads="1" noCrop="1"/>
          </p:cNvPicPr>
          <p:nvPr/>
        </p:nvPicPr>
        <p:blipFill>
          <a:blip r:embed="rId6" cstate="print"/>
          <a:srcRect/>
          <a:stretch>
            <a:fillRect/>
          </a:stretch>
        </p:blipFill>
        <p:spPr bwMode="auto">
          <a:xfrm>
            <a:off x="5328048" y="3327797"/>
            <a:ext cx="1254919" cy="941784"/>
          </a:xfrm>
          <a:prstGeom prst="rect">
            <a:avLst/>
          </a:prstGeom>
          <a:noFill/>
          <a:ln w="9525">
            <a:noFill/>
            <a:miter lim="800000"/>
            <a:headEnd/>
            <a:tailEnd/>
          </a:ln>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nodePh="1">
                                  <p:stCondLst>
                                    <p:cond delay="0"/>
                                  </p:stCondLst>
                                  <p:endCondLst>
                                    <p:cond evt="begin" delay="0">
                                      <p:tn val="5"/>
                                    </p:cond>
                                  </p:endCondLst>
                                  <p:iterate type="wd">
                                    <p:tmPct val="100000"/>
                                  </p:iterate>
                                  <p:childTnLst>
                                    <p:set>
                                      <p:cBhvr>
                                        <p:cTn id="6" dur="1" fill="hold">
                                          <p:stCondLst>
                                            <p:cond delay="0"/>
                                          </p:stCondLst>
                                        </p:cTn>
                                        <p:tgtEl>
                                          <p:spTgt spid="46083">
                                            <p:txEl>
                                              <p:pRg st="0" end="0"/>
                                            </p:txEl>
                                          </p:spTgt>
                                        </p:tgtEl>
                                        <p:attrNameLst>
                                          <p:attrName>style.visibility</p:attrName>
                                        </p:attrNameLst>
                                      </p:cBhvr>
                                      <p:to>
                                        <p:strVal val="visible"/>
                                      </p:to>
                                    </p:set>
                                    <p:anim calcmode="lin" valueType="num">
                                      <p:cBhvr additive="base">
                                        <p:cTn id="7" dur="300" fill="hold"/>
                                        <p:tgtEl>
                                          <p:spTgt spid="46083">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4608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4993" name="Espace réservé du contenu 2"/>
          <p:cNvSpPr>
            <a:spLocks noGrp="1"/>
          </p:cNvSpPr>
          <p:nvPr>
            <p:ph sz="quarter" idx="1"/>
          </p:nvPr>
        </p:nvSpPr>
        <p:spPr>
          <a:xfrm>
            <a:off x="179512" y="0"/>
            <a:ext cx="7821488" cy="5143500"/>
          </a:xfrm>
        </p:spPr>
        <p:txBody>
          <a:bodyPr/>
          <a:lstStyle/>
          <a:p>
            <a:pPr marL="0" indent="0" eaLnBrk="1" hangingPunct="1">
              <a:buNone/>
            </a:pPr>
            <a:r>
              <a:rPr lang="fr-FR" sz="3000" dirty="0">
                <a:latin typeface="Calibri" charset="0"/>
              </a:rPr>
              <a:t>Mesdames et Messieurs,</a:t>
            </a:r>
          </a:p>
          <a:p>
            <a:pPr marL="0" indent="0" eaLnBrk="1" hangingPunct="1">
              <a:buNone/>
            </a:pPr>
            <a:endParaRPr lang="fr-FR" sz="3000" dirty="0">
              <a:latin typeface="Calibri" charset="0"/>
            </a:endParaRPr>
          </a:p>
          <a:p>
            <a:pPr marL="0" indent="0" algn="just" eaLnBrk="1" hangingPunct="1">
              <a:buNone/>
            </a:pPr>
            <a:r>
              <a:rPr lang="fr-FR" sz="3000" dirty="0">
                <a:latin typeface="Calibri" charset="0"/>
              </a:rPr>
              <a:t>Nous avons l’honneur de vous présenter notre rapport financier sur les opérations de l’exercice clos le 31 décembre 2017, ainsi que sur les comptes annuels dudit exercice soumis aujourd’hui à votre approbation.</a:t>
            </a:r>
          </a:p>
          <a:p>
            <a:pPr marL="0" indent="0" algn="just" eaLnBrk="1" hangingPunct="1">
              <a:buNone/>
            </a:pPr>
            <a:endParaRPr lang="fr-FR" sz="3000" dirty="0">
              <a:latin typeface="Calibri" charset="0"/>
            </a:endParaRPr>
          </a:p>
        </p:txBody>
      </p:sp>
    </p:spTree>
    <p:extLst>
      <p:ext uri="{BB962C8B-B14F-4D97-AF65-F5344CB8AC3E}">
        <p14:creationId xmlns:p14="http://schemas.microsoft.com/office/powerpoint/2010/main" val="4172499252"/>
      </p:ext>
    </p:extLst>
  </p:cSld>
  <p:clrMapOvr>
    <a:masterClrMapping/>
  </p:clrMapOvr>
  <p:transition spd="med">
    <p:wedge/>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357437" y="357188"/>
            <a:ext cx="5300663" cy="486966"/>
          </a:xfrm>
        </p:spPr>
        <p:txBody>
          <a:bodyPr>
            <a:normAutofit/>
          </a:bodyPr>
          <a:lstStyle/>
          <a:p>
            <a:pPr eaLnBrk="1" fontAlgn="auto" hangingPunct="1">
              <a:spcAft>
                <a:spcPts val="0"/>
              </a:spcAft>
              <a:defRPr/>
            </a:pPr>
            <a:r>
              <a:rPr lang="fr-FR" b="1" dirty="0">
                <a:solidFill>
                  <a:srgbClr val="073779"/>
                </a:solidFill>
                <a:latin typeface="Times New Roman" pitchFamily="18" charset="0"/>
                <a:cs typeface="Times New Roman" pitchFamily="18" charset="0"/>
              </a:rPr>
              <a:t>LES 7 OGA CANDIDATS </a:t>
            </a:r>
          </a:p>
        </p:txBody>
      </p:sp>
      <p:sp>
        <p:nvSpPr>
          <p:cNvPr id="30723" name="Rectangle 3"/>
          <p:cNvSpPr>
            <a:spLocks noGrp="1" noChangeArrowheads="1"/>
          </p:cNvSpPr>
          <p:nvPr>
            <p:ph sz="quarter" idx="1"/>
          </p:nvPr>
        </p:nvSpPr>
        <p:spPr>
          <a:xfrm>
            <a:off x="1331641" y="1113589"/>
            <a:ext cx="7416823" cy="3630215"/>
          </a:xfrm>
        </p:spPr>
        <p:txBody>
          <a:bodyPr/>
          <a:lstStyle/>
          <a:p>
            <a:pPr marL="0" indent="0">
              <a:buNone/>
            </a:pPr>
            <a:endParaRPr lang="fr-FR" sz="2250" b="1" dirty="0">
              <a:solidFill>
                <a:srgbClr val="C00000"/>
              </a:solidFill>
              <a:latin typeface="Times New Roman" pitchFamily="18" charset="0"/>
              <a:cs typeface="Times New Roman" pitchFamily="18" charset="0"/>
            </a:endParaRPr>
          </a:p>
          <a:p>
            <a:pPr>
              <a:buFont typeface="Courier New"/>
              <a:buChar char="o"/>
            </a:pPr>
            <a:r>
              <a:rPr lang="fr-FR" sz="2400" b="1" dirty="0">
                <a:solidFill>
                  <a:srgbClr val="C00000"/>
                </a:solidFill>
                <a:latin typeface="Times New Roman" pitchFamily="18" charset="0"/>
                <a:cs typeface="Times New Roman" pitchFamily="18" charset="0"/>
              </a:rPr>
              <a:t>ASAPL </a:t>
            </a:r>
          </a:p>
          <a:p>
            <a:pPr marL="0" indent="0">
              <a:buNone/>
            </a:pPr>
            <a:r>
              <a:rPr lang="fr-FR" sz="2400" b="1" dirty="0">
                <a:latin typeface="Times New Roman" pitchFamily="18" charset="0"/>
                <a:cs typeface="Times New Roman" pitchFamily="18" charset="0"/>
              </a:rPr>
              <a:t>représentée par Mme Karine MONTAGNE	</a:t>
            </a:r>
            <a:endParaRPr lang="fr-FR" sz="2400" dirty="0">
              <a:latin typeface="Times New Roman" pitchFamily="18" charset="0"/>
              <a:cs typeface="Times New Roman" pitchFamily="18" charset="0"/>
            </a:endParaRPr>
          </a:p>
          <a:p>
            <a:pPr>
              <a:buFont typeface="Courier New"/>
              <a:buChar char="o"/>
            </a:pPr>
            <a:r>
              <a:rPr lang="fr-FR" sz="2400" b="1" dirty="0">
                <a:solidFill>
                  <a:srgbClr val="C00000"/>
                </a:solidFill>
                <a:latin typeface="Times New Roman" pitchFamily="18" charset="0"/>
                <a:cs typeface="Times New Roman" pitchFamily="18" charset="0"/>
              </a:rPr>
              <a:t>ASSAPROL </a:t>
            </a:r>
            <a:r>
              <a:rPr lang="fr-FR" sz="2400" b="1" dirty="0">
                <a:latin typeface="Times New Roman" pitchFamily="18" charset="0"/>
                <a:cs typeface="Times New Roman" pitchFamily="18" charset="0"/>
              </a:rPr>
              <a:t>	</a:t>
            </a:r>
          </a:p>
          <a:p>
            <a:pPr marL="0" indent="0">
              <a:buNone/>
            </a:pPr>
            <a:r>
              <a:rPr lang="fr-FR" sz="2400" b="1" dirty="0">
                <a:latin typeface="Times New Roman" pitchFamily="18" charset="0"/>
                <a:cs typeface="Times New Roman" pitchFamily="18" charset="0"/>
              </a:rPr>
              <a:t>représentée par M. Christian SABAROTS</a:t>
            </a:r>
            <a:endParaRPr lang="fr-FR" sz="2400" dirty="0">
              <a:latin typeface="Times New Roman" pitchFamily="18" charset="0"/>
              <a:cs typeface="Times New Roman" pitchFamily="18" charset="0"/>
            </a:endParaRPr>
          </a:p>
          <a:p>
            <a:pPr>
              <a:buFont typeface="Courier New"/>
              <a:buChar char="o"/>
            </a:pPr>
            <a:r>
              <a:rPr lang="fr-FR" sz="2400" b="1" dirty="0">
                <a:solidFill>
                  <a:srgbClr val="C00000"/>
                </a:solidFill>
                <a:latin typeface="Times New Roman" pitchFamily="18" charset="0"/>
                <a:cs typeface="Times New Roman" pitchFamily="18" charset="0"/>
              </a:rPr>
              <a:t>OGA MEDITERRANEE  	</a:t>
            </a:r>
            <a:endParaRPr lang="fr-FR" sz="2400" b="1" dirty="0">
              <a:latin typeface="Times New Roman" pitchFamily="18" charset="0"/>
              <a:cs typeface="Times New Roman" pitchFamily="18" charset="0"/>
            </a:endParaRPr>
          </a:p>
          <a:p>
            <a:pPr marL="0" indent="0">
              <a:buNone/>
            </a:pPr>
            <a:r>
              <a:rPr lang="fr-FR" sz="2400" b="1" dirty="0">
                <a:latin typeface="Times New Roman" pitchFamily="18" charset="0"/>
                <a:cs typeface="Times New Roman" pitchFamily="18" charset="0"/>
              </a:rPr>
              <a:t>représenté par M. Guy STAIANO</a:t>
            </a:r>
            <a:endParaRPr lang="fr-FR" sz="2400" dirty="0">
              <a:latin typeface="Times New Roman" pitchFamily="18" charset="0"/>
              <a:cs typeface="Times New Roman" pitchFamily="18" charset="0"/>
            </a:endParaRPr>
          </a:p>
          <a:p>
            <a:pPr eaLnBrk="1" hangingPunct="1">
              <a:lnSpc>
                <a:spcPct val="90000"/>
              </a:lnSpc>
              <a:buFont typeface="Wingdings 2" pitchFamily="18" charset="2"/>
              <a:buNone/>
            </a:pPr>
            <a:endParaRPr lang="fr-FR" b="1" dirty="0">
              <a:latin typeface="Times New Roman" pitchFamily="18" charset="0"/>
              <a:cs typeface="Times New Roman" pitchFamily="18" charset="0"/>
              <a:sym typeface="Wingdings" pitchFamily="2" charset="2"/>
            </a:endParaRPr>
          </a:p>
        </p:txBody>
      </p:sp>
      <p:pic>
        <p:nvPicPr>
          <p:cNvPr id="6" name="Image 5"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3122991049"/>
      </p:ext>
    </p:extLst>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3">
                                            <p:txEl>
                                              <p:pRg st="1" end="1"/>
                                            </p:txEl>
                                          </p:spTgt>
                                        </p:tgtEl>
                                        <p:attrNameLst>
                                          <p:attrName>style.visibility</p:attrName>
                                        </p:attrNameLst>
                                      </p:cBhvr>
                                      <p:to>
                                        <p:strVal val="visible"/>
                                      </p:to>
                                    </p:set>
                                    <p:animEffect transition="in" filter="wipe(left)">
                                      <p:cBhvr>
                                        <p:cTn id="7" dur="500"/>
                                        <p:tgtEl>
                                          <p:spTgt spid="3072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3">
                                            <p:txEl>
                                              <p:pRg st="2" end="2"/>
                                            </p:txEl>
                                          </p:spTgt>
                                        </p:tgtEl>
                                        <p:attrNameLst>
                                          <p:attrName>style.visibility</p:attrName>
                                        </p:attrNameLst>
                                      </p:cBhvr>
                                      <p:to>
                                        <p:strVal val="visible"/>
                                      </p:to>
                                    </p:set>
                                    <p:animEffect transition="in" filter="wipe(left)">
                                      <p:cBhvr>
                                        <p:cTn id="12" dur="500"/>
                                        <p:tgtEl>
                                          <p:spTgt spid="3072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723">
                                            <p:txEl>
                                              <p:pRg st="3" end="3"/>
                                            </p:txEl>
                                          </p:spTgt>
                                        </p:tgtEl>
                                        <p:attrNameLst>
                                          <p:attrName>style.visibility</p:attrName>
                                        </p:attrNameLst>
                                      </p:cBhvr>
                                      <p:to>
                                        <p:strVal val="visible"/>
                                      </p:to>
                                    </p:set>
                                    <p:animEffect transition="in" filter="wipe(left)">
                                      <p:cBhvr>
                                        <p:cTn id="17" dur="500"/>
                                        <p:tgtEl>
                                          <p:spTgt spid="3072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723">
                                            <p:txEl>
                                              <p:pRg st="4" end="4"/>
                                            </p:txEl>
                                          </p:spTgt>
                                        </p:tgtEl>
                                        <p:attrNameLst>
                                          <p:attrName>style.visibility</p:attrName>
                                        </p:attrNameLst>
                                      </p:cBhvr>
                                      <p:to>
                                        <p:strVal val="visible"/>
                                      </p:to>
                                    </p:set>
                                    <p:animEffect transition="in" filter="wipe(left)">
                                      <p:cBhvr>
                                        <p:cTn id="22" dur="500"/>
                                        <p:tgtEl>
                                          <p:spTgt spid="3072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0723">
                                            <p:txEl>
                                              <p:pRg st="5" end="5"/>
                                            </p:txEl>
                                          </p:spTgt>
                                        </p:tgtEl>
                                        <p:attrNameLst>
                                          <p:attrName>style.visibility</p:attrName>
                                        </p:attrNameLst>
                                      </p:cBhvr>
                                      <p:to>
                                        <p:strVal val="visible"/>
                                      </p:to>
                                    </p:set>
                                    <p:animEffect transition="in" filter="wipe(left)">
                                      <p:cBhvr>
                                        <p:cTn id="27" dur="500"/>
                                        <p:tgtEl>
                                          <p:spTgt spid="3072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0723">
                                            <p:txEl>
                                              <p:pRg st="6" end="6"/>
                                            </p:txEl>
                                          </p:spTgt>
                                        </p:tgtEl>
                                        <p:attrNameLst>
                                          <p:attrName>style.visibility</p:attrName>
                                        </p:attrNameLst>
                                      </p:cBhvr>
                                      <p:to>
                                        <p:strVal val="visible"/>
                                      </p:to>
                                    </p:set>
                                    <p:animEffect transition="in" filter="wipe(left)">
                                      <p:cBhvr>
                                        <p:cTn id="32" dur="500"/>
                                        <p:tgtEl>
                                          <p:spTgt spid="307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4993" name="Espace réservé du contenu 2"/>
          <p:cNvSpPr>
            <a:spLocks noGrp="1"/>
          </p:cNvSpPr>
          <p:nvPr>
            <p:ph sz="quarter" idx="1"/>
          </p:nvPr>
        </p:nvSpPr>
        <p:spPr>
          <a:xfrm>
            <a:off x="107504" y="0"/>
            <a:ext cx="8928992" cy="5143500"/>
          </a:xfrm>
        </p:spPr>
        <p:txBody>
          <a:bodyPr/>
          <a:lstStyle/>
          <a:p>
            <a:pPr marL="0" indent="0" algn="just" eaLnBrk="1" hangingPunct="1"/>
            <a:r>
              <a:rPr lang="fr-FR" dirty="0">
                <a:solidFill>
                  <a:srgbClr val="800000"/>
                </a:solidFill>
                <a:latin typeface="Calibri" charset="0"/>
              </a:rPr>
              <a:t> </a:t>
            </a:r>
            <a:r>
              <a:rPr lang="fr-FR" sz="2400" b="1" u="sng" dirty="0">
                <a:solidFill>
                  <a:srgbClr val="800000"/>
                </a:solidFill>
                <a:latin typeface="Calibri" charset="0"/>
              </a:rPr>
              <a:t>PRESENTATION DES ETATS FINANCIERS</a:t>
            </a:r>
            <a:endParaRPr lang="fr-FR" sz="2400" b="1" dirty="0">
              <a:solidFill>
                <a:srgbClr val="800000"/>
              </a:solidFill>
              <a:latin typeface="Calibri" charset="0"/>
            </a:endParaRPr>
          </a:p>
          <a:p>
            <a:pPr marL="0" indent="0" algn="just" eaLnBrk="1" hangingPunct="1">
              <a:buNone/>
            </a:pPr>
            <a:endParaRPr lang="fr-FR" sz="2100" dirty="0">
              <a:latin typeface="Calibri" charset="0"/>
            </a:endParaRPr>
          </a:p>
          <a:p>
            <a:pPr marL="0" indent="0" algn="just" eaLnBrk="1" hangingPunct="1">
              <a:buNone/>
            </a:pPr>
            <a:endParaRPr lang="fr-FR" sz="2400" dirty="0">
              <a:latin typeface="Calibri" charset="0"/>
            </a:endParaRPr>
          </a:p>
          <a:p>
            <a:pPr marL="0" indent="0" algn="just" eaLnBrk="1" hangingPunct="1">
              <a:buNone/>
            </a:pPr>
            <a:r>
              <a:rPr lang="fr-FR" sz="2800" dirty="0">
                <a:latin typeface="Calibri" charset="0"/>
              </a:rPr>
              <a:t>Les règles de présentation et les méthodes d’évaluation retenues pour l’établissement des comptes annuels qui vous sont présentés sont conformes aux règles générales d’établissement et de présentation des comptes annuels.</a:t>
            </a:r>
          </a:p>
          <a:p>
            <a:pPr marL="0" indent="0" algn="just" eaLnBrk="1" hangingPunct="1">
              <a:buNone/>
            </a:pPr>
            <a:endParaRPr lang="fr-FR" sz="2800" dirty="0">
              <a:latin typeface="Calibri" charset="0"/>
            </a:endParaRPr>
          </a:p>
          <a:p>
            <a:pPr marL="0" indent="0" algn="just" eaLnBrk="1" hangingPunct="1">
              <a:buNone/>
            </a:pPr>
            <a:r>
              <a:rPr lang="fr-FR" sz="2800" dirty="0">
                <a:latin typeface="Calibri" charset="0"/>
              </a:rPr>
              <a:t>Notre compte de résultat pour l’exercice clos le 31 décembre 2017, fait ressortir les principaux chiffres suivants :</a:t>
            </a:r>
          </a:p>
          <a:p>
            <a:pPr marL="0" indent="0" eaLnBrk="1" hangingPunct="1"/>
            <a:endParaRPr lang="fr-FR" sz="2400" dirty="0">
              <a:latin typeface="Calibri" charset="0"/>
            </a:endParaRPr>
          </a:p>
        </p:txBody>
      </p:sp>
    </p:spTree>
    <p:extLst>
      <p:ext uri="{BB962C8B-B14F-4D97-AF65-F5344CB8AC3E}">
        <p14:creationId xmlns:p14="http://schemas.microsoft.com/office/powerpoint/2010/main" val="3876748057"/>
      </p:ext>
    </p:extLst>
  </p:cSld>
  <p:clrMapOvr>
    <a:masterClrMapping/>
  </p:clrMapOvr>
  <p:transition spd="med">
    <p:wedge/>
  </p:transition>
</p:sld>
</file>

<file path=ppt/slides/slide6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51520" y="-10716"/>
            <a:ext cx="8784975" cy="5056585"/>
          </a:xfrm>
        </p:spPr>
        <p:txBody>
          <a:bodyPr rtlCol="0">
            <a:normAutofit lnSpcReduction="10000"/>
          </a:bodyPr>
          <a:lstStyle/>
          <a:p>
            <a:pPr marL="0" indent="0" algn="ctr" eaLnBrk="1" fontAlgn="auto" hangingPunct="1">
              <a:spcAft>
                <a:spcPts val="0"/>
              </a:spcAft>
              <a:buNone/>
              <a:defRPr/>
            </a:pPr>
            <a:endParaRPr lang="fr-FR" sz="2400" b="1" u="sng" dirty="0">
              <a:solidFill>
                <a:srgbClr val="800000"/>
              </a:solidFill>
              <a:latin typeface="Times New Roman"/>
              <a:cs typeface="Times New Roman"/>
            </a:endParaRPr>
          </a:p>
          <a:p>
            <a:pPr marL="0" indent="0" algn="ctr" eaLnBrk="1" fontAlgn="auto" hangingPunct="1">
              <a:spcAft>
                <a:spcPts val="0"/>
              </a:spcAft>
              <a:buNone/>
              <a:defRPr/>
            </a:pPr>
            <a:r>
              <a:rPr lang="fr-FR" sz="2400" b="1" u="sng" dirty="0">
                <a:solidFill>
                  <a:srgbClr val="800000"/>
                </a:solidFill>
                <a:latin typeface="Times New Roman"/>
                <a:cs typeface="Times New Roman"/>
              </a:rPr>
              <a:t>COMPTE DE RESULTAT</a:t>
            </a:r>
          </a:p>
          <a:p>
            <a:pPr eaLnBrk="1" fontAlgn="auto" hangingPunct="1">
              <a:spcAft>
                <a:spcPts val="0"/>
              </a:spcAft>
              <a:buFont typeface="Arial"/>
              <a:buChar char="•"/>
              <a:defRPr/>
            </a:pPr>
            <a:endParaRPr lang="fr-FR" dirty="0">
              <a:latin typeface="Times New Roman"/>
              <a:cs typeface="Times New Roman"/>
            </a:endParaRPr>
          </a:p>
          <a:p>
            <a:pPr marL="0" indent="0" eaLnBrk="1" fontAlgn="auto" hangingPunct="1">
              <a:spcAft>
                <a:spcPts val="0"/>
              </a:spcAft>
              <a:buNone/>
              <a:defRPr/>
            </a:pPr>
            <a:r>
              <a:rPr lang="fr-FR" sz="2800" dirty="0">
                <a:latin typeface="Times New Roman"/>
                <a:cs typeface="Times New Roman"/>
              </a:rPr>
              <a:t>		                    </a:t>
            </a:r>
            <a:r>
              <a:rPr lang="fr-FR" sz="2800" dirty="0">
                <a:solidFill>
                  <a:srgbClr val="800000"/>
                </a:solidFill>
                <a:latin typeface="Times New Roman"/>
                <a:cs typeface="Times New Roman"/>
              </a:rPr>
              <a:t>    31/12/2017            31/12/2016</a:t>
            </a:r>
          </a:p>
          <a:p>
            <a:pPr eaLnBrk="1" fontAlgn="auto" hangingPunct="1">
              <a:spcAft>
                <a:spcPts val="0"/>
              </a:spcAft>
              <a:buFont typeface="Arial"/>
              <a:buChar char="•"/>
              <a:defRPr/>
            </a:pPr>
            <a:r>
              <a:rPr lang="fr-FR" sz="2800" dirty="0">
                <a:latin typeface="Times New Roman"/>
                <a:cs typeface="Times New Roman"/>
              </a:rPr>
              <a:t>Cotisation	                       308 342  €                 305 990 €</a:t>
            </a:r>
          </a:p>
          <a:p>
            <a:pPr eaLnBrk="1" fontAlgn="auto" hangingPunct="1">
              <a:spcAft>
                <a:spcPts val="0"/>
              </a:spcAft>
              <a:buFont typeface="Arial"/>
              <a:buChar char="•"/>
              <a:defRPr/>
            </a:pPr>
            <a:r>
              <a:rPr lang="fr-FR" sz="2800" dirty="0">
                <a:latin typeface="Times New Roman"/>
                <a:cs typeface="Times New Roman"/>
              </a:rPr>
              <a:t>Publications	                          -            	        -</a:t>
            </a:r>
          </a:p>
          <a:p>
            <a:pPr eaLnBrk="1" fontAlgn="auto" hangingPunct="1">
              <a:spcAft>
                <a:spcPts val="0"/>
              </a:spcAft>
              <a:buFont typeface="Arial"/>
              <a:buChar char="•"/>
              <a:defRPr/>
            </a:pPr>
            <a:r>
              <a:rPr lang="fr-FR" sz="2800" dirty="0">
                <a:latin typeface="Times New Roman"/>
                <a:cs typeface="Times New Roman"/>
              </a:rPr>
              <a:t>Forfait doc.                            85 382 €                  83 814 €</a:t>
            </a:r>
          </a:p>
          <a:p>
            <a:pPr eaLnBrk="1" fontAlgn="auto" hangingPunct="1">
              <a:spcAft>
                <a:spcPts val="0"/>
              </a:spcAft>
              <a:buFont typeface="Arial"/>
              <a:buChar char="•"/>
              <a:defRPr/>
            </a:pPr>
            <a:r>
              <a:rPr lang="fr-FR" sz="2800" dirty="0">
                <a:latin typeface="Times New Roman"/>
                <a:cs typeface="Times New Roman"/>
              </a:rPr>
              <a:t>Autres produits	                29 457 €                    2 033 € </a:t>
            </a:r>
          </a:p>
          <a:p>
            <a:pPr eaLnBrk="1" fontAlgn="auto" hangingPunct="1">
              <a:spcAft>
                <a:spcPts val="0"/>
              </a:spcAft>
              <a:buFont typeface="Arial"/>
              <a:buChar char="•"/>
              <a:defRPr/>
            </a:pPr>
            <a:r>
              <a:rPr lang="fr-FR" sz="2800" dirty="0">
                <a:latin typeface="Times New Roman"/>
                <a:cs typeface="Times New Roman"/>
              </a:rPr>
              <a:t>Reprise sur provisions                   -                      -</a:t>
            </a:r>
          </a:p>
          <a:p>
            <a:pPr marL="0" indent="0" eaLnBrk="1" fontAlgn="auto" hangingPunct="1">
              <a:spcAft>
                <a:spcPts val="0"/>
              </a:spcAft>
              <a:buNone/>
              <a:defRPr/>
            </a:pPr>
            <a:r>
              <a:rPr lang="fr-FR" sz="2800" dirty="0">
                <a:latin typeface="Times New Roman"/>
                <a:cs typeface="Times New Roman"/>
              </a:rPr>
              <a:t>  et transfert de charges     </a:t>
            </a:r>
          </a:p>
          <a:p>
            <a:pPr marL="85725" indent="0" eaLnBrk="1" fontAlgn="auto" hangingPunct="1">
              <a:spcAft>
                <a:spcPts val="0"/>
              </a:spcAft>
              <a:buNone/>
              <a:defRPr/>
            </a:pPr>
            <a:r>
              <a:rPr lang="fr-FR" sz="2800" dirty="0">
                <a:solidFill>
                  <a:srgbClr val="800000"/>
                </a:solidFill>
                <a:latin typeface="Times New Roman"/>
                <a:cs typeface="Times New Roman"/>
              </a:rPr>
              <a:t>Produits d’exploitation  423 181€        391 837 €               </a:t>
            </a:r>
          </a:p>
        </p:txBody>
      </p:sp>
    </p:spTree>
    <p:extLst>
      <p:ext uri="{BB962C8B-B14F-4D97-AF65-F5344CB8AC3E}">
        <p14:creationId xmlns:p14="http://schemas.microsoft.com/office/powerpoint/2010/main" val="3194575343"/>
      </p:ext>
    </p:extLst>
  </p:cSld>
  <p:clrMapOvr>
    <a:masterClrMapping/>
  </p:clrMapOvr>
  <p:transition spd="med">
    <p:wedge/>
  </p:transition>
</p:sld>
</file>

<file path=ppt/slides/slide6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07504" y="123478"/>
            <a:ext cx="8928992" cy="4933107"/>
          </a:xfrm>
        </p:spPr>
        <p:txBody>
          <a:bodyPr rtlCol="0">
            <a:normAutofit fontScale="92500"/>
          </a:bodyPr>
          <a:lstStyle/>
          <a:p>
            <a:pPr eaLnBrk="1" fontAlgn="auto" hangingPunct="1">
              <a:spcAft>
                <a:spcPts val="0"/>
              </a:spcAft>
              <a:buFont typeface="Arial"/>
              <a:buChar char="•"/>
              <a:defRPr/>
            </a:pPr>
            <a:endParaRPr lang="fr-FR" dirty="0">
              <a:ea typeface="+mn-ea"/>
              <a:cs typeface="+mn-cs"/>
            </a:endParaRPr>
          </a:p>
          <a:p>
            <a:pPr eaLnBrk="1" fontAlgn="auto" hangingPunct="1">
              <a:spcAft>
                <a:spcPts val="0"/>
              </a:spcAft>
              <a:buFont typeface="Arial"/>
              <a:buChar char="•"/>
              <a:defRPr/>
            </a:pPr>
            <a:endParaRPr lang="fr-FR" dirty="0">
              <a:ea typeface="+mn-ea"/>
              <a:cs typeface="+mn-cs"/>
            </a:endParaRPr>
          </a:p>
          <a:p>
            <a:pPr marL="0" indent="0" eaLnBrk="1" fontAlgn="auto" hangingPunct="1">
              <a:spcAft>
                <a:spcPts val="0"/>
              </a:spcAft>
              <a:buNone/>
              <a:defRPr/>
            </a:pPr>
            <a:r>
              <a:rPr lang="fr-FR" sz="2800" dirty="0">
                <a:ea typeface="+mn-ea"/>
                <a:cs typeface="+mn-cs"/>
              </a:rPr>
              <a:t>		          </a:t>
            </a:r>
            <a:r>
              <a:rPr lang="fr-FR" sz="2800" dirty="0">
                <a:latin typeface="Times New Roman"/>
                <a:ea typeface="+mn-ea"/>
                <a:cs typeface="Times New Roman"/>
              </a:rPr>
              <a:t>      </a:t>
            </a:r>
            <a:r>
              <a:rPr lang="fr-FR" sz="2800" dirty="0">
                <a:solidFill>
                  <a:srgbClr val="800000"/>
                </a:solidFill>
                <a:latin typeface="Times New Roman"/>
                <a:cs typeface="Times New Roman"/>
              </a:rPr>
              <a:t>31/12/2017                         31/12/2016</a:t>
            </a:r>
          </a:p>
          <a:p>
            <a:pPr eaLnBrk="1" fontAlgn="auto" hangingPunct="1">
              <a:spcAft>
                <a:spcPts val="0"/>
              </a:spcAft>
              <a:buFont typeface="Arial"/>
              <a:buChar char="•"/>
              <a:defRPr/>
            </a:pPr>
            <a:r>
              <a:rPr lang="fr-FR" sz="2800" dirty="0">
                <a:latin typeface="Times New Roman"/>
                <a:cs typeface="Times New Roman"/>
              </a:rPr>
              <a:t>Publications	                    12 270 €                    12 795 €</a:t>
            </a:r>
          </a:p>
          <a:p>
            <a:pPr eaLnBrk="1" fontAlgn="auto" hangingPunct="1">
              <a:spcAft>
                <a:spcPts val="0"/>
              </a:spcAft>
              <a:buFont typeface="Arial"/>
              <a:buChar char="•"/>
              <a:defRPr/>
            </a:pPr>
            <a:r>
              <a:rPr lang="fr-FR" sz="2800" dirty="0">
                <a:latin typeface="Times New Roman"/>
                <a:cs typeface="Times New Roman"/>
              </a:rPr>
              <a:t>Autres charges </a:t>
            </a:r>
            <a:r>
              <a:rPr lang="fr-FR" sz="2800" dirty="0" err="1">
                <a:latin typeface="Times New Roman"/>
                <a:cs typeface="Times New Roman"/>
              </a:rPr>
              <a:t>ext</a:t>
            </a:r>
            <a:r>
              <a:rPr lang="fr-FR" sz="2800" dirty="0">
                <a:latin typeface="Times New Roman"/>
                <a:cs typeface="Times New Roman"/>
              </a:rPr>
              <a:t>.  	     294 369 €	                   238 323 €</a:t>
            </a:r>
          </a:p>
          <a:p>
            <a:pPr eaLnBrk="1" fontAlgn="auto" hangingPunct="1">
              <a:spcAft>
                <a:spcPts val="0"/>
              </a:spcAft>
              <a:buFont typeface="Arial"/>
              <a:buChar char="•"/>
              <a:defRPr/>
            </a:pPr>
            <a:r>
              <a:rPr lang="fr-FR" sz="2800" dirty="0">
                <a:latin typeface="Times New Roman"/>
                <a:cs typeface="Times New Roman"/>
              </a:rPr>
              <a:t>Impôts et taxes		         1 319 €	                       1 302 €</a:t>
            </a:r>
          </a:p>
          <a:p>
            <a:pPr eaLnBrk="1" fontAlgn="auto" hangingPunct="1">
              <a:spcAft>
                <a:spcPts val="0"/>
              </a:spcAft>
              <a:buFont typeface="Arial"/>
              <a:buChar char="•"/>
              <a:defRPr/>
            </a:pPr>
            <a:r>
              <a:rPr lang="fr-FR" sz="2800" dirty="0">
                <a:latin typeface="Times New Roman"/>
                <a:cs typeface="Times New Roman"/>
              </a:rPr>
              <a:t>Salaires et charges soc.         112 334 €                     114 632 €</a:t>
            </a:r>
          </a:p>
          <a:p>
            <a:pPr eaLnBrk="1" fontAlgn="auto" hangingPunct="1">
              <a:spcAft>
                <a:spcPts val="0"/>
              </a:spcAft>
              <a:buFont typeface="Arial"/>
              <a:buChar char="•"/>
              <a:defRPr/>
            </a:pPr>
            <a:r>
              <a:rPr lang="fr-FR" sz="2800" dirty="0">
                <a:latin typeface="Times New Roman"/>
                <a:cs typeface="Times New Roman"/>
              </a:rPr>
              <a:t>Amortissements et </a:t>
            </a:r>
            <a:r>
              <a:rPr lang="fr-FR" sz="2800" dirty="0" err="1">
                <a:latin typeface="Times New Roman"/>
                <a:cs typeface="Times New Roman"/>
              </a:rPr>
              <a:t>prov</a:t>
            </a:r>
            <a:r>
              <a:rPr lang="fr-FR" sz="2800" dirty="0">
                <a:latin typeface="Times New Roman"/>
                <a:cs typeface="Times New Roman"/>
              </a:rPr>
              <a:t>.          3 250 €	                      3 068 €</a:t>
            </a:r>
          </a:p>
          <a:p>
            <a:pPr eaLnBrk="1" fontAlgn="auto" hangingPunct="1">
              <a:spcAft>
                <a:spcPts val="0"/>
              </a:spcAft>
              <a:buFont typeface="Arial"/>
              <a:buChar char="•"/>
              <a:defRPr/>
            </a:pPr>
            <a:endParaRPr lang="fr-FR" sz="2800" dirty="0">
              <a:solidFill>
                <a:srgbClr val="800000"/>
              </a:solidFill>
              <a:latin typeface="Times New Roman"/>
              <a:cs typeface="Times New Roman"/>
            </a:endParaRPr>
          </a:p>
          <a:p>
            <a:pPr marL="0" indent="0" eaLnBrk="1" fontAlgn="auto" hangingPunct="1">
              <a:spcAft>
                <a:spcPts val="0"/>
              </a:spcAft>
              <a:buNone/>
              <a:defRPr/>
            </a:pPr>
            <a:r>
              <a:rPr lang="fr-FR" sz="3500" dirty="0">
                <a:solidFill>
                  <a:srgbClr val="800000"/>
                </a:solidFill>
                <a:latin typeface="Times New Roman"/>
                <a:cs typeface="Times New Roman"/>
              </a:rPr>
              <a:t>Charges d’exploitation      423 542 €       370 121 €               </a:t>
            </a:r>
          </a:p>
        </p:txBody>
      </p:sp>
    </p:spTree>
    <p:extLst>
      <p:ext uri="{BB962C8B-B14F-4D97-AF65-F5344CB8AC3E}">
        <p14:creationId xmlns:p14="http://schemas.microsoft.com/office/powerpoint/2010/main" val="4231383962"/>
      </p:ext>
    </p:extLst>
  </p:cSld>
  <p:clrMapOvr>
    <a:masterClrMapping/>
  </p:clrMapOvr>
  <p:transition spd="med">
    <p:wedge/>
  </p:transition>
</p:sld>
</file>

<file path=ppt/slides/slide6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23528" y="267494"/>
            <a:ext cx="8640960" cy="5056585"/>
          </a:xfrm>
        </p:spPr>
        <p:txBody>
          <a:bodyPr rtlCol="0">
            <a:normAutofit/>
          </a:bodyPr>
          <a:lstStyle/>
          <a:p>
            <a:pPr marL="0" indent="0" eaLnBrk="1" fontAlgn="auto" hangingPunct="1">
              <a:spcAft>
                <a:spcPts val="0"/>
              </a:spcAft>
              <a:buNone/>
              <a:defRPr/>
            </a:pPr>
            <a:r>
              <a:rPr lang="fr-FR" dirty="0">
                <a:ea typeface="+mn-ea"/>
                <a:cs typeface="+mn-cs"/>
              </a:rPr>
              <a:t>			                                                                                                              </a:t>
            </a:r>
            <a:r>
              <a:rPr lang="fr-FR" dirty="0">
                <a:solidFill>
                  <a:srgbClr val="800000"/>
                </a:solidFill>
                <a:ea typeface="+mn-ea"/>
                <a:cs typeface="+mn-cs"/>
              </a:rPr>
              <a:t>                 												                  </a:t>
            </a:r>
            <a:r>
              <a:rPr lang="fr-FR" sz="2400" dirty="0">
                <a:solidFill>
                  <a:srgbClr val="800000"/>
                </a:solidFill>
                <a:ea typeface="+mn-ea"/>
                <a:cs typeface="+mn-cs"/>
              </a:rPr>
              <a:t>31/2/2017</a:t>
            </a:r>
            <a:r>
              <a:rPr lang="fr-FR" sz="2400" dirty="0">
                <a:solidFill>
                  <a:srgbClr val="800000"/>
                </a:solidFill>
              </a:rPr>
              <a:t>            </a:t>
            </a:r>
            <a:r>
              <a:rPr lang="fr-FR" sz="2400" dirty="0">
                <a:solidFill>
                  <a:srgbClr val="800000"/>
                </a:solidFill>
                <a:latin typeface="Times New Roman"/>
                <a:ea typeface="+mn-ea"/>
                <a:cs typeface="Times New Roman"/>
              </a:rPr>
              <a:t>31/2/2016</a:t>
            </a:r>
            <a:r>
              <a:rPr lang="fr-FR" sz="2400" dirty="0">
                <a:solidFill>
                  <a:srgbClr val="800000"/>
                </a:solidFill>
                <a:latin typeface="Times New Roman"/>
                <a:cs typeface="Times New Roman"/>
              </a:rPr>
              <a:t>    </a:t>
            </a:r>
          </a:p>
          <a:p>
            <a:pPr eaLnBrk="1" fontAlgn="auto" hangingPunct="1">
              <a:spcAft>
                <a:spcPts val="0"/>
              </a:spcAft>
              <a:buFont typeface="Arial"/>
              <a:buChar char="•"/>
              <a:defRPr/>
            </a:pPr>
            <a:r>
              <a:rPr lang="fr-FR" sz="2550" dirty="0">
                <a:latin typeface="Times New Roman"/>
                <a:cs typeface="Times New Roman"/>
              </a:rPr>
              <a:t>Résultat d’exploitation               361€                 21 716 €</a:t>
            </a:r>
          </a:p>
          <a:p>
            <a:pPr eaLnBrk="1" fontAlgn="auto" hangingPunct="1">
              <a:spcAft>
                <a:spcPts val="0"/>
              </a:spcAft>
              <a:buFont typeface="Arial"/>
              <a:buChar char="•"/>
              <a:defRPr/>
            </a:pPr>
            <a:r>
              <a:rPr lang="fr-FR" sz="2550" dirty="0">
                <a:latin typeface="Times New Roman"/>
                <a:cs typeface="Times New Roman"/>
              </a:rPr>
              <a:t>Résultat financier                       569 €	                945 €</a:t>
            </a:r>
          </a:p>
          <a:p>
            <a:pPr eaLnBrk="1" fontAlgn="auto" hangingPunct="1">
              <a:spcAft>
                <a:spcPts val="0"/>
              </a:spcAft>
              <a:buFont typeface="Arial"/>
              <a:buChar char="•"/>
              <a:defRPr/>
            </a:pPr>
            <a:r>
              <a:rPr lang="fr-FR" sz="2550" dirty="0">
                <a:latin typeface="Times New Roman"/>
                <a:cs typeface="Times New Roman"/>
              </a:rPr>
              <a:t>Résultat courant	                    208 €                 22 602 €</a:t>
            </a:r>
          </a:p>
          <a:p>
            <a:pPr eaLnBrk="1" fontAlgn="auto" hangingPunct="1">
              <a:spcAft>
                <a:spcPts val="0"/>
              </a:spcAft>
              <a:buFont typeface="Arial"/>
              <a:buChar char="•"/>
              <a:defRPr/>
            </a:pPr>
            <a:r>
              <a:rPr lang="fr-FR" sz="2550" dirty="0">
                <a:latin typeface="Times New Roman"/>
                <a:cs typeface="Times New Roman"/>
              </a:rPr>
              <a:t>Résultat exceptionnel    	</a:t>
            </a:r>
          </a:p>
          <a:p>
            <a:pPr eaLnBrk="1" fontAlgn="auto" hangingPunct="1">
              <a:spcAft>
                <a:spcPts val="0"/>
              </a:spcAft>
              <a:buFont typeface="Arial"/>
              <a:buChar char="•"/>
              <a:defRPr/>
            </a:pPr>
            <a:r>
              <a:rPr lang="fr-FR" sz="2550" dirty="0">
                <a:latin typeface="Times New Roman"/>
                <a:cs typeface="Times New Roman"/>
              </a:rPr>
              <a:t>Impôts sur les bénéfices                31€                   2 086€</a:t>
            </a:r>
          </a:p>
          <a:p>
            <a:pPr marL="0" indent="0" eaLnBrk="1" fontAlgn="auto" hangingPunct="1">
              <a:spcAft>
                <a:spcPts val="0"/>
              </a:spcAft>
              <a:buNone/>
              <a:defRPr/>
            </a:pPr>
            <a:r>
              <a:rPr lang="fr-FR" sz="2700" dirty="0">
                <a:solidFill>
                  <a:srgbClr val="800000"/>
                </a:solidFill>
                <a:latin typeface="Times New Roman"/>
                <a:cs typeface="Times New Roman"/>
              </a:rPr>
              <a:t> </a:t>
            </a:r>
          </a:p>
          <a:p>
            <a:pPr eaLnBrk="1" fontAlgn="auto" hangingPunct="1">
              <a:spcAft>
                <a:spcPts val="0"/>
              </a:spcAft>
              <a:buFont typeface="Arial"/>
              <a:buChar char="•"/>
              <a:defRPr/>
            </a:pPr>
            <a:r>
              <a:rPr lang="fr-FR" sz="3200" dirty="0">
                <a:solidFill>
                  <a:srgbClr val="800000"/>
                </a:solidFill>
                <a:latin typeface="Times New Roman"/>
                <a:cs typeface="Times New Roman"/>
              </a:rPr>
              <a:t>Résultat de l’exercice          177 €        20 576 €</a:t>
            </a:r>
          </a:p>
          <a:p>
            <a:pPr eaLnBrk="1" fontAlgn="auto" hangingPunct="1">
              <a:spcAft>
                <a:spcPts val="0"/>
              </a:spcAft>
              <a:buFont typeface="Arial"/>
              <a:buChar char="•"/>
              <a:defRPr/>
            </a:pPr>
            <a:endParaRPr lang="fr-FR" sz="3200" dirty="0">
              <a:solidFill>
                <a:srgbClr val="800000"/>
              </a:solidFill>
              <a:latin typeface="Times New Roman"/>
              <a:cs typeface="Times New Roman"/>
            </a:endParaRPr>
          </a:p>
          <a:p>
            <a:pPr eaLnBrk="1" fontAlgn="auto" hangingPunct="1">
              <a:spcAft>
                <a:spcPts val="0"/>
              </a:spcAft>
              <a:buFont typeface="Arial"/>
              <a:buChar char="•"/>
              <a:defRPr/>
            </a:pPr>
            <a:endParaRPr lang="fr-FR" sz="2700" dirty="0">
              <a:solidFill>
                <a:srgbClr val="800000"/>
              </a:solidFill>
            </a:endParaRPr>
          </a:p>
          <a:p>
            <a:pPr eaLnBrk="1" fontAlgn="auto" hangingPunct="1">
              <a:spcAft>
                <a:spcPts val="0"/>
              </a:spcAft>
              <a:buFont typeface="Arial"/>
              <a:buChar char="•"/>
              <a:defRPr/>
            </a:pPr>
            <a:endParaRPr lang="fr-FR" sz="2700" dirty="0">
              <a:solidFill>
                <a:srgbClr val="800000"/>
              </a:solidFill>
            </a:endParaRPr>
          </a:p>
        </p:txBody>
      </p:sp>
    </p:spTree>
    <p:extLst>
      <p:ext uri="{BB962C8B-B14F-4D97-AF65-F5344CB8AC3E}">
        <p14:creationId xmlns:p14="http://schemas.microsoft.com/office/powerpoint/2010/main" val="1259335222"/>
      </p:ext>
    </p:extLst>
  </p:cSld>
  <p:clrMapOvr>
    <a:masterClrMapping/>
  </p:clrMapOvr>
  <p:transition spd="med">
    <p:wedge/>
  </p:transition>
</p:sld>
</file>

<file path=ppt/slides/slide6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79512" y="195486"/>
            <a:ext cx="7567742" cy="4948014"/>
          </a:xfrm>
        </p:spPr>
        <p:txBody>
          <a:bodyPr/>
          <a:lstStyle/>
          <a:p>
            <a:pPr marL="85725" indent="0" algn="just" eaLnBrk="1" fontAlgn="auto" hangingPunct="1">
              <a:spcAft>
                <a:spcPts val="0"/>
              </a:spcAft>
              <a:buNone/>
              <a:defRPr/>
            </a:pPr>
            <a:endParaRPr lang="fr-FR" sz="2100" dirty="0"/>
          </a:p>
          <a:p>
            <a:pPr marL="85725" indent="0" algn="just" eaLnBrk="1" fontAlgn="auto" hangingPunct="1">
              <a:spcAft>
                <a:spcPts val="0"/>
              </a:spcAft>
              <a:buNone/>
              <a:defRPr/>
            </a:pPr>
            <a:endParaRPr lang="fr-FR" sz="2100" dirty="0"/>
          </a:p>
          <a:p>
            <a:pPr marL="85725" indent="0" algn="just" eaLnBrk="1" fontAlgn="auto" hangingPunct="1">
              <a:spcAft>
                <a:spcPts val="0"/>
              </a:spcAft>
              <a:buNone/>
              <a:defRPr/>
            </a:pPr>
            <a:endParaRPr lang="fr-FR" sz="2100" dirty="0"/>
          </a:p>
          <a:p>
            <a:pPr marL="85725" indent="0" algn="just" eaLnBrk="1" fontAlgn="auto" hangingPunct="1">
              <a:spcAft>
                <a:spcPts val="0"/>
              </a:spcAft>
              <a:buNone/>
              <a:defRPr/>
            </a:pPr>
            <a:r>
              <a:rPr lang="fr-FR" sz="3600" dirty="0">
                <a:latin typeface="Times New Roman"/>
                <a:cs typeface="Times New Roman"/>
              </a:rPr>
              <a:t>Ainsi que vous pouvez le constater, les produits réalisés au cours de l’exercice écoulé se traduisent par des produits d’exploitation qui se sont élevés à 423 181€ contre 391 837 € pour l’exercice 2016. </a:t>
            </a:r>
          </a:p>
          <a:p>
            <a:pPr algn="just" eaLnBrk="1" fontAlgn="auto" hangingPunct="1">
              <a:spcAft>
                <a:spcPts val="0"/>
              </a:spcAft>
              <a:buFont typeface="Arial"/>
              <a:buChar char="•"/>
              <a:defRPr/>
            </a:pPr>
            <a:endParaRPr lang="fr-FR" sz="3600"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1744320040"/>
      </p:ext>
    </p:extLst>
  </p:cSld>
  <p:clrMapOvr>
    <a:masterClrMapping/>
  </p:clrMapOvr>
  <p:transition spd="med">
    <p:wedge/>
  </p:transition>
</p:sld>
</file>

<file path=ppt/slides/slide6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23528" y="483518"/>
            <a:ext cx="8712968" cy="4392488"/>
          </a:xfrm>
        </p:spPr>
        <p:txBody>
          <a:bodyPr/>
          <a:lstStyle/>
          <a:p>
            <a:pPr marL="85725" indent="0" algn="just" eaLnBrk="1" fontAlgn="auto" hangingPunct="1">
              <a:spcAft>
                <a:spcPts val="0"/>
              </a:spcAft>
              <a:buNone/>
              <a:defRPr/>
            </a:pPr>
            <a:endParaRPr lang="fr-FR" sz="2100" dirty="0"/>
          </a:p>
          <a:p>
            <a:pPr marL="0" indent="0" algn="just">
              <a:buNone/>
            </a:pPr>
            <a:r>
              <a:rPr lang="fr-FR" sz="3600" dirty="0">
                <a:latin typeface="Times New Roman"/>
                <a:cs typeface="Times New Roman"/>
              </a:rPr>
              <a:t>Pour rappel, les cotisations de l’exercice 2017 de chaque association sont calculées sur la base de 2.00 € HT par adhérent présent au 31 mai de la même année (comme pour les cotisations de l’exercice 2016) avec un plafonnement global à 9 000 € HT par association (comme pour l’exercice 2016).</a:t>
            </a:r>
          </a:p>
          <a:p>
            <a:pPr marL="0" indent="0" algn="just">
              <a:buNone/>
            </a:pPr>
            <a:endParaRPr lang="fr-FR" sz="2400" dirty="0">
              <a:latin typeface="Times New Roman"/>
              <a:cs typeface="Times New Roman"/>
            </a:endParaRPr>
          </a:p>
        </p:txBody>
      </p:sp>
    </p:spTree>
    <p:extLst>
      <p:ext uri="{BB962C8B-B14F-4D97-AF65-F5344CB8AC3E}">
        <p14:creationId xmlns:p14="http://schemas.microsoft.com/office/powerpoint/2010/main" val="2694375622"/>
      </p:ext>
    </p:extLst>
  </p:cSld>
  <p:clrMapOvr>
    <a:masterClrMapping/>
  </p:clrMapOvr>
  <p:transition spd="med">
    <p:wedge/>
  </p:transition>
</p:sld>
</file>

<file path=ppt/slides/slide6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79512" y="195486"/>
            <a:ext cx="8856984" cy="4948014"/>
          </a:xfrm>
        </p:spPr>
        <p:txBody>
          <a:bodyPr/>
          <a:lstStyle/>
          <a:p>
            <a:pPr marL="85725" indent="0" algn="just" eaLnBrk="1" fontAlgn="auto" hangingPunct="1">
              <a:spcAft>
                <a:spcPts val="0"/>
              </a:spcAft>
              <a:buNone/>
              <a:defRPr/>
            </a:pPr>
            <a:endParaRPr lang="fr-FR" sz="3600" dirty="0"/>
          </a:p>
          <a:p>
            <a:pPr marL="85725" indent="0" algn="just" eaLnBrk="1" fontAlgn="auto" hangingPunct="1">
              <a:spcAft>
                <a:spcPts val="0"/>
              </a:spcAft>
              <a:buNone/>
              <a:defRPr/>
            </a:pPr>
            <a:endParaRPr lang="fr-FR" sz="3600" dirty="0"/>
          </a:p>
          <a:p>
            <a:pPr marL="0" indent="0" algn="just">
              <a:buNone/>
              <a:defRPr/>
            </a:pPr>
            <a:r>
              <a:rPr lang="fr-FR" sz="3600" dirty="0">
                <a:latin typeface="Times New Roman"/>
                <a:cs typeface="Times New Roman"/>
              </a:rPr>
              <a:t>Ainsi, le montant global des cotisations facturées par l’UNASA en 2017 s’est élevé à 308 342 € (contre 305 990 € pour l’exercice 2015). </a:t>
            </a:r>
          </a:p>
          <a:p>
            <a:pPr marL="0" indent="0" algn="just">
              <a:buNone/>
            </a:pPr>
            <a:endParaRPr lang="fr-FR" sz="3600" dirty="0">
              <a:latin typeface="Times New Roman"/>
              <a:cs typeface="Times New Roman"/>
            </a:endParaRPr>
          </a:p>
        </p:txBody>
      </p:sp>
    </p:spTree>
    <p:extLst>
      <p:ext uri="{BB962C8B-B14F-4D97-AF65-F5344CB8AC3E}">
        <p14:creationId xmlns:p14="http://schemas.microsoft.com/office/powerpoint/2010/main" val="3062164403"/>
      </p:ext>
    </p:extLst>
  </p:cSld>
  <p:clrMapOvr>
    <a:masterClrMapping/>
  </p:clrMapOvr>
  <p:transition spd="med">
    <p:wedge/>
  </p:transition>
</p:sld>
</file>

<file path=ppt/slides/slide6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79512" y="195486"/>
            <a:ext cx="8784976" cy="4948014"/>
          </a:xfrm>
        </p:spPr>
        <p:txBody>
          <a:bodyPr/>
          <a:lstStyle/>
          <a:p>
            <a:pPr marL="85725" indent="0" algn="just" eaLnBrk="1" fontAlgn="auto" hangingPunct="1">
              <a:spcAft>
                <a:spcPts val="0"/>
              </a:spcAft>
              <a:buNone/>
              <a:defRPr/>
            </a:pPr>
            <a:endParaRPr lang="fr-FR" sz="2100" dirty="0"/>
          </a:p>
          <a:p>
            <a:pPr marL="85725" indent="0" algn="just" eaLnBrk="1" fontAlgn="auto" hangingPunct="1">
              <a:spcAft>
                <a:spcPts val="0"/>
              </a:spcAft>
              <a:buNone/>
              <a:defRPr/>
            </a:pPr>
            <a:endParaRPr lang="fr-FR" sz="2100" dirty="0"/>
          </a:p>
          <a:p>
            <a:pPr marL="85725" indent="0" algn="just" eaLnBrk="1" fontAlgn="auto" hangingPunct="1">
              <a:spcAft>
                <a:spcPts val="0"/>
              </a:spcAft>
              <a:buNone/>
              <a:defRPr/>
            </a:pPr>
            <a:endParaRPr lang="fr-FR" sz="2100" dirty="0"/>
          </a:p>
          <a:p>
            <a:pPr marL="0" indent="0" algn="just">
              <a:buNone/>
              <a:defRPr/>
            </a:pPr>
            <a:r>
              <a:rPr lang="fr-FR" sz="3600" dirty="0">
                <a:latin typeface="Times New Roman"/>
                <a:cs typeface="Times New Roman"/>
              </a:rPr>
              <a:t>Le total des charges d’exploitation ressort à 423 542 € (dont 12 270 € de frais des publications) contre 370 121 € l’exercice précédent</a:t>
            </a:r>
            <a:r>
              <a:rPr lang="fr-FR" sz="3600" dirty="0"/>
              <a:t>.</a:t>
            </a:r>
            <a:endParaRPr lang="fr-FR" sz="3600" dirty="0">
              <a:latin typeface="Times New Roman"/>
              <a:cs typeface="Times New Roman"/>
            </a:endParaRPr>
          </a:p>
        </p:txBody>
      </p:sp>
    </p:spTree>
    <p:extLst>
      <p:ext uri="{BB962C8B-B14F-4D97-AF65-F5344CB8AC3E}">
        <p14:creationId xmlns:p14="http://schemas.microsoft.com/office/powerpoint/2010/main" val="379211359"/>
      </p:ext>
    </p:extLst>
  </p:cSld>
  <p:clrMapOvr>
    <a:masterClrMapping/>
  </p:clrMapOvr>
  <p:transition spd="med">
    <p:wedge/>
  </p:transition>
</p:sld>
</file>

<file path=ppt/slides/slide6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07504" y="195486"/>
            <a:ext cx="8856984" cy="4948014"/>
          </a:xfrm>
        </p:spPr>
        <p:txBody>
          <a:bodyPr/>
          <a:lstStyle/>
          <a:p>
            <a:pPr marL="85725" indent="0" algn="just" eaLnBrk="1" fontAlgn="auto" hangingPunct="1">
              <a:spcAft>
                <a:spcPts val="0"/>
              </a:spcAft>
              <a:buNone/>
              <a:defRPr/>
            </a:pPr>
            <a:endParaRPr lang="fr-FR" sz="2100" dirty="0"/>
          </a:p>
          <a:p>
            <a:pPr marL="85725" indent="0" algn="just" eaLnBrk="1" fontAlgn="auto" hangingPunct="1">
              <a:spcAft>
                <a:spcPts val="0"/>
              </a:spcAft>
              <a:buNone/>
              <a:defRPr/>
            </a:pPr>
            <a:endParaRPr lang="fr-FR" sz="2100" dirty="0"/>
          </a:p>
          <a:p>
            <a:pPr marL="85725" indent="0" algn="just" eaLnBrk="1" hangingPunct="1">
              <a:lnSpc>
                <a:spcPct val="90000"/>
              </a:lnSpc>
              <a:buNone/>
            </a:pPr>
            <a:r>
              <a:rPr lang="fr-FR" sz="2800" dirty="0">
                <a:latin typeface="Times New Roman"/>
                <a:cs typeface="Times New Roman"/>
              </a:rPr>
              <a:t>Le résultat de l’exercice est bénéficiaire  de 177 € contre un bénéfice de 20 576 € l’exercice précédent. </a:t>
            </a:r>
          </a:p>
          <a:p>
            <a:pPr marL="85725" indent="0" algn="just" eaLnBrk="1" hangingPunct="1">
              <a:lnSpc>
                <a:spcPct val="90000"/>
              </a:lnSpc>
              <a:buNone/>
            </a:pPr>
            <a:endParaRPr lang="fr-FR" sz="2800" dirty="0">
              <a:latin typeface="Times New Roman"/>
              <a:cs typeface="Times New Roman"/>
            </a:endParaRPr>
          </a:p>
          <a:p>
            <a:pPr marL="85725" indent="0" algn="just" eaLnBrk="1" hangingPunct="1">
              <a:lnSpc>
                <a:spcPct val="90000"/>
              </a:lnSpc>
              <a:buNone/>
            </a:pPr>
            <a:r>
              <a:rPr lang="fr-FR" sz="2800" dirty="0">
                <a:latin typeface="Times New Roman"/>
                <a:cs typeface="Times New Roman"/>
              </a:rPr>
              <a:t>Ce résultat traduit dans l’ensemble la politique du Conseil d’Administration : recherche de l’équilibre en compensant au mieux les charges de structure.</a:t>
            </a:r>
          </a:p>
          <a:p>
            <a:pPr marL="85725" indent="0" algn="just" eaLnBrk="1" hangingPunct="1">
              <a:lnSpc>
                <a:spcPct val="90000"/>
              </a:lnSpc>
              <a:buNone/>
            </a:pPr>
            <a:r>
              <a:rPr lang="fr-FR" sz="2800" dirty="0">
                <a:latin typeface="Times New Roman"/>
                <a:cs typeface="Times New Roman"/>
              </a:rPr>
              <a:t>Notre bilan, au 31 décembre 2017, se caractérise par les principales valeurs suivantes :</a:t>
            </a:r>
          </a:p>
          <a:p>
            <a:pPr marL="85725" indent="0" algn="just" eaLnBrk="1" fontAlgn="auto" hangingPunct="1">
              <a:spcAft>
                <a:spcPts val="0"/>
              </a:spcAft>
              <a:buNone/>
              <a:defRPr/>
            </a:pPr>
            <a:endParaRPr lang="fr-FR" sz="2400" dirty="0">
              <a:latin typeface="Times New Roman"/>
              <a:cs typeface="Times New Roman"/>
            </a:endParaRPr>
          </a:p>
        </p:txBody>
      </p:sp>
    </p:spTree>
    <p:extLst>
      <p:ext uri="{BB962C8B-B14F-4D97-AF65-F5344CB8AC3E}">
        <p14:creationId xmlns:p14="http://schemas.microsoft.com/office/powerpoint/2010/main" val="2519961859"/>
      </p:ext>
    </p:extLst>
  </p:cSld>
  <p:clrMapOvr>
    <a:masterClrMapping/>
  </p:clrMapOvr>
  <p:transition spd="med">
    <p:wedge/>
  </p:transition>
</p:sld>
</file>

<file path=ppt/slides/slide6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79512" y="195486"/>
            <a:ext cx="8964488" cy="4861099"/>
          </a:xfrm>
        </p:spPr>
        <p:txBody>
          <a:bodyPr rtlCol="0">
            <a:normAutofit lnSpcReduction="10000"/>
          </a:bodyPr>
          <a:lstStyle/>
          <a:p>
            <a:pPr marL="0" indent="0" eaLnBrk="1" fontAlgn="auto" hangingPunct="1">
              <a:spcAft>
                <a:spcPts val="0"/>
              </a:spcAft>
              <a:buNone/>
              <a:defRPr/>
            </a:pPr>
            <a:r>
              <a:rPr lang="fr-FR" dirty="0">
                <a:ea typeface="+mn-ea"/>
                <a:cs typeface="+mn-cs"/>
              </a:rPr>
              <a:t>		                   </a:t>
            </a:r>
            <a:r>
              <a:rPr lang="fr-FR" dirty="0">
                <a:solidFill>
                  <a:srgbClr val="800000"/>
                </a:solidFill>
                <a:ea typeface="+mn-ea"/>
                <a:cs typeface="+mn-cs"/>
              </a:rPr>
              <a:t>          </a:t>
            </a:r>
            <a:r>
              <a:rPr lang="fr-FR" sz="2100" dirty="0">
                <a:solidFill>
                  <a:srgbClr val="800000"/>
                </a:solidFill>
                <a:latin typeface="Times New Roman"/>
                <a:cs typeface="Times New Roman"/>
              </a:rPr>
              <a:t>  31/12/2017               31/12/2016</a:t>
            </a:r>
          </a:p>
          <a:p>
            <a:pPr eaLnBrk="1" fontAlgn="auto" hangingPunct="1">
              <a:spcAft>
                <a:spcPts val="0"/>
              </a:spcAft>
              <a:buFont typeface="Arial"/>
              <a:buChar char="•"/>
              <a:defRPr/>
            </a:pPr>
            <a:r>
              <a:rPr lang="fr-FR" sz="2100" dirty="0">
                <a:latin typeface="Times New Roman"/>
                <a:cs typeface="Times New Roman"/>
              </a:rPr>
              <a:t>Actif immobilisé		    7 926 €	              9 177 €</a:t>
            </a:r>
          </a:p>
          <a:p>
            <a:pPr eaLnBrk="1" fontAlgn="auto" hangingPunct="1">
              <a:spcAft>
                <a:spcPts val="0"/>
              </a:spcAft>
              <a:buFont typeface="Arial"/>
              <a:buChar char="•"/>
              <a:defRPr/>
            </a:pPr>
            <a:r>
              <a:rPr lang="fr-FR" sz="2100" dirty="0">
                <a:latin typeface="Times New Roman"/>
                <a:cs typeface="Times New Roman"/>
              </a:rPr>
              <a:t>Créances</a:t>
            </a:r>
          </a:p>
          <a:p>
            <a:pPr marL="0" indent="0" eaLnBrk="1" fontAlgn="auto" hangingPunct="1">
              <a:spcAft>
                <a:spcPts val="0"/>
              </a:spcAft>
              <a:buNone/>
              <a:defRPr/>
            </a:pPr>
            <a:r>
              <a:rPr lang="fr-FR" sz="2100" dirty="0">
                <a:latin typeface="Times New Roman"/>
                <a:cs typeface="Times New Roman"/>
              </a:rPr>
              <a:t>et autres actifs circulants                84 864  €                        71 953 €</a:t>
            </a:r>
          </a:p>
          <a:p>
            <a:pPr eaLnBrk="1" fontAlgn="auto" hangingPunct="1">
              <a:spcAft>
                <a:spcPts val="0"/>
              </a:spcAft>
              <a:buFont typeface="Arial"/>
              <a:buChar char="•"/>
              <a:defRPr/>
            </a:pPr>
            <a:r>
              <a:rPr lang="fr-FR" sz="2100" dirty="0">
                <a:latin typeface="Times New Roman"/>
                <a:cs typeface="Times New Roman"/>
              </a:rPr>
              <a:t>Disponibilités 		             387 392 €                       359 169 €     </a:t>
            </a:r>
          </a:p>
          <a:p>
            <a:pPr eaLnBrk="1" fontAlgn="auto" hangingPunct="1">
              <a:spcAft>
                <a:spcPts val="0"/>
              </a:spcAft>
              <a:buFont typeface="Arial"/>
              <a:buChar char="•"/>
              <a:defRPr/>
            </a:pPr>
            <a:r>
              <a:rPr lang="fr-FR" sz="2550" dirty="0">
                <a:solidFill>
                  <a:srgbClr val="FF0000"/>
                </a:solidFill>
                <a:latin typeface="Times New Roman"/>
                <a:cs typeface="Times New Roman"/>
              </a:rPr>
              <a:t>TOTAL ACTIF (NET)    480 183 €                 440 299 €</a:t>
            </a:r>
          </a:p>
          <a:p>
            <a:pPr eaLnBrk="1" fontAlgn="auto" hangingPunct="1">
              <a:spcAft>
                <a:spcPts val="0"/>
              </a:spcAft>
              <a:buFont typeface="Arial"/>
              <a:buChar char="•"/>
              <a:defRPr/>
            </a:pPr>
            <a:r>
              <a:rPr lang="fr-FR" sz="2100" dirty="0">
                <a:latin typeface="Times New Roman"/>
                <a:cs typeface="Times New Roman"/>
              </a:rPr>
              <a:t>Report à nouveau                       343 722 €                       323 196 €</a:t>
            </a:r>
          </a:p>
          <a:p>
            <a:pPr eaLnBrk="1" fontAlgn="auto" hangingPunct="1">
              <a:spcAft>
                <a:spcPts val="0"/>
              </a:spcAft>
              <a:buFont typeface="Arial"/>
              <a:buChar char="•"/>
              <a:defRPr/>
            </a:pPr>
            <a:r>
              <a:rPr lang="fr-FR" sz="2100" dirty="0">
                <a:latin typeface="Times New Roman"/>
                <a:cs typeface="Times New Roman"/>
              </a:rPr>
              <a:t>Résultat de l’exercice                        177 €                         20 576 €</a:t>
            </a:r>
          </a:p>
          <a:p>
            <a:pPr eaLnBrk="1" fontAlgn="auto" hangingPunct="1">
              <a:spcAft>
                <a:spcPts val="0"/>
              </a:spcAft>
              <a:buFont typeface="Arial"/>
              <a:buChar char="•"/>
              <a:defRPr/>
            </a:pPr>
            <a:r>
              <a:rPr lang="fr-FR" sz="2100" dirty="0">
                <a:latin typeface="Times New Roman"/>
                <a:cs typeface="Times New Roman"/>
              </a:rPr>
              <a:t>Fonds propres	                           343 949 €                       343 722 €</a:t>
            </a:r>
          </a:p>
          <a:p>
            <a:pPr eaLnBrk="1" fontAlgn="auto" hangingPunct="1">
              <a:spcAft>
                <a:spcPts val="0"/>
              </a:spcAft>
              <a:buFont typeface="Arial"/>
              <a:buChar char="•"/>
              <a:defRPr/>
            </a:pPr>
            <a:r>
              <a:rPr lang="fr-FR" sz="1950" dirty="0">
                <a:latin typeface="Times New Roman"/>
                <a:cs typeface="Times New Roman"/>
              </a:rPr>
              <a:t>Provisions </a:t>
            </a:r>
            <a:r>
              <a:rPr lang="fr-FR" sz="1500" dirty="0">
                <a:latin typeface="Times New Roman"/>
                <a:cs typeface="Times New Roman"/>
              </a:rPr>
              <a:t>pour risques et charges                 </a:t>
            </a:r>
            <a:r>
              <a:rPr lang="fr-FR" sz="1950" dirty="0">
                <a:latin typeface="Times New Roman"/>
                <a:cs typeface="Times New Roman"/>
              </a:rPr>
              <a:t>25 000 </a:t>
            </a:r>
            <a:r>
              <a:rPr lang="fr-FR" sz="2100" dirty="0">
                <a:latin typeface="Times New Roman"/>
                <a:cs typeface="Times New Roman"/>
              </a:rPr>
              <a:t>€                         25 000 €</a:t>
            </a:r>
          </a:p>
          <a:p>
            <a:pPr eaLnBrk="1" fontAlgn="auto" hangingPunct="1">
              <a:spcAft>
                <a:spcPts val="0"/>
              </a:spcAft>
              <a:buFont typeface="Arial"/>
              <a:buChar char="•"/>
              <a:defRPr/>
            </a:pPr>
            <a:r>
              <a:rPr lang="fr-FR" sz="2100" dirty="0">
                <a:latin typeface="Times New Roman"/>
                <a:cs typeface="Times New Roman"/>
              </a:rPr>
              <a:t>Dettes			              111 234 €                          71 527 €</a:t>
            </a:r>
          </a:p>
          <a:p>
            <a:pPr marL="0" indent="0" eaLnBrk="1" fontAlgn="auto" hangingPunct="1">
              <a:spcAft>
                <a:spcPts val="0"/>
              </a:spcAft>
              <a:buNone/>
              <a:defRPr/>
            </a:pPr>
            <a:r>
              <a:rPr lang="fr-FR" sz="2925" dirty="0">
                <a:solidFill>
                  <a:srgbClr val="FF0000"/>
                </a:solidFill>
                <a:latin typeface="Times New Roman"/>
                <a:cs typeface="Times New Roman"/>
              </a:rPr>
              <a:t> TOTAL PASSIF	       480 183€               440 299 €               </a:t>
            </a:r>
          </a:p>
        </p:txBody>
      </p:sp>
    </p:spTree>
    <p:extLst>
      <p:ext uri="{BB962C8B-B14F-4D97-AF65-F5344CB8AC3E}">
        <p14:creationId xmlns:p14="http://schemas.microsoft.com/office/powerpoint/2010/main" val="2720599762"/>
      </p:ext>
    </p:extLst>
  </p:cSld>
  <p:clrMapOvr>
    <a:masterClrMapping/>
  </p:clrMapOvr>
  <p:transition spd="med">
    <p:wedge/>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950985" y="399159"/>
            <a:ext cx="5483350" cy="486966"/>
          </a:xfrm>
        </p:spPr>
        <p:txBody>
          <a:bodyPr>
            <a:normAutofit fontScale="90000"/>
          </a:bodyPr>
          <a:lstStyle/>
          <a:p>
            <a:pPr eaLnBrk="1" fontAlgn="auto" hangingPunct="1">
              <a:spcAft>
                <a:spcPts val="0"/>
              </a:spcAft>
              <a:defRPr/>
            </a:pPr>
            <a:br>
              <a:rPr lang="fr-FR" b="1" dirty="0">
                <a:solidFill>
                  <a:srgbClr val="073779"/>
                </a:solidFill>
                <a:latin typeface="Times New Roman" pitchFamily="18" charset="0"/>
                <a:cs typeface="Times New Roman" pitchFamily="18" charset="0"/>
              </a:rPr>
            </a:br>
            <a:r>
              <a:rPr lang="fr-FR" sz="3975" b="1" dirty="0">
                <a:solidFill>
                  <a:srgbClr val="073779"/>
                </a:solidFill>
                <a:latin typeface="Times New Roman" pitchFamily="18" charset="0"/>
                <a:cs typeface="Times New Roman" pitchFamily="18" charset="0"/>
              </a:rPr>
              <a:t>COOPTATION</a:t>
            </a:r>
          </a:p>
        </p:txBody>
      </p:sp>
      <p:sp>
        <p:nvSpPr>
          <p:cNvPr id="30723" name="Rectangle 3"/>
          <p:cNvSpPr>
            <a:spLocks noGrp="1" noChangeArrowheads="1"/>
          </p:cNvSpPr>
          <p:nvPr>
            <p:ph sz="quarter" idx="1"/>
          </p:nvPr>
        </p:nvSpPr>
        <p:spPr>
          <a:xfrm>
            <a:off x="1331641" y="1113589"/>
            <a:ext cx="6509147" cy="3630215"/>
          </a:xfrm>
        </p:spPr>
        <p:txBody>
          <a:bodyPr/>
          <a:lstStyle/>
          <a:p>
            <a:pPr marL="0" indent="0">
              <a:buNone/>
            </a:pPr>
            <a:r>
              <a:rPr lang="fr-FR" sz="2700" b="1" dirty="0">
                <a:latin typeface="Times New Roman" pitchFamily="18" charset="0"/>
                <a:cs typeface="Times New Roman" pitchFamily="18" charset="0"/>
              </a:rPr>
              <a:t>Conformément à l’article 12 des statuts, l’assemblée générale entérine la cooptation en tant qu’administratrice pour la durée du mandat restant à courir du membre du Conseil d’administration qu’elle remplace, l’Association suivante : </a:t>
            </a:r>
          </a:p>
          <a:p>
            <a:pPr marL="0" indent="0" algn="just">
              <a:buNone/>
            </a:pPr>
            <a:r>
              <a:rPr lang="fr-FR" sz="2700" b="1" dirty="0">
                <a:solidFill>
                  <a:srgbClr val="C00000"/>
                </a:solidFill>
                <a:latin typeface="Times New Roman" pitchFamily="18" charset="0"/>
                <a:cs typeface="Times New Roman" pitchFamily="18" charset="0"/>
              </a:rPr>
              <a:t>AGAURA représentée par M. Béchir CHEBBAH</a:t>
            </a:r>
            <a:r>
              <a:rPr lang="fr-FR" sz="2400" b="1" dirty="0">
                <a:solidFill>
                  <a:srgbClr val="C00000"/>
                </a:solidFill>
                <a:latin typeface="Times New Roman" pitchFamily="18" charset="0"/>
                <a:cs typeface="Times New Roman" pitchFamily="18" charset="0"/>
              </a:rPr>
              <a:t>	</a:t>
            </a:r>
            <a:r>
              <a:rPr lang="fr-FR" sz="2400" b="1" dirty="0">
                <a:latin typeface="Times New Roman" pitchFamily="18" charset="0"/>
                <a:cs typeface="Times New Roman" pitchFamily="18" charset="0"/>
              </a:rPr>
              <a:t>	</a:t>
            </a:r>
            <a:endParaRPr lang="fr-FR" sz="2400" b="1" dirty="0">
              <a:latin typeface="Times New Roman" pitchFamily="18" charset="0"/>
              <a:cs typeface="Times New Roman" pitchFamily="18" charset="0"/>
              <a:sym typeface="Wingdings" pitchFamily="2" charset="2"/>
            </a:endParaRPr>
          </a:p>
        </p:txBody>
      </p:sp>
      <p:pic>
        <p:nvPicPr>
          <p:cNvPr id="6" name="Image 5"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2221186944"/>
      </p:ext>
    </p:extLst>
  </p:cSld>
  <p:clrMapOvr>
    <a:masterClrMapping/>
  </p:clrMapOvr>
  <p:transition spd="med">
    <p:wedge/>
  </p:transition>
</p:sld>
</file>

<file path=ppt/slides/slide7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07504" y="87474"/>
            <a:ext cx="8856984" cy="4914342"/>
          </a:xfrm>
        </p:spPr>
        <p:txBody>
          <a:bodyPr rtlCol="0">
            <a:normAutofit/>
          </a:bodyPr>
          <a:lstStyle/>
          <a:p>
            <a:pPr marL="85725" indent="0" algn="just" eaLnBrk="1" fontAlgn="auto" hangingPunct="1">
              <a:spcAft>
                <a:spcPts val="0"/>
              </a:spcAft>
              <a:buNone/>
              <a:defRPr/>
            </a:pPr>
            <a:r>
              <a:rPr lang="fr-FR" sz="2700" dirty="0">
                <a:latin typeface="Times New Roman"/>
                <a:cs typeface="Times New Roman"/>
              </a:rPr>
              <a:t>Au 31/12/2017, les fonds propres sont de 344k€. </a:t>
            </a:r>
          </a:p>
          <a:p>
            <a:pPr marL="85725" indent="0" algn="just" eaLnBrk="1" fontAlgn="auto" hangingPunct="1">
              <a:spcAft>
                <a:spcPts val="0"/>
              </a:spcAft>
              <a:buNone/>
              <a:defRPr/>
            </a:pPr>
            <a:r>
              <a:rPr lang="fr-FR" sz="2700" dirty="0">
                <a:latin typeface="Times New Roman"/>
                <a:cs typeface="Times New Roman"/>
              </a:rPr>
              <a:t>De son côté, la trésorerie disponible s’est élevée à 387 k€.</a:t>
            </a:r>
          </a:p>
          <a:p>
            <a:pPr marL="0" indent="0" algn="just" eaLnBrk="1" fontAlgn="auto" hangingPunct="1">
              <a:spcAft>
                <a:spcPts val="0"/>
              </a:spcAft>
              <a:buNone/>
              <a:defRPr/>
            </a:pPr>
            <a:r>
              <a:rPr lang="fr-FR" sz="2700" dirty="0">
                <a:solidFill>
                  <a:srgbClr val="C00000"/>
                </a:solidFill>
                <a:latin typeface="Times New Roman"/>
                <a:cs typeface="Times New Roman"/>
              </a:rPr>
              <a:t>CONCLUSION</a:t>
            </a:r>
          </a:p>
          <a:p>
            <a:pPr marL="0" indent="0" algn="just" eaLnBrk="1" fontAlgn="auto" hangingPunct="1">
              <a:spcAft>
                <a:spcPts val="0"/>
              </a:spcAft>
              <a:buNone/>
              <a:defRPr/>
            </a:pPr>
            <a:r>
              <a:rPr lang="fr-FR" sz="2700" dirty="0">
                <a:latin typeface="Times New Roman"/>
                <a:cs typeface="Times New Roman"/>
              </a:rPr>
              <a:t>Nous espérons que la résolution qui vous sera proposée recevra votre agrément et que vous voudrez bien donner quitus au Conseil d’Administration pour sa gestion au titre de l’exercice clos le 31 décembre 2017.</a:t>
            </a:r>
          </a:p>
          <a:p>
            <a:pPr marL="0" indent="0" eaLnBrk="1" fontAlgn="auto" hangingPunct="1">
              <a:spcAft>
                <a:spcPts val="0"/>
              </a:spcAft>
              <a:buNone/>
              <a:defRPr/>
            </a:pPr>
            <a:r>
              <a:rPr lang="fr-FR" sz="2700" dirty="0">
                <a:latin typeface="Times New Roman"/>
                <a:cs typeface="Times New Roman"/>
              </a:rPr>
              <a:t>Le Trésorier </a:t>
            </a:r>
          </a:p>
          <a:p>
            <a:pPr marL="0" indent="0" eaLnBrk="1" fontAlgn="auto" hangingPunct="1">
              <a:spcAft>
                <a:spcPts val="0"/>
              </a:spcAft>
              <a:buNone/>
              <a:defRPr/>
            </a:pPr>
            <a:r>
              <a:rPr lang="fr-FR" sz="2700" dirty="0">
                <a:latin typeface="Times New Roman"/>
                <a:cs typeface="Times New Roman"/>
              </a:rPr>
              <a:t>Phi TRAN </a:t>
            </a:r>
          </a:p>
        </p:txBody>
      </p:sp>
    </p:spTree>
    <p:extLst>
      <p:ext uri="{BB962C8B-B14F-4D97-AF65-F5344CB8AC3E}">
        <p14:creationId xmlns:p14="http://schemas.microsoft.com/office/powerpoint/2010/main" val="57015071"/>
      </p:ext>
    </p:extLst>
  </p:cSld>
  <p:clrMapOvr>
    <a:masterClrMapping/>
  </p:clrMapOvr>
  <p:transition spd="med">
    <p:wedge/>
  </p:transition>
</p:sld>
</file>

<file path=ppt/slides/slide7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385646" y="249492"/>
            <a:ext cx="6480720" cy="4320480"/>
          </a:xfrm>
          <a:extLst/>
        </p:spPr>
        <p:txBody>
          <a:bodyPr rtlCol="0">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fontAlgn="auto" hangingPunct="1">
              <a:spcAft>
                <a:spcPts val="0"/>
              </a:spcAft>
              <a:buClr>
                <a:schemeClr val="accent1">
                  <a:lumMod val="60000"/>
                  <a:lumOff val="40000"/>
                </a:schemeClr>
              </a:buClr>
              <a:buFont typeface="Wingdings 2" pitchFamily="18" charset="2"/>
              <a:buChar char=""/>
              <a:defRPr/>
            </a:pPr>
            <a:endParaRPr lang="fr-FR" b="1" spc="38"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eaLnBrk="1" fontAlgn="auto" hangingPunct="1">
              <a:spcAft>
                <a:spcPts val="0"/>
              </a:spcAft>
              <a:buClr>
                <a:schemeClr val="accent1">
                  <a:lumMod val="60000"/>
                  <a:lumOff val="40000"/>
                </a:schemeClr>
              </a:buClr>
              <a:buFont typeface="Wingdings 2" pitchFamily="18" charset="2"/>
              <a:buChar char=""/>
              <a:defRPr/>
            </a:pPr>
            <a:endParaRPr lang="fr-FR" b="1" spc="38"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marL="0" indent="0" algn="ctr" eaLnBrk="1" fontAlgn="auto" hangingPunct="1">
              <a:spcAft>
                <a:spcPts val="0"/>
              </a:spcAft>
              <a:buClr>
                <a:schemeClr val="accent1">
                  <a:lumMod val="60000"/>
                  <a:lumOff val="40000"/>
                </a:schemeClr>
              </a:buClr>
              <a:buNone/>
              <a:defRPr/>
            </a:pPr>
            <a:r>
              <a:rPr lang="fr-FR" sz="4500" b="1" spc="38" dirty="0">
                <a:ln w="11430"/>
                <a:solidFill>
                  <a:srgbClr val="800000"/>
                </a:solidFill>
                <a:effectLst>
                  <a:outerShdw blurRad="76200" dist="50800" dir="5400000" algn="tl" rotWithShape="0">
                    <a:srgbClr val="000000">
                      <a:alpha val="65000"/>
                    </a:srgbClr>
                  </a:outerShdw>
                </a:effectLst>
                <a:latin typeface="Times New Roman"/>
                <a:cs typeface="Times New Roman"/>
              </a:rPr>
              <a:t>VOTE </a:t>
            </a:r>
          </a:p>
          <a:p>
            <a:pPr marL="0" indent="0" algn="ctr" eaLnBrk="1" fontAlgn="auto" hangingPunct="1">
              <a:spcAft>
                <a:spcPts val="0"/>
              </a:spcAft>
              <a:buClr>
                <a:schemeClr val="accent1">
                  <a:lumMod val="60000"/>
                  <a:lumOff val="40000"/>
                </a:schemeClr>
              </a:buClr>
              <a:buNone/>
              <a:defRPr/>
            </a:pPr>
            <a:r>
              <a:rPr lang="fr-FR" sz="4500" b="1" spc="38" dirty="0">
                <a:ln w="11430"/>
                <a:solidFill>
                  <a:srgbClr val="800000"/>
                </a:solidFill>
                <a:effectLst>
                  <a:outerShdw blurRad="76200" dist="50800" dir="5400000" algn="tl" rotWithShape="0">
                    <a:srgbClr val="000000">
                      <a:alpha val="65000"/>
                    </a:srgbClr>
                  </a:outerShdw>
                </a:effectLst>
                <a:latin typeface="Times New Roman"/>
                <a:cs typeface="Times New Roman"/>
              </a:rPr>
              <a:t>DES RÉSOLUTIONS </a:t>
            </a:r>
          </a:p>
          <a:p>
            <a:pPr marL="0" indent="0" algn="ctr" eaLnBrk="1" fontAlgn="auto" hangingPunct="1">
              <a:spcAft>
                <a:spcPts val="0"/>
              </a:spcAft>
              <a:buClr>
                <a:schemeClr val="accent1">
                  <a:lumMod val="60000"/>
                  <a:lumOff val="40000"/>
                </a:schemeClr>
              </a:buClr>
              <a:buNone/>
              <a:defRPr/>
            </a:pPr>
            <a:r>
              <a:rPr lang="fr-FR" sz="4500" b="1" spc="38" dirty="0">
                <a:ln w="11430"/>
                <a:solidFill>
                  <a:srgbClr val="800000"/>
                </a:solidFill>
                <a:effectLst>
                  <a:outerShdw blurRad="76200" dist="50800" dir="5400000" algn="tl" rotWithShape="0">
                    <a:srgbClr val="000000">
                      <a:alpha val="65000"/>
                    </a:srgbClr>
                  </a:outerShdw>
                </a:effectLst>
                <a:latin typeface="Times New Roman"/>
                <a:cs typeface="Times New Roman"/>
              </a:rPr>
              <a:t>Assemblée Générale Ordinaire</a:t>
            </a:r>
          </a:p>
        </p:txBody>
      </p:sp>
    </p:spTree>
    <p:extLst>
      <p:ext uri="{BB962C8B-B14F-4D97-AF65-F5344CB8AC3E}">
        <p14:creationId xmlns:p14="http://schemas.microsoft.com/office/powerpoint/2010/main" val="3088901511"/>
      </p:ext>
    </p:extLst>
  </p:cSld>
  <p:clrMapOvr>
    <a:masterClrMapping/>
  </p:clrMapOvr>
  <p:transition spd="med">
    <p:wedge/>
  </p:transition>
</p:sld>
</file>

<file path=ppt/slides/slide7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15362" name="Espace réservé du contenu 2"/>
          <p:cNvSpPr>
            <a:spLocks noGrp="1"/>
          </p:cNvSpPr>
          <p:nvPr>
            <p:ph sz="quarter" idx="1"/>
          </p:nvPr>
        </p:nvSpPr>
        <p:spPr>
          <a:xfrm>
            <a:off x="1385647" y="249492"/>
            <a:ext cx="6427235" cy="4807093"/>
          </a:xfrm>
        </p:spPr>
        <p:txBody>
          <a:bodyPr rtlCol="0">
            <a:normAutofit fontScale="92500" lnSpcReduction="20000"/>
          </a:bodyPr>
          <a:lstStyle/>
          <a:p>
            <a:pPr marL="0" indent="0" algn="just" eaLnBrk="1" fontAlgn="auto" hangingPunct="1">
              <a:spcAft>
                <a:spcPts val="0"/>
              </a:spcAft>
              <a:buClr>
                <a:schemeClr val="accent1">
                  <a:lumMod val="60000"/>
                  <a:lumOff val="40000"/>
                </a:schemeClr>
              </a:buClr>
              <a:buNone/>
              <a:defRPr/>
            </a:pPr>
            <a:r>
              <a:rPr lang="fr-FR" sz="2925" u="sng" dirty="0">
                <a:solidFill>
                  <a:srgbClr val="800000"/>
                </a:solidFill>
                <a:latin typeface="Times New Roman"/>
                <a:cs typeface="Times New Roman"/>
              </a:rPr>
              <a:t>PREMIERE RESOLUTION</a:t>
            </a:r>
          </a:p>
          <a:p>
            <a:pPr algn="just" eaLnBrk="1" fontAlgn="auto" hangingPunct="1">
              <a:spcAft>
                <a:spcPts val="0"/>
              </a:spcAft>
              <a:buClr>
                <a:schemeClr val="accent1">
                  <a:lumMod val="60000"/>
                  <a:lumOff val="40000"/>
                </a:schemeClr>
              </a:buClr>
              <a:buFont typeface="Wingdings 2" pitchFamily="18" charset="2"/>
              <a:buChar char=""/>
              <a:defRPr/>
            </a:pPr>
            <a:endParaRPr lang="fr-FR" sz="2925" dirty="0">
              <a:solidFill>
                <a:srgbClr val="000000"/>
              </a:solidFill>
              <a:latin typeface="Times New Roman"/>
              <a:cs typeface="Times New Roman"/>
            </a:endParaRPr>
          </a:p>
          <a:p>
            <a:pPr algn="just" eaLnBrk="1" fontAlgn="auto" hangingPunct="1">
              <a:spcAft>
                <a:spcPts val="0"/>
              </a:spcAft>
              <a:buClr>
                <a:schemeClr val="accent1">
                  <a:lumMod val="60000"/>
                  <a:lumOff val="40000"/>
                </a:schemeClr>
              </a:buClr>
              <a:buFont typeface="Wingdings 2" pitchFamily="18" charset="2"/>
              <a:buChar char=""/>
              <a:defRPr/>
            </a:pPr>
            <a:r>
              <a:rPr lang="fr-FR" sz="2925" dirty="0">
                <a:solidFill>
                  <a:srgbClr val="000000"/>
                </a:solidFill>
                <a:latin typeface="Times New Roman"/>
                <a:cs typeface="Times New Roman"/>
              </a:rPr>
              <a:t>L’assemblée générale, après avoir entendu la lecture du rapport d’activité du Conseil d’administration, la lecture du rapport financier  et pris connaissance des comptes et du bilan de l’exercice clos le 31 décembre 2017, les approuve tels qu’ils lui sont présentés et donne au Conseil d’administration quitus pour sa gestion au titre de l’exercice clos le 31 décembre 2017.</a:t>
            </a:r>
          </a:p>
          <a:p>
            <a:pPr algn="just" eaLnBrk="1" fontAlgn="auto" hangingPunct="1">
              <a:spcAft>
                <a:spcPts val="0"/>
              </a:spcAft>
              <a:buClr>
                <a:schemeClr val="accent1">
                  <a:lumMod val="60000"/>
                  <a:lumOff val="40000"/>
                </a:schemeClr>
              </a:buClr>
              <a:buFont typeface="Wingdings 2" pitchFamily="18" charset="2"/>
              <a:buChar char=""/>
              <a:defRPr/>
            </a:pPr>
            <a:r>
              <a:rPr lang="fr-FR" sz="2700" dirty="0">
                <a:solidFill>
                  <a:srgbClr val="000000"/>
                </a:solidFill>
                <a:cs typeface="Times New Roman" charset="0"/>
              </a:rPr>
              <a:t>  </a:t>
            </a:r>
          </a:p>
        </p:txBody>
      </p:sp>
    </p:spTree>
    <p:extLst>
      <p:ext uri="{BB962C8B-B14F-4D97-AF65-F5344CB8AC3E}">
        <p14:creationId xmlns:p14="http://schemas.microsoft.com/office/powerpoint/2010/main" val="308597507"/>
      </p:ext>
    </p:extLst>
  </p:cSld>
  <p:clrMapOvr>
    <a:masterClrMapping/>
  </p:clrMapOvr>
  <p:transition spd="med">
    <p:wedge/>
  </p:transition>
</p:sld>
</file>

<file path=ppt/slides/slide7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3970" name="Espace réservé du contenu 2"/>
          <p:cNvSpPr>
            <a:spLocks noGrp="1"/>
          </p:cNvSpPr>
          <p:nvPr>
            <p:ph sz="quarter" idx="1"/>
          </p:nvPr>
        </p:nvSpPr>
        <p:spPr>
          <a:xfrm>
            <a:off x="251520" y="249492"/>
            <a:ext cx="8856984" cy="4894008"/>
          </a:xfrm>
        </p:spPr>
        <p:txBody>
          <a:bodyPr/>
          <a:lstStyle/>
          <a:p>
            <a:pPr eaLnBrk="1" hangingPunct="1">
              <a:lnSpc>
                <a:spcPct val="90000"/>
              </a:lnSpc>
              <a:buFont typeface="Arial" charset="0"/>
              <a:buNone/>
            </a:pPr>
            <a:r>
              <a:rPr lang="fr-FR" sz="3000" u="sng" dirty="0">
                <a:solidFill>
                  <a:srgbClr val="800000"/>
                </a:solidFill>
                <a:latin typeface="Calibri" charset="0"/>
                <a:cs typeface="Times New Roman" charset="0"/>
              </a:rPr>
              <a:t>DEUXIEME RESOLUTION</a:t>
            </a:r>
            <a:endParaRPr lang="fr-FR" sz="3000" dirty="0">
              <a:solidFill>
                <a:srgbClr val="800000"/>
              </a:solidFill>
              <a:latin typeface="Calibri" charset="0"/>
              <a:cs typeface="Times New Roman" charset="0"/>
            </a:endParaRPr>
          </a:p>
          <a:p>
            <a:pPr eaLnBrk="1" hangingPunct="1">
              <a:buFont typeface="Arial" charset="0"/>
              <a:buNone/>
            </a:pPr>
            <a:endParaRPr lang="fr-FR" dirty="0">
              <a:latin typeface="Calibri" charset="0"/>
              <a:cs typeface="Times New Roman" charset="0"/>
            </a:endParaRPr>
          </a:p>
          <a:p>
            <a:pPr algn="just" eaLnBrk="1" hangingPunct="1">
              <a:buFont typeface="Arial" charset="0"/>
              <a:buNone/>
            </a:pPr>
            <a:r>
              <a:rPr lang="fr-FR" sz="3600" dirty="0">
                <a:cs typeface="Times New Roman" panose="02020603050405020304" pitchFamily="18" charset="0"/>
              </a:rPr>
              <a:t>L’assemblée générale décide d’affecter le résultat bénéficiaire de 176,98 euros au compte « Report à nouveau ».</a:t>
            </a:r>
          </a:p>
          <a:p>
            <a:pPr algn="just" eaLnBrk="1" hangingPunct="1">
              <a:buFont typeface="Arial" charset="0"/>
              <a:buNone/>
            </a:pPr>
            <a:endParaRPr lang="fr-FR" sz="3000" dirty="0">
              <a:latin typeface="Calibri" charset="0"/>
              <a:cs typeface="Times New Roman" charset="0"/>
            </a:endParaRPr>
          </a:p>
        </p:txBody>
      </p:sp>
    </p:spTree>
    <p:extLst>
      <p:ext uri="{BB962C8B-B14F-4D97-AF65-F5344CB8AC3E}">
        <p14:creationId xmlns:p14="http://schemas.microsoft.com/office/powerpoint/2010/main" val="932628553"/>
      </p:ext>
    </p:extLst>
  </p:cSld>
  <p:clrMapOvr>
    <a:masterClrMapping/>
  </p:clrMapOvr>
  <p:transition spd="med">
    <p:wedge/>
  </p:transition>
</p:sld>
</file>

<file path=ppt/slides/slide7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70658" name="Espace réservé du contenu 2"/>
          <p:cNvSpPr>
            <a:spLocks noGrp="1"/>
          </p:cNvSpPr>
          <p:nvPr>
            <p:ph sz="quarter" idx="1"/>
          </p:nvPr>
        </p:nvSpPr>
        <p:spPr>
          <a:xfrm>
            <a:off x="251520" y="411510"/>
            <a:ext cx="8892480" cy="5074028"/>
          </a:xfrm>
        </p:spPr>
        <p:txBody>
          <a:bodyPr rtlCol="0">
            <a:normAutofit fontScale="32500" lnSpcReduction="20000"/>
          </a:bodyPr>
          <a:lstStyle/>
          <a:p>
            <a:pPr eaLnBrk="1" fontAlgn="auto" hangingPunct="1">
              <a:lnSpc>
                <a:spcPct val="90000"/>
              </a:lnSpc>
              <a:spcAft>
                <a:spcPts val="0"/>
              </a:spcAft>
              <a:buNone/>
              <a:defRPr/>
            </a:pPr>
            <a:r>
              <a:rPr lang="fr-FR" sz="3150" dirty="0">
                <a:solidFill>
                  <a:srgbClr val="800000"/>
                </a:solidFill>
                <a:latin typeface="Times New Roman"/>
                <a:cs typeface="Times New Roman"/>
              </a:rPr>
              <a:t> </a:t>
            </a:r>
            <a:r>
              <a:rPr lang="fr-FR" sz="8600" u="sng" dirty="0">
                <a:solidFill>
                  <a:srgbClr val="800000"/>
                </a:solidFill>
                <a:latin typeface="Times New Roman"/>
                <a:cs typeface="Times New Roman"/>
              </a:rPr>
              <a:t>TROISIEME RESOLUTION</a:t>
            </a:r>
          </a:p>
          <a:p>
            <a:pPr marL="0" indent="0">
              <a:buNone/>
            </a:pPr>
            <a:endParaRPr lang="fr-FR" sz="8600" dirty="0"/>
          </a:p>
          <a:p>
            <a:pPr marL="0" indent="0" algn="just">
              <a:buNone/>
            </a:pPr>
            <a:r>
              <a:rPr lang="fr-FR" sz="9600" dirty="0"/>
              <a:t>L’assemblée générale décide que l’effectif adhérent des OGA membres de l’UNASA à prendre en compte pour le calcul de la cotisation annuelle et du forfait documentation est défini comme suit :</a:t>
            </a:r>
          </a:p>
          <a:p>
            <a:pPr marL="0" indent="0" algn="just">
              <a:buNone/>
            </a:pPr>
            <a:r>
              <a:rPr lang="fr-FR" sz="9600" dirty="0"/>
              <a:t> </a:t>
            </a:r>
          </a:p>
          <a:p>
            <a:pPr marL="0" lvl="0" indent="0" algn="just">
              <a:buNone/>
            </a:pPr>
            <a:r>
              <a:rPr lang="fr-FR" sz="9600" dirty="0"/>
              <a:t>-Pour les AGA ayant exclusivement un agrément BNC l’ensemble des adhérents.</a:t>
            </a:r>
          </a:p>
          <a:p>
            <a:pPr marL="0" lvl="0" indent="0" algn="just">
              <a:buNone/>
            </a:pPr>
            <a:endParaRPr lang="fr-FR" sz="3150" dirty="0">
              <a:solidFill>
                <a:srgbClr val="800000"/>
              </a:solidFill>
              <a:latin typeface="Times New Roman"/>
              <a:cs typeface="Times New Roman"/>
            </a:endParaRPr>
          </a:p>
          <a:p>
            <a:pPr algn="just" eaLnBrk="1" fontAlgn="auto" hangingPunct="1">
              <a:spcAft>
                <a:spcPts val="0"/>
              </a:spcAft>
              <a:buNone/>
              <a:defRPr/>
            </a:pPr>
            <a:r>
              <a:rPr lang="fr-FR" sz="3150" dirty="0">
                <a:cs typeface="Times New Roman" charset="0"/>
              </a:rPr>
              <a:t> </a:t>
            </a:r>
            <a:endParaRPr lang="fr-FR" sz="2625" dirty="0">
              <a:latin typeface="Times New Roman"/>
              <a:cs typeface="Times New Roman"/>
            </a:endParaRPr>
          </a:p>
          <a:p>
            <a:pPr algn="just" eaLnBrk="1" fontAlgn="auto" hangingPunct="1">
              <a:spcAft>
                <a:spcPts val="0"/>
              </a:spcAft>
              <a:buNone/>
              <a:defRPr/>
            </a:pPr>
            <a:r>
              <a:rPr lang="fr-FR" sz="2625" dirty="0">
                <a:latin typeface="Times New Roman"/>
                <a:cs typeface="Times New Roman"/>
              </a:rPr>
              <a:t>  </a:t>
            </a:r>
          </a:p>
          <a:p>
            <a:pPr eaLnBrk="1" fontAlgn="auto" hangingPunct="1">
              <a:spcAft>
                <a:spcPts val="0"/>
              </a:spcAft>
              <a:buNone/>
              <a:defRPr/>
            </a:pPr>
            <a:r>
              <a:rPr lang="fr-FR" sz="2625" dirty="0"/>
              <a:t> </a:t>
            </a:r>
          </a:p>
        </p:txBody>
      </p:sp>
    </p:spTree>
    <p:extLst>
      <p:ext uri="{BB962C8B-B14F-4D97-AF65-F5344CB8AC3E}">
        <p14:creationId xmlns:p14="http://schemas.microsoft.com/office/powerpoint/2010/main" val="2870589164"/>
      </p:ext>
    </p:extLst>
  </p:cSld>
  <p:clrMapOvr>
    <a:masterClrMapping/>
  </p:clrMapOvr>
  <p:transition spd="med">
    <p:wedge/>
  </p:transition>
</p:sld>
</file>

<file path=ppt/slides/slide7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70658" name="Espace réservé du contenu 2"/>
          <p:cNvSpPr>
            <a:spLocks noGrp="1"/>
          </p:cNvSpPr>
          <p:nvPr>
            <p:ph sz="quarter" idx="1"/>
          </p:nvPr>
        </p:nvSpPr>
        <p:spPr>
          <a:xfrm>
            <a:off x="107504" y="411510"/>
            <a:ext cx="9036496" cy="5074028"/>
          </a:xfrm>
        </p:spPr>
        <p:txBody>
          <a:bodyPr rtlCol="0">
            <a:normAutofit fontScale="32500" lnSpcReduction="20000"/>
          </a:bodyPr>
          <a:lstStyle/>
          <a:p>
            <a:pPr eaLnBrk="1" fontAlgn="auto" hangingPunct="1">
              <a:lnSpc>
                <a:spcPct val="90000"/>
              </a:lnSpc>
              <a:spcAft>
                <a:spcPts val="0"/>
              </a:spcAft>
              <a:buNone/>
              <a:defRPr/>
            </a:pPr>
            <a:r>
              <a:rPr lang="fr-FR" sz="3150" dirty="0">
                <a:solidFill>
                  <a:srgbClr val="800000"/>
                </a:solidFill>
                <a:latin typeface="Times New Roman"/>
                <a:cs typeface="Times New Roman"/>
              </a:rPr>
              <a:t> </a:t>
            </a:r>
            <a:r>
              <a:rPr lang="fr-FR" sz="8600" u="sng" dirty="0">
                <a:solidFill>
                  <a:srgbClr val="800000"/>
                </a:solidFill>
                <a:latin typeface="Times New Roman"/>
                <a:cs typeface="Times New Roman"/>
              </a:rPr>
              <a:t>TROISIEME RESOLUTION </a:t>
            </a:r>
          </a:p>
          <a:p>
            <a:pPr marL="0" indent="0">
              <a:buNone/>
            </a:pPr>
            <a:endParaRPr lang="fr-FR" sz="8600" dirty="0"/>
          </a:p>
          <a:p>
            <a:pPr marL="0" lvl="0" indent="0" algn="just">
              <a:buNone/>
            </a:pPr>
            <a:r>
              <a:rPr lang="fr-FR" sz="9600" dirty="0"/>
              <a:t>-Pour les OMGA adhérents à une autre fédération d’OGA reconnue par l’UNASA, uniquement l’ensemble des adhérents relevant de la catégorie des BNC.</a:t>
            </a:r>
          </a:p>
          <a:p>
            <a:pPr marL="0" lvl="0" indent="0" algn="just">
              <a:buNone/>
            </a:pPr>
            <a:r>
              <a:rPr lang="fr-FR" sz="9600" dirty="0"/>
              <a:t>-Pour les OMGA non adhérents à une autre fédération d’OGA, l’ensemble des adhérents relevant des catégories BNC et BIC.</a:t>
            </a:r>
          </a:p>
          <a:p>
            <a:endParaRPr lang="fr-FR" sz="4000" dirty="0"/>
          </a:p>
          <a:p>
            <a:pPr eaLnBrk="1" fontAlgn="auto" hangingPunct="1">
              <a:lnSpc>
                <a:spcPct val="90000"/>
              </a:lnSpc>
              <a:spcAft>
                <a:spcPts val="0"/>
              </a:spcAft>
              <a:buNone/>
              <a:defRPr/>
            </a:pPr>
            <a:endParaRPr lang="fr-FR" sz="3150" dirty="0">
              <a:solidFill>
                <a:srgbClr val="800000"/>
              </a:solidFill>
              <a:latin typeface="Times New Roman"/>
              <a:cs typeface="Times New Roman"/>
            </a:endParaRPr>
          </a:p>
          <a:p>
            <a:pPr eaLnBrk="1" fontAlgn="auto" hangingPunct="1">
              <a:spcAft>
                <a:spcPts val="0"/>
              </a:spcAft>
              <a:buNone/>
              <a:defRPr/>
            </a:pPr>
            <a:r>
              <a:rPr lang="fr-FR" sz="3150" dirty="0">
                <a:cs typeface="Times New Roman" charset="0"/>
              </a:rPr>
              <a:t> </a:t>
            </a:r>
            <a:endParaRPr lang="fr-FR" sz="2625" dirty="0">
              <a:latin typeface="Times New Roman"/>
              <a:cs typeface="Times New Roman"/>
            </a:endParaRPr>
          </a:p>
          <a:p>
            <a:pPr algn="just" eaLnBrk="1" fontAlgn="auto" hangingPunct="1">
              <a:spcAft>
                <a:spcPts val="0"/>
              </a:spcAft>
              <a:buNone/>
              <a:defRPr/>
            </a:pPr>
            <a:r>
              <a:rPr lang="fr-FR" sz="2625" dirty="0">
                <a:latin typeface="Times New Roman"/>
                <a:cs typeface="Times New Roman"/>
              </a:rPr>
              <a:t>  </a:t>
            </a:r>
          </a:p>
          <a:p>
            <a:pPr eaLnBrk="1" fontAlgn="auto" hangingPunct="1">
              <a:spcAft>
                <a:spcPts val="0"/>
              </a:spcAft>
              <a:buNone/>
              <a:defRPr/>
            </a:pPr>
            <a:r>
              <a:rPr lang="fr-FR" sz="2625" dirty="0"/>
              <a:t> </a:t>
            </a:r>
          </a:p>
        </p:txBody>
      </p:sp>
    </p:spTree>
    <p:extLst>
      <p:ext uri="{BB962C8B-B14F-4D97-AF65-F5344CB8AC3E}">
        <p14:creationId xmlns:p14="http://schemas.microsoft.com/office/powerpoint/2010/main" val="3359587632"/>
      </p:ext>
    </p:extLst>
  </p:cSld>
  <p:clrMapOvr>
    <a:masterClrMapping/>
  </p:clrMapOvr>
  <p:transition spd="med">
    <p:wedge/>
  </p:transition>
</p:sld>
</file>

<file path=ppt/slides/slide7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8065" name="Espace réservé du contenu 2"/>
          <p:cNvSpPr>
            <a:spLocks noGrp="1"/>
          </p:cNvSpPr>
          <p:nvPr>
            <p:ph sz="quarter" idx="1"/>
          </p:nvPr>
        </p:nvSpPr>
        <p:spPr>
          <a:xfrm>
            <a:off x="179512" y="86916"/>
            <a:ext cx="7821488" cy="5056584"/>
          </a:xfrm>
        </p:spPr>
        <p:txBody>
          <a:bodyPr/>
          <a:lstStyle/>
          <a:p>
            <a:pPr marL="0" indent="0" eaLnBrk="1" hangingPunct="1">
              <a:lnSpc>
                <a:spcPct val="90000"/>
              </a:lnSpc>
              <a:buNone/>
            </a:pPr>
            <a:r>
              <a:rPr lang="fr-FR" sz="2800" u="sng" dirty="0">
                <a:solidFill>
                  <a:srgbClr val="800000"/>
                </a:solidFill>
                <a:latin typeface="Times New Roman"/>
                <a:cs typeface="Times New Roman"/>
              </a:rPr>
              <a:t>QUATRIEME RESOLUTION </a:t>
            </a:r>
          </a:p>
        </p:txBody>
      </p:sp>
      <p:sp>
        <p:nvSpPr>
          <p:cNvPr id="3" name="Rectangle 2"/>
          <p:cNvSpPr/>
          <p:nvPr/>
        </p:nvSpPr>
        <p:spPr>
          <a:xfrm>
            <a:off x="179512" y="1203598"/>
            <a:ext cx="8568952" cy="2723823"/>
          </a:xfrm>
          <a:prstGeom prst="rect">
            <a:avLst/>
          </a:prstGeom>
        </p:spPr>
        <p:txBody>
          <a:bodyPr wrap="square">
            <a:spAutoFit/>
          </a:bodyPr>
          <a:lstStyle/>
          <a:p>
            <a:pPr algn="just" hangingPunct="0">
              <a:defRPr/>
            </a:pPr>
            <a:endParaRPr lang="fr-FR" sz="2250" dirty="0">
              <a:latin typeface="Times New Roman"/>
              <a:cs typeface="Times New Roman"/>
            </a:endParaRPr>
          </a:p>
          <a:p>
            <a:pPr algn="just" hangingPunct="0">
              <a:defRPr/>
            </a:pPr>
            <a:endParaRPr lang="fr-FR" sz="2250" dirty="0">
              <a:latin typeface="Times New Roman"/>
              <a:cs typeface="Times New Roman"/>
            </a:endParaRPr>
          </a:p>
          <a:p>
            <a:pPr algn="just" hangingPunct="0">
              <a:defRPr/>
            </a:pPr>
            <a:r>
              <a:rPr lang="x-none" sz="2250" b="1" dirty="0">
                <a:latin typeface="Times New Roman"/>
                <a:cs typeface="Times New Roman"/>
              </a:rPr>
              <a:t> </a:t>
            </a:r>
            <a:endParaRPr lang="fr-FR" sz="2250" b="1" dirty="0">
              <a:latin typeface="Times New Roman"/>
              <a:cs typeface="Times New Roman"/>
            </a:endParaRPr>
          </a:p>
          <a:p>
            <a:pPr hangingPunct="0">
              <a:defRPr/>
            </a:pPr>
            <a:r>
              <a:rPr lang="fr-FR" sz="2250" dirty="0">
                <a:latin typeface="Times New Roman"/>
                <a:cs typeface="Times New Roman"/>
              </a:rPr>
              <a:t> </a:t>
            </a:r>
          </a:p>
          <a:p>
            <a:pPr hangingPunct="0">
              <a:defRPr/>
            </a:pPr>
            <a:endParaRPr lang="fr-FR" sz="2700" dirty="0">
              <a:latin typeface="Times New Roman"/>
              <a:cs typeface="Times New Roman"/>
            </a:endParaRPr>
          </a:p>
          <a:p>
            <a:pPr hangingPunct="0">
              <a:defRPr/>
            </a:pPr>
            <a:endParaRPr lang="fr-FR" sz="2700" dirty="0"/>
          </a:p>
          <a:p>
            <a:pPr hangingPunct="0">
              <a:defRPr/>
            </a:pPr>
            <a:endParaRPr lang="fr-FR" sz="2700" dirty="0"/>
          </a:p>
        </p:txBody>
      </p:sp>
      <p:sp>
        <p:nvSpPr>
          <p:cNvPr id="2" name="Rectangle 1">
            <a:extLst>
              <a:ext uri="{FF2B5EF4-FFF2-40B4-BE49-F238E27FC236}">
                <a16:creationId xmlns:a16="http://schemas.microsoft.com/office/drawing/2014/main" id="{0BBBB597-4E61-AD4E-BB7C-C7C8571E1376}"/>
              </a:ext>
            </a:extLst>
          </p:cNvPr>
          <p:cNvSpPr/>
          <p:nvPr/>
        </p:nvSpPr>
        <p:spPr>
          <a:xfrm>
            <a:off x="179512" y="987574"/>
            <a:ext cx="8784976" cy="3785652"/>
          </a:xfrm>
          <a:prstGeom prst="rect">
            <a:avLst/>
          </a:prstGeom>
        </p:spPr>
        <p:txBody>
          <a:bodyPr wrap="square">
            <a:spAutoFit/>
          </a:bodyPr>
          <a:lstStyle/>
          <a:p>
            <a:pPr algn="just" hangingPunct="0">
              <a:spcAft>
                <a:spcPts val="0"/>
              </a:spcAft>
            </a:pPr>
            <a:r>
              <a:rPr lang="fr-FR" dirty="0">
                <a:ea typeface="Times New Roman" panose="02020603050405020304" pitchFamily="18" charset="0"/>
                <a:cs typeface="Times New Roman" panose="02020603050405020304" pitchFamily="18" charset="0"/>
              </a:rPr>
              <a:t>L’assemblée générale maintient pour l’année 2019 le montant de la cotisation annuelle à 2 (deux) euros par adhérent, tel que défini par la troisième résolution, de chaque OGA et OMGA membre de l’UNASA.</a:t>
            </a:r>
            <a:r>
              <a:rPr lang="fr-FR" dirty="0">
                <a:solidFill>
                  <a:srgbClr val="FF0000"/>
                </a:solidFill>
                <a:ea typeface="Times New Roman" panose="02020603050405020304" pitchFamily="18" charset="0"/>
                <a:cs typeface="Times New Roman" panose="02020603050405020304" pitchFamily="18" charset="0"/>
              </a:rPr>
              <a:t> </a:t>
            </a:r>
            <a:endParaRPr lang="fr-FR" sz="1600" dirty="0">
              <a:ea typeface="Times New Roman" panose="02020603050405020304" pitchFamily="18" charset="0"/>
              <a:cs typeface="Times New Roman" panose="02020603050405020304" pitchFamily="18" charset="0"/>
            </a:endParaRPr>
          </a:p>
          <a:p>
            <a:pPr algn="just" hangingPunct="0">
              <a:spcAft>
                <a:spcPts val="0"/>
              </a:spcAft>
            </a:pPr>
            <a:r>
              <a:rPr lang="fr-FR" dirty="0">
                <a:ea typeface="Times New Roman" panose="02020603050405020304" pitchFamily="18" charset="0"/>
                <a:cs typeface="Times New Roman" panose="02020603050405020304" pitchFamily="18" charset="0"/>
              </a:rPr>
              <a:t> </a:t>
            </a:r>
            <a:endParaRPr lang="fr-FR" sz="1600" dirty="0">
              <a:ea typeface="Times New Roman" panose="02020603050405020304" pitchFamily="18" charset="0"/>
              <a:cs typeface="Times New Roman" panose="02020603050405020304" pitchFamily="18" charset="0"/>
            </a:endParaRPr>
          </a:p>
          <a:p>
            <a:pPr algn="just" hangingPunct="0">
              <a:spcAft>
                <a:spcPts val="0"/>
              </a:spcAft>
            </a:pPr>
            <a:r>
              <a:rPr lang="fr-FR" dirty="0">
                <a:ea typeface="Times New Roman" panose="02020603050405020304" pitchFamily="18" charset="0"/>
                <a:cs typeface="Times New Roman" panose="02020603050405020304" pitchFamily="18" charset="0"/>
              </a:rPr>
              <a:t>Le montant de la cotisation de 2019 est plafonné à 9 000 (neuf mille) euros par organisme.</a:t>
            </a:r>
            <a:endParaRPr lang="fr-FR" sz="1600" dirty="0">
              <a:ea typeface="Times New Roman" panose="02020603050405020304" pitchFamily="18" charset="0"/>
              <a:cs typeface="Times New Roman" panose="02020603050405020304" pitchFamily="18" charset="0"/>
            </a:endParaRPr>
          </a:p>
          <a:p>
            <a:pPr algn="just" hangingPunct="0">
              <a:spcAft>
                <a:spcPts val="0"/>
              </a:spcAft>
            </a:pPr>
            <a:r>
              <a:rPr lang="fr-FR" dirty="0">
                <a:ea typeface="Times New Roman" panose="02020603050405020304" pitchFamily="18" charset="0"/>
                <a:cs typeface="Times New Roman" panose="02020603050405020304" pitchFamily="18" charset="0"/>
              </a:rPr>
              <a:t> </a:t>
            </a:r>
            <a:endParaRPr lang="fr-FR" sz="1600" dirty="0">
              <a:ea typeface="Times New Roman" panose="02020603050405020304" pitchFamily="18" charset="0"/>
              <a:cs typeface="Times New Roman" panose="02020603050405020304" pitchFamily="18" charset="0"/>
            </a:endParaRPr>
          </a:p>
          <a:p>
            <a:pPr algn="just" hangingPunct="0">
              <a:spcAft>
                <a:spcPts val="0"/>
              </a:spcAft>
            </a:pPr>
            <a:r>
              <a:rPr lang="fr-FR" dirty="0">
                <a:ea typeface="Times New Roman" panose="02020603050405020304" pitchFamily="18" charset="0"/>
                <a:cs typeface="Times New Roman" panose="02020603050405020304" pitchFamily="18" charset="0"/>
              </a:rPr>
              <a:t>Un appel de cotisation provisoire est effectué en janvier 2019 sur la base de l’effectif adhérent de </a:t>
            </a:r>
            <a:r>
              <a:rPr lang="fr-FR" dirty="0">
                <a:solidFill>
                  <a:srgbClr val="404040"/>
                </a:solidFill>
                <a:ea typeface="Times New Roman" panose="02020603050405020304" pitchFamily="18" charset="0"/>
                <a:cs typeface="Times New Roman" panose="02020603050405020304" pitchFamily="18" charset="0"/>
              </a:rPr>
              <a:t>chaque OGA ou OMGA au 31</a:t>
            </a:r>
            <a:r>
              <a:rPr lang="fr-FR" dirty="0">
                <a:ea typeface="Times New Roman" panose="02020603050405020304" pitchFamily="18" charset="0"/>
                <a:cs typeface="Times New Roman" panose="02020603050405020304" pitchFamily="18" charset="0"/>
              </a:rPr>
              <a:t> mai 2018. </a:t>
            </a:r>
            <a:endParaRPr lang="fr-FR" sz="16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0924043"/>
      </p:ext>
    </p:extLst>
  </p:cSld>
  <p:clrMapOvr>
    <a:masterClrMapping/>
  </p:clrMapOvr>
  <p:transition spd="med">
    <p:wedge/>
  </p:transition>
</p:sld>
</file>

<file path=ppt/slides/slide7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8065" name="Espace réservé du contenu 2"/>
          <p:cNvSpPr>
            <a:spLocks noGrp="1"/>
          </p:cNvSpPr>
          <p:nvPr>
            <p:ph sz="quarter" idx="1"/>
          </p:nvPr>
        </p:nvSpPr>
        <p:spPr>
          <a:xfrm>
            <a:off x="179512" y="86916"/>
            <a:ext cx="8856984" cy="5056584"/>
          </a:xfrm>
        </p:spPr>
        <p:txBody>
          <a:bodyPr/>
          <a:lstStyle/>
          <a:p>
            <a:pPr marL="0" indent="0" eaLnBrk="1" hangingPunct="1">
              <a:lnSpc>
                <a:spcPct val="90000"/>
              </a:lnSpc>
              <a:buNone/>
            </a:pPr>
            <a:r>
              <a:rPr lang="fr-FR" sz="2700" dirty="0">
                <a:solidFill>
                  <a:srgbClr val="800000"/>
                </a:solidFill>
                <a:latin typeface="Times New Roman"/>
                <a:cs typeface="Times New Roman"/>
              </a:rPr>
              <a:t> </a:t>
            </a:r>
            <a:r>
              <a:rPr lang="fr-FR" sz="2800" u="sng" dirty="0">
                <a:solidFill>
                  <a:srgbClr val="800000"/>
                </a:solidFill>
                <a:latin typeface="Times New Roman"/>
                <a:cs typeface="Times New Roman"/>
              </a:rPr>
              <a:t>QUATRIEME RESOLUTION (suite) </a:t>
            </a:r>
          </a:p>
        </p:txBody>
      </p:sp>
      <p:sp>
        <p:nvSpPr>
          <p:cNvPr id="3" name="Rectangle 2"/>
          <p:cNvSpPr/>
          <p:nvPr/>
        </p:nvSpPr>
        <p:spPr>
          <a:xfrm>
            <a:off x="179512" y="1203598"/>
            <a:ext cx="8568952" cy="2723823"/>
          </a:xfrm>
          <a:prstGeom prst="rect">
            <a:avLst/>
          </a:prstGeom>
        </p:spPr>
        <p:txBody>
          <a:bodyPr wrap="square">
            <a:spAutoFit/>
          </a:bodyPr>
          <a:lstStyle/>
          <a:p>
            <a:pPr algn="just" hangingPunct="0">
              <a:defRPr/>
            </a:pPr>
            <a:endParaRPr lang="fr-FR" sz="2250" dirty="0">
              <a:latin typeface="Times New Roman"/>
              <a:cs typeface="Times New Roman"/>
            </a:endParaRPr>
          </a:p>
          <a:p>
            <a:pPr algn="just" hangingPunct="0">
              <a:defRPr/>
            </a:pPr>
            <a:endParaRPr lang="fr-FR" sz="2250" dirty="0">
              <a:latin typeface="Times New Roman"/>
              <a:cs typeface="Times New Roman"/>
            </a:endParaRPr>
          </a:p>
          <a:p>
            <a:pPr algn="just" hangingPunct="0">
              <a:defRPr/>
            </a:pPr>
            <a:r>
              <a:rPr lang="x-none" sz="2250" b="1" dirty="0">
                <a:latin typeface="Times New Roman"/>
                <a:cs typeface="Times New Roman"/>
              </a:rPr>
              <a:t> </a:t>
            </a:r>
            <a:endParaRPr lang="fr-FR" sz="2250" b="1" dirty="0">
              <a:latin typeface="Times New Roman"/>
              <a:cs typeface="Times New Roman"/>
            </a:endParaRPr>
          </a:p>
          <a:p>
            <a:pPr hangingPunct="0">
              <a:defRPr/>
            </a:pPr>
            <a:r>
              <a:rPr lang="fr-FR" sz="2250" dirty="0">
                <a:latin typeface="Times New Roman"/>
                <a:cs typeface="Times New Roman"/>
              </a:rPr>
              <a:t> </a:t>
            </a:r>
          </a:p>
          <a:p>
            <a:pPr hangingPunct="0">
              <a:defRPr/>
            </a:pPr>
            <a:endParaRPr lang="fr-FR" sz="2700" dirty="0">
              <a:latin typeface="Times New Roman"/>
              <a:cs typeface="Times New Roman"/>
            </a:endParaRPr>
          </a:p>
          <a:p>
            <a:pPr hangingPunct="0">
              <a:defRPr/>
            </a:pPr>
            <a:endParaRPr lang="fr-FR" sz="2700" dirty="0"/>
          </a:p>
          <a:p>
            <a:pPr hangingPunct="0">
              <a:defRPr/>
            </a:pPr>
            <a:endParaRPr lang="fr-FR" sz="2700" dirty="0"/>
          </a:p>
        </p:txBody>
      </p:sp>
      <p:sp>
        <p:nvSpPr>
          <p:cNvPr id="4" name="Rectangle 3">
            <a:extLst>
              <a:ext uri="{FF2B5EF4-FFF2-40B4-BE49-F238E27FC236}">
                <a16:creationId xmlns:a16="http://schemas.microsoft.com/office/drawing/2014/main" id="{BB63F285-AB6A-414A-A026-1B9431341952}"/>
              </a:ext>
            </a:extLst>
          </p:cNvPr>
          <p:cNvSpPr/>
          <p:nvPr/>
        </p:nvSpPr>
        <p:spPr>
          <a:xfrm>
            <a:off x="179512" y="956901"/>
            <a:ext cx="8784976" cy="4062651"/>
          </a:xfrm>
          <a:prstGeom prst="rect">
            <a:avLst/>
          </a:prstGeom>
        </p:spPr>
        <p:txBody>
          <a:bodyPr wrap="square">
            <a:spAutoFit/>
          </a:bodyPr>
          <a:lstStyle/>
          <a:p>
            <a:pPr algn="just" hangingPunct="0">
              <a:spcAft>
                <a:spcPts val="0"/>
              </a:spcAft>
            </a:pPr>
            <a:r>
              <a:rPr lang="fr-FR" sz="2600" dirty="0">
                <a:ea typeface="Times New Roman" panose="02020603050405020304" pitchFamily="18" charset="0"/>
                <a:cs typeface="Times New Roman" panose="02020603050405020304" pitchFamily="18" charset="0"/>
              </a:rPr>
              <a:t>Chaque </a:t>
            </a:r>
            <a:r>
              <a:rPr lang="fr-FR" sz="2600" dirty="0">
                <a:solidFill>
                  <a:srgbClr val="404040"/>
                </a:solidFill>
                <a:ea typeface="Times New Roman" panose="02020603050405020304" pitchFamily="18" charset="0"/>
                <a:cs typeface="Times New Roman" panose="02020603050405020304" pitchFamily="18" charset="0"/>
              </a:rPr>
              <a:t>OGA ou OMGA doit communiquer avant le 30 juin 2019 son effectif adhérent de l’UNASA porté sur son registre des adhésions au 31 mai 2019. </a:t>
            </a:r>
            <a:endParaRPr lang="fr-FR" sz="2600" dirty="0">
              <a:ea typeface="Times New Roman" panose="02020603050405020304" pitchFamily="18" charset="0"/>
              <a:cs typeface="Times New Roman" panose="02020603050405020304" pitchFamily="18" charset="0"/>
            </a:endParaRPr>
          </a:p>
          <a:p>
            <a:pPr algn="just" hangingPunct="0">
              <a:spcAft>
                <a:spcPts val="0"/>
              </a:spcAft>
            </a:pPr>
            <a:r>
              <a:rPr lang="fr-FR" sz="2600" dirty="0">
                <a:solidFill>
                  <a:srgbClr val="404040"/>
                </a:solidFill>
                <a:ea typeface="Times New Roman" panose="02020603050405020304" pitchFamily="18" charset="0"/>
                <a:cs typeface="Times New Roman" panose="02020603050405020304" pitchFamily="18" charset="0"/>
              </a:rPr>
              <a:t>Un appel de cotisation définitif </a:t>
            </a:r>
            <a:r>
              <a:rPr lang="fr-FR" sz="2600" dirty="0">
                <a:ea typeface="Times New Roman" panose="02020603050405020304" pitchFamily="18" charset="0"/>
                <a:cs typeface="Times New Roman" panose="02020603050405020304" pitchFamily="18" charset="0"/>
              </a:rPr>
              <a:t>sera</a:t>
            </a:r>
            <a:r>
              <a:rPr lang="fr-FR" sz="2600" dirty="0">
                <a:solidFill>
                  <a:srgbClr val="404040"/>
                </a:solidFill>
                <a:ea typeface="Times New Roman" panose="02020603050405020304" pitchFamily="18" charset="0"/>
                <a:cs typeface="Times New Roman" panose="02020603050405020304" pitchFamily="18" charset="0"/>
              </a:rPr>
              <a:t> effectué sur cette base, au mois de juillet 2019, déduction faite de l’appel provisoire de janvier 2019.</a:t>
            </a:r>
            <a:endParaRPr lang="fr-FR" sz="2600" dirty="0">
              <a:ea typeface="Times New Roman" panose="02020603050405020304" pitchFamily="18" charset="0"/>
              <a:cs typeface="Times New Roman" panose="02020603050405020304" pitchFamily="18" charset="0"/>
            </a:endParaRPr>
          </a:p>
          <a:p>
            <a:pPr algn="just" hangingPunct="0">
              <a:spcAft>
                <a:spcPts val="0"/>
              </a:spcAft>
            </a:pPr>
            <a:r>
              <a:rPr lang="fr-FR" sz="2600" dirty="0">
                <a:solidFill>
                  <a:srgbClr val="404040"/>
                </a:solidFill>
                <a:ea typeface="Times New Roman" panose="02020603050405020304" pitchFamily="18" charset="0"/>
                <a:cs typeface="Times New Roman" panose="02020603050405020304" pitchFamily="18" charset="0"/>
              </a:rPr>
              <a:t>Les OGA ou OMGA qui ne communiquent pas leur effectif dans les délais se verront facturer leur cotisation sur la base </a:t>
            </a:r>
            <a:r>
              <a:rPr lang="fr-FR" sz="2600" dirty="0">
                <a:ea typeface="Times New Roman" panose="02020603050405020304" pitchFamily="18" charset="0"/>
                <a:cs typeface="Times New Roman" panose="02020603050405020304" pitchFamily="18" charset="0"/>
              </a:rPr>
              <a:t>de leur dernier effectif connu par l’UNASA majoré</a:t>
            </a:r>
            <a:r>
              <a:rPr lang="fr-FR" sz="2600" dirty="0">
                <a:solidFill>
                  <a:srgbClr val="FF0000"/>
                </a:solidFill>
                <a:ea typeface="Times New Roman" panose="02020603050405020304" pitchFamily="18" charset="0"/>
                <a:cs typeface="Times New Roman" panose="02020603050405020304" pitchFamily="18" charset="0"/>
              </a:rPr>
              <a:t> </a:t>
            </a:r>
            <a:r>
              <a:rPr lang="fr-FR" sz="2600" dirty="0">
                <a:solidFill>
                  <a:srgbClr val="404040"/>
                </a:solidFill>
                <a:ea typeface="Times New Roman" panose="02020603050405020304" pitchFamily="18" charset="0"/>
                <a:cs typeface="Times New Roman" panose="02020603050405020304" pitchFamily="18" charset="0"/>
              </a:rPr>
              <a:t>de 10%.</a:t>
            </a:r>
            <a:endParaRPr lang="fr-FR" sz="2600" dirty="0">
              <a:ea typeface="Times New Roman" panose="02020603050405020304" pitchFamily="18" charset="0"/>
              <a:cs typeface="Times New Roman" panose="02020603050405020304" pitchFamily="18" charset="0"/>
            </a:endParaRPr>
          </a:p>
          <a:p>
            <a:pPr algn="just" hangingPunct="0">
              <a:spcAft>
                <a:spcPts val="0"/>
              </a:spcAft>
            </a:pPr>
            <a:r>
              <a:rPr lang="fr-FR"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endParaRPr lang="fr-FR" sz="1600" dirty="0">
              <a:ea typeface="Times New Roman" panose="02020603050405020304" pitchFamily="18" charset="0"/>
            </a:endParaRPr>
          </a:p>
        </p:txBody>
      </p:sp>
    </p:spTree>
    <p:extLst>
      <p:ext uri="{BB962C8B-B14F-4D97-AF65-F5344CB8AC3E}">
        <p14:creationId xmlns:p14="http://schemas.microsoft.com/office/powerpoint/2010/main" val="900936147"/>
      </p:ext>
    </p:extLst>
  </p:cSld>
  <p:clrMapOvr>
    <a:masterClrMapping/>
  </p:clrMapOvr>
  <p:transition spd="med">
    <p:wedge/>
  </p:transition>
</p:sld>
</file>

<file path=ppt/slides/slide7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8065" name="Espace réservé du contenu 2"/>
          <p:cNvSpPr>
            <a:spLocks noGrp="1"/>
          </p:cNvSpPr>
          <p:nvPr>
            <p:ph sz="quarter" idx="1"/>
          </p:nvPr>
        </p:nvSpPr>
        <p:spPr>
          <a:xfrm>
            <a:off x="179512" y="86916"/>
            <a:ext cx="7821488" cy="5056584"/>
          </a:xfrm>
        </p:spPr>
        <p:txBody>
          <a:bodyPr/>
          <a:lstStyle/>
          <a:p>
            <a:pPr marL="0" indent="0" eaLnBrk="1" hangingPunct="1">
              <a:lnSpc>
                <a:spcPct val="90000"/>
              </a:lnSpc>
              <a:buNone/>
            </a:pPr>
            <a:r>
              <a:rPr lang="fr-FR" sz="2700" dirty="0">
                <a:solidFill>
                  <a:srgbClr val="800000"/>
                </a:solidFill>
                <a:latin typeface="Times New Roman"/>
                <a:cs typeface="Times New Roman"/>
              </a:rPr>
              <a:t> </a:t>
            </a:r>
            <a:r>
              <a:rPr lang="fr-FR" sz="2800" u="sng" dirty="0">
                <a:solidFill>
                  <a:srgbClr val="800000"/>
                </a:solidFill>
                <a:latin typeface="Times New Roman"/>
                <a:cs typeface="Times New Roman"/>
              </a:rPr>
              <a:t>QUATRIEME RESOLUTION (fin)</a:t>
            </a:r>
          </a:p>
        </p:txBody>
      </p:sp>
      <p:sp>
        <p:nvSpPr>
          <p:cNvPr id="3" name="Rectangle 2"/>
          <p:cNvSpPr/>
          <p:nvPr/>
        </p:nvSpPr>
        <p:spPr>
          <a:xfrm>
            <a:off x="179512" y="987574"/>
            <a:ext cx="8856983" cy="7155805"/>
          </a:xfrm>
          <a:prstGeom prst="rect">
            <a:avLst/>
          </a:prstGeom>
        </p:spPr>
        <p:txBody>
          <a:bodyPr wrap="square">
            <a:spAutoFit/>
          </a:bodyPr>
          <a:lstStyle/>
          <a:p>
            <a:pPr algn="just" hangingPunct="0"/>
            <a:r>
              <a:rPr lang="fr-FR" dirty="0"/>
              <a:t>Les OGA ou OMGA qui ne respectent pas ce délai lors de deux années consécutives se verront appliquer des sanctions disciplinaires.  </a:t>
            </a:r>
          </a:p>
          <a:p>
            <a:pPr algn="just" hangingPunct="0"/>
            <a:r>
              <a:rPr lang="fr-FR" dirty="0"/>
              <a:t> </a:t>
            </a:r>
          </a:p>
          <a:p>
            <a:pPr algn="just" hangingPunct="0"/>
            <a:r>
              <a:rPr lang="fr-FR" dirty="0"/>
              <a:t>En cas de démission ou radiation de l’OGA ou l’OMGA de l’UNASA en cours d’une année, y compris en cas de fusion absorption, tout appel de cotisation, tant provisoire que définitif, intervenu avant la date de radiation, est définitivement acquis à l’UNASA.</a:t>
            </a:r>
          </a:p>
          <a:p>
            <a:pPr algn="just" hangingPunct="0"/>
            <a:endParaRPr lang="fr-FR" dirty="0"/>
          </a:p>
          <a:p>
            <a:pPr algn="just" hangingPunct="0"/>
            <a:r>
              <a:rPr lang="fr-FR" dirty="0"/>
              <a:t>Aucune </a:t>
            </a:r>
            <a:r>
              <a:rPr lang="fr-FR" dirty="0" err="1"/>
              <a:t>proratisation</a:t>
            </a:r>
            <a:r>
              <a:rPr lang="fr-FR" dirty="0"/>
              <a:t> n’est applicable en matière de cotisation annuelle.  </a:t>
            </a:r>
          </a:p>
          <a:p>
            <a:pPr hangingPunct="0"/>
            <a:r>
              <a:rPr lang="fr-FR" dirty="0"/>
              <a:t> </a:t>
            </a:r>
          </a:p>
          <a:p>
            <a:pPr hangingPunct="0"/>
            <a:r>
              <a:rPr lang="x-none" b="1"/>
              <a:t> </a:t>
            </a:r>
            <a:endParaRPr lang="fr-FR" b="1" dirty="0"/>
          </a:p>
          <a:p>
            <a:pPr algn="just" hangingPunct="0">
              <a:defRPr/>
            </a:pPr>
            <a:endParaRPr lang="fr-FR" sz="2250" dirty="0">
              <a:latin typeface="Times New Roman"/>
              <a:cs typeface="Times New Roman"/>
            </a:endParaRPr>
          </a:p>
          <a:p>
            <a:pPr algn="just" hangingPunct="0">
              <a:defRPr/>
            </a:pPr>
            <a:endParaRPr lang="fr-FR" sz="2250" dirty="0">
              <a:latin typeface="Times New Roman"/>
              <a:cs typeface="Times New Roman"/>
            </a:endParaRPr>
          </a:p>
          <a:p>
            <a:pPr algn="just" hangingPunct="0">
              <a:defRPr/>
            </a:pPr>
            <a:r>
              <a:rPr lang="x-none" sz="2250" b="1" dirty="0">
                <a:latin typeface="Times New Roman"/>
                <a:cs typeface="Times New Roman"/>
              </a:rPr>
              <a:t> </a:t>
            </a:r>
            <a:endParaRPr lang="fr-FR" sz="2250" b="1" dirty="0">
              <a:latin typeface="Times New Roman"/>
              <a:cs typeface="Times New Roman"/>
            </a:endParaRPr>
          </a:p>
          <a:p>
            <a:pPr hangingPunct="0">
              <a:defRPr/>
            </a:pPr>
            <a:r>
              <a:rPr lang="fr-FR" sz="2250" dirty="0">
                <a:latin typeface="Times New Roman"/>
                <a:cs typeface="Times New Roman"/>
              </a:rPr>
              <a:t> </a:t>
            </a:r>
          </a:p>
          <a:p>
            <a:pPr hangingPunct="0">
              <a:defRPr/>
            </a:pPr>
            <a:endParaRPr lang="fr-FR" sz="2700" dirty="0">
              <a:latin typeface="Times New Roman"/>
              <a:cs typeface="Times New Roman"/>
            </a:endParaRPr>
          </a:p>
          <a:p>
            <a:pPr hangingPunct="0">
              <a:defRPr/>
            </a:pPr>
            <a:endParaRPr lang="fr-FR" sz="2700" dirty="0"/>
          </a:p>
          <a:p>
            <a:pPr hangingPunct="0">
              <a:defRPr/>
            </a:pPr>
            <a:endParaRPr lang="fr-FR" sz="2700" dirty="0"/>
          </a:p>
        </p:txBody>
      </p:sp>
    </p:spTree>
    <p:extLst>
      <p:ext uri="{BB962C8B-B14F-4D97-AF65-F5344CB8AC3E}">
        <p14:creationId xmlns:p14="http://schemas.microsoft.com/office/powerpoint/2010/main" val="2499696415"/>
      </p:ext>
    </p:extLst>
  </p:cSld>
  <p:clrMapOvr>
    <a:masterClrMapping/>
  </p:clrMapOvr>
  <p:transition spd="med">
    <p:wedge/>
  </p:transition>
</p:sld>
</file>

<file path=ppt/slides/slide7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9089" name="Espace réservé du contenu 2"/>
          <p:cNvSpPr>
            <a:spLocks noGrp="1"/>
          </p:cNvSpPr>
          <p:nvPr>
            <p:ph sz="quarter" idx="1"/>
          </p:nvPr>
        </p:nvSpPr>
        <p:spPr>
          <a:xfrm>
            <a:off x="179512" y="86916"/>
            <a:ext cx="8856984" cy="4969669"/>
          </a:xfrm>
        </p:spPr>
        <p:txBody>
          <a:bodyPr/>
          <a:lstStyle/>
          <a:p>
            <a:pPr marL="0" indent="0" eaLnBrk="1" hangingPunct="1">
              <a:lnSpc>
                <a:spcPct val="90000"/>
              </a:lnSpc>
              <a:buNone/>
            </a:pPr>
            <a:r>
              <a:rPr lang="fr-FR" sz="2800" u="sng" dirty="0">
                <a:solidFill>
                  <a:srgbClr val="800000"/>
                </a:solidFill>
                <a:latin typeface="Times New Roman"/>
                <a:cs typeface="Times New Roman"/>
              </a:rPr>
              <a:t>CINQUIEME RESOLUTION</a:t>
            </a:r>
          </a:p>
          <a:p>
            <a:pPr algn="just" eaLnBrk="1" hangingPunct="1"/>
            <a:endParaRPr lang="fr-FR" sz="3000" dirty="0">
              <a:latin typeface="Calibri" charset="0"/>
            </a:endParaRPr>
          </a:p>
          <a:p>
            <a:pPr marL="0" indent="0" algn="just">
              <a:buNone/>
            </a:pPr>
            <a:r>
              <a:rPr lang="fr-FR" sz="2800" dirty="0"/>
              <a:t>L’assemblée générale maintient le forfait documentation à 40 centimes par adhérent sans limite de plafond au titre de l’année 2019 pour les OGA et OMGA ayant un effectif adhérent à l’UNASA.</a:t>
            </a:r>
          </a:p>
          <a:p>
            <a:pPr algn="just"/>
            <a:endParaRPr lang="fr-FR" sz="2800" dirty="0"/>
          </a:p>
          <a:p>
            <a:pPr marL="0" indent="0" algn="just">
              <a:buNone/>
            </a:pPr>
            <a:r>
              <a:rPr lang="fr-FR" sz="2800" dirty="0"/>
              <a:t>Ce forfait documentation sera facturé selon les mêmes règles et périodicité que la cotisation annuelle suivant les règles énoncées dans la quatrième résolution. </a:t>
            </a:r>
          </a:p>
          <a:p>
            <a:endParaRPr lang="fr-FR" sz="2800" dirty="0"/>
          </a:p>
          <a:p>
            <a:pPr algn="just" eaLnBrk="1" hangingPunct="1">
              <a:buFont typeface="Arial" charset="0"/>
              <a:buNone/>
            </a:pPr>
            <a:endParaRPr lang="fr-FR" sz="2800" dirty="0">
              <a:latin typeface="Calibri" charset="0"/>
            </a:endParaRPr>
          </a:p>
          <a:p>
            <a:pPr eaLnBrk="1" hangingPunct="1">
              <a:lnSpc>
                <a:spcPct val="90000"/>
              </a:lnSpc>
            </a:pPr>
            <a:endParaRPr lang="fr-FR" dirty="0">
              <a:latin typeface="Times New Roman" charset="0"/>
              <a:cs typeface="Times New Roman" charset="0"/>
            </a:endParaRPr>
          </a:p>
        </p:txBody>
      </p:sp>
    </p:spTree>
    <p:extLst>
      <p:ext uri="{BB962C8B-B14F-4D97-AF65-F5344CB8AC3E}">
        <p14:creationId xmlns:p14="http://schemas.microsoft.com/office/powerpoint/2010/main" val="1452934998"/>
      </p:ext>
    </p:extLst>
  </p:cSld>
  <p:clrMapOvr>
    <a:masterClrMapping/>
  </p:clrMapOvr>
  <p:transition spd="med">
    <p:wedge/>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277541" y="1006078"/>
            <a:ext cx="6562725" cy="3737372"/>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indent="0" algn="ctr" eaLnBrk="1" fontAlgn="auto" hangingPunct="1">
              <a:lnSpc>
                <a:spcPct val="90000"/>
              </a:lnSpc>
              <a:spcAft>
                <a:spcPts val="0"/>
              </a:spcAft>
              <a:buNone/>
              <a:defRPr/>
            </a:pPr>
            <a:r>
              <a:rPr lang="fr-FR" sz="3000" b="1" dirty="0">
                <a:latin typeface="Times New Roman" pitchFamily="18" charset="0"/>
                <a:cs typeface="Times New Roman" pitchFamily="18" charset="0"/>
              </a:rPr>
              <a:t>LA CAMPAGNE FISCALE 2018</a:t>
            </a:r>
          </a:p>
          <a:p>
            <a:pPr marL="0" indent="0" eaLnBrk="1" fontAlgn="auto" hangingPunct="1">
              <a:lnSpc>
                <a:spcPct val="90000"/>
              </a:lnSpc>
              <a:spcAft>
                <a:spcPts val="0"/>
              </a:spcAft>
              <a:buNone/>
              <a:defRPr/>
            </a:pPr>
            <a:endParaRPr lang="fr-FR" sz="2700" dirty="0">
              <a:latin typeface="Times New Roman" pitchFamily="18" charset="0"/>
              <a:cs typeface="Times New Roman" pitchFamily="18" charset="0"/>
            </a:endParaRPr>
          </a:p>
          <a:p>
            <a:pPr marL="0" indent="0" eaLnBrk="1" fontAlgn="auto" hangingPunct="1">
              <a:lnSpc>
                <a:spcPct val="90000"/>
              </a:lnSpc>
              <a:spcAft>
                <a:spcPts val="0"/>
              </a:spcAft>
              <a:buNone/>
              <a:defRPr/>
            </a:pPr>
            <a:r>
              <a:rPr lang="fr-FR" sz="2700" dirty="0">
                <a:latin typeface="Times New Roman" pitchFamily="18" charset="0"/>
                <a:cs typeface="Times New Roman" pitchFamily="18" charset="0"/>
              </a:rPr>
              <a:t>Une campagne satisfaisante : 90% des liasses réceptionnées au 18 mai</a:t>
            </a:r>
          </a:p>
          <a:p>
            <a:pPr marL="0" indent="0" eaLnBrk="1" fontAlgn="auto" hangingPunct="1">
              <a:lnSpc>
                <a:spcPct val="90000"/>
              </a:lnSpc>
              <a:spcAft>
                <a:spcPts val="0"/>
              </a:spcAft>
              <a:buNone/>
              <a:defRPr/>
            </a:pPr>
            <a:r>
              <a:rPr lang="fr-FR" sz="2700" dirty="0">
                <a:latin typeface="Times New Roman" pitchFamily="18" charset="0"/>
                <a:cs typeface="Times New Roman" pitchFamily="18" charset="0"/>
              </a:rPr>
              <a:t>MAIS on constate : </a:t>
            </a:r>
          </a:p>
          <a:p>
            <a:pPr marL="0" indent="0" eaLnBrk="1" fontAlgn="auto" hangingPunct="1">
              <a:lnSpc>
                <a:spcPct val="90000"/>
              </a:lnSpc>
              <a:spcAft>
                <a:spcPts val="0"/>
              </a:spcAft>
              <a:buNone/>
              <a:defRPr/>
            </a:pPr>
            <a:r>
              <a:rPr lang="fr-FR" sz="2700" dirty="0">
                <a:latin typeface="Times New Roman" pitchFamily="18" charset="0"/>
                <a:cs typeface="Times New Roman" pitchFamily="18" charset="0"/>
              </a:rPr>
              <a:t>un  </a:t>
            </a:r>
            <a:r>
              <a:rPr lang="fr-FR" sz="2700" b="1" dirty="0">
                <a:solidFill>
                  <a:srgbClr val="C00000"/>
                </a:solidFill>
                <a:latin typeface="Times New Roman" pitchFamily="18" charset="0"/>
                <a:cs typeface="Times New Roman" pitchFamily="18" charset="0"/>
              </a:rPr>
              <a:t>tassement des adhésions  </a:t>
            </a:r>
            <a:r>
              <a:rPr lang="fr-FR" sz="2700" dirty="0">
                <a:latin typeface="Times New Roman" pitchFamily="18" charset="0"/>
                <a:cs typeface="Times New Roman" pitchFamily="18" charset="0"/>
              </a:rPr>
              <a:t>:  cessations d’activité, passages en SEL et </a:t>
            </a:r>
            <a:r>
              <a:rPr lang="fr-FR" sz="2700" b="1" dirty="0">
                <a:latin typeface="Times New Roman" pitchFamily="18" charset="0"/>
                <a:cs typeface="Times New Roman" pitchFamily="18" charset="0"/>
              </a:rPr>
              <a:t>baisse du nombre de nouveaux adhérents se situant dans les nouveaux seuils du régime micro</a:t>
            </a:r>
          </a:p>
          <a:p>
            <a:pPr marL="0" indent="0" eaLnBrk="1" fontAlgn="auto" hangingPunct="1">
              <a:lnSpc>
                <a:spcPct val="90000"/>
              </a:lnSpc>
              <a:spcAft>
                <a:spcPts val="0"/>
              </a:spcAft>
              <a:buNone/>
              <a:defRPr/>
            </a:pPr>
            <a:endParaRPr lang="fr-FR" sz="2700" dirty="0">
              <a:latin typeface="Times New Roman" pitchFamily="18" charset="0"/>
              <a:cs typeface="Times New Roman" pitchFamily="18" charset="0"/>
            </a:endParaRPr>
          </a:p>
          <a:p>
            <a:pPr marL="198882" indent="-198882" algn="ctr" eaLnBrk="1" fontAlgn="auto" hangingPunct="1">
              <a:lnSpc>
                <a:spcPct val="90000"/>
              </a:lnSpc>
              <a:spcAft>
                <a:spcPts val="0"/>
              </a:spcAft>
              <a:buFont typeface="Wingdings 2"/>
              <a:buChar char=""/>
              <a:defRPr/>
            </a:pPr>
            <a:endParaRPr lang="fr-FR" sz="2700"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Font typeface="Wingdings 2"/>
              <a:buChar char=""/>
              <a:defRPr/>
            </a:pPr>
            <a:endParaRPr lang="fr-FR"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30723">
                                            <p:txEl>
                                              <p:pRg st="0" end="0"/>
                                            </p:txEl>
                                          </p:spTgt>
                                        </p:tgtEl>
                                        <p:attrNameLst>
                                          <p:attrName>style.visibility</p:attrName>
                                        </p:attrNameLst>
                                      </p:cBhvr>
                                      <p:to>
                                        <p:strVal val="visible"/>
                                      </p:to>
                                    </p:set>
                                    <p:animEffect transition="in" filter="wipe(left)">
                                      <p:cBhvr>
                                        <p:cTn id="11" dur="500"/>
                                        <p:tgtEl>
                                          <p:spTgt spid="3072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0723">
                                            <p:txEl>
                                              <p:pRg st="2" end="2"/>
                                            </p:txEl>
                                          </p:spTgt>
                                        </p:tgtEl>
                                        <p:attrNameLst>
                                          <p:attrName>style.visibility</p:attrName>
                                        </p:attrNameLst>
                                      </p:cBhvr>
                                      <p:to>
                                        <p:strVal val="visible"/>
                                      </p:to>
                                    </p:set>
                                    <p:animEffect transition="in" filter="wipe(left)">
                                      <p:cBhvr>
                                        <p:cTn id="16" dur="500"/>
                                        <p:tgtEl>
                                          <p:spTgt spid="3072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0723">
                                            <p:txEl>
                                              <p:pRg st="3" end="3"/>
                                            </p:txEl>
                                          </p:spTgt>
                                        </p:tgtEl>
                                        <p:attrNameLst>
                                          <p:attrName>style.visibility</p:attrName>
                                        </p:attrNameLst>
                                      </p:cBhvr>
                                      <p:to>
                                        <p:strVal val="visible"/>
                                      </p:to>
                                    </p:set>
                                    <p:animEffect transition="in" filter="wipe(left)">
                                      <p:cBhvr>
                                        <p:cTn id="21" dur="500"/>
                                        <p:tgtEl>
                                          <p:spTgt spid="3072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0723">
                                            <p:txEl>
                                              <p:pRg st="4" end="4"/>
                                            </p:txEl>
                                          </p:spTgt>
                                        </p:tgtEl>
                                        <p:attrNameLst>
                                          <p:attrName>style.visibility</p:attrName>
                                        </p:attrNameLst>
                                      </p:cBhvr>
                                      <p:to>
                                        <p:strVal val="visible"/>
                                      </p:to>
                                    </p:set>
                                    <p:animEffect transition="in" filter="wipe(left)">
                                      <p:cBhvr>
                                        <p:cTn id="26" dur="500"/>
                                        <p:tgtEl>
                                          <p:spTgt spid="307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27" fill="hold" display="0">
                  <p:stCondLst>
                    <p:cond delay="indefinite"/>
                  </p:stCondLst>
                  <p:endCondLst>
                    <p:cond evt="onPrev" delay="0">
                      <p:tgtEl>
                        <p:sldTgt/>
                      </p:tgtEl>
                    </p:cond>
                    <p:cond evt="onStopAudio" delay="0">
                      <p:tgtEl>
                        <p:sldTgt/>
                      </p:tgtEl>
                    </p:cond>
                  </p:endCondLst>
                </p:cTn>
                <p:tgtEl>
                  <p:spTgt spid="4"/>
                </p:tgtEl>
              </p:cMediaNode>
            </p:audio>
          </p:childTnLst>
        </p:cTn>
      </p:par>
    </p:tnLst>
    <p:bldLst>
      <p:bldP spid="30723" grpId="0" build="p"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9089" name="Espace réservé du contenu 2"/>
          <p:cNvSpPr>
            <a:spLocks noGrp="1"/>
          </p:cNvSpPr>
          <p:nvPr>
            <p:ph sz="quarter" idx="1"/>
          </p:nvPr>
        </p:nvSpPr>
        <p:spPr>
          <a:xfrm>
            <a:off x="179512" y="123478"/>
            <a:ext cx="8820980" cy="4833464"/>
          </a:xfrm>
        </p:spPr>
        <p:txBody>
          <a:bodyPr/>
          <a:lstStyle/>
          <a:p>
            <a:pPr marL="0" indent="0" eaLnBrk="1" hangingPunct="1">
              <a:lnSpc>
                <a:spcPct val="90000"/>
              </a:lnSpc>
              <a:buNone/>
            </a:pPr>
            <a:r>
              <a:rPr lang="fr-FR" sz="2800" u="sng" dirty="0">
                <a:solidFill>
                  <a:srgbClr val="800000"/>
                </a:solidFill>
                <a:latin typeface="Times New Roman"/>
                <a:cs typeface="Times New Roman"/>
              </a:rPr>
              <a:t>SIXIEME RESOLUTION</a:t>
            </a:r>
          </a:p>
          <a:p>
            <a:pPr algn="just" eaLnBrk="1" hangingPunct="1"/>
            <a:endParaRPr lang="fr-FR" sz="3000" dirty="0">
              <a:latin typeface="Calibri" charset="0"/>
            </a:endParaRPr>
          </a:p>
          <a:p>
            <a:pPr marL="0" indent="0" algn="just">
              <a:buNone/>
            </a:pPr>
            <a:r>
              <a:rPr lang="fr-FR" sz="2800" dirty="0"/>
              <a:t>L’assemblée générale décide, avec effet au 1</a:t>
            </a:r>
            <a:r>
              <a:rPr lang="fr-FR" sz="2800" baseline="30000" dirty="0"/>
              <a:t>er</a:t>
            </a:r>
            <a:r>
              <a:rPr lang="fr-FR" sz="2800" dirty="0"/>
              <a:t> janvier 2019, que tout OGA ou OMGA ayant un effectif adhérent de l’UNASA inférieur ou égal à 100, soit redevable d’une cotisation d’adhésion plancher d’un montant de 250 euros </a:t>
            </a:r>
            <a:r>
              <a:rPr lang="fr-FR" sz="2800" dirty="0" err="1"/>
              <a:t>h.t</a:t>
            </a:r>
            <a:r>
              <a:rPr lang="fr-FR" sz="2800" dirty="0"/>
              <a:t>. par an comprenant le forfait documentation. </a:t>
            </a:r>
          </a:p>
          <a:p>
            <a:pPr marL="0" indent="0" algn="just">
              <a:buNone/>
            </a:pPr>
            <a:r>
              <a:rPr lang="fr-FR" sz="2800" dirty="0"/>
              <a:t> </a:t>
            </a:r>
          </a:p>
          <a:p>
            <a:pPr marL="0" indent="0" algn="just">
              <a:buNone/>
            </a:pPr>
            <a:r>
              <a:rPr lang="fr-FR" sz="2800" dirty="0"/>
              <a:t>Ce montant est dû dès l’adhésion à l’UNASA et ne peut faire l’objet d’une quelconque </a:t>
            </a:r>
            <a:r>
              <a:rPr lang="fr-FR" sz="2800" dirty="0" err="1"/>
              <a:t>proratisation</a:t>
            </a:r>
            <a:r>
              <a:rPr lang="fr-FR" sz="2800" dirty="0"/>
              <a:t>. </a:t>
            </a:r>
          </a:p>
          <a:p>
            <a:pPr marL="0" indent="0">
              <a:buNone/>
            </a:pPr>
            <a:endParaRPr lang="fr-FR" sz="2800" b="1" dirty="0"/>
          </a:p>
          <a:p>
            <a:pPr marL="0" indent="0">
              <a:buNone/>
            </a:pPr>
            <a:endParaRPr lang="fr-FR" dirty="0"/>
          </a:p>
          <a:p>
            <a:pPr algn="just" eaLnBrk="1" hangingPunct="1">
              <a:buFont typeface="Arial" charset="0"/>
              <a:buNone/>
            </a:pPr>
            <a:endParaRPr lang="fr-FR" dirty="0">
              <a:latin typeface="Times New Roman" charset="0"/>
              <a:cs typeface="Times New Roman" charset="0"/>
            </a:endParaRPr>
          </a:p>
        </p:txBody>
      </p:sp>
    </p:spTree>
    <p:extLst>
      <p:ext uri="{BB962C8B-B14F-4D97-AF65-F5344CB8AC3E}">
        <p14:creationId xmlns:p14="http://schemas.microsoft.com/office/powerpoint/2010/main" val="934806541"/>
      </p:ext>
    </p:extLst>
  </p:cSld>
  <p:clrMapOvr>
    <a:masterClrMapping/>
  </p:clrMapOvr>
  <p:transition spd="med">
    <p:wedge/>
  </p:transition>
</p:sld>
</file>

<file path=ppt/slides/slide8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0482" name="Espace réservé du contenu 2"/>
          <p:cNvSpPr>
            <a:spLocks noGrp="1"/>
          </p:cNvSpPr>
          <p:nvPr>
            <p:ph sz="quarter" idx="1"/>
          </p:nvPr>
        </p:nvSpPr>
        <p:spPr>
          <a:xfrm>
            <a:off x="107504" y="-164554"/>
            <a:ext cx="8856984" cy="5221139"/>
          </a:xfrm>
        </p:spPr>
        <p:txBody>
          <a:bodyPr rtlCol="0">
            <a:normAutofit lnSpcReduction="10000"/>
          </a:bodyPr>
          <a:lstStyle/>
          <a:p>
            <a:pPr marL="0" indent="0" algn="just" eaLnBrk="1" fontAlgn="auto" hangingPunct="1">
              <a:spcAft>
                <a:spcPts val="0"/>
              </a:spcAft>
              <a:buClr>
                <a:schemeClr val="accent1">
                  <a:lumMod val="60000"/>
                  <a:lumOff val="40000"/>
                </a:schemeClr>
              </a:buClr>
              <a:buNone/>
              <a:defRPr/>
            </a:pPr>
            <a:endParaRPr lang="fr-FR" sz="2700" u="sng"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None/>
              <a:defRPr/>
            </a:pPr>
            <a:r>
              <a:rPr lang="fr-FR" sz="2700" u="sng" dirty="0">
                <a:solidFill>
                  <a:srgbClr val="800000"/>
                </a:solidFill>
                <a:latin typeface="Times New Roman"/>
                <a:cs typeface="Times New Roman"/>
              </a:rPr>
              <a:t> </a:t>
            </a:r>
            <a:r>
              <a:rPr lang="fr-FR" sz="3500" u="sng" dirty="0">
                <a:solidFill>
                  <a:srgbClr val="800000"/>
                </a:solidFill>
                <a:latin typeface="Times New Roman"/>
                <a:cs typeface="Times New Roman"/>
              </a:rPr>
              <a:t>SEPTIEME RESOLUTION</a:t>
            </a:r>
            <a:endParaRPr lang="fr-FR" sz="3500"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a:p>
            <a:pPr marL="0" indent="0" algn="just">
              <a:buNone/>
            </a:pPr>
            <a:r>
              <a:rPr lang="fr-FR" sz="2800" dirty="0"/>
              <a:t>L’assemblée générale décide que pour les OGA et OMGA, primo adhérents à l’UNASA en 2019, dont l’effectif adhérent à l’UNASA est supérieur à 100, n’ayant pas réalisé une opération de fusion absorption d’au moins un organisme déjà membre de l’UNASA au cours de l’année 2019, la cotisation annuelle du nouvel organisme fera l’objet d’une </a:t>
            </a:r>
            <a:r>
              <a:rPr lang="fr-FR" sz="2800" dirty="0" err="1"/>
              <a:t>proratisation</a:t>
            </a:r>
            <a:r>
              <a:rPr lang="fr-FR" sz="2800" dirty="0"/>
              <a:t> au titre de la première année d’adhésion. Il sera tenu compte des mois de présence de l’année, le mois d’adhésion étant pris en entier.</a:t>
            </a: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p:txBody>
      </p:sp>
    </p:spTree>
    <p:extLst>
      <p:ext uri="{BB962C8B-B14F-4D97-AF65-F5344CB8AC3E}">
        <p14:creationId xmlns:p14="http://schemas.microsoft.com/office/powerpoint/2010/main" val="2253347857"/>
      </p:ext>
    </p:extLst>
  </p:cSld>
  <p:clrMapOvr>
    <a:masterClrMapping/>
  </p:clrMapOvr>
  <p:transition spd="med">
    <p:wedge/>
  </p:transition>
</p:sld>
</file>

<file path=ppt/slides/slide8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0482" name="Espace réservé du contenu 2"/>
          <p:cNvSpPr>
            <a:spLocks noGrp="1"/>
          </p:cNvSpPr>
          <p:nvPr>
            <p:ph sz="quarter" idx="1"/>
          </p:nvPr>
        </p:nvSpPr>
        <p:spPr>
          <a:xfrm>
            <a:off x="107504" y="-164554"/>
            <a:ext cx="8856984" cy="5221139"/>
          </a:xfrm>
        </p:spPr>
        <p:txBody>
          <a:bodyPr rtlCol="0">
            <a:normAutofit/>
          </a:bodyPr>
          <a:lstStyle/>
          <a:p>
            <a:pPr marL="0" indent="0" algn="just" eaLnBrk="1" fontAlgn="auto" hangingPunct="1">
              <a:spcAft>
                <a:spcPts val="0"/>
              </a:spcAft>
              <a:buClr>
                <a:schemeClr val="accent1">
                  <a:lumMod val="60000"/>
                  <a:lumOff val="40000"/>
                </a:schemeClr>
              </a:buClr>
              <a:buNone/>
              <a:defRPr/>
            </a:pPr>
            <a:endParaRPr lang="fr-FR" sz="2700" u="sng"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None/>
              <a:defRPr/>
            </a:pPr>
            <a:r>
              <a:rPr lang="fr-FR" sz="2700" u="sng" dirty="0">
                <a:solidFill>
                  <a:srgbClr val="800000"/>
                </a:solidFill>
                <a:latin typeface="Times New Roman"/>
                <a:cs typeface="Times New Roman"/>
              </a:rPr>
              <a:t> </a:t>
            </a:r>
            <a:r>
              <a:rPr lang="fr-FR" sz="3500" u="sng" dirty="0">
                <a:solidFill>
                  <a:srgbClr val="800000"/>
                </a:solidFill>
                <a:latin typeface="Times New Roman"/>
                <a:cs typeface="Times New Roman"/>
              </a:rPr>
              <a:t>SEPTIEME RESOLUTION</a:t>
            </a:r>
            <a:endParaRPr lang="fr-FR" sz="3500"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a:p>
            <a:pPr marL="0" indent="0">
              <a:buNone/>
            </a:pPr>
            <a:r>
              <a:rPr lang="fr-FR" dirty="0"/>
              <a:t> </a:t>
            </a:r>
          </a:p>
          <a:p>
            <a:pPr marL="0" indent="0" algn="just">
              <a:buNone/>
            </a:pPr>
            <a:r>
              <a:rPr lang="fr-FR" sz="3600" dirty="0"/>
              <a:t>Un montant plancher de la cotisation et du forfait documentation est fixé à 250 euros </a:t>
            </a:r>
            <a:r>
              <a:rPr lang="fr-FR" sz="3600" dirty="0" err="1"/>
              <a:t>h.t</a:t>
            </a:r>
            <a:r>
              <a:rPr lang="fr-FR" sz="3600" dirty="0"/>
              <a:t>. pour l’année 2019.</a:t>
            </a: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p:txBody>
      </p:sp>
    </p:spTree>
    <p:extLst>
      <p:ext uri="{BB962C8B-B14F-4D97-AF65-F5344CB8AC3E}">
        <p14:creationId xmlns:p14="http://schemas.microsoft.com/office/powerpoint/2010/main" val="3823482042"/>
      </p:ext>
    </p:extLst>
  </p:cSld>
  <p:clrMapOvr>
    <a:masterClrMapping/>
  </p:clrMapOvr>
  <p:transition spd="med">
    <p:wedge/>
  </p:transition>
</p:sld>
</file>

<file path=ppt/slides/slide8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0482" name="Espace réservé du contenu 2"/>
          <p:cNvSpPr>
            <a:spLocks noGrp="1"/>
          </p:cNvSpPr>
          <p:nvPr>
            <p:ph sz="quarter" idx="1"/>
          </p:nvPr>
        </p:nvSpPr>
        <p:spPr>
          <a:xfrm>
            <a:off x="107504" y="-164554"/>
            <a:ext cx="8856984" cy="5221139"/>
          </a:xfrm>
        </p:spPr>
        <p:txBody>
          <a:bodyPr rtlCol="0">
            <a:normAutofit lnSpcReduction="10000"/>
          </a:bodyPr>
          <a:lstStyle/>
          <a:p>
            <a:pPr marL="0" indent="0" algn="just" eaLnBrk="1" fontAlgn="auto" hangingPunct="1">
              <a:spcAft>
                <a:spcPts val="0"/>
              </a:spcAft>
              <a:buClr>
                <a:schemeClr val="accent1">
                  <a:lumMod val="60000"/>
                  <a:lumOff val="40000"/>
                </a:schemeClr>
              </a:buClr>
              <a:buNone/>
              <a:defRPr/>
            </a:pPr>
            <a:endParaRPr lang="fr-FR" sz="2700" u="sng"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None/>
              <a:defRPr/>
            </a:pPr>
            <a:r>
              <a:rPr lang="fr-FR" sz="3500" u="sng" dirty="0">
                <a:solidFill>
                  <a:srgbClr val="800000"/>
                </a:solidFill>
                <a:latin typeface="Times New Roman"/>
                <a:cs typeface="Times New Roman"/>
              </a:rPr>
              <a:t> HUITIEME RESOLUTION</a:t>
            </a:r>
            <a:endParaRPr lang="fr-FR" sz="3500"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a:p>
            <a:pPr marL="0" indent="0" algn="just">
              <a:buNone/>
            </a:pPr>
            <a:r>
              <a:rPr lang="fr-FR" sz="2800" dirty="0">
                <a:cs typeface="Times New Roman" panose="02020603050405020304" pitchFamily="18" charset="0"/>
              </a:rPr>
              <a:t>L’assemblée générale décide, que pour les OGA ou OMGA, primo adhérent ou non à l’UNASA, réalisant une opération de fusion-absorption, en 2019, d’au moins un organisme déjà membre de l’UNASA :</a:t>
            </a:r>
          </a:p>
          <a:p>
            <a:pPr algn="just"/>
            <a:endParaRPr lang="fr-FR" sz="2800" dirty="0">
              <a:cs typeface="Times New Roman" panose="02020603050405020304" pitchFamily="18" charset="0"/>
            </a:endParaRPr>
          </a:p>
          <a:p>
            <a:pPr marL="0" lvl="0" indent="0" algn="just">
              <a:buNone/>
            </a:pPr>
            <a:r>
              <a:rPr lang="fr-FR" sz="2800" dirty="0">
                <a:cs typeface="Times New Roman" panose="02020603050405020304" pitchFamily="18" charset="0"/>
              </a:rPr>
              <a:t>Pour l’entité absorbée, les appels de cotisations émis par l’UNASA avant la date de la fusion sont définitivement acquis à l’UNASA ;</a:t>
            </a: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p:txBody>
      </p:sp>
    </p:spTree>
    <p:extLst>
      <p:ext uri="{BB962C8B-B14F-4D97-AF65-F5344CB8AC3E}">
        <p14:creationId xmlns:p14="http://schemas.microsoft.com/office/powerpoint/2010/main" val="2477770549"/>
      </p:ext>
    </p:extLst>
  </p:cSld>
  <p:clrMapOvr>
    <a:masterClrMapping/>
  </p:clrMapOvr>
  <p:transition spd="med">
    <p:wedge/>
  </p:transition>
</p:sld>
</file>

<file path=ppt/slides/slide8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0482" name="Espace réservé du contenu 2"/>
          <p:cNvSpPr>
            <a:spLocks noGrp="1"/>
          </p:cNvSpPr>
          <p:nvPr>
            <p:ph sz="quarter" idx="1"/>
          </p:nvPr>
        </p:nvSpPr>
        <p:spPr>
          <a:xfrm>
            <a:off x="107504" y="-164554"/>
            <a:ext cx="8856984" cy="5221139"/>
          </a:xfrm>
        </p:spPr>
        <p:txBody>
          <a:bodyPr rtlCol="0">
            <a:normAutofit/>
          </a:bodyPr>
          <a:lstStyle/>
          <a:p>
            <a:pPr marL="0" indent="0" algn="just" eaLnBrk="1" fontAlgn="auto" hangingPunct="1">
              <a:spcAft>
                <a:spcPts val="0"/>
              </a:spcAft>
              <a:buClr>
                <a:schemeClr val="accent1">
                  <a:lumMod val="60000"/>
                  <a:lumOff val="40000"/>
                </a:schemeClr>
              </a:buClr>
              <a:buNone/>
              <a:defRPr/>
            </a:pPr>
            <a:endParaRPr lang="fr-FR" sz="2700" u="sng"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None/>
              <a:defRPr/>
            </a:pPr>
            <a:r>
              <a:rPr lang="fr-FR" sz="3500" u="sng" dirty="0">
                <a:solidFill>
                  <a:srgbClr val="800000"/>
                </a:solidFill>
                <a:latin typeface="Times New Roman"/>
                <a:cs typeface="Times New Roman"/>
              </a:rPr>
              <a:t> HUITIEME RESOLUTION (suite)</a:t>
            </a:r>
            <a:endParaRPr lang="fr-FR" sz="3500"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a:p>
            <a:pPr marL="0" lvl="0" indent="0" algn="just">
              <a:buNone/>
            </a:pPr>
            <a:r>
              <a:rPr lang="fr-FR" sz="3200" dirty="0"/>
              <a:t>Pour l’entité absorbante, l’appel de cotisation définitif, émis après la fusion, ne tiendra compte que de l’effectif de l’entité absorbante. </a:t>
            </a:r>
          </a:p>
          <a:p>
            <a:pPr marL="0" lvl="0" indent="0" algn="just">
              <a:buNone/>
            </a:pPr>
            <a:r>
              <a:rPr lang="fr-FR" sz="3200" dirty="0"/>
              <a:t>Les appels de cotisations de l’entité absorbée ne seront pas déduits de la cotisation due par l’entité absorbante.</a:t>
            </a: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p:txBody>
      </p:sp>
    </p:spTree>
    <p:extLst>
      <p:ext uri="{BB962C8B-B14F-4D97-AF65-F5344CB8AC3E}">
        <p14:creationId xmlns:p14="http://schemas.microsoft.com/office/powerpoint/2010/main" val="1773892807"/>
      </p:ext>
    </p:extLst>
  </p:cSld>
  <p:clrMapOvr>
    <a:masterClrMapping/>
  </p:clrMapOvr>
  <p:transition spd="med">
    <p:wedge/>
  </p:transition>
</p:sld>
</file>

<file path=ppt/slides/slide8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0482" name="Espace réservé du contenu 2"/>
          <p:cNvSpPr>
            <a:spLocks noGrp="1"/>
          </p:cNvSpPr>
          <p:nvPr>
            <p:ph sz="quarter" idx="1"/>
          </p:nvPr>
        </p:nvSpPr>
        <p:spPr>
          <a:xfrm>
            <a:off x="107504" y="-164554"/>
            <a:ext cx="8856984" cy="5221139"/>
          </a:xfrm>
        </p:spPr>
        <p:txBody>
          <a:bodyPr rtlCol="0">
            <a:normAutofit/>
          </a:bodyPr>
          <a:lstStyle/>
          <a:p>
            <a:pPr marL="0" indent="0" algn="just" eaLnBrk="1" fontAlgn="auto" hangingPunct="1">
              <a:spcAft>
                <a:spcPts val="0"/>
              </a:spcAft>
              <a:buClr>
                <a:schemeClr val="accent1">
                  <a:lumMod val="60000"/>
                  <a:lumOff val="40000"/>
                </a:schemeClr>
              </a:buClr>
              <a:buNone/>
              <a:defRPr/>
            </a:pPr>
            <a:endParaRPr lang="fr-FR" sz="2700" u="sng"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None/>
              <a:defRPr/>
            </a:pPr>
            <a:r>
              <a:rPr lang="fr-FR" sz="3500" u="sng" dirty="0">
                <a:solidFill>
                  <a:srgbClr val="800000"/>
                </a:solidFill>
                <a:latin typeface="Times New Roman"/>
                <a:cs typeface="Times New Roman"/>
              </a:rPr>
              <a:t> HUITIEME RESOLUTION (fin)</a:t>
            </a:r>
            <a:endParaRPr lang="fr-FR" sz="3500"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a:p>
            <a:pPr marL="0" indent="0" algn="just" eaLnBrk="1" fontAlgn="auto" hangingPunct="1">
              <a:spcAft>
                <a:spcPts val="0"/>
              </a:spcAft>
              <a:buClr>
                <a:schemeClr val="accent1">
                  <a:lumMod val="60000"/>
                  <a:lumOff val="40000"/>
                </a:schemeClr>
              </a:buClr>
              <a:buNone/>
              <a:defRPr/>
            </a:pPr>
            <a:r>
              <a:rPr lang="fr-FR" sz="3600" dirty="0"/>
              <a:t>L’entité absorbante est redevable des cotisations appelées à l’entité absorbée et non réglée à la date de la fusion.</a:t>
            </a: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p:txBody>
      </p:sp>
    </p:spTree>
    <p:extLst>
      <p:ext uri="{BB962C8B-B14F-4D97-AF65-F5344CB8AC3E}">
        <p14:creationId xmlns:p14="http://schemas.microsoft.com/office/powerpoint/2010/main" val="4256309102"/>
      </p:ext>
    </p:extLst>
  </p:cSld>
  <p:clrMapOvr>
    <a:masterClrMapping/>
  </p:clrMapOvr>
  <p:transition spd="med">
    <p:wedge/>
  </p:transition>
</p:sld>
</file>

<file path=ppt/slides/slide8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0482" name="Espace réservé du contenu 2"/>
          <p:cNvSpPr>
            <a:spLocks noGrp="1"/>
          </p:cNvSpPr>
          <p:nvPr>
            <p:ph sz="quarter" idx="1"/>
          </p:nvPr>
        </p:nvSpPr>
        <p:spPr>
          <a:xfrm>
            <a:off x="107504" y="-164554"/>
            <a:ext cx="8856984" cy="5221139"/>
          </a:xfrm>
        </p:spPr>
        <p:txBody>
          <a:bodyPr rtlCol="0">
            <a:normAutofit lnSpcReduction="10000"/>
          </a:bodyPr>
          <a:lstStyle/>
          <a:p>
            <a:pPr marL="0" indent="0" algn="just" eaLnBrk="1" fontAlgn="auto" hangingPunct="1">
              <a:spcAft>
                <a:spcPts val="0"/>
              </a:spcAft>
              <a:buClr>
                <a:schemeClr val="accent1">
                  <a:lumMod val="60000"/>
                  <a:lumOff val="40000"/>
                </a:schemeClr>
              </a:buClr>
              <a:buNone/>
              <a:defRPr/>
            </a:pPr>
            <a:endParaRPr lang="fr-FR" sz="2700" u="sng"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None/>
              <a:defRPr/>
            </a:pPr>
            <a:r>
              <a:rPr lang="fr-FR" sz="2700" u="sng" dirty="0">
                <a:solidFill>
                  <a:srgbClr val="800000"/>
                </a:solidFill>
                <a:latin typeface="Times New Roman"/>
                <a:cs typeface="Times New Roman"/>
              </a:rPr>
              <a:t> </a:t>
            </a:r>
            <a:r>
              <a:rPr lang="fr-FR" sz="3500" u="sng" dirty="0">
                <a:solidFill>
                  <a:srgbClr val="800000"/>
                </a:solidFill>
                <a:latin typeface="Times New Roman"/>
                <a:cs typeface="Times New Roman"/>
              </a:rPr>
              <a:t>NEUVIEME RESOLUTION</a:t>
            </a:r>
            <a:endParaRPr lang="fr-FR" sz="3500"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a:p>
            <a:pPr marL="0" indent="0">
              <a:buNone/>
            </a:pPr>
            <a:r>
              <a:rPr lang="fr-FR" dirty="0"/>
              <a:t> </a:t>
            </a:r>
          </a:p>
          <a:p>
            <a:pPr marL="0" indent="0" algn="just">
              <a:buNone/>
            </a:pPr>
            <a:r>
              <a:rPr lang="fr-FR" sz="3600" dirty="0"/>
              <a:t>L’assemblée générale décide d’adopter le budget prévisionnel de l’exercice allant du 1</a:t>
            </a:r>
            <a:r>
              <a:rPr lang="fr-FR" sz="3600" baseline="30000" dirty="0"/>
              <a:t>er</a:t>
            </a:r>
            <a:r>
              <a:rPr lang="fr-FR" sz="3600" dirty="0"/>
              <a:t> janvier au 31 décembre 2019, qui fait ressortir un résultat prévisionnel à l’équilibre.</a:t>
            </a:r>
          </a:p>
          <a:p>
            <a:pPr marL="0" indent="0">
              <a:buNone/>
            </a:pPr>
            <a:r>
              <a:rPr lang="fr-FR" sz="3600" dirty="0"/>
              <a:t> </a:t>
            </a:r>
          </a:p>
          <a:p>
            <a:pPr marL="0" indent="0">
              <a:buNone/>
            </a:pPr>
            <a:r>
              <a:rPr lang="fr-FR" dirty="0"/>
              <a:t> </a:t>
            </a: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p:txBody>
      </p:sp>
    </p:spTree>
    <p:extLst>
      <p:ext uri="{BB962C8B-B14F-4D97-AF65-F5344CB8AC3E}">
        <p14:creationId xmlns:p14="http://schemas.microsoft.com/office/powerpoint/2010/main" val="937683008"/>
      </p:ext>
    </p:extLst>
  </p:cSld>
  <p:clrMapOvr>
    <a:masterClrMapping/>
  </p:clrMapOvr>
  <p:transition spd="med">
    <p:wedge/>
  </p:transition>
</p:sld>
</file>

<file path=ppt/slides/slide8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0482" name="Espace réservé du contenu 2"/>
          <p:cNvSpPr>
            <a:spLocks noGrp="1"/>
          </p:cNvSpPr>
          <p:nvPr>
            <p:ph sz="quarter" idx="1"/>
          </p:nvPr>
        </p:nvSpPr>
        <p:spPr>
          <a:xfrm>
            <a:off x="107504" y="-164554"/>
            <a:ext cx="8856984" cy="5221139"/>
          </a:xfrm>
        </p:spPr>
        <p:txBody>
          <a:bodyPr rtlCol="0">
            <a:normAutofit fontScale="92500" lnSpcReduction="10000"/>
          </a:bodyPr>
          <a:lstStyle/>
          <a:p>
            <a:pPr marL="0" indent="0" algn="just" eaLnBrk="1" fontAlgn="auto" hangingPunct="1">
              <a:spcAft>
                <a:spcPts val="0"/>
              </a:spcAft>
              <a:buClr>
                <a:schemeClr val="accent1">
                  <a:lumMod val="60000"/>
                  <a:lumOff val="40000"/>
                </a:schemeClr>
              </a:buClr>
              <a:buNone/>
              <a:defRPr/>
            </a:pPr>
            <a:endParaRPr lang="fr-FR" sz="2700" u="sng"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None/>
              <a:defRPr/>
            </a:pPr>
            <a:r>
              <a:rPr lang="fr-FR" sz="2700" u="sng" dirty="0">
                <a:solidFill>
                  <a:srgbClr val="800000"/>
                </a:solidFill>
                <a:latin typeface="Times New Roman"/>
                <a:cs typeface="Times New Roman"/>
              </a:rPr>
              <a:t> </a:t>
            </a:r>
            <a:r>
              <a:rPr lang="fr-FR" sz="3500" u="sng" dirty="0">
                <a:solidFill>
                  <a:srgbClr val="800000"/>
                </a:solidFill>
                <a:latin typeface="Times New Roman"/>
                <a:cs typeface="Times New Roman"/>
              </a:rPr>
              <a:t>DIXIEME RESOLUTION</a:t>
            </a:r>
            <a:endParaRPr lang="fr-FR" sz="3500"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a:p>
            <a:pPr marL="0" indent="0">
              <a:buNone/>
            </a:pPr>
            <a:r>
              <a:rPr lang="fr-FR" sz="3500" dirty="0"/>
              <a:t> L’assemblée générale élit comme administrateurs pour un mandat de trois années les OGA suivants : </a:t>
            </a:r>
          </a:p>
          <a:p>
            <a:pPr marL="0" indent="0">
              <a:buNone/>
            </a:pPr>
            <a:endParaRPr lang="fr-FR" dirty="0"/>
          </a:p>
          <a:p>
            <a:pPr lvl="0"/>
            <a:r>
              <a:rPr lang="fr-FR" dirty="0"/>
              <a:t> </a:t>
            </a:r>
          </a:p>
          <a:p>
            <a:pPr lvl="0"/>
            <a:r>
              <a:rPr lang="fr-FR" dirty="0"/>
              <a:t> </a:t>
            </a:r>
          </a:p>
          <a:p>
            <a:pPr lvl="0"/>
            <a:r>
              <a:rPr lang="fr-FR" dirty="0"/>
              <a:t> </a:t>
            </a:r>
          </a:p>
          <a:p>
            <a:pPr lvl="0"/>
            <a:r>
              <a:rPr lang="fr-FR" dirty="0"/>
              <a:t> </a:t>
            </a:r>
          </a:p>
          <a:p>
            <a:pPr lvl="0"/>
            <a:r>
              <a:rPr lang="fr-FR" dirty="0"/>
              <a:t> </a:t>
            </a:r>
          </a:p>
          <a:p>
            <a:pPr lvl="0"/>
            <a:r>
              <a:rPr lang="fr-FR" dirty="0"/>
              <a:t> </a:t>
            </a:r>
          </a:p>
          <a:p>
            <a:r>
              <a:rPr lang="fr-FR" dirty="0"/>
              <a:t> </a:t>
            </a:r>
          </a:p>
          <a:p>
            <a:pPr marL="0" indent="0">
              <a:buNone/>
            </a:pPr>
            <a:endParaRPr lang="fr-FR" dirty="0"/>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p:txBody>
      </p:sp>
    </p:spTree>
    <p:extLst>
      <p:ext uri="{BB962C8B-B14F-4D97-AF65-F5344CB8AC3E}">
        <p14:creationId xmlns:p14="http://schemas.microsoft.com/office/powerpoint/2010/main" val="313794321"/>
      </p:ext>
    </p:extLst>
  </p:cSld>
  <p:clrMapOvr>
    <a:masterClrMapping/>
  </p:clrMapOvr>
  <p:transition spd="med">
    <p:wedge/>
  </p:transition>
</p:sld>
</file>

<file path=ppt/slides/slide8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0482" name="Espace réservé du contenu 2"/>
          <p:cNvSpPr>
            <a:spLocks noGrp="1"/>
          </p:cNvSpPr>
          <p:nvPr>
            <p:ph sz="quarter" idx="1"/>
          </p:nvPr>
        </p:nvSpPr>
        <p:spPr>
          <a:xfrm>
            <a:off x="107504" y="-164554"/>
            <a:ext cx="8856984" cy="5221139"/>
          </a:xfrm>
        </p:spPr>
        <p:txBody>
          <a:bodyPr rtlCol="0">
            <a:normAutofit lnSpcReduction="10000"/>
          </a:bodyPr>
          <a:lstStyle/>
          <a:p>
            <a:pPr marL="0" indent="0" algn="just" eaLnBrk="1" fontAlgn="auto" hangingPunct="1">
              <a:spcAft>
                <a:spcPts val="0"/>
              </a:spcAft>
              <a:buClr>
                <a:schemeClr val="accent1">
                  <a:lumMod val="60000"/>
                  <a:lumOff val="40000"/>
                </a:schemeClr>
              </a:buClr>
              <a:buNone/>
              <a:defRPr/>
            </a:pPr>
            <a:endParaRPr lang="fr-FR" sz="2700" u="sng"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None/>
              <a:defRPr/>
            </a:pPr>
            <a:r>
              <a:rPr lang="fr-FR" sz="2700" u="sng" dirty="0">
                <a:solidFill>
                  <a:srgbClr val="800000"/>
                </a:solidFill>
                <a:latin typeface="Times New Roman"/>
                <a:cs typeface="Times New Roman"/>
              </a:rPr>
              <a:t> </a:t>
            </a:r>
            <a:r>
              <a:rPr lang="fr-FR" sz="3500" u="sng" dirty="0">
                <a:solidFill>
                  <a:srgbClr val="800000"/>
                </a:solidFill>
                <a:latin typeface="Times New Roman"/>
                <a:cs typeface="Times New Roman"/>
              </a:rPr>
              <a:t>ONZIEME RESOLUTION</a:t>
            </a:r>
            <a:endParaRPr lang="fr-FR" sz="3500"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a:p>
            <a:pPr marL="0" indent="0" algn="just">
              <a:buNone/>
            </a:pPr>
            <a:r>
              <a:rPr lang="fr-FR" sz="3200" dirty="0"/>
              <a:t>L’assemblée générale donne tout pouvoir au Conseil d’administration de l’UNASA pour conclure et finaliser la création d’une confédération entre l’Union Nationale des Associations Agréées (UNASA) et la Fédération des Centres de Gestion Agréés (FCGA)</a:t>
            </a:r>
            <a:r>
              <a:rPr lang="fr-FR" sz="3200" b="1" dirty="0"/>
              <a:t> </a:t>
            </a:r>
            <a:r>
              <a:rPr lang="fr-FR" sz="3200" dirty="0"/>
              <a:t>prenant effet au 1er janvier 2019, dans le respect des termes du compte-rendu de la réunion UNASA-FCGA du 20 avril 2018. </a:t>
            </a:r>
          </a:p>
          <a:p>
            <a:pPr algn="just"/>
            <a:endParaRPr lang="fr-FR" sz="3200" dirty="0"/>
          </a:p>
          <a:p>
            <a:pPr marL="0" indent="0" algn="just">
              <a:buNone/>
            </a:pPr>
            <a:endParaRPr lang="fr-FR" sz="3200" dirty="0"/>
          </a:p>
          <a:p>
            <a:pPr marL="0" indent="0" algn="just">
              <a:buNone/>
            </a:pPr>
            <a:endParaRPr lang="fr-FR" sz="3200" dirty="0"/>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p:txBody>
      </p:sp>
    </p:spTree>
    <p:extLst>
      <p:ext uri="{BB962C8B-B14F-4D97-AF65-F5344CB8AC3E}">
        <p14:creationId xmlns:p14="http://schemas.microsoft.com/office/powerpoint/2010/main" val="2881551419"/>
      </p:ext>
    </p:extLst>
  </p:cSld>
  <p:clrMapOvr>
    <a:masterClrMapping/>
  </p:clrMapOvr>
  <p:transition spd="med">
    <p:wedge/>
  </p:transition>
</p:sld>
</file>

<file path=ppt/slides/slide8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endParaRPr lang="fr-FR" dirty="0"/>
          </a:p>
          <a:p>
            <a:endParaRPr lang="fr-FR" dirty="0"/>
          </a:p>
          <a:p>
            <a:pPr algn="ctr">
              <a:buNone/>
            </a:pPr>
            <a:r>
              <a:rPr lang="fr-FR" sz="3600" dirty="0">
                <a:solidFill>
                  <a:srgbClr val="C00000"/>
                </a:solidFill>
                <a:latin typeface="Times New Roman" pitchFamily="18" charset="0"/>
                <a:cs typeface="Times New Roman" pitchFamily="18" charset="0"/>
              </a:rPr>
              <a:t>MERCI POUR VOTRE ATTENTION</a:t>
            </a:r>
          </a:p>
        </p:txBody>
      </p:sp>
      <p:pic>
        <p:nvPicPr>
          <p:cNvPr id="4" name="Image 3" descr="UNASA.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666" y="126343"/>
            <a:ext cx="1134126" cy="784692"/>
          </a:xfrm>
          <a:prstGeom prst="rect">
            <a:avLst/>
          </a:prstGeom>
        </p:spPr>
      </p:pic>
    </p:spTree>
  </p:cSld>
  <p:clrMapOvr>
    <a:masterClrMapping/>
  </p:clrMapOvr>
  <p:transition spd="med">
    <p:wedge/>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277541" y="1006078"/>
            <a:ext cx="6562725" cy="3737372"/>
          </a:xfrm>
        </p:spPr>
        <p:style>
          <a:lnRef idx="1">
            <a:schemeClr val="accent1"/>
          </a:lnRef>
          <a:fillRef idx="2">
            <a:schemeClr val="accent1"/>
          </a:fillRef>
          <a:effectRef idx="1">
            <a:schemeClr val="accent1"/>
          </a:effectRef>
          <a:fontRef idx="minor">
            <a:schemeClr val="dk1"/>
          </a:fontRef>
        </p:style>
        <p:txBody>
          <a:bodyPr>
            <a:normAutofit/>
          </a:bodyPr>
          <a:lstStyle/>
          <a:p>
            <a:pPr marL="0" indent="0" eaLnBrk="1" fontAlgn="auto" hangingPunct="1">
              <a:lnSpc>
                <a:spcPct val="90000"/>
              </a:lnSpc>
              <a:spcAft>
                <a:spcPts val="0"/>
              </a:spcAft>
              <a:buNone/>
              <a:defRPr/>
            </a:pPr>
            <a:endParaRPr lang="fr-FR" sz="2700" dirty="0">
              <a:latin typeface="Times New Roman" pitchFamily="18" charset="0"/>
              <a:cs typeface="Times New Roman" pitchFamily="18" charset="0"/>
            </a:endParaRPr>
          </a:p>
          <a:p>
            <a:pPr algn="just" eaLnBrk="1" fontAlgn="auto" hangingPunct="1">
              <a:lnSpc>
                <a:spcPct val="90000"/>
              </a:lnSpc>
              <a:spcAft>
                <a:spcPts val="0"/>
              </a:spcAft>
              <a:buFont typeface="Wingdings" charset="2"/>
              <a:buChar char="ü"/>
              <a:defRPr/>
            </a:pPr>
            <a:r>
              <a:rPr lang="fr-FR" sz="3300" dirty="0">
                <a:solidFill>
                  <a:srgbClr val="C00000"/>
                </a:solidFill>
                <a:latin typeface="Times New Roman" pitchFamily="18" charset="0"/>
                <a:cs typeface="Times New Roman" pitchFamily="18" charset="0"/>
              </a:rPr>
              <a:t>Alourdissement de la charge de travail de certains OGA </a:t>
            </a:r>
            <a:r>
              <a:rPr lang="fr-FR" sz="3300" dirty="0">
                <a:latin typeface="Times New Roman" pitchFamily="18" charset="0"/>
                <a:cs typeface="Times New Roman" pitchFamily="18" charset="0"/>
              </a:rPr>
              <a:t>face à la mise en œuvre de l’EPS et la transformation en OMGA</a:t>
            </a:r>
          </a:p>
          <a:p>
            <a:pPr algn="ctr" eaLnBrk="1" fontAlgn="auto" hangingPunct="1">
              <a:lnSpc>
                <a:spcPct val="90000"/>
              </a:lnSpc>
              <a:spcAft>
                <a:spcPts val="0"/>
              </a:spcAft>
              <a:buFont typeface="Wingdings" charset="2"/>
              <a:buChar char="ü"/>
              <a:defRPr/>
            </a:pPr>
            <a:endParaRPr lang="fr-FR" sz="2700"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Font typeface="Wingdings 2"/>
              <a:buChar char=""/>
              <a:defRPr/>
            </a:pPr>
            <a:endParaRPr lang="fr-FR"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3260506670"/>
      </p:ext>
    </p:extLst>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4|0.7|0.1|0.3|0.1"/>
</p:tagLst>
</file>

<file path=ppt/tags/tag10.xml><?xml version="1.0" encoding="utf-8"?>
<p:tagLst xmlns:a="http://schemas.openxmlformats.org/drawingml/2006/main" xmlns:r="http://schemas.openxmlformats.org/officeDocument/2006/relationships" xmlns:p="http://schemas.openxmlformats.org/presentationml/2006/main">
  <p:tag name="TIMING" val="|0.2|0.7|0.7|0.5|0.4"/>
</p:tagLst>
</file>

<file path=ppt/tags/tag11.xml><?xml version="1.0" encoding="utf-8"?>
<p:tagLst xmlns:a="http://schemas.openxmlformats.org/drawingml/2006/main" xmlns:r="http://schemas.openxmlformats.org/officeDocument/2006/relationships" xmlns:p="http://schemas.openxmlformats.org/presentationml/2006/main">
  <p:tag name="TIMING" val="|0.2|0.7|0.7|0.5|0.4"/>
</p:tagLst>
</file>

<file path=ppt/tags/tag12.xml><?xml version="1.0" encoding="utf-8"?>
<p:tagLst xmlns:a="http://schemas.openxmlformats.org/drawingml/2006/main" xmlns:r="http://schemas.openxmlformats.org/officeDocument/2006/relationships" xmlns:p="http://schemas.openxmlformats.org/presentationml/2006/main">
  <p:tag name="TIMING" val="|0.2|0.7|0.7|0.5|0.4"/>
</p:tagLst>
</file>

<file path=ppt/tags/tag13.xml><?xml version="1.0" encoding="utf-8"?>
<p:tagLst xmlns:a="http://schemas.openxmlformats.org/drawingml/2006/main" xmlns:r="http://schemas.openxmlformats.org/officeDocument/2006/relationships" xmlns:p="http://schemas.openxmlformats.org/presentationml/2006/main">
  <p:tag name="TIMING" val="|0.2|0.7|0.7|0.5|0.4"/>
</p:tagLst>
</file>

<file path=ppt/tags/tag14.xml><?xml version="1.0" encoding="utf-8"?>
<p:tagLst xmlns:a="http://schemas.openxmlformats.org/drawingml/2006/main" xmlns:r="http://schemas.openxmlformats.org/officeDocument/2006/relationships" xmlns:p="http://schemas.openxmlformats.org/presentationml/2006/main">
  <p:tag name="TIMING" val="|0.2|0.7|0.7|0.5|0.4"/>
</p:tagLst>
</file>

<file path=ppt/tags/tag15.xml><?xml version="1.0" encoding="utf-8"?>
<p:tagLst xmlns:a="http://schemas.openxmlformats.org/drawingml/2006/main" xmlns:r="http://schemas.openxmlformats.org/officeDocument/2006/relationships" xmlns:p="http://schemas.openxmlformats.org/presentationml/2006/main">
  <p:tag name="TIMING" val="|0.2|0.7|0.7|0.5|0.4"/>
</p:tagLst>
</file>

<file path=ppt/tags/tag16.xml><?xml version="1.0" encoding="utf-8"?>
<p:tagLst xmlns:a="http://schemas.openxmlformats.org/drawingml/2006/main" xmlns:r="http://schemas.openxmlformats.org/officeDocument/2006/relationships" xmlns:p="http://schemas.openxmlformats.org/presentationml/2006/main">
  <p:tag name="TIMING" val="|0.2|0.7|0.7|0.5|0.4"/>
</p:tagLst>
</file>

<file path=ppt/tags/tag17.xml><?xml version="1.0" encoding="utf-8"?>
<p:tagLst xmlns:a="http://schemas.openxmlformats.org/drawingml/2006/main" xmlns:r="http://schemas.openxmlformats.org/officeDocument/2006/relationships" xmlns:p="http://schemas.openxmlformats.org/presentationml/2006/main">
  <p:tag name="TIMING" val="|0.2|0.7|0.7|0.5|0.4"/>
</p:tagLst>
</file>

<file path=ppt/tags/tag18.xml><?xml version="1.0" encoding="utf-8"?>
<p:tagLst xmlns:a="http://schemas.openxmlformats.org/drawingml/2006/main" xmlns:r="http://schemas.openxmlformats.org/officeDocument/2006/relationships" xmlns:p="http://schemas.openxmlformats.org/presentationml/2006/main">
  <p:tag name="TIMING" val="|0.2|0.7|0.7|0.5|0.4"/>
</p:tagLst>
</file>

<file path=ppt/tags/tag19.xml><?xml version="1.0" encoding="utf-8"?>
<p:tagLst xmlns:a="http://schemas.openxmlformats.org/drawingml/2006/main" xmlns:r="http://schemas.openxmlformats.org/officeDocument/2006/relationships" xmlns:p="http://schemas.openxmlformats.org/presentationml/2006/main">
  <p:tag name="TIMING" val="|0.2|0.7|0.7|0.5|0.4"/>
</p:tagLst>
</file>

<file path=ppt/tags/tag2.xml><?xml version="1.0" encoding="utf-8"?>
<p:tagLst xmlns:a="http://schemas.openxmlformats.org/drawingml/2006/main" xmlns:r="http://schemas.openxmlformats.org/officeDocument/2006/relationships" xmlns:p="http://schemas.openxmlformats.org/presentationml/2006/main">
  <p:tag name="TIMING" val="|0.4|0.7|0.1|0.3|0.1"/>
</p:tagLst>
</file>

<file path=ppt/tags/tag20.xml><?xml version="1.0" encoding="utf-8"?>
<p:tagLst xmlns:a="http://schemas.openxmlformats.org/drawingml/2006/main" xmlns:r="http://schemas.openxmlformats.org/officeDocument/2006/relationships" xmlns:p="http://schemas.openxmlformats.org/presentationml/2006/main">
  <p:tag name="TIMING" val="|0.2|0.7|0.7|0.5|0.4"/>
</p:tagLst>
</file>

<file path=ppt/tags/tag3.xml><?xml version="1.0" encoding="utf-8"?>
<p:tagLst xmlns:a="http://schemas.openxmlformats.org/drawingml/2006/main" xmlns:r="http://schemas.openxmlformats.org/officeDocument/2006/relationships" xmlns:p="http://schemas.openxmlformats.org/presentationml/2006/main">
  <p:tag name="TIMING" val="|2.6"/>
</p:tagLst>
</file>

<file path=ppt/tags/tag4.xml><?xml version="1.0" encoding="utf-8"?>
<p:tagLst xmlns:a="http://schemas.openxmlformats.org/drawingml/2006/main" xmlns:r="http://schemas.openxmlformats.org/officeDocument/2006/relationships" xmlns:p="http://schemas.openxmlformats.org/presentationml/2006/main">
  <p:tag name="TIMING" val="|0.2|0.7|0.7|0.5|0.4"/>
</p:tagLst>
</file>

<file path=ppt/tags/tag5.xml><?xml version="1.0" encoding="utf-8"?>
<p:tagLst xmlns:a="http://schemas.openxmlformats.org/drawingml/2006/main" xmlns:r="http://schemas.openxmlformats.org/officeDocument/2006/relationships" xmlns:p="http://schemas.openxmlformats.org/presentationml/2006/main">
  <p:tag name="TIMING" val="|0.2|0.7|0.7|0.5|0.4"/>
</p:tagLst>
</file>

<file path=ppt/tags/tag6.xml><?xml version="1.0" encoding="utf-8"?>
<p:tagLst xmlns:a="http://schemas.openxmlformats.org/drawingml/2006/main" xmlns:r="http://schemas.openxmlformats.org/officeDocument/2006/relationships" xmlns:p="http://schemas.openxmlformats.org/presentationml/2006/main">
  <p:tag name="TIMING" val="|0.2|0.7|0.7|0.5|0.4"/>
</p:tagLst>
</file>

<file path=ppt/tags/tag7.xml><?xml version="1.0" encoding="utf-8"?>
<p:tagLst xmlns:a="http://schemas.openxmlformats.org/drawingml/2006/main" xmlns:r="http://schemas.openxmlformats.org/officeDocument/2006/relationships" xmlns:p="http://schemas.openxmlformats.org/presentationml/2006/main">
  <p:tag name="TIMING" val="|0.2|0.7|0.7|0.5|0.4"/>
</p:tagLst>
</file>

<file path=ppt/tags/tag8.xml><?xml version="1.0" encoding="utf-8"?>
<p:tagLst xmlns:a="http://schemas.openxmlformats.org/drawingml/2006/main" xmlns:r="http://schemas.openxmlformats.org/officeDocument/2006/relationships" xmlns:p="http://schemas.openxmlformats.org/presentationml/2006/main">
  <p:tag name="TIMING" val="|0.2|0.7|0.7|0.5|0.4"/>
</p:tagLst>
</file>

<file path=ppt/tags/tag9.xml><?xml version="1.0" encoding="utf-8"?>
<p:tagLst xmlns:a="http://schemas.openxmlformats.org/drawingml/2006/main" xmlns:r="http://schemas.openxmlformats.org/officeDocument/2006/relationships" xmlns:p="http://schemas.openxmlformats.org/presentationml/2006/main">
  <p:tag name="TIMING" val="|0.2|0.7|0.7|0.5|0.4"/>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Personnalisé 3">
      <a:dk1>
        <a:srgbClr val="000000"/>
      </a:dk1>
      <a:lt1>
        <a:srgbClr val="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4661</TotalTime>
  <Words>2603</Words>
  <Application>Microsoft Macintosh PowerPoint</Application>
  <PresentationFormat>Affichage à l'écran (16:9)</PresentationFormat>
  <Paragraphs>649</Paragraphs>
  <Slides>89</Slides>
  <Notes>23</Notes>
  <HiddenSlides>0</HiddenSlides>
  <MMClips>18</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89</vt:i4>
      </vt:variant>
    </vt:vector>
  </HeadingPairs>
  <TitlesOfParts>
    <vt:vector size="101" baseType="lpstr">
      <vt:lpstr>Arial</vt:lpstr>
      <vt:lpstr>ArialMT</vt:lpstr>
      <vt:lpstr>Bookman Old Style</vt:lpstr>
      <vt:lpstr>Calibri</vt:lpstr>
      <vt:lpstr>Courier New</vt:lpstr>
      <vt:lpstr>Garamond</vt:lpstr>
      <vt:lpstr>Georgia</vt:lpstr>
      <vt:lpstr>StarSymbol</vt:lpstr>
      <vt:lpstr>Times New Roman</vt:lpstr>
      <vt:lpstr>Wingdings</vt:lpstr>
      <vt:lpstr>Wingdings 2</vt:lpstr>
      <vt:lpstr>Civil</vt:lpstr>
      <vt:lpstr>Bienvenue à Paris                                     Bienvenue à Deauville    Bienvenue à Paris Assemblée Générale Ordinaire de l’UNASA le 9 novembre 2018  </vt:lpstr>
      <vt:lpstr>          ASSEMBLEE GENERALE ORDINAIRE  ORDRE DU JOUR</vt:lpstr>
      <vt:lpstr>          ASSEMBLEE GENERALE ORDINAIRE  ORDRE DU JOUR</vt:lpstr>
      <vt:lpstr>ELECTION DES MEMBRES DU CONSEIL D’ADMINISTRATION</vt:lpstr>
      <vt:lpstr>LES 7 OGA CANDIDATS </vt:lpstr>
      <vt:lpstr>LES 7 OGA CANDIDATS </vt:lpstr>
      <vt:lpstr> COOPTATION</vt:lpstr>
      <vt:lpstr>LE RAPPORT D’ACTIVITÉ  EN BREF </vt:lpstr>
      <vt:lpstr>LE RAPPORT D’ACTIVITÉ  EN BREF </vt:lpstr>
      <vt:lpstr>  LE RAPPORT D’ACTIVITÉ  EN BREF</vt:lpstr>
      <vt:lpstr>  LE RAPPORT D’ACTIVITÉ  EN BREF</vt:lpstr>
      <vt:lpstr>LE RAPPORT D’ACTIVITÉ  EN BREF</vt:lpstr>
      <vt:lpstr>LE RAPPORT D’ACTIVITÉ  EN BREF</vt:lpstr>
      <vt:lpstr>LE RAPPORT D’ACTIVITÉ  EN BREF</vt:lpstr>
      <vt:lpstr>LE RAPPORT D’ACTIVITÉ  EN BREF</vt:lpstr>
      <vt:lpstr>LE RAPPORT D’ACTIVITÉ  EN BREF </vt:lpstr>
      <vt:lpstr>LE RAPPORT D’ACTIVITÉ  EN BREF </vt:lpstr>
      <vt:lpstr>LE RAPPORT D’ACTIVITÉ  EN BREF </vt:lpstr>
      <vt:lpstr>LE RAPPORT D’ACTIVITÉ  EN BREF </vt:lpstr>
      <vt:lpstr> LES RELATIONS DE L’UNASA</vt:lpstr>
      <vt:lpstr>LE RAPPORT D’ACTIVITÉ  EN BREF </vt:lpstr>
      <vt:lpstr>LE RAPPORT D’ACTIVITÉ  EN BREF </vt:lpstr>
      <vt:lpstr>LE RAPPORT D’ACTIVITÉ  EN BREF </vt:lpstr>
      <vt:lpstr>LE RAPPORT D’ACTIVITÉ  EN BREF </vt:lpstr>
      <vt:lpstr>LE RAPPORT D’ACTIVITÉ  EN BREF </vt:lpstr>
      <vt:lpstr>LE RAPPORT D’ACTIVITÉ  EN BREF </vt:lpstr>
      <vt:lpstr>LE RAPPORT D’ACTIVITÉ  EN BREF </vt:lpstr>
      <vt:lpstr>Document de travail DGFIP – SEPTEMBRE 2018</vt:lpstr>
      <vt:lpstr>Document de travail DGFIP – SEPTEMBRE 2018</vt:lpstr>
      <vt:lpstr>Document de travail DGFIP – SEPTEMBRE 2018</vt:lpstr>
      <vt:lpstr>Document de travail DGFIP – SEPTEMBRE 2018</vt:lpstr>
      <vt:lpstr>Document de travail DGFIP – SEPTEMBRE 2018</vt:lpstr>
      <vt:lpstr>Document de travail DGFIP – SEPTEMBRE 2018</vt:lpstr>
      <vt:lpstr>Document de travail DGFIP – SEPTEMBRE 2018</vt:lpstr>
      <vt:lpstr>Document de travail DGFIP – SEPTEMBRE 2018</vt:lpstr>
      <vt:lpstr>Document de travail DGFIP – SEPTEMBRE 2018</vt:lpstr>
      <vt:lpstr>Document de travail DGFIP – SEPTEMBRE 2018</vt:lpstr>
      <vt:lpstr>Document de travail DGFIP – SEPTEMBRE 2018</vt:lpstr>
      <vt:lpstr>LES RELATIONS DE L’UNASA</vt:lpstr>
      <vt:lpstr>LES RELATIONS DE L’UNASA</vt:lpstr>
      <vt:lpstr>LES RELATIONS DE L’UNASA</vt:lpstr>
      <vt:lpstr>LES RELATIONS DE L’UNASA</vt:lpstr>
      <vt:lpstr>LES RELATIONS DE L’UNASA</vt:lpstr>
      <vt:lpstr>LES RELATIONS DE L’UNASA</vt:lpstr>
      <vt:lpstr>LES RELATIONS DE L’UNASA</vt:lpstr>
      <vt:lpstr>LES RELATIONS DE L’UNASA</vt:lpstr>
      <vt:lpstr>LES RELATIONS DE L’UNASA</vt:lpstr>
      <vt:lpstr>LES RELATIONS DE L’UNASA</vt:lpstr>
      <vt:lpstr>LES RELATIONS DE L’UNASA</vt:lpstr>
      <vt:lpstr>LES RELATIONS DE L’UNASA</vt:lpstr>
      <vt:lpstr>LES RELATIONS DE L’UNASA</vt:lpstr>
      <vt:lpstr>LES RELATIONS DE L’UNASA</vt:lpstr>
      <vt:lpstr>LES PRODUITS ET SERVICES DE L’UNASA</vt:lpstr>
      <vt:lpstr>LES PRODUITS ET SERVICES DE L’UNASA</vt:lpstr>
      <vt:lpstr>LES PRODUITS ET SERVICES DE L’UNASA</vt:lpstr>
      <vt:lpstr>LES ACTIONS EXTERIEURES</vt:lpstr>
      <vt:lpstr>L’UNASA AUJOURD’HUI</vt:lpstr>
      <vt:lpstr>LE RAPPORT FINANCIER en quelques chiffres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unasa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BIENVENUE A LYON</dc:title>
  <dc:creator>Isabelle</dc:creator>
  <cp:lastModifiedBy>Isabelle Rollet</cp:lastModifiedBy>
  <cp:revision>840</cp:revision>
  <cp:lastPrinted>1601-01-01T00:00:00Z</cp:lastPrinted>
  <dcterms:created xsi:type="dcterms:W3CDTF">2004-10-27T12:02:44Z</dcterms:created>
  <dcterms:modified xsi:type="dcterms:W3CDTF">2018-11-29T14:24:49Z</dcterms:modified>
</cp:coreProperties>
</file>