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5" r:id="rId2"/>
    <p:sldMasterId id="2147483693" r:id="rId3"/>
    <p:sldMasterId id="2147483681" r:id="rId4"/>
    <p:sldMasterId id="2147483669" r:id="rId5"/>
  </p:sldMasterIdLst>
  <p:notesMasterIdLst>
    <p:notesMasterId r:id="rId28"/>
  </p:notesMasterIdLst>
  <p:handoutMasterIdLst>
    <p:handoutMasterId r:id="rId29"/>
  </p:handoutMasterIdLst>
  <p:sldIdLst>
    <p:sldId id="256" r:id="rId6"/>
    <p:sldId id="259" r:id="rId7"/>
    <p:sldId id="258" r:id="rId8"/>
    <p:sldId id="260" r:id="rId9"/>
    <p:sldId id="261" r:id="rId10"/>
    <p:sldId id="264" r:id="rId11"/>
    <p:sldId id="263" r:id="rId12"/>
    <p:sldId id="262" r:id="rId13"/>
    <p:sldId id="270" r:id="rId14"/>
    <p:sldId id="269" r:id="rId15"/>
    <p:sldId id="268" r:id="rId16"/>
    <p:sldId id="267" r:id="rId17"/>
    <p:sldId id="266" r:id="rId18"/>
    <p:sldId id="276" r:id="rId19"/>
    <p:sldId id="275" r:id="rId20"/>
    <p:sldId id="274" r:id="rId21"/>
    <p:sldId id="273" r:id="rId22"/>
    <p:sldId id="272" r:id="rId23"/>
    <p:sldId id="271" r:id="rId24"/>
    <p:sldId id="278" r:id="rId25"/>
    <p:sldId id="277" r:id="rId26"/>
    <p:sldId id="279" r:id="rId27"/>
  </p:sldIdLst>
  <p:sldSz cx="12192000" cy="68580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30CA"/>
    <a:srgbClr val="ED1C24"/>
    <a:srgbClr val="EB1E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7" autoAdjust="0"/>
    <p:restoredTop sz="94660" autoAdjust="0"/>
  </p:normalViewPr>
  <p:slideViewPr>
    <p:cSldViewPr snapToGrid="0">
      <p:cViewPr varScale="1">
        <p:scale>
          <a:sx n="121" d="100"/>
          <a:sy n="121" d="100"/>
        </p:scale>
        <p:origin x="-128" y="-136"/>
      </p:cViewPr>
      <p:guideLst>
        <p:guide orient="horz" pos="2160"/>
        <p:guide pos="3840"/>
      </p:guideLst>
    </p:cSldViewPr>
  </p:slideViewPr>
  <p:outlineViewPr>
    <p:cViewPr>
      <p:scale>
        <a:sx n="33" d="100"/>
        <a:sy n="33" d="100"/>
      </p:scale>
      <p:origin x="0" y="4824"/>
    </p:cViewPr>
  </p:outlineViewPr>
  <p:notesTextViewPr>
    <p:cViewPr>
      <p:scale>
        <a:sx n="1" d="1"/>
        <a:sy n="1" d="1"/>
      </p:scale>
      <p:origin x="0" y="0"/>
    </p:cViewPr>
  </p:notesTextViewPr>
  <p:sorterViewPr>
    <p:cViewPr>
      <p:scale>
        <a:sx n="65" d="100"/>
        <a:sy n="65" d="100"/>
      </p:scale>
      <p:origin x="0" y="0"/>
    </p:cViewPr>
  </p:sorterViewPr>
  <p:notesViewPr>
    <p:cSldViewPr snapToGrid="0">
      <p:cViewPr varScale="1">
        <p:scale>
          <a:sx n="55" d="100"/>
          <a:sy n="55" d="100"/>
        </p:scale>
        <p:origin x="-2928" y="-108"/>
      </p:cViewPr>
      <p:guideLst>
        <p:guide orient="horz" pos="3223"/>
        <p:guide pos="2235"/>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363" cy="513508"/>
          </a:xfrm>
          <a:prstGeom prst="rect">
            <a:avLst/>
          </a:prstGeom>
        </p:spPr>
        <p:txBody>
          <a:bodyPr vert="horz" lIns="95384" tIns="47692" rIns="95384" bIns="47692" rtlCol="0"/>
          <a:lstStyle>
            <a:lvl1pPr algn="l">
              <a:defRPr sz="1200"/>
            </a:lvl1pPr>
          </a:lstStyle>
          <a:p>
            <a:endParaRPr lang="fr-FR" dirty="0"/>
          </a:p>
        </p:txBody>
      </p:sp>
      <p:sp>
        <p:nvSpPr>
          <p:cNvPr id="3" name="Espace réservé de la date 2"/>
          <p:cNvSpPr>
            <a:spLocks noGrp="1"/>
          </p:cNvSpPr>
          <p:nvPr>
            <p:ph type="dt" sz="quarter" idx="1"/>
          </p:nvPr>
        </p:nvSpPr>
        <p:spPr>
          <a:xfrm>
            <a:off x="4021295" y="0"/>
            <a:ext cx="3076363" cy="513508"/>
          </a:xfrm>
          <a:prstGeom prst="rect">
            <a:avLst/>
          </a:prstGeom>
        </p:spPr>
        <p:txBody>
          <a:bodyPr vert="horz" lIns="95384" tIns="47692" rIns="95384" bIns="47692" rtlCol="0"/>
          <a:lstStyle>
            <a:lvl1pPr algn="r">
              <a:defRPr sz="1200"/>
            </a:lvl1pPr>
          </a:lstStyle>
          <a:p>
            <a:fld id="{15EA751F-73CB-4199-92FD-7BBB847AF12F}" type="datetimeFigureOut">
              <a:rPr lang="fr-FR" smtClean="0"/>
              <a:pPr/>
              <a:t>13/02/18</a:t>
            </a:fld>
            <a:endParaRPr lang="fr-FR" dirty="0"/>
          </a:p>
        </p:txBody>
      </p:sp>
      <p:sp>
        <p:nvSpPr>
          <p:cNvPr id="4" name="Espace réservé du pied de page 3"/>
          <p:cNvSpPr>
            <a:spLocks noGrp="1"/>
          </p:cNvSpPr>
          <p:nvPr>
            <p:ph type="ftr" sz="quarter" idx="2"/>
          </p:nvPr>
        </p:nvSpPr>
        <p:spPr>
          <a:xfrm>
            <a:off x="1" y="9721110"/>
            <a:ext cx="3076363" cy="513507"/>
          </a:xfrm>
          <a:prstGeom prst="rect">
            <a:avLst/>
          </a:prstGeom>
        </p:spPr>
        <p:txBody>
          <a:bodyPr vert="horz" lIns="95384" tIns="47692" rIns="95384" bIns="47692"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4021295" y="9721110"/>
            <a:ext cx="3076363" cy="513507"/>
          </a:xfrm>
          <a:prstGeom prst="rect">
            <a:avLst/>
          </a:prstGeom>
        </p:spPr>
        <p:txBody>
          <a:bodyPr vert="horz" lIns="95384" tIns="47692" rIns="95384" bIns="47692" rtlCol="0" anchor="b"/>
          <a:lstStyle>
            <a:lvl1pPr algn="r">
              <a:defRPr sz="1200"/>
            </a:lvl1pPr>
          </a:lstStyle>
          <a:p>
            <a:fld id="{91B8DAAF-6451-422C-8FC6-57555321738A}" type="slidenum">
              <a:rPr lang="fr-FR" smtClean="0"/>
              <a:pPr/>
              <a:t>‹#›</a:t>
            </a:fld>
            <a:endParaRPr lang="fr-FR" dirty="0"/>
          </a:p>
        </p:txBody>
      </p:sp>
    </p:spTree>
    <p:extLst>
      <p:ext uri="{BB962C8B-B14F-4D97-AF65-F5344CB8AC3E}">
        <p14:creationId xmlns:p14="http://schemas.microsoft.com/office/powerpoint/2010/main" val="28826243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363" cy="513508"/>
          </a:xfrm>
          <a:prstGeom prst="rect">
            <a:avLst/>
          </a:prstGeom>
        </p:spPr>
        <p:txBody>
          <a:bodyPr vert="horz" lIns="95384" tIns="47692" rIns="95384" bIns="47692" rtlCol="0"/>
          <a:lstStyle>
            <a:lvl1pPr algn="l">
              <a:defRPr sz="1200"/>
            </a:lvl1pPr>
          </a:lstStyle>
          <a:p>
            <a:endParaRPr lang="fr-FR" dirty="0"/>
          </a:p>
        </p:txBody>
      </p:sp>
      <p:sp>
        <p:nvSpPr>
          <p:cNvPr id="3" name="Espace réservé de la date 2"/>
          <p:cNvSpPr>
            <a:spLocks noGrp="1"/>
          </p:cNvSpPr>
          <p:nvPr>
            <p:ph type="dt" idx="1"/>
          </p:nvPr>
        </p:nvSpPr>
        <p:spPr>
          <a:xfrm>
            <a:off x="4021295" y="0"/>
            <a:ext cx="3076363" cy="513508"/>
          </a:xfrm>
          <a:prstGeom prst="rect">
            <a:avLst/>
          </a:prstGeom>
        </p:spPr>
        <p:txBody>
          <a:bodyPr vert="horz" lIns="95384" tIns="47692" rIns="95384" bIns="47692" rtlCol="0"/>
          <a:lstStyle>
            <a:lvl1pPr algn="r">
              <a:defRPr sz="1200"/>
            </a:lvl1pPr>
          </a:lstStyle>
          <a:p>
            <a:fld id="{D3104728-BCA9-4856-AF5F-F18F428CC3C6}" type="datetimeFigureOut">
              <a:rPr lang="fr-FR" smtClean="0"/>
              <a:pPr/>
              <a:t>13/02/18</a:t>
            </a:fld>
            <a:endParaRPr lang="fr-FR" dirty="0"/>
          </a:p>
        </p:txBody>
      </p:sp>
      <p:sp>
        <p:nvSpPr>
          <p:cNvPr id="4" name="Espace réservé de l'image des diapositives 3"/>
          <p:cNvSpPr>
            <a:spLocks noGrp="1" noRot="1" noChangeAspect="1"/>
          </p:cNvSpPr>
          <p:nvPr>
            <p:ph type="sldImg" idx="2"/>
          </p:nvPr>
        </p:nvSpPr>
        <p:spPr>
          <a:xfrm>
            <a:off x="477838" y="1277938"/>
            <a:ext cx="6143625" cy="3455987"/>
          </a:xfrm>
          <a:prstGeom prst="rect">
            <a:avLst/>
          </a:prstGeom>
          <a:noFill/>
          <a:ln w="12700">
            <a:solidFill>
              <a:prstClr val="black"/>
            </a:solidFill>
          </a:ln>
        </p:spPr>
        <p:txBody>
          <a:bodyPr vert="horz" lIns="95384" tIns="47692" rIns="95384" bIns="47692" rtlCol="0" anchor="ctr"/>
          <a:lstStyle/>
          <a:p>
            <a:endParaRPr lang="fr-FR" dirty="0"/>
          </a:p>
        </p:txBody>
      </p:sp>
      <p:sp>
        <p:nvSpPr>
          <p:cNvPr id="5" name="Espace réservé des notes 4"/>
          <p:cNvSpPr>
            <a:spLocks noGrp="1"/>
          </p:cNvSpPr>
          <p:nvPr>
            <p:ph type="body" sz="quarter" idx="3"/>
          </p:nvPr>
        </p:nvSpPr>
        <p:spPr>
          <a:xfrm>
            <a:off x="709931" y="4925410"/>
            <a:ext cx="5679440" cy="4029879"/>
          </a:xfrm>
          <a:prstGeom prst="rect">
            <a:avLst/>
          </a:prstGeom>
        </p:spPr>
        <p:txBody>
          <a:bodyPr vert="horz" lIns="95384" tIns="47692" rIns="95384" bIns="47692"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721110"/>
            <a:ext cx="3076363" cy="513507"/>
          </a:xfrm>
          <a:prstGeom prst="rect">
            <a:avLst/>
          </a:prstGeom>
        </p:spPr>
        <p:txBody>
          <a:bodyPr vert="horz" lIns="95384" tIns="47692" rIns="95384" bIns="47692"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4021295" y="9721110"/>
            <a:ext cx="3076363" cy="513507"/>
          </a:xfrm>
          <a:prstGeom prst="rect">
            <a:avLst/>
          </a:prstGeom>
        </p:spPr>
        <p:txBody>
          <a:bodyPr vert="horz" lIns="95384" tIns="47692" rIns="95384" bIns="47692" rtlCol="0" anchor="b"/>
          <a:lstStyle>
            <a:lvl1pPr algn="r">
              <a:defRPr sz="1200"/>
            </a:lvl1pPr>
          </a:lstStyle>
          <a:p>
            <a:fld id="{72DE392C-A1E6-4D56-AB36-2B7259755D27}" type="slidenum">
              <a:rPr lang="fr-FR" smtClean="0"/>
              <a:pPr/>
              <a:t>‹#›</a:t>
            </a:fld>
            <a:endParaRPr lang="fr-FR" dirty="0"/>
          </a:p>
        </p:txBody>
      </p:sp>
    </p:spTree>
    <p:extLst>
      <p:ext uri="{BB962C8B-B14F-4D97-AF65-F5344CB8AC3E}">
        <p14:creationId xmlns:p14="http://schemas.microsoft.com/office/powerpoint/2010/main" val="31911216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DE392C-A1E6-4D56-AB36-2B7259755D27}" type="slidenum">
              <a:rPr lang="fr-FR" smtClean="0"/>
              <a:pPr/>
              <a:t>1</a:t>
            </a:fld>
            <a:endParaRPr lang="fr-FR" dirty="0"/>
          </a:p>
        </p:txBody>
      </p:sp>
    </p:spTree>
    <p:extLst>
      <p:ext uri="{BB962C8B-B14F-4D97-AF65-F5344CB8AC3E}">
        <p14:creationId xmlns:p14="http://schemas.microsoft.com/office/powerpoint/2010/main" val="1499074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4318478"/>
            <a:ext cx="12192000" cy="2160000"/>
          </a:xfrm>
        </p:spPr>
        <p:txBody>
          <a:bodyPr lIns="360000" tIns="360000" rIns="360000" bIns="0"/>
          <a:lstStyle>
            <a:lvl1pPr marL="0" indent="0" algn="l">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Modifier le style des sous-titres du masque</a:t>
            </a:r>
          </a:p>
        </p:txBody>
      </p:sp>
      <p:sp>
        <p:nvSpPr>
          <p:cNvPr id="12" name="Titre 11"/>
          <p:cNvSpPr>
            <a:spLocks noGrp="1"/>
          </p:cNvSpPr>
          <p:nvPr>
            <p:ph type="title"/>
          </p:nvPr>
        </p:nvSpPr>
        <p:spPr>
          <a:xfrm>
            <a:off x="0" y="2150052"/>
            <a:ext cx="12192000" cy="2160000"/>
          </a:xfrm>
          <a:solidFill>
            <a:srgbClr val="ED1C24"/>
          </a:solidFill>
        </p:spPr>
        <p:txBody>
          <a:bodyPr lIns="360000" rIns="360000">
            <a:normAutofit/>
          </a:bodyPr>
          <a:lstStyle>
            <a:lvl1pPr>
              <a:defRPr sz="4000">
                <a:solidFill>
                  <a:schemeClr val="bg1"/>
                </a:solidFill>
              </a:defRPr>
            </a:lvl1pPr>
          </a:lstStyle>
          <a:p>
            <a:r>
              <a:rPr lang="fr-FR" dirty="0"/>
              <a:t>Modifiez le style du titre</a:t>
            </a:r>
          </a:p>
        </p:txBody>
      </p:sp>
      <p:sp>
        <p:nvSpPr>
          <p:cNvPr id="4" name="Espace réservé du numéro de diapositive 5"/>
          <p:cNvSpPr>
            <a:spLocks noGrp="1"/>
          </p:cNvSpPr>
          <p:nvPr>
            <p:ph type="sldNum" sz="quarter" idx="4"/>
          </p:nvPr>
        </p:nvSpPr>
        <p:spPr>
          <a:xfrm>
            <a:off x="10752000" y="6492875"/>
            <a:ext cx="1440000" cy="360000"/>
          </a:xfrm>
          <a:prstGeom prst="rect">
            <a:avLst/>
          </a:prstGeom>
        </p:spPr>
        <p:txBody>
          <a:bodyPr vert="horz" lIns="144000" tIns="0" rIns="144000" bIns="0" rtlCol="0" anchor="ctr"/>
          <a:lstStyle>
            <a:lvl1pPr algn="r">
              <a:defRPr sz="1200">
                <a:solidFill>
                  <a:schemeClr val="bg1"/>
                </a:solidFill>
              </a:defRPr>
            </a:lvl1pPr>
          </a:lstStyle>
          <a:p>
            <a:fld id="{46418207-66A4-4504-AB9D-C87A7098B4F9}" type="slidenum">
              <a:rPr lang="fr-FR" smtClean="0"/>
              <a:pPr/>
              <a:t>‹#›</a:t>
            </a:fld>
            <a:endParaRPr lang="fr-FR" dirty="0"/>
          </a:p>
        </p:txBody>
      </p:sp>
    </p:spTree>
    <p:extLst>
      <p:ext uri="{BB962C8B-B14F-4D97-AF65-F5344CB8AC3E}">
        <p14:creationId xmlns:p14="http://schemas.microsoft.com/office/powerpoint/2010/main" val="143067542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434052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1685100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1422318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3184375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36589352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4348101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3579239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2131267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41447840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168207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8" name="Rectangle 7"/>
          <p:cNvSpPr/>
          <p:nvPr userDrawn="1"/>
        </p:nvSpPr>
        <p:spPr>
          <a:xfrm>
            <a:off x="11635922" y="103698"/>
            <a:ext cx="556078" cy="900000"/>
          </a:xfrm>
          <a:prstGeom prst="rect">
            <a:avLst/>
          </a:prstGeom>
          <a:solidFill>
            <a:schemeClr val="bg1">
              <a:lumMod val="95000"/>
            </a:schemeClr>
          </a:solidFill>
        </p:spPr>
        <p:txBody>
          <a:bodyPr vert="horz" lIns="180000" tIns="0" rIns="180000" bIns="0" rtlCol="0" anchor="ctr">
            <a:normAutofit/>
          </a:bodyPr>
          <a:lstStyle/>
          <a:p>
            <a:pPr lvl="0">
              <a:lnSpc>
                <a:spcPct val="90000"/>
              </a:lnSpc>
              <a:spcBef>
                <a:spcPct val="0"/>
              </a:spcBef>
              <a:buNone/>
            </a:pPr>
            <a:endParaRPr lang="fr-FR" sz="2600" dirty="0">
              <a:solidFill>
                <a:schemeClr val="tx1"/>
              </a:solidFill>
              <a:latin typeface="+mj-lt"/>
              <a:ea typeface="+mj-ea"/>
              <a:cs typeface="+mj-cs"/>
            </a:endParaRPr>
          </a:p>
        </p:txBody>
      </p:sp>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12"/>
          </p:nvPr>
        </p:nvSpPr>
        <p:spPr/>
        <p:txBody>
          <a:bodyPr/>
          <a:lstStyle/>
          <a:p>
            <a:fld id="{46418207-66A4-4504-AB9D-C87A7098B4F9}" type="slidenum">
              <a:rPr lang="fr-FR" smtClean="0"/>
              <a:pPr/>
              <a:t>‹#›</a:t>
            </a:fld>
            <a:endParaRPr lang="fr-FR" dirty="0"/>
          </a:p>
        </p:txBody>
      </p:sp>
    </p:spTree>
    <p:extLst>
      <p:ext uri="{BB962C8B-B14F-4D97-AF65-F5344CB8AC3E}">
        <p14:creationId xmlns:p14="http://schemas.microsoft.com/office/powerpoint/2010/main" val="3163712334"/>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3449571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33833564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40633948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34876053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12210329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42669302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30617582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31110659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F9F2375-2E7F-413A-B4CD-A007F56E1C96}"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22362722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764896276"/>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5" name="Espace réservé du pied de page 4"/>
          <p:cNvSpPr>
            <a:spLocks noGrp="1"/>
          </p:cNvSpPr>
          <p:nvPr>
            <p:ph type="ftr" sz="quarter" idx="11"/>
          </p:nvPr>
        </p:nvSpPr>
        <p:spPr/>
        <p:txBody>
          <a:bodyPr/>
          <a:lstStyle/>
          <a:p>
            <a:r>
              <a:rPr lang="fr-FR" dirty="0" smtClean="0"/>
              <a:t>Réunion éditoriale équipe complète– LexisNexis – Confidentiel </a:t>
            </a:r>
          </a:p>
          <a:p>
            <a:endParaRPr lang="fr-FR" dirty="0"/>
          </a:p>
        </p:txBody>
      </p:sp>
      <p:sp>
        <p:nvSpPr>
          <p:cNvPr id="6" name="Espace réservé du numéro de diapositive 5"/>
          <p:cNvSpPr>
            <a:spLocks noGrp="1"/>
          </p:cNvSpPr>
          <p:nvPr>
            <p:ph type="sldNum" sz="quarter" idx="12"/>
          </p:nvPr>
        </p:nvSpPr>
        <p:spPr/>
        <p:txBody>
          <a:bodyPr/>
          <a:lstStyle/>
          <a:p>
            <a:fld id="{46418207-66A4-4504-AB9D-C87A7098B4F9}" type="slidenum">
              <a:rPr lang="fr-FR" smtClean="0"/>
              <a:pPr/>
              <a:t>‹#›</a:t>
            </a:fld>
            <a:endParaRPr lang="fr-FR" dirty="0"/>
          </a:p>
        </p:txBody>
      </p:sp>
    </p:spTree>
    <p:extLst>
      <p:ext uri="{BB962C8B-B14F-4D97-AF65-F5344CB8AC3E}">
        <p14:creationId xmlns:p14="http://schemas.microsoft.com/office/powerpoint/2010/main" val="1633385551"/>
      </p:ext>
    </p:extLst>
  </p:cSld>
  <p:clrMapOvr>
    <a:masterClrMapping/>
  </p:clrMapOvr>
  <p:timing>
    <p:tnLst>
      <p:par>
        <p:cTn xmlns:p14="http://schemas.microsoft.com/office/powerpoint/2010/mai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17691113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2596074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26691840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10761412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30631108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16568213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41798569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29546620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17223188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E7774EE-87BB-4C8B-8207-A79522580975}"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358859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11"/>
          </p:nvPr>
        </p:nvSpPr>
        <p:spPr/>
        <p:txBody>
          <a:bodyPr/>
          <a:lstStyle/>
          <a:p>
            <a:r>
              <a:rPr lang="fr-FR" dirty="0" smtClean="0"/>
              <a:t>Réunion éditoriale équipe complète– LexisNexis – Confidentiel </a:t>
            </a:r>
          </a:p>
          <a:p>
            <a:endParaRPr lang="fr-FR" dirty="0"/>
          </a:p>
        </p:txBody>
      </p:sp>
      <p:sp>
        <p:nvSpPr>
          <p:cNvPr id="7" name="Espace réservé du numéro de diapositive 6"/>
          <p:cNvSpPr>
            <a:spLocks noGrp="1"/>
          </p:cNvSpPr>
          <p:nvPr>
            <p:ph type="sldNum" sz="quarter" idx="12"/>
          </p:nvPr>
        </p:nvSpPr>
        <p:spPr/>
        <p:txBody>
          <a:bodyPr/>
          <a:lstStyle/>
          <a:p>
            <a:fld id="{46418207-66A4-4504-AB9D-C87A7098B4F9}" type="slidenum">
              <a:rPr lang="fr-FR" smtClean="0"/>
              <a:pPr/>
              <a:t>‹#›</a:t>
            </a:fld>
            <a:endParaRPr lang="fr-FR" dirty="0"/>
          </a:p>
        </p:txBody>
      </p:sp>
      <p:sp>
        <p:nvSpPr>
          <p:cNvPr id="9" name="Rectangle 8"/>
          <p:cNvSpPr/>
          <p:nvPr userDrawn="1"/>
        </p:nvSpPr>
        <p:spPr>
          <a:xfrm>
            <a:off x="11635922" y="103698"/>
            <a:ext cx="556078" cy="900000"/>
          </a:xfrm>
          <a:prstGeom prst="rect">
            <a:avLst/>
          </a:prstGeom>
          <a:solidFill>
            <a:schemeClr val="bg1">
              <a:lumMod val="95000"/>
            </a:schemeClr>
          </a:solidFill>
        </p:spPr>
        <p:txBody>
          <a:bodyPr vert="horz" lIns="180000" tIns="0" rIns="180000" bIns="0" rtlCol="0" anchor="ctr">
            <a:normAutofit/>
          </a:bodyPr>
          <a:lstStyle/>
          <a:p>
            <a:pPr lvl="0">
              <a:lnSpc>
                <a:spcPct val="90000"/>
              </a:lnSpc>
              <a:spcBef>
                <a:spcPct val="0"/>
              </a:spcBef>
              <a:buNone/>
            </a:pPr>
            <a:endParaRPr lang="fr-FR" sz="2600" dirty="0">
              <a:solidFill>
                <a:schemeClr val="tx1"/>
              </a:solidFill>
              <a:latin typeface="+mj-lt"/>
              <a:ea typeface="+mj-ea"/>
              <a:cs typeface="+mj-cs"/>
            </a:endParaRPr>
          </a:p>
        </p:txBody>
      </p:sp>
    </p:spTree>
    <p:extLst>
      <p:ext uri="{BB962C8B-B14F-4D97-AF65-F5344CB8AC3E}">
        <p14:creationId xmlns:p14="http://schemas.microsoft.com/office/powerpoint/2010/main" val="1196850289"/>
      </p:ext>
    </p:extLst>
  </p:cSld>
  <p:clrMapOvr>
    <a:masterClrMapping/>
  </p:clrMapOvr>
  <p:timing>
    <p:tnLst>
      <p:par>
        <p:cTn xmlns:p14="http://schemas.microsoft.com/office/powerpoint/2010/mai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290743094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192654508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242777672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27440071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3995558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42055994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382619049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393820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37491890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1629580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4" name="Espace réservé du pied de page 3"/>
          <p:cNvSpPr>
            <a:spLocks noGrp="1"/>
          </p:cNvSpPr>
          <p:nvPr>
            <p:ph type="ftr" sz="quarter" idx="11"/>
          </p:nvPr>
        </p:nvSpPr>
        <p:spPr/>
        <p:txBody>
          <a:bodyPr/>
          <a:lstStyle/>
          <a:p>
            <a:r>
              <a:rPr lang="fr-FR" dirty="0" smtClean="0"/>
              <a:t>Réunion éditoriale équipe complète– LexisNexis – Confidentiel </a:t>
            </a:r>
          </a:p>
          <a:p>
            <a:endParaRPr lang="fr-FR" dirty="0"/>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a:t>
            </a:fld>
            <a:endParaRPr lang="fr-FR" dirty="0"/>
          </a:p>
        </p:txBody>
      </p:sp>
      <p:sp>
        <p:nvSpPr>
          <p:cNvPr id="7" name="Rectangle 6"/>
          <p:cNvSpPr/>
          <p:nvPr userDrawn="1"/>
        </p:nvSpPr>
        <p:spPr>
          <a:xfrm>
            <a:off x="11635922" y="103698"/>
            <a:ext cx="556078" cy="900000"/>
          </a:xfrm>
          <a:prstGeom prst="rect">
            <a:avLst/>
          </a:prstGeom>
          <a:solidFill>
            <a:schemeClr val="bg1">
              <a:lumMod val="95000"/>
            </a:schemeClr>
          </a:solidFill>
        </p:spPr>
        <p:txBody>
          <a:bodyPr vert="horz" lIns="180000" tIns="0" rIns="180000" bIns="0" rtlCol="0" anchor="ctr">
            <a:normAutofit/>
          </a:bodyPr>
          <a:lstStyle/>
          <a:p>
            <a:pPr lvl="0">
              <a:lnSpc>
                <a:spcPct val="90000"/>
              </a:lnSpc>
              <a:spcBef>
                <a:spcPct val="0"/>
              </a:spcBef>
              <a:buNone/>
            </a:pPr>
            <a:endParaRPr lang="fr-FR" sz="2600" dirty="0">
              <a:solidFill>
                <a:schemeClr val="tx1"/>
              </a:solidFill>
              <a:latin typeface="+mj-lt"/>
              <a:ea typeface="+mj-ea"/>
              <a:cs typeface="+mj-cs"/>
            </a:endParaRPr>
          </a:p>
        </p:txBody>
      </p:sp>
    </p:spTree>
    <p:extLst>
      <p:ext uri="{BB962C8B-B14F-4D97-AF65-F5344CB8AC3E}">
        <p14:creationId xmlns:p14="http://schemas.microsoft.com/office/powerpoint/2010/main" val="2637115068"/>
      </p:ext>
    </p:extLst>
  </p:cSld>
  <p:clrMapOvr>
    <a:masterClrMapping/>
  </p:clrMapOvr>
  <p:timing>
    <p:tnLst>
      <p:par>
        <p:cTn xmlns:p14="http://schemas.microsoft.com/office/powerpoint/2010/mai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F5E9396-61DE-4B47-8B67-39253E48ECC2}"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3219849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smtClean="0"/>
              <a:t>Réunion éditoriale équipe complète– LexisNexis – Confidentiel </a:t>
            </a:r>
          </a:p>
          <a:p>
            <a:endParaRPr lang="fr-FR" dirty="0"/>
          </a:p>
        </p:txBody>
      </p:sp>
      <p:sp>
        <p:nvSpPr>
          <p:cNvPr id="4" name="Espace réservé du numéro de diapositive 3"/>
          <p:cNvSpPr>
            <a:spLocks noGrp="1"/>
          </p:cNvSpPr>
          <p:nvPr>
            <p:ph type="sldNum" sz="quarter" idx="12"/>
          </p:nvPr>
        </p:nvSpPr>
        <p:spPr/>
        <p:txBody>
          <a:bodyPr/>
          <a:lstStyle/>
          <a:p>
            <a:fld id="{46418207-66A4-4504-AB9D-C87A7098B4F9}" type="slidenum">
              <a:rPr lang="fr-FR" smtClean="0"/>
              <a:pPr/>
              <a:t>‹#›</a:t>
            </a:fld>
            <a:endParaRPr lang="fr-FR" dirty="0"/>
          </a:p>
        </p:txBody>
      </p:sp>
    </p:spTree>
    <p:extLst>
      <p:ext uri="{BB962C8B-B14F-4D97-AF65-F5344CB8AC3E}">
        <p14:creationId xmlns:p14="http://schemas.microsoft.com/office/powerpoint/2010/main" val="3898440901"/>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217430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2407965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2957BD21-F416-4699-BB8A-5A9197CB476E}" type="datetimeFigureOut">
              <a:rPr lang="fr-FR" smtClean="0"/>
              <a:pPr/>
              <a:t>13/02/18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2457501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7.xml"/><Relationship Id="rId12" Type="http://schemas.openxmlformats.org/officeDocument/2006/relationships/theme" Target="../theme/theme2.xml"/><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 Id="rId9" Type="http://schemas.openxmlformats.org/officeDocument/2006/relationships/slideLayout" Target="../slideLayouts/slideLayout15.xml"/><Relationship Id="rId10"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8.xml"/><Relationship Id="rId12" Type="http://schemas.openxmlformats.org/officeDocument/2006/relationships/theme" Target="../theme/theme3.xml"/><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slideLayout" Target="../slideLayouts/slideLayout20.xml"/><Relationship Id="rId4" Type="http://schemas.openxmlformats.org/officeDocument/2006/relationships/slideLayout" Target="../slideLayouts/slideLayout21.xml"/><Relationship Id="rId5" Type="http://schemas.openxmlformats.org/officeDocument/2006/relationships/slideLayout" Target="../slideLayouts/slideLayout22.xml"/><Relationship Id="rId6" Type="http://schemas.openxmlformats.org/officeDocument/2006/relationships/slideLayout" Target="../slideLayouts/slideLayout23.xml"/><Relationship Id="rId7" Type="http://schemas.openxmlformats.org/officeDocument/2006/relationships/slideLayout" Target="../slideLayouts/slideLayout24.xml"/><Relationship Id="rId8" Type="http://schemas.openxmlformats.org/officeDocument/2006/relationships/slideLayout" Target="../slideLayouts/slideLayout25.xml"/><Relationship Id="rId9" Type="http://schemas.openxmlformats.org/officeDocument/2006/relationships/slideLayout" Target="../slideLayouts/slideLayout26.xml"/><Relationship Id="rId10"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39.xml"/><Relationship Id="rId12" Type="http://schemas.openxmlformats.org/officeDocument/2006/relationships/theme" Target="../theme/theme4.xml"/><Relationship Id="rId1" Type="http://schemas.openxmlformats.org/officeDocument/2006/relationships/slideLayout" Target="../slideLayouts/slideLayout29.xml"/><Relationship Id="rId2" Type="http://schemas.openxmlformats.org/officeDocument/2006/relationships/slideLayout" Target="../slideLayouts/slideLayout30.xml"/><Relationship Id="rId3" Type="http://schemas.openxmlformats.org/officeDocument/2006/relationships/slideLayout" Target="../slideLayouts/slideLayout31.xml"/><Relationship Id="rId4" Type="http://schemas.openxmlformats.org/officeDocument/2006/relationships/slideLayout" Target="../slideLayouts/slideLayout32.xml"/><Relationship Id="rId5" Type="http://schemas.openxmlformats.org/officeDocument/2006/relationships/slideLayout" Target="../slideLayouts/slideLayout33.xml"/><Relationship Id="rId6" Type="http://schemas.openxmlformats.org/officeDocument/2006/relationships/slideLayout" Target="../slideLayouts/slideLayout34.xml"/><Relationship Id="rId7" Type="http://schemas.openxmlformats.org/officeDocument/2006/relationships/slideLayout" Target="../slideLayouts/slideLayout35.xml"/><Relationship Id="rId8" Type="http://schemas.openxmlformats.org/officeDocument/2006/relationships/slideLayout" Target="../slideLayouts/slideLayout36.xml"/><Relationship Id="rId9" Type="http://schemas.openxmlformats.org/officeDocument/2006/relationships/slideLayout" Target="../slideLayouts/slideLayout37.xml"/><Relationship Id="rId10"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0.xml"/><Relationship Id="rId12" Type="http://schemas.openxmlformats.org/officeDocument/2006/relationships/theme" Target="../theme/theme5.xml"/><Relationship Id="rId1" Type="http://schemas.openxmlformats.org/officeDocument/2006/relationships/slideLayout" Target="../slideLayouts/slideLayout40.xml"/><Relationship Id="rId2" Type="http://schemas.openxmlformats.org/officeDocument/2006/relationships/slideLayout" Target="../slideLayouts/slideLayout41.xml"/><Relationship Id="rId3" Type="http://schemas.openxmlformats.org/officeDocument/2006/relationships/slideLayout" Target="../slideLayouts/slideLayout42.xml"/><Relationship Id="rId4" Type="http://schemas.openxmlformats.org/officeDocument/2006/relationships/slideLayout" Target="../slideLayouts/slideLayout43.xml"/><Relationship Id="rId5" Type="http://schemas.openxmlformats.org/officeDocument/2006/relationships/slideLayout" Target="../slideLayouts/slideLayout44.xml"/><Relationship Id="rId6" Type="http://schemas.openxmlformats.org/officeDocument/2006/relationships/slideLayout" Target="../slideLayouts/slideLayout45.xml"/><Relationship Id="rId7" Type="http://schemas.openxmlformats.org/officeDocument/2006/relationships/slideLayout" Target="../slideLayouts/slideLayout46.xml"/><Relationship Id="rId8" Type="http://schemas.openxmlformats.org/officeDocument/2006/relationships/slideLayout" Target="../slideLayouts/slideLayout47.xml"/><Relationship Id="rId9" Type="http://schemas.openxmlformats.org/officeDocument/2006/relationships/slideLayout" Target="../slideLayouts/slideLayout48.xml"/><Relationship Id="rId10"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1" y="0"/>
            <a:ext cx="12192001" cy="108000"/>
          </a:xfrm>
          <a:prstGeom prst="rect">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2" name="Espace réservé du titre 1"/>
          <p:cNvSpPr>
            <a:spLocks noGrp="1"/>
          </p:cNvSpPr>
          <p:nvPr>
            <p:ph type="title"/>
          </p:nvPr>
        </p:nvSpPr>
        <p:spPr>
          <a:xfrm>
            <a:off x="0" y="103697"/>
            <a:ext cx="10752000" cy="900000"/>
          </a:xfrm>
          <a:prstGeom prst="rect">
            <a:avLst/>
          </a:prstGeom>
          <a:solidFill>
            <a:schemeClr val="bg1">
              <a:lumMod val="95000"/>
            </a:schemeClr>
          </a:solidFill>
        </p:spPr>
        <p:txBody>
          <a:bodyPr vert="horz" lIns="180000" tIns="0" rIns="180000" bIns="0" rtlCol="0" anchor="ctr">
            <a:normAutofit/>
          </a:bodyPr>
          <a:lstStyle/>
          <a:p>
            <a:r>
              <a:rPr lang="fr-FR"/>
              <a:t>Modifiez le style du titre</a:t>
            </a:r>
          </a:p>
        </p:txBody>
      </p:sp>
      <p:sp>
        <p:nvSpPr>
          <p:cNvPr id="3" name="Espace réservé du texte 2"/>
          <p:cNvSpPr>
            <a:spLocks noGrp="1"/>
          </p:cNvSpPr>
          <p:nvPr>
            <p:ph type="body" idx="1"/>
          </p:nvPr>
        </p:nvSpPr>
        <p:spPr>
          <a:xfrm>
            <a:off x="475922" y="1440000"/>
            <a:ext cx="11160000" cy="4680000"/>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pied de page 4"/>
          <p:cNvSpPr>
            <a:spLocks noGrp="1"/>
          </p:cNvSpPr>
          <p:nvPr>
            <p:ph type="ftr" sz="quarter" idx="3"/>
          </p:nvPr>
        </p:nvSpPr>
        <p:spPr>
          <a:xfrm>
            <a:off x="146304" y="634399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lvl1pPr algn="l">
              <a:defRPr sz="1200">
                <a:solidFill>
                  <a:schemeClr val="tx1"/>
                </a:solidFill>
              </a:defRPr>
            </a:lvl1pPr>
          </a:lstStyle>
          <a:p>
            <a:r>
              <a:rPr lang="fr-FR" dirty="0" smtClean="0"/>
              <a:t>Réunion éditoriale équipe complète – LexisNexis – Confidentiel </a:t>
            </a:r>
            <a:endParaRPr lang="fr-FR" dirty="0"/>
          </a:p>
        </p:txBody>
      </p:sp>
      <p:sp>
        <p:nvSpPr>
          <p:cNvPr id="6" name="Espace réservé du numéro de diapositive 5"/>
          <p:cNvSpPr>
            <a:spLocks noGrp="1"/>
          </p:cNvSpPr>
          <p:nvPr>
            <p:ph type="sldNum" sz="quarter" idx="4"/>
          </p:nvPr>
        </p:nvSpPr>
        <p:spPr>
          <a:xfrm>
            <a:off x="10752000" y="6492875"/>
            <a:ext cx="1440000" cy="360000"/>
          </a:xfrm>
          <a:prstGeom prst="rect">
            <a:avLst/>
          </a:prstGeom>
        </p:spPr>
        <p:txBody>
          <a:bodyPr vert="horz" lIns="144000" tIns="0" rIns="144000" bIns="0" rtlCol="0" anchor="ctr"/>
          <a:lstStyle>
            <a:lvl1pPr algn="r">
              <a:defRPr sz="1200">
                <a:solidFill>
                  <a:schemeClr val="bg1"/>
                </a:solidFill>
              </a:defRPr>
            </a:lvl1pPr>
          </a:lstStyle>
          <a:p>
            <a:fld id="{46418207-66A4-4504-AB9D-C87A7098B4F9}" type="slidenum">
              <a:rPr lang="fr-FR" smtClean="0"/>
              <a:pPr/>
              <a:t>‹#›</a:t>
            </a:fld>
            <a:endParaRPr lang="fr-FR" dirty="0"/>
          </a:p>
        </p:txBody>
      </p:sp>
      <p:pic>
        <p:nvPicPr>
          <p:cNvPr id="11" name="Image 10"/>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752000" y="0"/>
            <a:ext cx="883922" cy="1392939"/>
          </a:xfrm>
          <a:prstGeom prst="rect">
            <a:avLst/>
          </a:prstGeom>
        </p:spPr>
      </p:pic>
    </p:spTree>
    <p:extLst>
      <p:ext uri="{BB962C8B-B14F-4D97-AF65-F5344CB8AC3E}">
        <p14:creationId xmlns:p14="http://schemas.microsoft.com/office/powerpoint/2010/main" val="3575590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2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ED1C24"/>
        </a:buClr>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ED1C24"/>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ED1C24"/>
        </a:buClr>
        <a:buFont typeface="Courier New" panose="02070309020205020404" pitchFamily="49" charset="0"/>
        <a:buChar char="o"/>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7BD21-F416-4699-BB8A-5A9197CB476E}" type="datetimeFigureOut">
              <a:rPr lang="fr-FR" smtClean="0"/>
              <a:pPr/>
              <a:t>13/02/18</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207F3-1AA6-4652-947F-393E239A452F}" type="slidenum">
              <a:rPr lang="fr-FR" smtClean="0"/>
              <a:pPr/>
              <a:t>‹#›</a:t>
            </a:fld>
            <a:endParaRPr lang="fr-FR" dirty="0"/>
          </a:p>
        </p:txBody>
      </p:sp>
    </p:spTree>
    <p:extLst>
      <p:ext uri="{BB962C8B-B14F-4D97-AF65-F5344CB8AC3E}">
        <p14:creationId xmlns:p14="http://schemas.microsoft.com/office/powerpoint/2010/main" val="427491503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F2375-2E7F-413A-B4CD-A007F56E1C96}" type="datetimeFigureOut">
              <a:rPr lang="fr-FR" smtClean="0"/>
              <a:pPr/>
              <a:t>13/02/18</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08202-087E-40E0-AA92-5CFE32430287}" type="slidenum">
              <a:rPr lang="fr-FR" smtClean="0"/>
              <a:pPr/>
              <a:t>‹#›</a:t>
            </a:fld>
            <a:endParaRPr lang="fr-FR" dirty="0"/>
          </a:p>
        </p:txBody>
      </p:sp>
    </p:spTree>
    <p:extLst>
      <p:ext uri="{BB962C8B-B14F-4D97-AF65-F5344CB8AC3E}">
        <p14:creationId xmlns:p14="http://schemas.microsoft.com/office/powerpoint/2010/main" val="118606062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xmlns:p14="http://schemas.microsoft.com/office/powerpoint/2010/mai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7774EE-87BB-4C8B-8207-A79522580975}" type="datetimeFigureOut">
              <a:rPr lang="fr-FR" smtClean="0"/>
              <a:pPr/>
              <a:t>13/02/18</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7EC7C-7ACE-471B-B797-EB8C4FD52AFF}" type="slidenum">
              <a:rPr lang="fr-FR" smtClean="0"/>
              <a:pPr/>
              <a:t>‹#›</a:t>
            </a:fld>
            <a:endParaRPr lang="fr-FR" dirty="0"/>
          </a:p>
        </p:txBody>
      </p:sp>
    </p:spTree>
    <p:extLst>
      <p:ext uri="{BB962C8B-B14F-4D97-AF65-F5344CB8AC3E}">
        <p14:creationId xmlns:p14="http://schemas.microsoft.com/office/powerpoint/2010/main" val="428761325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xmlns:p14="http://schemas.microsoft.com/office/powerpoint/2010/mai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E9396-61DE-4B47-8B67-39253E48ECC2}" type="datetimeFigureOut">
              <a:rPr lang="fr-FR" smtClean="0"/>
              <a:pPr/>
              <a:t>13/02/18</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46BDBA-703A-43F5-BD70-8992AD14D076}" type="slidenum">
              <a:rPr lang="fr-FR" smtClean="0"/>
              <a:pPr/>
              <a:t>‹#›</a:t>
            </a:fld>
            <a:endParaRPr lang="fr-FR" dirty="0"/>
          </a:p>
        </p:txBody>
      </p:sp>
    </p:spTree>
    <p:extLst>
      <p:ext uri="{BB962C8B-B14F-4D97-AF65-F5344CB8AC3E}">
        <p14:creationId xmlns:p14="http://schemas.microsoft.com/office/powerpoint/2010/main" val="243788024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iming>
    <p:tnLst>
      <p:par>
        <p:cTn xmlns:p14="http://schemas.microsoft.com/office/powerpoint/2010/mai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pPr algn="ctr"/>
            <a:r>
              <a:rPr lang="fr-FR" sz="4800" b="1" dirty="0" smtClean="0"/>
              <a:t>ACTUALISATION </a:t>
            </a:r>
            <a:r>
              <a:rPr lang="fr-FR" sz="4800" b="1" dirty="0"/>
              <a:t>FISCALE</a:t>
            </a:r>
          </a:p>
        </p:txBody>
      </p:sp>
      <p:sp>
        <p:nvSpPr>
          <p:cNvPr id="4" name="Espace réservé du numéro de diapositive 3"/>
          <p:cNvSpPr>
            <a:spLocks noGrp="1"/>
          </p:cNvSpPr>
          <p:nvPr>
            <p:ph type="sldNum" sz="quarter" idx="4"/>
          </p:nvPr>
        </p:nvSpPr>
        <p:spPr/>
        <p:txBody>
          <a:bodyPr/>
          <a:lstStyle/>
          <a:p>
            <a:fld id="{46418207-66A4-4504-AB9D-C87A7098B4F9}" type="slidenum">
              <a:rPr lang="fr-FR" smtClean="0"/>
              <a:pPr/>
              <a:t>1</a:t>
            </a:fld>
            <a:endParaRPr lang="fr-FR" dirty="0"/>
          </a:p>
        </p:txBody>
      </p:sp>
      <p:sp>
        <p:nvSpPr>
          <p:cNvPr id="5" name="Espace réservé du pied de page 3"/>
          <p:cNvSpPr txBox="1">
            <a:spLocks/>
          </p:cNvSpPr>
          <p:nvPr/>
        </p:nvSpPr>
        <p:spPr>
          <a:xfrm>
            <a:off x="0" y="648818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
        <p:nvSpPr>
          <p:cNvPr id="6" name="Espace réservé du pied de page 3"/>
          <p:cNvSpPr txBox="1">
            <a:spLocks/>
          </p:cNvSpPr>
          <p:nvPr/>
        </p:nvSpPr>
        <p:spPr>
          <a:xfrm>
            <a:off x="8382000" y="4329020"/>
            <a:ext cx="381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fr-FR" sz="2400" dirty="0" smtClean="0"/>
              <a:t>Par Fabien </a:t>
            </a:r>
            <a:r>
              <a:rPr lang="fr-FR" sz="2400" cap="small" dirty="0" err="1" smtClean="0"/>
              <a:t>Storme</a:t>
            </a:r>
            <a:r>
              <a:rPr lang="fr-FR" sz="2400" dirty="0" smtClean="0"/>
              <a:t> (avocat)</a:t>
            </a:r>
            <a:endParaRPr lang="fr-FR" sz="2400" dirty="0"/>
          </a:p>
        </p:txBody>
      </p:sp>
    </p:spTree>
    <p:extLst>
      <p:ext uri="{BB962C8B-B14F-4D97-AF65-F5344CB8AC3E}">
        <p14:creationId xmlns:p14="http://schemas.microsoft.com/office/powerpoint/2010/main" val="22411593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38150"/>
            <a:ext cx="10515600" cy="762000"/>
          </a:xfrm>
        </p:spPr>
        <p:txBody>
          <a:bodyPr>
            <a:normAutofit/>
          </a:bodyPr>
          <a:lstStyle/>
          <a:p>
            <a:r>
              <a:rPr lang="fr-FR" sz="4000" dirty="0"/>
              <a:t>Micro-BNC : Création </a:t>
            </a:r>
            <a:r>
              <a:rPr lang="fr-FR" sz="4000" dirty="0" smtClean="0"/>
              <a:t>d’activité</a:t>
            </a:r>
            <a:endParaRPr lang="fr-FR" sz="4000" dirty="0"/>
          </a:p>
        </p:txBody>
      </p:sp>
      <p:sp>
        <p:nvSpPr>
          <p:cNvPr id="3" name="Espace réservé du texte 2"/>
          <p:cNvSpPr>
            <a:spLocks noGrp="1"/>
          </p:cNvSpPr>
          <p:nvPr>
            <p:ph type="body" idx="1"/>
          </p:nvPr>
        </p:nvSpPr>
        <p:spPr>
          <a:xfrm>
            <a:off x="831850" y="1771651"/>
            <a:ext cx="10515600" cy="4318000"/>
          </a:xfrm>
        </p:spPr>
        <p:txBody>
          <a:bodyPr>
            <a:noAutofit/>
          </a:bodyPr>
          <a:lstStyle/>
          <a:p>
            <a:pPr algn="just"/>
            <a:r>
              <a:rPr lang="fr-FR" sz="2800" b="1" dirty="0">
                <a:solidFill>
                  <a:schemeClr val="tx1">
                    <a:lumMod val="95000"/>
                    <a:lumOff val="5000"/>
                  </a:schemeClr>
                </a:solidFill>
              </a:rPr>
              <a:t>Création d’activité en cours d’année de référence</a:t>
            </a:r>
          </a:p>
          <a:p>
            <a:pPr algn="just"/>
            <a:r>
              <a:rPr lang="fr-FR" sz="2800" dirty="0">
                <a:solidFill>
                  <a:schemeClr val="tx1">
                    <a:lumMod val="95000"/>
                    <a:lumOff val="5000"/>
                  </a:schemeClr>
                </a:solidFill>
              </a:rPr>
              <a:t>Ajustement des années de référence N-1 et N-2 à une année pleine</a:t>
            </a:r>
          </a:p>
          <a:p>
            <a:pPr algn="just"/>
            <a:endParaRPr lang="fr-FR" sz="2800" dirty="0">
              <a:solidFill>
                <a:schemeClr val="tx1">
                  <a:lumMod val="95000"/>
                  <a:lumOff val="5000"/>
                </a:schemeClr>
              </a:solidFill>
            </a:endParaRPr>
          </a:p>
          <a:p>
            <a:pPr algn="just"/>
            <a:r>
              <a:rPr lang="fr-FR" sz="2800" b="1" dirty="0">
                <a:solidFill>
                  <a:schemeClr val="tx1">
                    <a:lumMod val="95000"/>
                    <a:lumOff val="5000"/>
                  </a:schemeClr>
                </a:solidFill>
              </a:rPr>
              <a:t>Exemple</a:t>
            </a:r>
          </a:p>
          <a:p>
            <a:pPr algn="just"/>
            <a:r>
              <a:rPr lang="fr-FR" sz="2800" dirty="0">
                <a:solidFill>
                  <a:schemeClr val="tx1">
                    <a:lumMod val="95000"/>
                    <a:lumOff val="5000"/>
                  </a:schemeClr>
                </a:solidFill>
              </a:rPr>
              <a:t>Un professionnel libéral débute son activité le </a:t>
            </a:r>
            <a:r>
              <a:rPr lang="fr-FR" sz="2800" dirty="0" smtClean="0">
                <a:solidFill>
                  <a:schemeClr val="tx1">
                    <a:lumMod val="95000"/>
                    <a:lumOff val="5000"/>
                  </a:schemeClr>
                </a:solidFill>
              </a:rPr>
              <a:t>1</a:t>
            </a:r>
            <a:r>
              <a:rPr lang="fr-FR" sz="2800" baseline="30000" dirty="0" smtClean="0">
                <a:solidFill>
                  <a:schemeClr val="tx1">
                    <a:lumMod val="95000"/>
                    <a:lumOff val="5000"/>
                  </a:schemeClr>
                </a:solidFill>
              </a:rPr>
              <a:t>er</a:t>
            </a:r>
            <a:r>
              <a:rPr lang="fr-FR" sz="2800" dirty="0" smtClean="0">
                <a:solidFill>
                  <a:schemeClr val="tx1">
                    <a:lumMod val="95000"/>
                    <a:lumOff val="5000"/>
                  </a:schemeClr>
                </a:solidFill>
              </a:rPr>
              <a:t> mars </a:t>
            </a:r>
            <a:r>
              <a:rPr lang="fr-FR" sz="2800" dirty="0">
                <a:solidFill>
                  <a:schemeClr val="tx1">
                    <a:lumMod val="95000"/>
                    <a:lumOff val="5000"/>
                  </a:schemeClr>
                </a:solidFill>
              </a:rPr>
              <a:t>2015</a:t>
            </a:r>
          </a:p>
          <a:p>
            <a:pPr algn="just"/>
            <a:r>
              <a:rPr lang="fr-FR" sz="2800" dirty="0">
                <a:solidFill>
                  <a:schemeClr val="tx1">
                    <a:lumMod val="95000"/>
                    <a:lumOff val="5000"/>
                  </a:schemeClr>
                </a:solidFill>
              </a:rPr>
              <a:t>Recettes 2015 : </a:t>
            </a:r>
            <a:r>
              <a:rPr lang="fr-FR" sz="2800" dirty="0" smtClean="0">
                <a:solidFill>
                  <a:schemeClr val="tx1">
                    <a:lumMod val="95000"/>
                    <a:lumOff val="5000"/>
                  </a:schemeClr>
                </a:solidFill>
              </a:rPr>
              <a:t>60 000 </a:t>
            </a:r>
            <a:r>
              <a:rPr lang="fr-FR" sz="2800" dirty="0">
                <a:solidFill>
                  <a:schemeClr val="tx1">
                    <a:lumMod val="95000"/>
                    <a:lumOff val="5000"/>
                  </a:schemeClr>
                </a:solidFill>
              </a:rPr>
              <a:t>€ HT – Recettes 2016 : </a:t>
            </a:r>
            <a:r>
              <a:rPr lang="fr-FR" sz="2800" dirty="0" smtClean="0">
                <a:solidFill>
                  <a:schemeClr val="tx1">
                    <a:lumMod val="95000"/>
                    <a:lumOff val="5000"/>
                  </a:schemeClr>
                </a:solidFill>
              </a:rPr>
              <a:t>115 000 </a:t>
            </a:r>
            <a:r>
              <a:rPr lang="fr-FR" sz="2800" dirty="0">
                <a:solidFill>
                  <a:schemeClr val="tx1">
                    <a:lumMod val="95000"/>
                    <a:lumOff val="5000"/>
                  </a:schemeClr>
                </a:solidFill>
              </a:rPr>
              <a:t>€ HT</a:t>
            </a:r>
          </a:p>
          <a:p>
            <a:pPr algn="just"/>
            <a:r>
              <a:rPr lang="fr-FR" sz="2800" dirty="0">
                <a:solidFill>
                  <a:schemeClr val="tx1">
                    <a:lumMod val="95000"/>
                    <a:lumOff val="5000"/>
                  </a:schemeClr>
                </a:solidFill>
              </a:rPr>
              <a:t>Ajustement des recettes 2015 : (</a:t>
            </a:r>
            <a:r>
              <a:rPr lang="fr-FR" sz="2800" dirty="0" smtClean="0">
                <a:solidFill>
                  <a:schemeClr val="tx1">
                    <a:lumMod val="95000"/>
                    <a:lumOff val="5000"/>
                  </a:schemeClr>
                </a:solidFill>
              </a:rPr>
              <a:t>60 000 </a:t>
            </a:r>
            <a:r>
              <a:rPr lang="fr-FR" sz="2800" dirty="0">
                <a:solidFill>
                  <a:schemeClr val="tx1">
                    <a:lumMod val="95000"/>
                    <a:lumOff val="5000"/>
                  </a:schemeClr>
                </a:solidFill>
              </a:rPr>
              <a:t>/ 306) x 365 = </a:t>
            </a:r>
            <a:r>
              <a:rPr lang="fr-FR" sz="2800" dirty="0" smtClean="0">
                <a:solidFill>
                  <a:schemeClr val="tx1">
                    <a:lumMod val="95000"/>
                    <a:lumOff val="5000"/>
                  </a:schemeClr>
                </a:solidFill>
              </a:rPr>
              <a:t>71 569 </a:t>
            </a:r>
            <a:r>
              <a:rPr lang="fr-FR" sz="2800" dirty="0">
                <a:solidFill>
                  <a:schemeClr val="tx1">
                    <a:lumMod val="95000"/>
                    <a:lumOff val="5000"/>
                  </a:schemeClr>
                </a:solidFill>
              </a:rPr>
              <a:t>HT</a:t>
            </a:r>
          </a:p>
          <a:p>
            <a:pPr algn="just"/>
            <a:r>
              <a:rPr lang="fr-FR" sz="2800" b="1" dirty="0">
                <a:solidFill>
                  <a:schemeClr val="tx1">
                    <a:lumMod val="95000"/>
                    <a:lumOff val="5000"/>
                  </a:schemeClr>
                </a:solidFill>
              </a:rPr>
              <a:t>2017</a:t>
            </a:r>
            <a:r>
              <a:rPr lang="fr-FR" sz="2800" dirty="0">
                <a:solidFill>
                  <a:schemeClr val="tx1">
                    <a:lumMod val="95000"/>
                    <a:lumOff val="5000"/>
                  </a:schemeClr>
                </a:solidFill>
              </a:rPr>
              <a:t>: Déclaration contrôlée de plein droit le seuil étant dépassé en N-1 et </a:t>
            </a:r>
            <a:r>
              <a:rPr lang="fr-FR" sz="2800" dirty="0" smtClean="0">
                <a:solidFill>
                  <a:schemeClr val="tx1">
                    <a:lumMod val="95000"/>
                    <a:lumOff val="5000"/>
                  </a:schemeClr>
                </a:solidFill>
              </a:rPr>
              <a:t>N-2</a:t>
            </a:r>
            <a:endParaRPr lang="fr-FR" sz="2800" dirty="0">
              <a:solidFill>
                <a:schemeClr val="tx1">
                  <a:lumMod val="95000"/>
                  <a:lumOff val="5000"/>
                </a:schemeClr>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10</a:t>
            </a:fld>
            <a:endParaRPr lang="fr-FR" dirty="0"/>
          </a:p>
        </p:txBody>
      </p:sp>
      <p:sp>
        <p:nvSpPr>
          <p:cNvPr id="6" name="Espace réservé du pied de page 3"/>
          <p:cNvSpPr txBox="1">
            <a:spLocks/>
          </p:cNvSpPr>
          <p:nvPr/>
        </p:nvSpPr>
        <p:spPr>
          <a:xfrm>
            <a:off x="0" y="646913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42711451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90538"/>
            <a:ext cx="10515600" cy="766761"/>
          </a:xfrm>
        </p:spPr>
        <p:txBody>
          <a:bodyPr>
            <a:normAutofit/>
          </a:bodyPr>
          <a:lstStyle/>
          <a:p>
            <a:pPr algn="ctr"/>
            <a:r>
              <a:rPr lang="fr-FR" sz="4000" dirty="0"/>
              <a:t>Micro-BNC : Pluralité </a:t>
            </a:r>
            <a:r>
              <a:rPr lang="fr-FR" sz="4000" dirty="0" smtClean="0"/>
              <a:t>d’activités</a:t>
            </a:r>
            <a:endParaRPr lang="fr-FR" sz="4000" dirty="0"/>
          </a:p>
        </p:txBody>
      </p:sp>
      <p:sp>
        <p:nvSpPr>
          <p:cNvPr id="3" name="Espace réservé du texte 2"/>
          <p:cNvSpPr>
            <a:spLocks noGrp="1"/>
          </p:cNvSpPr>
          <p:nvPr>
            <p:ph type="body" idx="1"/>
          </p:nvPr>
        </p:nvSpPr>
        <p:spPr>
          <a:xfrm>
            <a:off x="831850" y="1771651"/>
            <a:ext cx="10515600" cy="4318000"/>
          </a:xfrm>
        </p:spPr>
        <p:txBody>
          <a:bodyPr/>
          <a:lstStyle/>
          <a:p>
            <a:pPr algn="just"/>
            <a:r>
              <a:rPr lang="fr-FR" sz="2000" b="1" dirty="0">
                <a:solidFill>
                  <a:schemeClr val="tx1">
                    <a:lumMod val="95000"/>
                    <a:lumOff val="5000"/>
                  </a:schemeClr>
                </a:solidFill>
              </a:rPr>
              <a:t>Pas de modification</a:t>
            </a:r>
          </a:p>
          <a:p>
            <a:pPr algn="just"/>
            <a:r>
              <a:rPr lang="fr-FR" sz="2000" b="1" dirty="0">
                <a:solidFill>
                  <a:schemeClr val="tx1">
                    <a:lumMod val="95000"/>
                    <a:lumOff val="5000"/>
                  </a:schemeClr>
                </a:solidFill>
              </a:rPr>
              <a:t>Exploitation de différentes activités par différents membres du foyer fiscal </a:t>
            </a:r>
          </a:p>
          <a:p>
            <a:pPr algn="just"/>
            <a:r>
              <a:rPr lang="fr-FR" sz="2000" b="1" dirty="0">
                <a:solidFill>
                  <a:schemeClr val="tx1">
                    <a:lumMod val="95000"/>
                    <a:lumOff val="5000"/>
                  </a:schemeClr>
                </a:solidFill>
              </a:rPr>
              <a:t>	</a:t>
            </a:r>
            <a:r>
              <a:rPr lang="fr-FR" sz="2000" dirty="0">
                <a:solidFill>
                  <a:schemeClr val="tx1">
                    <a:lumMod val="95000"/>
                    <a:lumOff val="5000"/>
                  </a:schemeClr>
                </a:solidFill>
              </a:rPr>
              <a:t>Appréciation isolée des recettes de chaque membre</a:t>
            </a:r>
          </a:p>
          <a:p>
            <a:pPr algn="just"/>
            <a:r>
              <a:rPr lang="fr-FR" sz="2000" b="1" dirty="0">
                <a:solidFill>
                  <a:schemeClr val="tx1">
                    <a:lumMod val="95000"/>
                    <a:lumOff val="5000"/>
                  </a:schemeClr>
                </a:solidFill>
              </a:rPr>
              <a:t>Exploitation de plusieurs activités BNC par un même membre</a:t>
            </a:r>
          </a:p>
          <a:p>
            <a:pPr algn="just"/>
            <a:r>
              <a:rPr lang="fr-FR" sz="2000" b="1" dirty="0">
                <a:solidFill>
                  <a:schemeClr val="tx1">
                    <a:lumMod val="95000"/>
                    <a:lumOff val="5000"/>
                  </a:schemeClr>
                </a:solidFill>
              </a:rPr>
              <a:t>	</a:t>
            </a:r>
            <a:r>
              <a:rPr lang="fr-FR" sz="2000" dirty="0">
                <a:solidFill>
                  <a:schemeClr val="tx1">
                    <a:lumMod val="95000"/>
                    <a:lumOff val="5000"/>
                  </a:schemeClr>
                </a:solidFill>
              </a:rPr>
              <a:t>Totalisation des recettes quelque soit l’activité</a:t>
            </a:r>
          </a:p>
          <a:p>
            <a:pPr algn="just"/>
            <a:r>
              <a:rPr lang="fr-FR" sz="2000" b="1" dirty="0">
                <a:solidFill>
                  <a:schemeClr val="tx1">
                    <a:lumMod val="95000"/>
                    <a:lumOff val="5000"/>
                  </a:schemeClr>
                </a:solidFill>
              </a:rPr>
              <a:t>Exploitation d’activité BNC et BIC dans une même entreprise</a:t>
            </a:r>
          </a:p>
          <a:p>
            <a:pPr algn="just">
              <a:buFont typeface="Wingdings" pitchFamily="2" charset="2"/>
              <a:buChar char="Ø"/>
            </a:pPr>
            <a:r>
              <a:rPr lang="fr-FR" sz="2000" b="1" dirty="0">
                <a:solidFill>
                  <a:schemeClr val="tx1">
                    <a:lumMod val="95000"/>
                    <a:lumOff val="5000"/>
                  </a:schemeClr>
                </a:solidFill>
              </a:rPr>
              <a:t>	</a:t>
            </a:r>
            <a:r>
              <a:rPr lang="fr-FR" sz="2000" dirty="0">
                <a:solidFill>
                  <a:schemeClr val="tx1">
                    <a:lumMod val="95000"/>
                    <a:lumOff val="5000"/>
                  </a:schemeClr>
                </a:solidFill>
              </a:rPr>
              <a:t>Si les activités sont réputées distinctes: imposition dans la catégorie correspondante</a:t>
            </a:r>
          </a:p>
          <a:p>
            <a:pPr lvl="2" algn="just">
              <a:buFont typeface="Wingdings" pitchFamily="2" charset="2"/>
              <a:buChar char="ü"/>
            </a:pPr>
            <a:r>
              <a:rPr lang="fr-FR" sz="2200" dirty="0">
                <a:solidFill>
                  <a:schemeClr val="tx1">
                    <a:lumMod val="95000"/>
                    <a:lumOff val="5000"/>
                  </a:schemeClr>
                </a:solidFill>
              </a:rPr>
              <a:t>Si la somme des recettes excède </a:t>
            </a:r>
            <a:r>
              <a:rPr lang="fr-FR" sz="2200" dirty="0" smtClean="0">
                <a:solidFill>
                  <a:schemeClr val="tx1">
                    <a:lumMod val="95000"/>
                    <a:lumOff val="5000"/>
                  </a:schemeClr>
                </a:solidFill>
              </a:rPr>
              <a:t>70 000 </a:t>
            </a:r>
            <a:r>
              <a:rPr lang="fr-FR" sz="2200" dirty="0">
                <a:solidFill>
                  <a:schemeClr val="tx1">
                    <a:lumMod val="95000"/>
                    <a:lumOff val="5000"/>
                  </a:schemeClr>
                </a:solidFill>
              </a:rPr>
              <a:t>€ déclaration contrôlée en BNC et régime réel en BIC</a:t>
            </a:r>
          </a:p>
          <a:p>
            <a:pPr algn="just">
              <a:buFont typeface="Wingdings" pitchFamily="2" charset="2"/>
              <a:buChar char="Ø"/>
            </a:pPr>
            <a:r>
              <a:rPr lang="fr-FR" sz="2000" b="1" dirty="0">
                <a:solidFill>
                  <a:schemeClr val="tx1">
                    <a:lumMod val="95000"/>
                    <a:lumOff val="5000"/>
                  </a:schemeClr>
                </a:solidFill>
              </a:rPr>
              <a:t>	</a:t>
            </a:r>
            <a:r>
              <a:rPr lang="fr-FR" sz="2000" dirty="0">
                <a:solidFill>
                  <a:schemeClr val="tx1">
                    <a:lumMod val="95000"/>
                    <a:lumOff val="5000"/>
                  </a:schemeClr>
                </a:solidFill>
              </a:rPr>
              <a:t>Si les activités ne sont pas réputées distinctes : </a:t>
            </a:r>
          </a:p>
          <a:p>
            <a:pPr lvl="2" algn="just">
              <a:buFont typeface="Wingdings" pitchFamily="2" charset="2"/>
              <a:buChar char="ü"/>
            </a:pPr>
            <a:r>
              <a:rPr lang="fr-FR" sz="2200" dirty="0">
                <a:solidFill>
                  <a:schemeClr val="tx1">
                    <a:lumMod val="95000"/>
                    <a:lumOff val="5000"/>
                  </a:schemeClr>
                </a:solidFill>
              </a:rPr>
              <a:t>cumul des recettes des activités principale et accessoire </a:t>
            </a: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11</a:t>
            </a:fld>
            <a:endParaRPr lang="fr-FR" dirty="0"/>
          </a:p>
        </p:txBody>
      </p:sp>
      <p:sp>
        <p:nvSpPr>
          <p:cNvPr id="6" name="Espace réservé du pied de page 3"/>
          <p:cNvSpPr txBox="1">
            <a:spLocks/>
          </p:cNvSpPr>
          <p:nvPr/>
        </p:nvSpPr>
        <p:spPr>
          <a:xfrm>
            <a:off x="0" y="645008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240093520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52439"/>
            <a:ext cx="10515600" cy="671511"/>
          </a:xfrm>
        </p:spPr>
        <p:txBody>
          <a:bodyPr>
            <a:normAutofit/>
          </a:bodyPr>
          <a:lstStyle/>
          <a:p>
            <a:pPr algn="ctr"/>
            <a:r>
              <a:rPr lang="fr-FR" sz="4000" dirty="0"/>
              <a:t>Micro-BNC : Pluralité </a:t>
            </a:r>
            <a:r>
              <a:rPr lang="fr-FR" sz="4000" dirty="0" smtClean="0"/>
              <a:t>d’activités</a:t>
            </a:r>
            <a:endParaRPr lang="fr-FR" sz="4000" dirty="0"/>
          </a:p>
        </p:txBody>
      </p:sp>
      <p:sp>
        <p:nvSpPr>
          <p:cNvPr id="3" name="Espace réservé du texte 2"/>
          <p:cNvSpPr>
            <a:spLocks noGrp="1"/>
          </p:cNvSpPr>
          <p:nvPr>
            <p:ph type="body" idx="1"/>
          </p:nvPr>
        </p:nvSpPr>
        <p:spPr>
          <a:xfrm>
            <a:off x="755650" y="2838451"/>
            <a:ext cx="10515600" cy="2095499"/>
          </a:xfrm>
        </p:spPr>
        <p:txBody>
          <a:bodyPr>
            <a:normAutofit fontScale="92500"/>
          </a:bodyPr>
          <a:lstStyle/>
          <a:p>
            <a:r>
              <a:rPr lang="fr-FR" sz="2800" b="1" dirty="0">
                <a:solidFill>
                  <a:schemeClr val="tx1">
                    <a:lumMod val="95000"/>
                    <a:lumOff val="5000"/>
                  </a:schemeClr>
                </a:solidFill>
              </a:rPr>
              <a:t>Exploitation d’activité BNC et BIC dans des entreprises </a:t>
            </a:r>
            <a:r>
              <a:rPr lang="fr-FR" sz="2800" b="1" dirty="0" smtClean="0">
                <a:solidFill>
                  <a:schemeClr val="tx1">
                    <a:lumMod val="95000"/>
                    <a:lumOff val="5000"/>
                  </a:schemeClr>
                </a:solidFill>
              </a:rPr>
              <a:t>distinctes</a:t>
            </a:r>
          </a:p>
          <a:p>
            <a:pPr lvl="3">
              <a:buFont typeface="Wingdings" pitchFamily="2" charset="2"/>
              <a:buChar char="ü"/>
            </a:pPr>
            <a:endParaRPr lang="fr-FR" sz="2800" dirty="0" smtClean="0">
              <a:solidFill>
                <a:srgbClr val="FF0000"/>
              </a:solidFill>
            </a:endParaRPr>
          </a:p>
          <a:p>
            <a:pPr lvl="3">
              <a:buFont typeface="Wingdings" pitchFamily="2" charset="2"/>
              <a:buChar char="ü"/>
            </a:pPr>
            <a:r>
              <a:rPr lang="fr-FR" sz="2800" dirty="0" smtClean="0">
                <a:solidFill>
                  <a:schemeClr val="tx1">
                    <a:lumMod val="95000"/>
                    <a:lumOff val="5000"/>
                  </a:schemeClr>
                </a:solidFill>
              </a:rPr>
              <a:t> Imposition </a:t>
            </a:r>
            <a:r>
              <a:rPr lang="fr-FR" sz="2800" dirty="0">
                <a:solidFill>
                  <a:schemeClr val="tx1">
                    <a:lumMod val="95000"/>
                    <a:lumOff val="5000"/>
                  </a:schemeClr>
                </a:solidFill>
              </a:rPr>
              <a:t>des revenus dans la catégorie qui leur est propre</a:t>
            </a:r>
          </a:p>
          <a:p>
            <a:pPr lvl="3">
              <a:buFont typeface="Wingdings" pitchFamily="2" charset="2"/>
              <a:buChar char="ü"/>
            </a:pPr>
            <a:r>
              <a:rPr lang="fr-FR" sz="2800" dirty="0" smtClean="0">
                <a:solidFill>
                  <a:schemeClr val="tx1">
                    <a:lumMod val="95000"/>
                    <a:lumOff val="5000"/>
                  </a:schemeClr>
                </a:solidFill>
              </a:rPr>
              <a:t> Appréciation </a:t>
            </a:r>
            <a:r>
              <a:rPr lang="fr-FR" sz="2800" dirty="0">
                <a:solidFill>
                  <a:schemeClr val="tx1">
                    <a:lumMod val="95000"/>
                    <a:lumOff val="5000"/>
                  </a:schemeClr>
                </a:solidFill>
              </a:rPr>
              <a:t>distincte des recettes par rapport à chacune des activités</a:t>
            </a:r>
          </a:p>
          <a:p>
            <a:endParaRPr lang="fr-FR" dirty="0"/>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12</a:t>
            </a:fld>
            <a:endParaRPr lang="fr-FR" dirty="0"/>
          </a:p>
        </p:txBody>
      </p:sp>
      <p:sp>
        <p:nvSpPr>
          <p:cNvPr id="6" name="Espace réservé du pied de page 3"/>
          <p:cNvSpPr txBox="1">
            <a:spLocks/>
          </p:cNvSpPr>
          <p:nvPr/>
        </p:nvSpPr>
        <p:spPr>
          <a:xfrm>
            <a:off x="0" y="646913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404699518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23849"/>
            <a:ext cx="10515600" cy="1143001"/>
          </a:xfrm>
        </p:spPr>
        <p:txBody>
          <a:bodyPr>
            <a:normAutofit/>
          </a:bodyPr>
          <a:lstStyle/>
          <a:p>
            <a:r>
              <a:rPr lang="fr-FR" sz="4000" dirty="0" smtClean="0"/>
              <a:t>Micro-BNC : </a:t>
            </a:r>
            <a:r>
              <a:rPr lang="fr-FR" sz="4000" dirty="0"/>
              <a:t>Modalités d’option pour le régime de la déclaration </a:t>
            </a:r>
            <a:r>
              <a:rPr lang="fr-FR" sz="4000" dirty="0" smtClean="0"/>
              <a:t>contrôlée</a:t>
            </a:r>
            <a:endParaRPr lang="fr-FR" sz="4000" dirty="0"/>
          </a:p>
        </p:txBody>
      </p:sp>
      <p:sp>
        <p:nvSpPr>
          <p:cNvPr id="3" name="Espace réservé du texte 2"/>
          <p:cNvSpPr>
            <a:spLocks noGrp="1"/>
          </p:cNvSpPr>
          <p:nvPr>
            <p:ph type="body" idx="1"/>
          </p:nvPr>
        </p:nvSpPr>
        <p:spPr>
          <a:xfrm>
            <a:off x="831850" y="2419351"/>
            <a:ext cx="10515600" cy="3670300"/>
          </a:xfrm>
        </p:spPr>
        <p:txBody>
          <a:bodyPr>
            <a:normAutofit/>
          </a:bodyPr>
          <a:lstStyle/>
          <a:p>
            <a:pPr algn="just"/>
            <a:r>
              <a:rPr lang="fr-FR" b="1" dirty="0">
                <a:solidFill>
                  <a:schemeClr val="tx1">
                    <a:lumMod val="95000"/>
                    <a:lumOff val="5000"/>
                  </a:schemeClr>
                </a:solidFill>
              </a:rPr>
              <a:t>Possibilité pour un professionnel soumis de plein droit au régime micro-BNC d’opter pour la déclaration contrôlée admise dans les mêmes conditions.</a:t>
            </a:r>
          </a:p>
          <a:p>
            <a:pPr lvl="3" algn="just">
              <a:buFont typeface="Wingdings" pitchFamily="2" charset="2"/>
              <a:buChar char="ü"/>
            </a:pPr>
            <a:r>
              <a:rPr lang="fr-FR" sz="2400" dirty="0">
                <a:solidFill>
                  <a:schemeClr val="tx1">
                    <a:lumMod val="95000"/>
                    <a:lumOff val="5000"/>
                  </a:schemeClr>
                </a:solidFill>
              </a:rPr>
              <a:t>Option valable 1 an et renouvelable par tacite reconduction</a:t>
            </a:r>
          </a:p>
          <a:p>
            <a:pPr lvl="3" algn="just">
              <a:buFont typeface="Wingdings" pitchFamily="2" charset="2"/>
              <a:buChar char="ü"/>
            </a:pPr>
            <a:r>
              <a:rPr lang="fr-FR" sz="2400" dirty="0">
                <a:solidFill>
                  <a:schemeClr val="tx1">
                    <a:lumMod val="95000"/>
                    <a:lumOff val="5000"/>
                  </a:schemeClr>
                </a:solidFill>
              </a:rPr>
              <a:t>Exercice de l’option au plus tard le </a:t>
            </a:r>
            <a:r>
              <a:rPr lang="fr-FR" sz="2400" dirty="0" smtClean="0">
                <a:solidFill>
                  <a:schemeClr val="tx1">
                    <a:lumMod val="95000"/>
                    <a:lumOff val="5000"/>
                  </a:schemeClr>
                </a:solidFill>
              </a:rPr>
              <a:t>2</a:t>
            </a:r>
            <a:r>
              <a:rPr lang="fr-FR" sz="2400" baseline="30000" dirty="0" smtClean="0">
                <a:solidFill>
                  <a:schemeClr val="tx1">
                    <a:lumMod val="95000"/>
                    <a:lumOff val="5000"/>
                  </a:schemeClr>
                </a:solidFill>
              </a:rPr>
              <a:t>e</a:t>
            </a:r>
            <a:r>
              <a:rPr lang="fr-FR" sz="2400" dirty="0" smtClean="0">
                <a:solidFill>
                  <a:schemeClr val="tx1">
                    <a:lumMod val="95000"/>
                    <a:lumOff val="5000"/>
                  </a:schemeClr>
                </a:solidFill>
              </a:rPr>
              <a:t> </a:t>
            </a:r>
            <a:r>
              <a:rPr lang="fr-FR" sz="2400" dirty="0">
                <a:solidFill>
                  <a:schemeClr val="tx1">
                    <a:lumMod val="95000"/>
                    <a:lumOff val="5000"/>
                  </a:schemeClr>
                </a:solidFill>
              </a:rPr>
              <a:t>jour ouvré suivant le 1</a:t>
            </a:r>
            <a:r>
              <a:rPr lang="fr-FR" sz="2400" baseline="30000" dirty="0">
                <a:solidFill>
                  <a:schemeClr val="tx1">
                    <a:lumMod val="95000"/>
                    <a:lumOff val="5000"/>
                  </a:schemeClr>
                </a:solidFill>
              </a:rPr>
              <a:t>er</a:t>
            </a:r>
            <a:r>
              <a:rPr lang="fr-FR" sz="2400" dirty="0">
                <a:solidFill>
                  <a:schemeClr val="tx1">
                    <a:lumMod val="95000"/>
                    <a:lumOff val="5000"/>
                  </a:schemeClr>
                </a:solidFill>
              </a:rPr>
              <a:t> mai de l’année (N+1) suivant celle (N) pour laquelle l’option est exercée</a:t>
            </a:r>
          </a:p>
          <a:p>
            <a:pPr algn="just"/>
            <a:r>
              <a:rPr lang="fr-FR" b="1" dirty="0">
                <a:solidFill>
                  <a:schemeClr val="tx1">
                    <a:lumMod val="95000"/>
                    <a:lumOff val="5000"/>
                  </a:schemeClr>
                </a:solidFill>
              </a:rPr>
              <a:t>Exemple</a:t>
            </a:r>
          </a:p>
          <a:p>
            <a:pPr algn="just"/>
            <a:r>
              <a:rPr lang="fr-FR" dirty="0">
                <a:solidFill>
                  <a:schemeClr val="tx1">
                    <a:lumMod val="95000"/>
                    <a:lumOff val="5000"/>
                  </a:schemeClr>
                </a:solidFill>
              </a:rPr>
              <a:t>Titulaire soumis de plein droit au régime micro-BNC pour les revenus 2017 peut opter jusqu’au 3 mai 2018.</a:t>
            </a:r>
          </a:p>
          <a:p>
            <a:pPr algn="just"/>
            <a:r>
              <a:rPr lang="fr-FR" dirty="0">
                <a:solidFill>
                  <a:schemeClr val="tx1">
                    <a:lumMod val="95000"/>
                    <a:lumOff val="5000"/>
                  </a:schemeClr>
                </a:solidFill>
              </a:rPr>
              <a:t>L’option se matérialise par la souscription d’une déclaration 2035</a:t>
            </a:r>
            <a:r>
              <a:rPr lang="fr-FR" dirty="0" smtClean="0">
                <a:solidFill>
                  <a:schemeClr val="tx1">
                    <a:lumMod val="95000"/>
                    <a:lumOff val="5000"/>
                  </a:schemeClr>
                </a:solidFill>
              </a:rPr>
              <a:t>.</a:t>
            </a:r>
            <a:endParaRPr lang="fr-FR" dirty="0">
              <a:solidFill>
                <a:schemeClr val="tx1">
                  <a:lumMod val="95000"/>
                  <a:lumOff val="5000"/>
                </a:schemeClr>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13</a:t>
            </a:fld>
            <a:endParaRPr lang="fr-FR" dirty="0"/>
          </a:p>
        </p:txBody>
      </p:sp>
      <p:sp>
        <p:nvSpPr>
          <p:cNvPr id="6" name="Espace réservé du pied de page 3"/>
          <p:cNvSpPr txBox="1">
            <a:spLocks/>
          </p:cNvSpPr>
          <p:nvPr/>
        </p:nvSpPr>
        <p:spPr>
          <a:xfrm>
            <a:off x="0" y="648818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8119102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7649"/>
            <a:ext cx="10515600" cy="1219201"/>
          </a:xfrm>
        </p:spPr>
        <p:txBody>
          <a:bodyPr>
            <a:normAutofit/>
          </a:bodyPr>
          <a:lstStyle/>
          <a:p>
            <a:r>
              <a:rPr lang="fr-FR" sz="4000" dirty="0" smtClean="0"/>
              <a:t>Micro-BNC : </a:t>
            </a:r>
            <a:r>
              <a:rPr lang="fr-FR" sz="4000" dirty="0"/>
              <a:t>Modalités d’option pour le régime de la déclaration </a:t>
            </a:r>
            <a:r>
              <a:rPr lang="fr-FR" sz="4000" dirty="0" smtClean="0"/>
              <a:t>contrôlée</a:t>
            </a:r>
            <a:endParaRPr lang="fr-FR" sz="4000" dirty="0"/>
          </a:p>
        </p:txBody>
      </p:sp>
      <p:sp>
        <p:nvSpPr>
          <p:cNvPr id="3" name="Espace réservé du texte 2"/>
          <p:cNvSpPr>
            <a:spLocks noGrp="1"/>
          </p:cNvSpPr>
          <p:nvPr>
            <p:ph type="body" idx="1"/>
          </p:nvPr>
        </p:nvSpPr>
        <p:spPr>
          <a:xfrm>
            <a:off x="831850" y="2286001"/>
            <a:ext cx="10515600" cy="3803650"/>
          </a:xfrm>
        </p:spPr>
        <p:txBody>
          <a:bodyPr>
            <a:normAutofit/>
          </a:bodyPr>
          <a:lstStyle/>
          <a:p>
            <a:pPr algn="just"/>
            <a:r>
              <a:rPr lang="fr-FR" b="1" dirty="0">
                <a:solidFill>
                  <a:schemeClr val="tx1">
                    <a:lumMod val="95000"/>
                    <a:lumOff val="5000"/>
                  </a:schemeClr>
                </a:solidFill>
              </a:rPr>
              <a:t>Renonciation à l’option pour la déclaration contrôlée</a:t>
            </a:r>
          </a:p>
          <a:p>
            <a:pPr lvl="3" algn="just">
              <a:buFont typeface="Wingdings" pitchFamily="2" charset="2"/>
              <a:buChar char="ü"/>
            </a:pPr>
            <a:r>
              <a:rPr lang="fr-FR" sz="2400" dirty="0">
                <a:solidFill>
                  <a:schemeClr val="tx1">
                    <a:lumMod val="95000"/>
                    <a:lumOff val="5000"/>
                  </a:schemeClr>
                </a:solidFill>
              </a:rPr>
              <a:t>Dénonciation sur papier libre au service des impôts avant le 1</a:t>
            </a:r>
            <a:r>
              <a:rPr lang="fr-FR" sz="2400" baseline="30000" dirty="0">
                <a:solidFill>
                  <a:schemeClr val="tx1">
                    <a:lumMod val="95000"/>
                    <a:lumOff val="5000"/>
                  </a:schemeClr>
                </a:solidFill>
              </a:rPr>
              <a:t>er</a:t>
            </a:r>
            <a:r>
              <a:rPr lang="fr-FR" sz="2400" dirty="0">
                <a:solidFill>
                  <a:schemeClr val="tx1">
                    <a:lumMod val="95000"/>
                    <a:lumOff val="5000"/>
                  </a:schemeClr>
                </a:solidFill>
              </a:rPr>
              <a:t> février de l’année de perception des revenus</a:t>
            </a:r>
          </a:p>
          <a:p>
            <a:pPr lvl="3" algn="just">
              <a:buFont typeface="Wingdings" pitchFamily="2" charset="2"/>
              <a:buChar char="ü"/>
            </a:pPr>
            <a:r>
              <a:rPr lang="fr-FR" sz="2400" dirty="0">
                <a:solidFill>
                  <a:schemeClr val="tx1">
                    <a:lumMod val="95000"/>
                    <a:lumOff val="5000"/>
                  </a:schemeClr>
                </a:solidFill>
              </a:rPr>
              <a:t>La renonciation prend effet au 1</a:t>
            </a:r>
            <a:r>
              <a:rPr lang="fr-FR" sz="2400" baseline="30000" dirty="0">
                <a:solidFill>
                  <a:schemeClr val="tx1">
                    <a:lumMod val="95000"/>
                    <a:lumOff val="5000"/>
                  </a:schemeClr>
                </a:solidFill>
              </a:rPr>
              <a:t>er</a:t>
            </a:r>
            <a:r>
              <a:rPr lang="fr-FR" sz="2400" dirty="0">
                <a:solidFill>
                  <a:schemeClr val="tx1">
                    <a:lumMod val="95000"/>
                    <a:lumOff val="5000"/>
                  </a:schemeClr>
                </a:solidFill>
              </a:rPr>
              <a:t> janvier de l’année au cours de laquelle elle est exercée</a:t>
            </a:r>
          </a:p>
          <a:p>
            <a:pPr lvl="3" algn="just"/>
            <a:endParaRPr lang="fr-FR" sz="2400" dirty="0">
              <a:solidFill>
                <a:schemeClr val="tx1">
                  <a:lumMod val="95000"/>
                  <a:lumOff val="5000"/>
                </a:schemeClr>
              </a:solidFill>
            </a:endParaRPr>
          </a:p>
          <a:p>
            <a:pPr algn="just"/>
            <a:r>
              <a:rPr lang="fr-FR" b="1" dirty="0">
                <a:solidFill>
                  <a:schemeClr val="tx1">
                    <a:lumMod val="95000"/>
                    <a:lumOff val="5000"/>
                  </a:schemeClr>
                </a:solidFill>
              </a:rPr>
              <a:t>Exemple</a:t>
            </a:r>
          </a:p>
          <a:p>
            <a:pPr algn="just"/>
            <a:r>
              <a:rPr lang="fr-FR" dirty="0">
                <a:solidFill>
                  <a:schemeClr val="tx1">
                    <a:lumMod val="95000"/>
                    <a:lumOff val="5000"/>
                  </a:schemeClr>
                </a:solidFill>
              </a:rPr>
              <a:t>Si le contribuable souhaite renoncer à l’option au titre de l’imposition des revenus 2018, il devra la dénoncer avant le 1</a:t>
            </a:r>
            <a:r>
              <a:rPr lang="fr-FR" baseline="30000" dirty="0">
                <a:solidFill>
                  <a:schemeClr val="tx1">
                    <a:lumMod val="95000"/>
                    <a:lumOff val="5000"/>
                  </a:schemeClr>
                </a:solidFill>
              </a:rPr>
              <a:t>er</a:t>
            </a:r>
            <a:r>
              <a:rPr lang="fr-FR" dirty="0">
                <a:solidFill>
                  <a:schemeClr val="tx1">
                    <a:lumMod val="95000"/>
                    <a:lumOff val="5000"/>
                  </a:schemeClr>
                </a:solidFill>
              </a:rPr>
              <a:t> février 2018.</a:t>
            </a: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14</a:t>
            </a:fld>
            <a:endParaRPr lang="fr-FR" dirty="0"/>
          </a:p>
        </p:txBody>
      </p:sp>
      <p:sp>
        <p:nvSpPr>
          <p:cNvPr id="6" name="Espace réservé du pied de page 3"/>
          <p:cNvSpPr txBox="1">
            <a:spLocks/>
          </p:cNvSpPr>
          <p:nvPr/>
        </p:nvSpPr>
        <p:spPr>
          <a:xfrm>
            <a:off x="0" y="648818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5429449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19088"/>
            <a:ext cx="10515600" cy="1204912"/>
          </a:xfrm>
        </p:spPr>
        <p:txBody>
          <a:bodyPr>
            <a:normAutofit/>
          </a:bodyPr>
          <a:lstStyle/>
          <a:p>
            <a:r>
              <a:rPr lang="fr-FR" sz="4000" dirty="0"/>
              <a:t>Micro-BNC : Incidence sur le régime micro social et le régime micro </a:t>
            </a:r>
            <a:r>
              <a:rPr lang="fr-FR" sz="4000" dirty="0" smtClean="0"/>
              <a:t>entrepreneur</a:t>
            </a:r>
            <a:endParaRPr lang="fr-FR" sz="4000" dirty="0"/>
          </a:p>
        </p:txBody>
      </p:sp>
      <p:sp>
        <p:nvSpPr>
          <p:cNvPr id="3" name="Espace réservé du texte 2"/>
          <p:cNvSpPr>
            <a:spLocks noGrp="1"/>
          </p:cNvSpPr>
          <p:nvPr>
            <p:ph type="body" idx="1"/>
          </p:nvPr>
        </p:nvSpPr>
        <p:spPr>
          <a:xfrm>
            <a:off x="831850" y="1771650"/>
            <a:ext cx="10515600" cy="4318001"/>
          </a:xfrm>
        </p:spPr>
        <p:txBody>
          <a:bodyPr/>
          <a:lstStyle/>
          <a:p>
            <a:pPr algn="just">
              <a:buFont typeface="Wingdings" pitchFamily="2" charset="2"/>
              <a:buChar char="Ø"/>
            </a:pPr>
            <a:r>
              <a:rPr lang="fr-FR" sz="2100" b="1" dirty="0" err="1">
                <a:solidFill>
                  <a:schemeClr val="tx1">
                    <a:lumMod val="95000"/>
                    <a:lumOff val="5000"/>
                  </a:schemeClr>
                </a:solidFill>
              </a:rPr>
              <a:t>Micro-social</a:t>
            </a:r>
            <a:endParaRPr lang="fr-FR" sz="2100" b="1" dirty="0">
              <a:solidFill>
                <a:schemeClr val="tx1">
                  <a:lumMod val="95000"/>
                  <a:lumOff val="5000"/>
                </a:schemeClr>
              </a:solidFill>
            </a:endParaRPr>
          </a:p>
          <a:p>
            <a:pPr lvl="3" algn="just">
              <a:buFont typeface="Wingdings" pitchFamily="2" charset="2"/>
              <a:buChar char="ü"/>
            </a:pPr>
            <a:r>
              <a:rPr lang="fr-FR" sz="2100" dirty="0">
                <a:solidFill>
                  <a:schemeClr val="tx1">
                    <a:lumMod val="95000"/>
                    <a:lumOff val="5000"/>
                  </a:schemeClr>
                </a:solidFill>
              </a:rPr>
              <a:t>Alignement du seuil </a:t>
            </a:r>
            <a:r>
              <a:rPr lang="fr-FR" sz="2100" dirty="0" err="1" smtClean="0">
                <a:solidFill>
                  <a:schemeClr val="tx1">
                    <a:lumMod val="95000"/>
                    <a:lumOff val="5000"/>
                  </a:schemeClr>
                </a:solidFill>
              </a:rPr>
              <a:t>micro-social</a:t>
            </a:r>
            <a:r>
              <a:rPr lang="fr-FR" sz="2100" dirty="0" smtClean="0">
                <a:solidFill>
                  <a:schemeClr val="tx1">
                    <a:lumMod val="95000"/>
                    <a:lumOff val="5000"/>
                  </a:schemeClr>
                </a:solidFill>
              </a:rPr>
              <a:t> </a:t>
            </a:r>
            <a:r>
              <a:rPr lang="fr-FR" sz="2100" dirty="0">
                <a:solidFill>
                  <a:schemeClr val="tx1">
                    <a:lumMod val="95000"/>
                    <a:lumOff val="5000"/>
                  </a:schemeClr>
                </a:solidFill>
              </a:rPr>
              <a:t>sur le seuil </a:t>
            </a:r>
            <a:r>
              <a:rPr lang="fr-FR" sz="2100" dirty="0" smtClean="0">
                <a:solidFill>
                  <a:schemeClr val="tx1">
                    <a:lumMod val="95000"/>
                    <a:lumOff val="5000"/>
                  </a:schemeClr>
                </a:solidFill>
              </a:rPr>
              <a:t>micro-BNC </a:t>
            </a:r>
            <a:r>
              <a:rPr lang="fr-FR" sz="2100" dirty="0">
                <a:solidFill>
                  <a:schemeClr val="tx1">
                    <a:lumMod val="95000"/>
                    <a:lumOff val="5000"/>
                  </a:schemeClr>
                </a:solidFill>
              </a:rPr>
              <a:t>(le bénéfice du micro BNC étant une condition pour l’application du </a:t>
            </a:r>
            <a:r>
              <a:rPr lang="fr-FR" sz="2100" dirty="0" err="1">
                <a:solidFill>
                  <a:schemeClr val="tx1">
                    <a:lumMod val="95000"/>
                    <a:lumOff val="5000"/>
                  </a:schemeClr>
                </a:solidFill>
              </a:rPr>
              <a:t>micro-social</a:t>
            </a:r>
            <a:r>
              <a:rPr lang="fr-FR" sz="2100" dirty="0">
                <a:solidFill>
                  <a:schemeClr val="tx1">
                    <a:lumMod val="95000"/>
                    <a:lumOff val="5000"/>
                  </a:schemeClr>
                </a:solidFill>
              </a:rPr>
              <a:t>)</a:t>
            </a:r>
          </a:p>
          <a:p>
            <a:pPr lvl="3" algn="just">
              <a:buFont typeface="Wingdings" pitchFamily="2" charset="2"/>
              <a:buChar char="ü"/>
            </a:pPr>
            <a:r>
              <a:rPr lang="fr-FR" sz="2100" dirty="0">
                <a:solidFill>
                  <a:schemeClr val="tx1">
                    <a:lumMod val="95000"/>
                    <a:lumOff val="5000"/>
                  </a:schemeClr>
                </a:solidFill>
              </a:rPr>
              <a:t>Application du nouveau seuil en micro social à compter du </a:t>
            </a:r>
            <a:r>
              <a:rPr lang="fr-FR" sz="2100" dirty="0" smtClean="0">
                <a:solidFill>
                  <a:schemeClr val="tx1">
                    <a:lumMod val="95000"/>
                    <a:lumOff val="5000"/>
                  </a:schemeClr>
                </a:solidFill>
              </a:rPr>
              <a:t>1</a:t>
            </a:r>
            <a:r>
              <a:rPr lang="fr-FR" sz="2100" baseline="30000" dirty="0" smtClean="0">
                <a:solidFill>
                  <a:schemeClr val="tx1">
                    <a:lumMod val="95000"/>
                    <a:lumOff val="5000"/>
                  </a:schemeClr>
                </a:solidFill>
              </a:rPr>
              <a:t>er</a:t>
            </a:r>
            <a:r>
              <a:rPr lang="fr-FR" sz="2100" dirty="0" smtClean="0">
                <a:solidFill>
                  <a:schemeClr val="tx1">
                    <a:lumMod val="95000"/>
                    <a:lumOff val="5000"/>
                  </a:schemeClr>
                </a:solidFill>
              </a:rPr>
              <a:t> janvier </a:t>
            </a:r>
            <a:r>
              <a:rPr lang="fr-FR" sz="2100" dirty="0">
                <a:solidFill>
                  <a:schemeClr val="tx1">
                    <a:lumMod val="95000"/>
                    <a:lumOff val="5000"/>
                  </a:schemeClr>
                </a:solidFill>
              </a:rPr>
              <a:t>2018</a:t>
            </a:r>
          </a:p>
          <a:p>
            <a:pPr algn="just">
              <a:buFont typeface="Wingdings" pitchFamily="2" charset="2"/>
              <a:buChar char="Ø"/>
            </a:pPr>
            <a:r>
              <a:rPr lang="fr-FR" sz="2100" b="1" dirty="0">
                <a:solidFill>
                  <a:schemeClr val="tx1">
                    <a:lumMod val="95000"/>
                    <a:lumOff val="5000"/>
                  </a:schemeClr>
                </a:solidFill>
              </a:rPr>
              <a:t>Micro-entrepreneur</a:t>
            </a:r>
          </a:p>
          <a:p>
            <a:pPr lvl="3" algn="just">
              <a:buFont typeface="Wingdings" pitchFamily="2" charset="2"/>
              <a:buChar char="ü"/>
            </a:pPr>
            <a:r>
              <a:rPr lang="fr-FR" sz="2100" dirty="0">
                <a:solidFill>
                  <a:schemeClr val="tx1">
                    <a:lumMod val="95000"/>
                    <a:lumOff val="5000"/>
                  </a:schemeClr>
                </a:solidFill>
              </a:rPr>
              <a:t>Application du nouveau seuil de recettes aux prélèvements libératoires de l’IR</a:t>
            </a:r>
          </a:p>
          <a:p>
            <a:pPr lvl="3" algn="just">
              <a:buFont typeface="Wingdings" pitchFamily="2" charset="2"/>
              <a:buChar char="ü"/>
            </a:pPr>
            <a:r>
              <a:rPr lang="fr-FR" sz="2100" dirty="0">
                <a:solidFill>
                  <a:schemeClr val="tx1">
                    <a:lumMod val="95000"/>
                    <a:lumOff val="5000"/>
                  </a:schemeClr>
                </a:solidFill>
              </a:rPr>
              <a:t>Application à compter du 1</a:t>
            </a:r>
            <a:r>
              <a:rPr lang="fr-FR" sz="2100" baseline="30000" dirty="0">
                <a:solidFill>
                  <a:schemeClr val="tx1">
                    <a:lumMod val="95000"/>
                    <a:lumOff val="5000"/>
                  </a:schemeClr>
                </a:solidFill>
              </a:rPr>
              <a:t>er</a:t>
            </a:r>
            <a:r>
              <a:rPr lang="fr-FR" sz="2100" dirty="0">
                <a:solidFill>
                  <a:schemeClr val="tx1">
                    <a:lumMod val="95000"/>
                    <a:lumOff val="5000"/>
                  </a:schemeClr>
                </a:solidFill>
              </a:rPr>
              <a:t> janvier 2018</a:t>
            </a:r>
          </a:p>
          <a:p>
            <a:pPr lvl="3" algn="just">
              <a:buFont typeface="Wingdings" pitchFamily="2" charset="2"/>
              <a:buChar char="ü"/>
            </a:pPr>
            <a:r>
              <a:rPr lang="fr-FR" sz="2100" dirty="0">
                <a:solidFill>
                  <a:schemeClr val="tx1">
                    <a:lumMod val="95000"/>
                    <a:lumOff val="5000"/>
                  </a:schemeClr>
                </a:solidFill>
              </a:rPr>
              <a:t>Option doit être effectuée au 31 décembre de l’année précédant celle au titre de laquelle le versement libératoire est appliqué (par dérogation, pour les revenus 2017, option possible jusqu’au 31 mars 2018</a:t>
            </a:r>
          </a:p>
          <a:p>
            <a:endParaRPr lang="fr-FR" dirty="0"/>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15</a:t>
            </a:fld>
            <a:endParaRPr lang="fr-FR" dirty="0"/>
          </a:p>
        </p:txBody>
      </p:sp>
      <p:sp>
        <p:nvSpPr>
          <p:cNvPr id="6" name="Espace réservé du pied de page 3"/>
          <p:cNvSpPr txBox="1">
            <a:spLocks/>
          </p:cNvSpPr>
          <p:nvPr/>
        </p:nvSpPr>
        <p:spPr>
          <a:xfrm>
            <a:off x="0" y="649639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1409591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85789"/>
            <a:ext cx="10515600" cy="785811"/>
          </a:xfrm>
        </p:spPr>
        <p:txBody>
          <a:bodyPr>
            <a:normAutofit/>
          </a:bodyPr>
          <a:lstStyle/>
          <a:p>
            <a:r>
              <a:rPr lang="fr-FR" sz="4000" dirty="0" smtClean="0"/>
              <a:t>Micro-BNC </a:t>
            </a:r>
            <a:r>
              <a:rPr lang="fr-FR" sz="4000" dirty="0"/>
              <a:t>: </a:t>
            </a:r>
            <a:r>
              <a:rPr lang="fr-FR" sz="4000" dirty="0" smtClean="0"/>
              <a:t>Exemple récapitulatif</a:t>
            </a:r>
            <a:endParaRPr lang="fr-FR" sz="4000" dirty="0"/>
          </a:p>
        </p:txBody>
      </p:sp>
      <p:sp>
        <p:nvSpPr>
          <p:cNvPr id="3" name="Espace réservé du texte 2"/>
          <p:cNvSpPr>
            <a:spLocks noGrp="1"/>
          </p:cNvSpPr>
          <p:nvPr>
            <p:ph type="body" idx="1"/>
          </p:nvPr>
        </p:nvSpPr>
        <p:spPr>
          <a:xfrm>
            <a:off x="831850" y="2410691"/>
            <a:ext cx="10515600" cy="3678960"/>
          </a:xfrm>
        </p:spPr>
        <p:txBody>
          <a:bodyPr>
            <a:normAutofit/>
          </a:bodyPr>
          <a:lstStyle/>
          <a:p>
            <a:pPr algn="just"/>
            <a:r>
              <a:rPr lang="fr-FR" sz="2800" dirty="0">
                <a:solidFill>
                  <a:schemeClr val="tx1">
                    <a:lumMod val="95000"/>
                    <a:lumOff val="5000"/>
                  </a:schemeClr>
                </a:solidFill>
              </a:rPr>
              <a:t>Un professionnel libéral a réalisé les montants de recettes </a:t>
            </a:r>
            <a:r>
              <a:rPr lang="fr-FR" sz="2800" dirty="0" smtClean="0">
                <a:solidFill>
                  <a:schemeClr val="tx1">
                    <a:lumMod val="95000"/>
                    <a:lumOff val="5000"/>
                  </a:schemeClr>
                </a:solidFill>
              </a:rPr>
              <a:t>suivants :</a:t>
            </a:r>
          </a:p>
          <a:p>
            <a:pPr algn="just"/>
            <a:r>
              <a:rPr lang="fr-FR" sz="2800" dirty="0" smtClean="0">
                <a:solidFill>
                  <a:schemeClr val="tx1">
                    <a:lumMod val="95000"/>
                    <a:lumOff val="5000"/>
                  </a:schemeClr>
                </a:solidFill>
              </a:rPr>
              <a:t>30 000 </a:t>
            </a:r>
            <a:r>
              <a:rPr lang="fr-FR" sz="2800" dirty="0">
                <a:solidFill>
                  <a:schemeClr val="tx1">
                    <a:lumMod val="95000"/>
                    <a:lumOff val="5000"/>
                  </a:schemeClr>
                </a:solidFill>
              </a:rPr>
              <a:t>€ pour 2015, </a:t>
            </a:r>
            <a:r>
              <a:rPr lang="fr-FR" sz="2800" dirty="0" smtClean="0">
                <a:solidFill>
                  <a:schemeClr val="tx1">
                    <a:lumMod val="95000"/>
                    <a:lumOff val="5000"/>
                  </a:schemeClr>
                </a:solidFill>
              </a:rPr>
              <a:t>35 000 </a:t>
            </a:r>
            <a:r>
              <a:rPr lang="fr-FR" sz="2800" dirty="0">
                <a:solidFill>
                  <a:schemeClr val="tx1">
                    <a:lumMod val="95000"/>
                    <a:lumOff val="5000"/>
                  </a:schemeClr>
                </a:solidFill>
              </a:rPr>
              <a:t>€ pour 2016 et </a:t>
            </a:r>
            <a:r>
              <a:rPr lang="fr-FR" sz="2800" dirty="0" smtClean="0">
                <a:solidFill>
                  <a:schemeClr val="tx1">
                    <a:lumMod val="95000"/>
                    <a:lumOff val="5000"/>
                  </a:schemeClr>
                </a:solidFill>
              </a:rPr>
              <a:t>50 000 </a:t>
            </a:r>
            <a:r>
              <a:rPr lang="fr-FR" sz="2800" dirty="0">
                <a:solidFill>
                  <a:schemeClr val="tx1">
                    <a:lumMod val="95000"/>
                    <a:lumOff val="5000"/>
                  </a:schemeClr>
                </a:solidFill>
              </a:rPr>
              <a:t>€ pour 2017.</a:t>
            </a:r>
          </a:p>
          <a:p>
            <a:pPr algn="just"/>
            <a:r>
              <a:rPr lang="fr-FR" sz="2800" dirty="0">
                <a:solidFill>
                  <a:schemeClr val="tx1">
                    <a:lumMod val="95000"/>
                    <a:lumOff val="5000"/>
                  </a:schemeClr>
                </a:solidFill>
              </a:rPr>
              <a:t>On suppose que les années suivantes ses recettes s’établiront </a:t>
            </a:r>
            <a:r>
              <a:rPr lang="fr-FR" sz="2800" dirty="0" smtClean="0">
                <a:solidFill>
                  <a:schemeClr val="tx1">
                    <a:lumMod val="95000"/>
                    <a:lumOff val="5000"/>
                  </a:schemeClr>
                </a:solidFill>
              </a:rPr>
              <a:t>à :</a:t>
            </a:r>
          </a:p>
          <a:p>
            <a:pPr algn="just"/>
            <a:r>
              <a:rPr lang="fr-FR" sz="2800" dirty="0" smtClean="0">
                <a:solidFill>
                  <a:schemeClr val="tx1">
                    <a:lumMod val="95000"/>
                    <a:lumOff val="5000"/>
                  </a:schemeClr>
                </a:solidFill>
              </a:rPr>
              <a:t>75 000 </a:t>
            </a:r>
            <a:r>
              <a:rPr lang="fr-FR" sz="2800" dirty="0">
                <a:solidFill>
                  <a:schemeClr val="tx1">
                    <a:lumMod val="95000"/>
                    <a:lumOff val="5000"/>
                  </a:schemeClr>
                </a:solidFill>
              </a:rPr>
              <a:t>€ pour 2018, </a:t>
            </a:r>
            <a:r>
              <a:rPr lang="fr-FR" sz="2800" dirty="0" smtClean="0">
                <a:solidFill>
                  <a:schemeClr val="tx1">
                    <a:lumMod val="95000"/>
                    <a:lumOff val="5000"/>
                  </a:schemeClr>
                </a:solidFill>
              </a:rPr>
              <a:t>80 000 </a:t>
            </a:r>
            <a:r>
              <a:rPr lang="fr-FR" sz="2800" dirty="0">
                <a:solidFill>
                  <a:schemeClr val="tx1">
                    <a:lumMod val="95000"/>
                    <a:lumOff val="5000"/>
                  </a:schemeClr>
                </a:solidFill>
              </a:rPr>
              <a:t>€ pour 2019 et </a:t>
            </a:r>
            <a:r>
              <a:rPr lang="fr-FR" sz="2800" dirty="0" smtClean="0">
                <a:solidFill>
                  <a:schemeClr val="tx1">
                    <a:lumMod val="95000"/>
                    <a:lumOff val="5000"/>
                  </a:schemeClr>
                </a:solidFill>
              </a:rPr>
              <a:t>90 000 </a:t>
            </a:r>
            <a:r>
              <a:rPr lang="fr-FR" sz="2800" dirty="0">
                <a:solidFill>
                  <a:schemeClr val="tx1">
                    <a:lumMod val="95000"/>
                    <a:lumOff val="5000"/>
                  </a:schemeClr>
                </a:solidFill>
              </a:rPr>
              <a:t>€ pour 2020.</a:t>
            </a:r>
          </a:p>
          <a:p>
            <a:pPr algn="just"/>
            <a:r>
              <a:rPr lang="fr-FR" sz="2800" dirty="0">
                <a:solidFill>
                  <a:schemeClr val="tx1">
                    <a:lumMod val="95000"/>
                    <a:lumOff val="5000"/>
                  </a:schemeClr>
                </a:solidFill>
              </a:rPr>
              <a:t>Il exerce une activité au titre de laquelle il est assujetti redevable de la TVA</a:t>
            </a:r>
            <a:r>
              <a:rPr lang="fr-FR" sz="2800" dirty="0" smtClean="0">
                <a:solidFill>
                  <a:schemeClr val="tx1">
                    <a:lumMod val="95000"/>
                    <a:lumOff val="5000"/>
                  </a:schemeClr>
                </a:solidFill>
              </a:rPr>
              <a:t>.</a:t>
            </a:r>
            <a:endParaRPr lang="fr-FR" sz="2800" dirty="0">
              <a:solidFill>
                <a:schemeClr val="tx1">
                  <a:lumMod val="95000"/>
                  <a:lumOff val="5000"/>
                </a:schemeClr>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16</a:t>
            </a:fld>
            <a:endParaRPr lang="fr-FR" dirty="0"/>
          </a:p>
        </p:txBody>
      </p:sp>
      <p:sp>
        <p:nvSpPr>
          <p:cNvPr id="6" name="Espace réservé du pied de page 3"/>
          <p:cNvSpPr txBox="1">
            <a:spLocks/>
          </p:cNvSpPr>
          <p:nvPr/>
        </p:nvSpPr>
        <p:spPr>
          <a:xfrm>
            <a:off x="0" y="646913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408686807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1850" y="2504209"/>
            <a:ext cx="10515600" cy="3585442"/>
          </a:xfrm>
        </p:spPr>
        <p:txBody>
          <a:bodyPr>
            <a:normAutofit lnSpcReduction="10000"/>
          </a:bodyPr>
          <a:lstStyle/>
          <a:p>
            <a:pPr algn="just"/>
            <a:r>
              <a:rPr lang="fr-FR" sz="2800" dirty="0">
                <a:solidFill>
                  <a:schemeClr val="tx1">
                    <a:lumMod val="95000"/>
                    <a:lumOff val="5000"/>
                  </a:schemeClr>
                </a:solidFill>
              </a:rPr>
              <a:t>Imposition des revenus 2016 </a:t>
            </a:r>
            <a:r>
              <a:rPr lang="fr-FR" sz="2800" dirty="0" smtClean="0">
                <a:solidFill>
                  <a:schemeClr val="tx1">
                    <a:lumMod val="95000"/>
                    <a:lumOff val="5000"/>
                  </a:schemeClr>
                </a:solidFill>
              </a:rPr>
              <a:t>:</a:t>
            </a:r>
          </a:p>
          <a:p>
            <a:pPr algn="just"/>
            <a:endParaRPr lang="fr-FR" sz="2800" dirty="0" smtClean="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Application de plein droit du régime micro-BNC</a:t>
            </a:r>
          </a:p>
          <a:p>
            <a:pPr lvl="2" algn="just">
              <a:buFont typeface="Wingdings" pitchFamily="2" charset="2"/>
              <a:buChar char="§"/>
            </a:pPr>
            <a:r>
              <a:rPr lang="fr-FR" sz="2800" dirty="0" smtClean="0">
                <a:solidFill>
                  <a:schemeClr val="tx1">
                    <a:lumMod val="95000"/>
                    <a:lumOff val="5000"/>
                  </a:schemeClr>
                </a:solidFill>
              </a:rPr>
              <a:t>Recettes </a:t>
            </a:r>
            <a:r>
              <a:rPr lang="fr-FR" sz="2800" dirty="0">
                <a:solidFill>
                  <a:schemeClr val="tx1">
                    <a:lumMod val="95000"/>
                    <a:lumOff val="5000"/>
                  </a:schemeClr>
                </a:solidFill>
              </a:rPr>
              <a:t>2015 &lt; </a:t>
            </a:r>
            <a:r>
              <a:rPr lang="fr-FR" sz="2800" dirty="0" smtClean="0">
                <a:solidFill>
                  <a:schemeClr val="tx1">
                    <a:lumMod val="95000"/>
                    <a:lumOff val="5000"/>
                  </a:schemeClr>
                </a:solidFill>
              </a:rPr>
              <a:t>33 200 </a:t>
            </a:r>
            <a:r>
              <a:rPr lang="fr-FR" sz="2800" dirty="0">
                <a:solidFill>
                  <a:schemeClr val="tx1">
                    <a:lumMod val="95000"/>
                    <a:lumOff val="5000"/>
                  </a:schemeClr>
                </a:solidFill>
              </a:rPr>
              <a:t>€</a:t>
            </a:r>
          </a:p>
          <a:p>
            <a:pPr lvl="2" algn="just">
              <a:buFont typeface="Wingdings" pitchFamily="2" charset="2"/>
              <a:buChar char="§"/>
            </a:pPr>
            <a:r>
              <a:rPr lang="fr-FR" sz="2800" dirty="0" smtClean="0">
                <a:solidFill>
                  <a:schemeClr val="tx1">
                    <a:lumMod val="95000"/>
                    <a:lumOff val="5000"/>
                  </a:schemeClr>
                </a:solidFill>
              </a:rPr>
              <a:t>Recettes </a:t>
            </a:r>
            <a:r>
              <a:rPr lang="fr-FR" sz="2800" dirty="0">
                <a:solidFill>
                  <a:schemeClr val="tx1">
                    <a:lumMod val="95000"/>
                    <a:lumOff val="5000"/>
                  </a:schemeClr>
                </a:solidFill>
              </a:rPr>
              <a:t>2016 &lt; </a:t>
            </a:r>
            <a:r>
              <a:rPr lang="fr-FR" sz="2800" dirty="0" smtClean="0">
                <a:solidFill>
                  <a:schemeClr val="tx1">
                    <a:lumMod val="95000"/>
                    <a:lumOff val="5000"/>
                  </a:schemeClr>
                </a:solidFill>
              </a:rPr>
              <a:t>35 200 </a:t>
            </a:r>
            <a:r>
              <a:rPr lang="fr-FR" sz="2800" dirty="0">
                <a:solidFill>
                  <a:schemeClr val="tx1">
                    <a:lumMod val="95000"/>
                    <a:lumOff val="5000"/>
                  </a:schemeClr>
                </a:solidFill>
              </a:rPr>
              <a:t>€</a:t>
            </a:r>
          </a:p>
          <a:p>
            <a:pPr lvl="2" algn="just">
              <a:buFont typeface="Wingdings" pitchFamily="2" charset="2"/>
              <a:buChar char="§"/>
            </a:pPr>
            <a:r>
              <a:rPr lang="fr-FR" sz="2800" dirty="0">
                <a:solidFill>
                  <a:schemeClr val="tx1">
                    <a:lumMod val="95000"/>
                    <a:lumOff val="5000"/>
                  </a:schemeClr>
                </a:solidFill>
              </a:rPr>
              <a:t>Franchise de base TVA </a:t>
            </a:r>
            <a:r>
              <a:rPr lang="fr-FR" sz="2800" dirty="0" smtClean="0">
                <a:solidFill>
                  <a:schemeClr val="tx1">
                    <a:lumMod val="95000"/>
                    <a:lumOff val="5000"/>
                  </a:schemeClr>
                </a:solidFill>
              </a:rPr>
              <a:t>applicable</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Option pour la déclaration contrôlée possible</a:t>
            </a:r>
            <a:endParaRPr lang="fr-FR" sz="2800" dirty="0">
              <a:solidFill>
                <a:schemeClr val="tx1">
                  <a:lumMod val="95000"/>
                  <a:lumOff val="5000"/>
                </a:schemeClr>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17</a:t>
            </a:fld>
            <a:endParaRPr lang="fr-FR" dirty="0"/>
          </a:p>
        </p:txBody>
      </p:sp>
      <p:sp>
        <p:nvSpPr>
          <p:cNvPr id="6" name="Espace réservé du pied de page 3"/>
          <p:cNvSpPr txBox="1">
            <a:spLocks/>
          </p:cNvSpPr>
          <p:nvPr/>
        </p:nvSpPr>
        <p:spPr>
          <a:xfrm>
            <a:off x="0" y="650884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
        <p:nvSpPr>
          <p:cNvPr id="8" name="Titre 1"/>
          <p:cNvSpPr txBox="1">
            <a:spLocks/>
          </p:cNvSpPr>
          <p:nvPr/>
        </p:nvSpPr>
        <p:spPr>
          <a:xfrm>
            <a:off x="0" y="585789"/>
            <a:ext cx="10515600" cy="785811"/>
          </a:xfrm>
          <a:prstGeom prst="rect">
            <a:avLst/>
          </a:prstGeom>
          <a:solidFill>
            <a:schemeClr val="bg1">
              <a:lumMod val="95000"/>
            </a:schemeClr>
          </a:solidFill>
        </p:spPr>
        <p:txBody>
          <a:bodyPr vert="horz" lIns="180000" tIns="0" rIns="180000" bIns="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000" smtClean="0"/>
              <a:t>Micro-BNC : Exemple récapitulatif</a:t>
            </a:r>
            <a:endParaRPr lang="fr-FR" sz="4000" dirty="0"/>
          </a:p>
        </p:txBody>
      </p:sp>
    </p:spTree>
    <p:extLst>
      <p:ext uri="{BB962C8B-B14F-4D97-AF65-F5344CB8AC3E}">
        <p14:creationId xmlns:p14="http://schemas.microsoft.com/office/powerpoint/2010/main" val="288392673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12800" y="2057401"/>
            <a:ext cx="10515600" cy="4032250"/>
          </a:xfrm>
        </p:spPr>
        <p:txBody>
          <a:bodyPr>
            <a:normAutofit/>
          </a:bodyPr>
          <a:lstStyle/>
          <a:p>
            <a:pPr algn="just"/>
            <a:r>
              <a:rPr lang="fr-FR" sz="3200" dirty="0">
                <a:solidFill>
                  <a:schemeClr val="tx1">
                    <a:lumMod val="95000"/>
                    <a:lumOff val="5000"/>
                  </a:schemeClr>
                </a:solidFill>
              </a:rPr>
              <a:t>Imposition des revenus 2017 </a:t>
            </a:r>
            <a:r>
              <a:rPr lang="fr-FR" sz="3200" dirty="0" smtClean="0">
                <a:solidFill>
                  <a:schemeClr val="tx1">
                    <a:lumMod val="95000"/>
                    <a:lumOff val="5000"/>
                  </a:schemeClr>
                </a:solidFill>
              </a:rPr>
              <a:t>:</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Application de plein droit du régime micro-BNC</a:t>
            </a:r>
            <a:endParaRPr lang="fr-FR" sz="2800" dirty="0">
              <a:solidFill>
                <a:schemeClr val="tx1">
                  <a:lumMod val="95000"/>
                  <a:lumOff val="5000"/>
                </a:schemeClr>
              </a:solidFill>
            </a:endParaRPr>
          </a:p>
          <a:p>
            <a:pPr lvl="2" algn="just">
              <a:buFont typeface="Wingdings" pitchFamily="2" charset="2"/>
              <a:buChar char="§"/>
            </a:pPr>
            <a:r>
              <a:rPr lang="fr-FR" sz="3200" dirty="0" smtClean="0">
                <a:solidFill>
                  <a:schemeClr val="tx1">
                    <a:lumMod val="95000"/>
                    <a:lumOff val="5000"/>
                  </a:schemeClr>
                </a:solidFill>
              </a:rPr>
              <a:t> Recettes </a:t>
            </a:r>
            <a:r>
              <a:rPr lang="fr-FR" sz="3200" dirty="0">
                <a:solidFill>
                  <a:schemeClr val="tx1">
                    <a:lumMod val="95000"/>
                    <a:lumOff val="5000"/>
                  </a:schemeClr>
                </a:solidFill>
              </a:rPr>
              <a:t>2016 &lt;  </a:t>
            </a:r>
            <a:r>
              <a:rPr lang="fr-FR" sz="3200" dirty="0" smtClean="0">
                <a:solidFill>
                  <a:schemeClr val="tx1">
                    <a:lumMod val="95000"/>
                    <a:lumOff val="5000"/>
                  </a:schemeClr>
                </a:solidFill>
              </a:rPr>
              <a:t>70 000 €</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a:solidFill>
                  <a:schemeClr val="tx1">
                    <a:lumMod val="95000"/>
                    <a:lumOff val="5000"/>
                  </a:schemeClr>
                </a:solidFill>
              </a:rPr>
              <a:t>Option pour la déclaration contrôlée </a:t>
            </a:r>
            <a:r>
              <a:rPr lang="fr-FR" sz="2800" dirty="0" smtClean="0">
                <a:solidFill>
                  <a:schemeClr val="tx1">
                    <a:lumMod val="95000"/>
                    <a:lumOff val="5000"/>
                  </a:schemeClr>
                </a:solidFill>
              </a:rPr>
              <a:t>possible jusqu’au 3 mai 2018</a:t>
            </a:r>
          </a:p>
          <a:p>
            <a:pPr algn="just">
              <a:buFont typeface="Wingdings" pitchFamily="2" charset="2"/>
              <a:buChar char="Ø"/>
            </a:pPr>
            <a:r>
              <a:rPr lang="fr-FR" sz="2800" dirty="0">
                <a:solidFill>
                  <a:schemeClr val="tx1">
                    <a:lumMod val="95000"/>
                    <a:lumOff val="5000"/>
                  </a:schemeClr>
                </a:solidFill>
              </a:rPr>
              <a:t> </a:t>
            </a:r>
            <a:r>
              <a:rPr lang="fr-FR" sz="2800" dirty="0" smtClean="0">
                <a:solidFill>
                  <a:schemeClr val="tx1">
                    <a:lumMod val="95000"/>
                    <a:lumOff val="5000"/>
                  </a:schemeClr>
                </a:solidFill>
              </a:rPr>
              <a:t>TVA : redevable</a:t>
            </a:r>
          </a:p>
          <a:p>
            <a:pPr lvl="2" algn="just">
              <a:buFont typeface="Wingdings" pitchFamily="2" charset="2"/>
              <a:buChar char="§"/>
            </a:pPr>
            <a:r>
              <a:rPr lang="fr-FR" sz="3200" dirty="0" smtClean="0">
                <a:solidFill>
                  <a:schemeClr val="tx1">
                    <a:lumMod val="95000"/>
                    <a:lumOff val="5000"/>
                  </a:schemeClr>
                </a:solidFill>
              </a:rPr>
              <a:t>Recettes </a:t>
            </a:r>
            <a:r>
              <a:rPr lang="fr-FR" sz="3200" dirty="0">
                <a:solidFill>
                  <a:schemeClr val="tx1">
                    <a:lumMod val="95000"/>
                    <a:lumOff val="5000"/>
                  </a:schemeClr>
                </a:solidFill>
              </a:rPr>
              <a:t>&gt; </a:t>
            </a:r>
            <a:r>
              <a:rPr lang="fr-FR" sz="3200" dirty="0" smtClean="0">
                <a:solidFill>
                  <a:schemeClr val="tx1">
                    <a:lumMod val="95000"/>
                    <a:lumOff val="5000"/>
                  </a:schemeClr>
                </a:solidFill>
              </a:rPr>
              <a:t>33 200 €</a:t>
            </a:r>
            <a:endParaRPr lang="fr-FR" sz="3200" dirty="0">
              <a:solidFill>
                <a:schemeClr val="tx1">
                  <a:lumMod val="95000"/>
                  <a:lumOff val="5000"/>
                </a:schemeClr>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18</a:t>
            </a:fld>
            <a:endParaRPr lang="fr-FR" dirty="0"/>
          </a:p>
        </p:txBody>
      </p:sp>
      <p:sp>
        <p:nvSpPr>
          <p:cNvPr id="8" name="Espace réservé du pied de page 3"/>
          <p:cNvSpPr txBox="1">
            <a:spLocks/>
          </p:cNvSpPr>
          <p:nvPr/>
        </p:nvSpPr>
        <p:spPr>
          <a:xfrm>
            <a:off x="0" y="649800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
        <p:nvSpPr>
          <p:cNvPr id="9" name="Titre 1"/>
          <p:cNvSpPr>
            <a:spLocks noGrp="1"/>
          </p:cNvSpPr>
          <p:nvPr>
            <p:ph type="title"/>
          </p:nvPr>
        </p:nvSpPr>
        <p:spPr>
          <a:xfrm>
            <a:off x="0" y="585789"/>
            <a:ext cx="10515600" cy="785811"/>
          </a:xfrm>
        </p:spPr>
        <p:txBody>
          <a:bodyPr>
            <a:normAutofit/>
          </a:bodyPr>
          <a:lstStyle/>
          <a:p>
            <a:r>
              <a:rPr lang="fr-FR" sz="4000" dirty="0" smtClean="0"/>
              <a:t>Micro-BNC </a:t>
            </a:r>
            <a:r>
              <a:rPr lang="fr-FR" sz="4000" dirty="0"/>
              <a:t>: </a:t>
            </a:r>
            <a:r>
              <a:rPr lang="fr-FR" sz="4000" dirty="0" smtClean="0"/>
              <a:t>Exemple récapitulatif</a:t>
            </a:r>
            <a:endParaRPr lang="fr-FR" sz="4000" dirty="0"/>
          </a:p>
        </p:txBody>
      </p:sp>
    </p:spTree>
    <p:extLst>
      <p:ext uri="{BB962C8B-B14F-4D97-AF65-F5344CB8AC3E}">
        <p14:creationId xmlns:p14="http://schemas.microsoft.com/office/powerpoint/2010/main" val="363535736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1850" y="1562101"/>
            <a:ext cx="10515600" cy="4527550"/>
          </a:xfrm>
        </p:spPr>
        <p:txBody>
          <a:bodyPr>
            <a:normAutofit fontScale="70000" lnSpcReduction="20000"/>
          </a:bodyPr>
          <a:lstStyle/>
          <a:p>
            <a:pPr algn="just"/>
            <a:r>
              <a:rPr lang="fr-FR" sz="2800" dirty="0">
                <a:solidFill>
                  <a:schemeClr val="tx1">
                    <a:lumMod val="95000"/>
                    <a:lumOff val="5000"/>
                  </a:schemeClr>
                </a:solidFill>
              </a:rPr>
              <a:t>Imposition des revenus 2018 </a:t>
            </a:r>
            <a:r>
              <a:rPr lang="fr-FR" sz="2800" dirty="0" smtClean="0">
                <a:solidFill>
                  <a:schemeClr val="tx1">
                    <a:lumMod val="95000"/>
                    <a:lumOff val="5000"/>
                  </a:schemeClr>
                </a:solidFill>
              </a:rPr>
              <a:t>:</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 Application de plein droit du régime micro-BNC</a:t>
            </a:r>
            <a:endParaRPr lang="fr-FR" sz="2800" dirty="0">
              <a:solidFill>
                <a:schemeClr val="tx1">
                  <a:lumMod val="95000"/>
                  <a:lumOff val="5000"/>
                </a:schemeClr>
              </a:solidFill>
            </a:endParaRPr>
          </a:p>
          <a:p>
            <a:pPr lvl="2" algn="just">
              <a:buFont typeface="Wingdings" pitchFamily="2" charset="2"/>
              <a:buChar char="§"/>
            </a:pPr>
            <a:r>
              <a:rPr lang="fr-FR" sz="2800" dirty="0" smtClean="0">
                <a:solidFill>
                  <a:schemeClr val="tx1">
                    <a:lumMod val="95000"/>
                    <a:lumOff val="5000"/>
                  </a:schemeClr>
                </a:solidFill>
              </a:rPr>
              <a:t> Recettes </a:t>
            </a:r>
            <a:r>
              <a:rPr lang="fr-FR" sz="2800" dirty="0">
                <a:solidFill>
                  <a:schemeClr val="tx1">
                    <a:lumMod val="95000"/>
                    <a:lumOff val="5000"/>
                  </a:schemeClr>
                </a:solidFill>
              </a:rPr>
              <a:t>2017 &lt;  </a:t>
            </a:r>
            <a:r>
              <a:rPr lang="fr-FR" sz="2800" dirty="0" smtClean="0">
                <a:solidFill>
                  <a:schemeClr val="tx1">
                    <a:lumMod val="95000"/>
                    <a:lumOff val="5000"/>
                  </a:schemeClr>
                </a:solidFill>
              </a:rPr>
              <a:t>70 000 </a:t>
            </a:r>
            <a:r>
              <a:rPr lang="fr-FR" sz="2800" dirty="0">
                <a:solidFill>
                  <a:schemeClr val="tx1">
                    <a:lumMod val="95000"/>
                    <a:lumOff val="5000"/>
                  </a:schemeClr>
                </a:solidFill>
              </a:rPr>
              <a:t>€</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 Option </a:t>
            </a:r>
            <a:r>
              <a:rPr lang="fr-FR" sz="2800" dirty="0">
                <a:solidFill>
                  <a:schemeClr val="tx1">
                    <a:lumMod val="95000"/>
                    <a:lumOff val="5000"/>
                  </a:schemeClr>
                </a:solidFill>
              </a:rPr>
              <a:t>pour la déclaration contrôlée </a:t>
            </a:r>
            <a:r>
              <a:rPr lang="fr-FR" sz="2800" dirty="0" smtClean="0">
                <a:solidFill>
                  <a:schemeClr val="tx1">
                    <a:lumMod val="95000"/>
                    <a:lumOff val="5000"/>
                  </a:schemeClr>
                </a:solidFill>
              </a:rPr>
              <a:t>possible jusqu’au 3 mai 2018</a:t>
            </a:r>
          </a:p>
          <a:p>
            <a:pPr algn="just"/>
            <a:endParaRPr lang="fr-FR" sz="2800" dirty="0" smtClean="0">
              <a:solidFill>
                <a:schemeClr val="tx1">
                  <a:lumMod val="95000"/>
                  <a:lumOff val="5000"/>
                </a:schemeClr>
              </a:solidFill>
            </a:endParaRPr>
          </a:p>
          <a:p>
            <a:pPr algn="just">
              <a:buFont typeface="Wingdings" pitchFamily="2" charset="2"/>
              <a:buChar char="Ø"/>
            </a:pPr>
            <a:r>
              <a:rPr lang="fr-FR" sz="2800" dirty="0">
                <a:solidFill>
                  <a:schemeClr val="tx1">
                    <a:lumMod val="95000"/>
                    <a:lumOff val="5000"/>
                  </a:schemeClr>
                </a:solidFill>
              </a:rPr>
              <a:t> </a:t>
            </a:r>
            <a:r>
              <a:rPr lang="fr-FR" sz="2800" dirty="0" smtClean="0">
                <a:solidFill>
                  <a:schemeClr val="tx1">
                    <a:lumMod val="95000"/>
                    <a:lumOff val="5000"/>
                  </a:schemeClr>
                </a:solidFill>
              </a:rPr>
              <a:t>TVA </a:t>
            </a:r>
            <a:r>
              <a:rPr lang="fr-FR" sz="2800" dirty="0">
                <a:solidFill>
                  <a:schemeClr val="tx1">
                    <a:lumMod val="95000"/>
                    <a:lumOff val="5000"/>
                  </a:schemeClr>
                </a:solidFill>
              </a:rPr>
              <a:t>: redevable</a:t>
            </a:r>
          </a:p>
          <a:p>
            <a:pPr lvl="2" algn="just">
              <a:buFont typeface="Wingdings" pitchFamily="2" charset="2"/>
              <a:buChar char="§"/>
            </a:pPr>
            <a:r>
              <a:rPr lang="fr-FR" sz="2800" dirty="0" smtClean="0">
                <a:solidFill>
                  <a:schemeClr val="tx1">
                    <a:lumMod val="95000"/>
                    <a:lumOff val="5000"/>
                  </a:schemeClr>
                </a:solidFill>
              </a:rPr>
              <a:t> Recettes </a:t>
            </a:r>
            <a:r>
              <a:rPr lang="fr-FR" sz="2800" dirty="0">
                <a:solidFill>
                  <a:schemeClr val="tx1">
                    <a:lumMod val="95000"/>
                    <a:lumOff val="5000"/>
                  </a:schemeClr>
                </a:solidFill>
              </a:rPr>
              <a:t>&gt; </a:t>
            </a:r>
            <a:r>
              <a:rPr lang="fr-FR" sz="2800" dirty="0" smtClean="0">
                <a:solidFill>
                  <a:schemeClr val="tx1">
                    <a:lumMod val="95000"/>
                    <a:lumOff val="5000"/>
                  </a:schemeClr>
                </a:solidFill>
              </a:rPr>
              <a:t>33 200 €</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 Régime </a:t>
            </a:r>
            <a:r>
              <a:rPr lang="fr-FR" sz="2800" dirty="0" err="1" smtClean="0">
                <a:solidFill>
                  <a:schemeClr val="tx1">
                    <a:lumMod val="95000"/>
                    <a:lumOff val="5000"/>
                  </a:schemeClr>
                </a:solidFill>
              </a:rPr>
              <a:t>micro-social</a:t>
            </a:r>
            <a:r>
              <a:rPr lang="fr-FR" sz="2800" dirty="0" smtClean="0">
                <a:solidFill>
                  <a:schemeClr val="tx1">
                    <a:lumMod val="95000"/>
                    <a:lumOff val="5000"/>
                  </a:schemeClr>
                </a:solidFill>
              </a:rPr>
              <a:t> applicable de plein droit</a:t>
            </a:r>
          </a:p>
          <a:p>
            <a:pPr algn="just"/>
            <a:endParaRPr lang="fr-FR" sz="2800" dirty="0" smtClean="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 Possibilité, sous du respect de l’ensemble des conditions, </a:t>
            </a:r>
            <a:r>
              <a:rPr lang="fr-FR" sz="2800" dirty="0">
                <a:solidFill>
                  <a:schemeClr val="tx1">
                    <a:lumMod val="95000"/>
                    <a:lumOff val="5000"/>
                  </a:schemeClr>
                </a:solidFill>
              </a:rPr>
              <a:t>d’opter pour le régime de </a:t>
            </a:r>
            <a:r>
              <a:rPr lang="fr-FR" sz="2800" dirty="0" smtClean="0">
                <a:solidFill>
                  <a:schemeClr val="tx1">
                    <a:lumMod val="95000"/>
                    <a:lumOff val="5000"/>
                  </a:schemeClr>
                </a:solidFill>
              </a:rPr>
              <a:t>l’auto-entrepreneur</a:t>
            </a:r>
            <a:endParaRPr lang="fr-FR" sz="2800" dirty="0">
              <a:solidFill>
                <a:schemeClr val="tx1">
                  <a:lumMod val="95000"/>
                  <a:lumOff val="5000"/>
                </a:schemeClr>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19</a:t>
            </a:fld>
            <a:endParaRPr lang="fr-FR" dirty="0"/>
          </a:p>
        </p:txBody>
      </p:sp>
      <p:sp>
        <p:nvSpPr>
          <p:cNvPr id="7" name="Espace réservé du pied de page 3"/>
          <p:cNvSpPr txBox="1">
            <a:spLocks/>
          </p:cNvSpPr>
          <p:nvPr/>
        </p:nvSpPr>
        <p:spPr>
          <a:xfrm>
            <a:off x="0" y="649639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
        <p:nvSpPr>
          <p:cNvPr id="8" name="Titre 1"/>
          <p:cNvSpPr>
            <a:spLocks noGrp="1"/>
          </p:cNvSpPr>
          <p:nvPr>
            <p:ph type="title"/>
          </p:nvPr>
        </p:nvSpPr>
        <p:spPr>
          <a:xfrm>
            <a:off x="0" y="585789"/>
            <a:ext cx="10515600" cy="785811"/>
          </a:xfrm>
        </p:spPr>
        <p:txBody>
          <a:bodyPr>
            <a:normAutofit/>
          </a:bodyPr>
          <a:lstStyle/>
          <a:p>
            <a:r>
              <a:rPr lang="fr-FR" sz="4000" dirty="0" smtClean="0"/>
              <a:t>Micro-BNC </a:t>
            </a:r>
            <a:r>
              <a:rPr lang="fr-FR" sz="4000" dirty="0"/>
              <a:t>: </a:t>
            </a:r>
            <a:r>
              <a:rPr lang="fr-FR" sz="4000" dirty="0" smtClean="0"/>
              <a:t>Exemple récapitulatif</a:t>
            </a:r>
            <a:endParaRPr lang="fr-FR" sz="4000" dirty="0"/>
          </a:p>
        </p:txBody>
      </p:sp>
    </p:spTree>
    <p:extLst>
      <p:ext uri="{BB962C8B-B14F-4D97-AF65-F5344CB8AC3E}">
        <p14:creationId xmlns:p14="http://schemas.microsoft.com/office/powerpoint/2010/main" val="34532576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600" y="280989"/>
            <a:ext cx="10287000" cy="690562"/>
          </a:xfrm>
        </p:spPr>
        <p:txBody>
          <a:bodyPr>
            <a:normAutofit/>
          </a:bodyPr>
          <a:lstStyle/>
          <a:p>
            <a:pPr algn="ctr"/>
            <a:r>
              <a:rPr lang="fr-FR" sz="4000" dirty="0" smtClean="0"/>
              <a:t>Micro-BNC : </a:t>
            </a:r>
            <a:r>
              <a:rPr lang="fr-FR" sz="4000" dirty="0"/>
              <a:t>ce qui change</a:t>
            </a:r>
          </a:p>
        </p:txBody>
      </p:sp>
      <p:sp>
        <p:nvSpPr>
          <p:cNvPr id="3" name="Espace réservé du texte 2"/>
          <p:cNvSpPr>
            <a:spLocks noGrp="1"/>
          </p:cNvSpPr>
          <p:nvPr>
            <p:ph type="body" idx="1"/>
          </p:nvPr>
        </p:nvSpPr>
        <p:spPr>
          <a:xfrm>
            <a:off x="831850" y="1771651"/>
            <a:ext cx="10515600" cy="4318000"/>
          </a:xfrm>
        </p:spPr>
        <p:txBody>
          <a:bodyPr>
            <a:normAutofit/>
          </a:bodyPr>
          <a:lstStyle/>
          <a:p>
            <a:pPr lvl="1">
              <a:buFont typeface="Wingdings" pitchFamily="2" charset="2"/>
              <a:buChar char="Ø"/>
            </a:pPr>
            <a:r>
              <a:rPr lang="fr-FR" sz="3200" dirty="0" smtClean="0">
                <a:solidFill>
                  <a:schemeClr val="tx1">
                    <a:lumMod val="95000"/>
                    <a:lumOff val="5000"/>
                  </a:schemeClr>
                </a:solidFill>
              </a:rPr>
              <a:t>Doublement </a:t>
            </a:r>
            <a:r>
              <a:rPr lang="fr-FR" sz="3200" dirty="0">
                <a:solidFill>
                  <a:schemeClr val="tx1">
                    <a:lumMod val="95000"/>
                    <a:lumOff val="5000"/>
                  </a:schemeClr>
                </a:solidFill>
              </a:rPr>
              <a:t>du seuil des </a:t>
            </a:r>
            <a:r>
              <a:rPr lang="fr-FR" sz="3200" dirty="0" smtClean="0">
                <a:solidFill>
                  <a:schemeClr val="tx1">
                    <a:lumMod val="95000"/>
                    <a:lumOff val="5000"/>
                  </a:schemeClr>
                </a:solidFill>
              </a:rPr>
              <a:t>recettes : </a:t>
            </a:r>
            <a:r>
              <a:rPr lang="fr-FR" sz="3000" dirty="0" smtClean="0">
                <a:solidFill>
                  <a:schemeClr val="tx1">
                    <a:lumMod val="95000"/>
                    <a:lumOff val="5000"/>
                  </a:schemeClr>
                </a:solidFill>
              </a:rPr>
              <a:t>jusqu’à 70 000 €</a:t>
            </a:r>
          </a:p>
          <a:p>
            <a:pPr lvl="2"/>
            <a:endParaRPr lang="fr-FR" sz="3000" dirty="0">
              <a:solidFill>
                <a:schemeClr val="tx1">
                  <a:lumMod val="95000"/>
                  <a:lumOff val="5000"/>
                </a:schemeClr>
              </a:solidFill>
            </a:endParaRPr>
          </a:p>
          <a:p>
            <a:pPr lvl="1">
              <a:buFont typeface="Wingdings" pitchFamily="2" charset="2"/>
              <a:buChar char="Ø"/>
            </a:pPr>
            <a:r>
              <a:rPr lang="fr-FR" sz="3200" dirty="0">
                <a:solidFill>
                  <a:schemeClr val="tx1">
                    <a:lumMod val="95000"/>
                    <a:lumOff val="5000"/>
                  </a:schemeClr>
                </a:solidFill>
              </a:rPr>
              <a:t>Période de </a:t>
            </a:r>
            <a:r>
              <a:rPr lang="fr-FR" sz="3200" dirty="0" smtClean="0">
                <a:solidFill>
                  <a:schemeClr val="tx1">
                    <a:lumMod val="95000"/>
                    <a:lumOff val="5000"/>
                  </a:schemeClr>
                </a:solidFill>
              </a:rPr>
              <a:t>référence : années </a:t>
            </a:r>
            <a:r>
              <a:rPr lang="fr-FR" sz="3200" dirty="0">
                <a:solidFill>
                  <a:schemeClr val="tx1">
                    <a:lumMod val="95000"/>
                    <a:lumOff val="5000"/>
                  </a:schemeClr>
                </a:solidFill>
              </a:rPr>
              <a:t>N-1 ou </a:t>
            </a:r>
            <a:r>
              <a:rPr lang="fr-FR" sz="3200" dirty="0" smtClean="0">
                <a:solidFill>
                  <a:schemeClr val="tx1">
                    <a:lumMod val="95000"/>
                    <a:lumOff val="5000"/>
                  </a:schemeClr>
                </a:solidFill>
              </a:rPr>
              <a:t>N-2</a:t>
            </a:r>
          </a:p>
          <a:p>
            <a:pPr lvl="2"/>
            <a:endParaRPr lang="fr-FR" sz="3200" dirty="0">
              <a:solidFill>
                <a:schemeClr val="tx1">
                  <a:lumMod val="95000"/>
                  <a:lumOff val="5000"/>
                </a:schemeClr>
              </a:solidFill>
            </a:endParaRPr>
          </a:p>
          <a:p>
            <a:pPr lvl="1">
              <a:buFont typeface="Wingdings" pitchFamily="2" charset="2"/>
              <a:buChar char="Ø"/>
            </a:pPr>
            <a:r>
              <a:rPr lang="fr-FR" sz="3200" dirty="0">
                <a:solidFill>
                  <a:schemeClr val="tx1">
                    <a:lumMod val="95000"/>
                    <a:lumOff val="5000"/>
                  </a:schemeClr>
                </a:solidFill>
              </a:rPr>
              <a:t>Déconnexion </a:t>
            </a:r>
            <a:r>
              <a:rPr lang="fr-FR" sz="3200" dirty="0" smtClean="0">
                <a:solidFill>
                  <a:schemeClr val="tx1">
                    <a:lumMod val="95000"/>
                    <a:lumOff val="5000"/>
                  </a:schemeClr>
                </a:solidFill>
              </a:rPr>
              <a:t>avec le régime </a:t>
            </a:r>
            <a:r>
              <a:rPr lang="fr-FR" sz="3200" dirty="0">
                <a:solidFill>
                  <a:schemeClr val="tx1">
                    <a:lumMod val="95000"/>
                    <a:lumOff val="5000"/>
                  </a:schemeClr>
                </a:solidFill>
              </a:rPr>
              <a:t>de franchise de base dont les seuils sont </a:t>
            </a:r>
            <a:r>
              <a:rPr lang="fr-FR" sz="3200" dirty="0" smtClean="0">
                <a:solidFill>
                  <a:schemeClr val="tx1">
                    <a:lumMod val="95000"/>
                    <a:lumOff val="5000"/>
                  </a:schemeClr>
                </a:solidFill>
              </a:rPr>
              <a:t>maintenus</a:t>
            </a:r>
          </a:p>
          <a:p>
            <a:pPr lvl="1"/>
            <a:endParaRPr lang="fr-FR" sz="3200" dirty="0">
              <a:solidFill>
                <a:schemeClr val="tx1">
                  <a:lumMod val="95000"/>
                  <a:lumOff val="5000"/>
                </a:schemeClr>
              </a:solidFill>
            </a:endParaRPr>
          </a:p>
          <a:p>
            <a:pPr lvl="1">
              <a:buFont typeface="Wingdings" pitchFamily="2" charset="2"/>
              <a:buChar char="Ø"/>
            </a:pPr>
            <a:r>
              <a:rPr lang="fr-FR" sz="3200" dirty="0">
                <a:solidFill>
                  <a:schemeClr val="tx1">
                    <a:lumMod val="95000"/>
                    <a:lumOff val="5000"/>
                  </a:schemeClr>
                </a:solidFill>
              </a:rPr>
              <a:t>Applicable à compter des revenus de 2017</a:t>
            </a:r>
          </a:p>
          <a:p>
            <a:endParaRPr lang="fr-FR" dirty="0"/>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2</a:t>
            </a:fld>
            <a:endParaRPr lang="fr-FR" dirty="0"/>
          </a:p>
        </p:txBody>
      </p:sp>
      <p:sp>
        <p:nvSpPr>
          <p:cNvPr id="7" name="Espace réservé du pied de page 3"/>
          <p:cNvSpPr txBox="1">
            <a:spLocks/>
          </p:cNvSpPr>
          <p:nvPr/>
        </p:nvSpPr>
        <p:spPr>
          <a:xfrm>
            <a:off x="0" y="649639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317605962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1850" y="1714501"/>
            <a:ext cx="10515600" cy="4375150"/>
          </a:xfrm>
        </p:spPr>
        <p:txBody>
          <a:bodyPr>
            <a:normAutofit fontScale="77500" lnSpcReduction="20000"/>
          </a:bodyPr>
          <a:lstStyle/>
          <a:p>
            <a:r>
              <a:rPr lang="fr-FR" sz="2800" dirty="0">
                <a:solidFill>
                  <a:schemeClr val="tx1">
                    <a:lumMod val="95000"/>
                    <a:lumOff val="5000"/>
                  </a:schemeClr>
                </a:solidFill>
              </a:rPr>
              <a:t>Imposition des revenus 2019 </a:t>
            </a:r>
            <a:r>
              <a:rPr lang="fr-FR" sz="2800" dirty="0" smtClean="0">
                <a:solidFill>
                  <a:schemeClr val="tx1">
                    <a:lumMod val="95000"/>
                    <a:lumOff val="5000"/>
                  </a:schemeClr>
                </a:solidFill>
              </a:rPr>
              <a:t>:</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Application de plein droit du régime micro-BNC</a:t>
            </a:r>
            <a:endParaRPr lang="fr-FR" sz="2800" dirty="0">
              <a:solidFill>
                <a:schemeClr val="tx1">
                  <a:lumMod val="95000"/>
                  <a:lumOff val="5000"/>
                </a:schemeClr>
              </a:solidFill>
            </a:endParaRPr>
          </a:p>
          <a:p>
            <a:pPr lvl="2">
              <a:buFont typeface="Wingdings" pitchFamily="2" charset="2"/>
              <a:buChar char="§"/>
            </a:pPr>
            <a:r>
              <a:rPr lang="fr-FR" sz="2800" dirty="0" smtClean="0">
                <a:solidFill>
                  <a:schemeClr val="tx1">
                    <a:lumMod val="95000"/>
                    <a:lumOff val="5000"/>
                  </a:schemeClr>
                </a:solidFill>
              </a:rPr>
              <a:t>Recettes </a:t>
            </a:r>
            <a:r>
              <a:rPr lang="fr-FR" sz="2800" dirty="0">
                <a:solidFill>
                  <a:schemeClr val="tx1">
                    <a:lumMod val="95000"/>
                    <a:lumOff val="5000"/>
                  </a:schemeClr>
                </a:solidFill>
              </a:rPr>
              <a:t>2017 &lt;  </a:t>
            </a:r>
            <a:r>
              <a:rPr lang="fr-FR" sz="2800" dirty="0" smtClean="0">
                <a:solidFill>
                  <a:schemeClr val="tx1">
                    <a:lumMod val="95000"/>
                    <a:lumOff val="5000"/>
                  </a:schemeClr>
                </a:solidFill>
              </a:rPr>
              <a:t>70 000 €</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Option pour la déclaration contrôlée possible jusqu’au 3 mai 2018</a:t>
            </a:r>
          </a:p>
          <a:p>
            <a:pPr algn="just">
              <a:buFont typeface="Wingdings" pitchFamily="2" charset="2"/>
              <a:buChar char="Ø"/>
            </a:pPr>
            <a:endParaRPr lang="fr-FR" sz="2800" dirty="0" smtClean="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TVA : redevable</a:t>
            </a:r>
            <a:endParaRPr lang="fr-FR" sz="2800" dirty="0">
              <a:solidFill>
                <a:schemeClr val="tx1">
                  <a:lumMod val="95000"/>
                  <a:lumOff val="5000"/>
                </a:schemeClr>
              </a:solidFill>
            </a:endParaRPr>
          </a:p>
          <a:p>
            <a:pPr lvl="2">
              <a:buFont typeface="Wingdings" pitchFamily="2" charset="2"/>
              <a:buChar char="§"/>
            </a:pPr>
            <a:r>
              <a:rPr lang="fr-FR" sz="2800" dirty="0">
                <a:solidFill>
                  <a:schemeClr val="tx1">
                    <a:lumMod val="95000"/>
                    <a:lumOff val="5000"/>
                  </a:schemeClr>
                </a:solidFill>
              </a:rPr>
              <a:t>Recettes &gt; </a:t>
            </a:r>
            <a:r>
              <a:rPr lang="fr-FR" sz="2800" dirty="0" smtClean="0">
                <a:solidFill>
                  <a:schemeClr val="tx1">
                    <a:lumMod val="95000"/>
                    <a:lumOff val="5000"/>
                  </a:schemeClr>
                </a:solidFill>
              </a:rPr>
              <a:t>33 200 </a:t>
            </a:r>
            <a:r>
              <a:rPr lang="fr-FR" sz="2800" dirty="0">
                <a:solidFill>
                  <a:schemeClr val="tx1">
                    <a:lumMod val="95000"/>
                    <a:lumOff val="5000"/>
                  </a:schemeClr>
                </a:solidFill>
              </a:rPr>
              <a:t>€</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Régime </a:t>
            </a:r>
            <a:r>
              <a:rPr lang="fr-FR" sz="2800" dirty="0" err="1">
                <a:solidFill>
                  <a:schemeClr val="tx1">
                    <a:lumMod val="95000"/>
                    <a:lumOff val="5000"/>
                  </a:schemeClr>
                </a:solidFill>
              </a:rPr>
              <a:t>micro-social</a:t>
            </a:r>
            <a:r>
              <a:rPr lang="fr-FR" sz="2800" dirty="0">
                <a:solidFill>
                  <a:schemeClr val="tx1">
                    <a:lumMod val="95000"/>
                    <a:lumOff val="5000"/>
                  </a:schemeClr>
                </a:solidFill>
              </a:rPr>
              <a:t> non </a:t>
            </a:r>
            <a:r>
              <a:rPr lang="fr-FR" sz="2800" dirty="0" smtClean="0">
                <a:solidFill>
                  <a:schemeClr val="tx1">
                    <a:lumMod val="95000"/>
                    <a:lumOff val="5000"/>
                  </a:schemeClr>
                </a:solidFill>
              </a:rPr>
              <a:t>applicable</a:t>
            </a:r>
          </a:p>
          <a:p>
            <a:pPr algn="just">
              <a:buFont typeface="Wingdings" pitchFamily="2" charset="2"/>
              <a:buChar char="Ø"/>
            </a:pPr>
            <a:endParaRPr lang="fr-FR" sz="2800" dirty="0" smtClean="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Impossibilité </a:t>
            </a:r>
            <a:r>
              <a:rPr lang="fr-FR" sz="2800" dirty="0">
                <a:solidFill>
                  <a:schemeClr val="tx1">
                    <a:lumMod val="95000"/>
                    <a:lumOff val="5000"/>
                  </a:schemeClr>
                </a:solidFill>
              </a:rPr>
              <a:t>d’opter pour le régime de </a:t>
            </a:r>
            <a:r>
              <a:rPr lang="fr-FR" sz="2800" dirty="0" smtClean="0">
                <a:solidFill>
                  <a:schemeClr val="tx1">
                    <a:lumMod val="95000"/>
                    <a:lumOff val="5000"/>
                  </a:schemeClr>
                </a:solidFill>
              </a:rPr>
              <a:t>l’</a:t>
            </a:r>
            <a:r>
              <a:rPr lang="fr-FR" sz="2800" dirty="0" err="1" smtClean="0">
                <a:solidFill>
                  <a:schemeClr val="tx1">
                    <a:lumMod val="95000"/>
                    <a:lumOff val="5000"/>
                  </a:schemeClr>
                </a:solidFill>
              </a:rPr>
              <a:t>auto-entrepreneur</a:t>
            </a:r>
            <a:endParaRPr lang="fr-FR" sz="2800" dirty="0">
              <a:solidFill>
                <a:schemeClr val="tx1">
                  <a:lumMod val="95000"/>
                  <a:lumOff val="5000"/>
                </a:schemeClr>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20</a:t>
            </a:fld>
            <a:endParaRPr lang="fr-FR" dirty="0"/>
          </a:p>
        </p:txBody>
      </p:sp>
      <p:sp>
        <p:nvSpPr>
          <p:cNvPr id="7" name="Espace réservé du pied de page 3"/>
          <p:cNvSpPr txBox="1">
            <a:spLocks/>
          </p:cNvSpPr>
          <p:nvPr/>
        </p:nvSpPr>
        <p:spPr>
          <a:xfrm>
            <a:off x="0" y="649639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
        <p:nvSpPr>
          <p:cNvPr id="8" name="Titre 1"/>
          <p:cNvSpPr>
            <a:spLocks noGrp="1"/>
          </p:cNvSpPr>
          <p:nvPr>
            <p:ph type="title"/>
          </p:nvPr>
        </p:nvSpPr>
        <p:spPr>
          <a:xfrm>
            <a:off x="0" y="585789"/>
            <a:ext cx="10515600" cy="785811"/>
          </a:xfrm>
        </p:spPr>
        <p:txBody>
          <a:bodyPr>
            <a:normAutofit/>
          </a:bodyPr>
          <a:lstStyle/>
          <a:p>
            <a:r>
              <a:rPr lang="fr-FR" sz="4000" dirty="0" smtClean="0"/>
              <a:t>Micro-BNC </a:t>
            </a:r>
            <a:r>
              <a:rPr lang="fr-FR" sz="4000" dirty="0"/>
              <a:t>: </a:t>
            </a:r>
            <a:r>
              <a:rPr lang="fr-FR" sz="4000" dirty="0" smtClean="0"/>
              <a:t>Exemple récapitulatif</a:t>
            </a:r>
            <a:endParaRPr lang="fr-FR" sz="4000" dirty="0"/>
          </a:p>
        </p:txBody>
      </p:sp>
    </p:spTree>
    <p:extLst>
      <p:ext uri="{BB962C8B-B14F-4D97-AF65-F5344CB8AC3E}">
        <p14:creationId xmlns:p14="http://schemas.microsoft.com/office/powerpoint/2010/main" val="4260739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908050" y="1714501"/>
            <a:ext cx="10515600" cy="4394200"/>
          </a:xfrm>
        </p:spPr>
        <p:txBody>
          <a:bodyPr>
            <a:normAutofit fontScale="92500" lnSpcReduction="20000"/>
          </a:bodyPr>
          <a:lstStyle/>
          <a:p>
            <a:pPr algn="just"/>
            <a:r>
              <a:rPr lang="fr-FR" sz="2800" dirty="0">
                <a:solidFill>
                  <a:schemeClr val="tx1">
                    <a:lumMod val="95000"/>
                    <a:lumOff val="5000"/>
                  </a:schemeClr>
                </a:solidFill>
              </a:rPr>
              <a:t>Imposition des revenus 2020 </a:t>
            </a:r>
            <a:r>
              <a:rPr lang="fr-FR" sz="2800" dirty="0" smtClean="0">
                <a:solidFill>
                  <a:schemeClr val="tx1">
                    <a:lumMod val="95000"/>
                    <a:lumOff val="5000"/>
                  </a:schemeClr>
                </a:solidFill>
              </a:rPr>
              <a:t>:</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Régime micro-BNC non applicable (soumission de plein droit au régime réel)</a:t>
            </a:r>
            <a:endParaRPr lang="fr-FR" sz="2800" dirty="0">
              <a:solidFill>
                <a:schemeClr val="tx1">
                  <a:lumMod val="95000"/>
                  <a:lumOff val="5000"/>
                </a:schemeClr>
              </a:solidFill>
            </a:endParaRPr>
          </a:p>
          <a:p>
            <a:pPr lvl="2" algn="just">
              <a:buFont typeface="Wingdings" pitchFamily="2" charset="2"/>
              <a:buChar char="§"/>
            </a:pPr>
            <a:r>
              <a:rPr lang="fr-FR" sz="2800" dirty="0" smtClean="0">
                <a:solidFill>
                  <a:schemeClr val="tx1">
                    <a:lumMod val="95000"/>
                    <a:lumOff val="5000"/>
                  </a:schemeClr>
                </a:solidFill>
              </a:rPr>
              <a:t>Recettes </a:t>
            </a:r>
            <a:r>
              <a:rPr lang="fr-FR" sz="2800" dirty="0">
                <a:solidFill>
                  <a:schemeClr val="tx1">
                    <a:lumMod val="95000"/>
                    <a:lumOff val="5000"/>
                  </a:schemeClr>
                </a:solidFill>
              </a:rPr>
              <a:t>2018 &gt;  </a:t>
            </a:r>
            <a:r>
              <a:rPr lang="fr-FR" sz="2800" dirty="0" smtClean="0">
                <a:solidFill>
                  <a:schemeClr val="tx1">
                    <a:lumMod val="95000"/>
                    <a:lumOff val="5000"/>
                  </a:schemeClr>
                </a:solidFill>
              </a:rPr>
              <a:t>70 000 </a:t>
            </a:r>
            <a:r>
              <a:rPr lang="fr-FR" sz="2800" dirty="0">
                <a:solidFill>
                  <a:schemeClr val="tx1">
                    <a:lumMod val="95000"/>
                    <a:lumOff val="5000"/>
                  </a:schemeClr>
                </a:solidFill>
              </a:rPr>
              <a:t>€</a:t>
            </a:r>
          </a:p>
          <a:p>
            <a:pPr lvl="2" algn="just">
              <a:buFont typeface="Wingdings" pitchFamily="2" charset="2"/>
              <a:buChar char="§"/>
            </a:pPr>
            <a:r>
              <a:rPr lang="fr-FR" sz="2800" dirty="0">
                <a:solidFill>
                  <a:schemeClr val="tx1">
                    <a:lumMod val="95000"/>
                    <a:lumOff val="5000"/>
                  </a:schemeClr>
                </a:solidFill>
              </a:rPr>
              <a:t>Recettes 2019 &gt; </a:t>
            </a:r>
            <a:r>
              <a:rPr lang="fr-FR" sz="2800" dirty="0" smtClean="0">
                <a:solidFill>
                  <a:schemeClr val="tx1">
                    <a:lumMod val="95000"/>
                    <a:lumOff val="5000"/>
                  </a:schemeClr>
                </a:solidFill>
              </a:rPr>
              <a:t>70 000 </a:t>
            </a:r>
            <a:r>
              <a:rPr lang="fr-FR" sz="2800" dirty="0">
                <a:solidFill>
                  <a:schemeClr val="tx1">
                    <a:lumMod val="95000"/>
                    <a:lumOff val="5000"/>
                  </a:schemeClr>
                </a:solidFill>
              </a:rPr>
              <a:t>€</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TVA : </a:t>
            </a:r>
            <a:r>
              <a:rPr lang="fr-FR" sz="2800" dirty="0">
                <a:solidFill>
                  <a:schemeClr val="tx1">
                    <a:lumMod val="95000"/>
                    <a:lumOff val="5000"/>
                  </a:schemeClr>
                </a:solidFill>
              </a:rPr>
              <a:t>redevable</a:t>
            </a:r>
          </a:p>
          <a:p>
            <a:pPr lvl="2" algn="just">
              <a:buFont typeface="Wingdings" pitchFamily="2" charset="2"/>
              <a:buChar char="§"/>
            </a:pPr>
            <a:r>
              <a:rPr lang="fr-FR" sz="2800" dirty="0">
                <a:solidFill>
                  <a:schemeClr val="tx1">
                    <a:lumMod val="95000"/>
                    <a:lumOff val="5000"/>
                  </a:schemeClr>
                </a:solidFill>
              </a:rPr>
              <a:t>Recettes &gt; </a:t>
            </a:r>
            <a:r>
              <a:rPr lang="fr-FR" sz="2800" dirty="0" smtClean="0">
                <a:solidFill>
                  <a:schemeClr val="tx1">
                    <a:lumMod val="95000"/>
                    <a:lumOff val="5000"/>
                  </a:schemeClr>
                </a:solidFill>
              </a:rPr>
              <a:t>33 200 €</a:t>
            </a:r>
          </a:p>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Régime </a:t>
            </a:r>
            <a:r>
              <a:rPr lang="fr-FR" sz="2800" dirty="0" err="1" smtClean="0">
                <a:solidFill>
                  <a:schemeClr val="tx1">
                    <a:lumMod val="95000"/>
                    <a:lumOff val="5000"/>
                  </a:schemeClr>
                </a:solidFill>
              </a:rPr>
              <a:t>micro-social</a:t>
            </a:r>
            <a:r>
              <a:rPr lang="fr-FR" sz="2800" dirty="0" smtClean="0">
                <a:solidFill>
                  <a:schemeClr val="tx1">
                    <a:lumMod val="95000"/>
                    <a:lumOff val="5000"/>
                  </a:schemeClr>
                </a:solidFill>
              </a:rPr>
              <a:t> </a:t>
            </a:r>
            <a:r>
              <a:rPr lang="fr-FR" sz="2800" dirty="0">
                <a:solidFill>
                  <a:schemeClr val="tx1">
                    <a:lumMod val="95000"/>
                    <a:lumOff val="5000"/>
                  </a:schemeClr>
                </a:solidFill>
              </a:rPr>
              <a:t>non </a:t>
            </a:r>
            <a:r>
              <a:rPr lang="fr-FR" sz="2800" dirty="0" smtClean="0">
                <a:solidFill>
                  <a:schemeClr val="tx1">
                    <a:lumMod val="95000"/>
                    <a:lumOff val="5000"/>
                  </a:schemeClr>
                </a:solidFill>
              </a:rPr>
              <a:t>applicable</a:t>
            </a:r>
          </a:p>
          <a:p>
            <a:pPr algn="just">
              <a:buFont typeface="Wingdings" pitchFamily="2" charset="2"/>
              <a:buChar char="Ø"/>
            </a:pPr>
            <a:r>
              <a:rPr lang="fr-FR" sz="2800" dirty="0">
                <a:solidFill>
                  <a:schemeClr val="tx1">
                    <a:lumMod val="95000"/>
                    <a:lumOff val="5000"/>
                  </a:schemeClr>
                </a:solidFill>
              </a:rPr>
              <a:t> </a:t>
            </a:r>
            <a:r>
              <a:rPr lang="fr-FR" sz="2800" dirty="0" smtClean="0">
                <a:solidFill>
                  <a:schemeClr val="tx1">
                    <a:lumMod val="95000"/>
                    <a:lumOff val="5000"/>
                  </a:schemeClr>
                </a:solidFill>
              </a:rPr>
              <a:t>Impossibilité </a:t>
            </a:r>
            <a:r>
              <a:rPr lang="fr-FR" sz="2800" dirty="0">
                <a:solidFill>
                  <a:schemeClr val="tx1">
                    <a:lumMod val="95000"/>
                    <a:lumOff val="5000"/>
                  </a:schemeClr>
                </a:solidFill>
              </a:rPr>
              <a:t>d’opter pour le régime de </a:t>
            </a:r>
            <a:r>
              <a:rPr lang="fr-FR" sz="2800" dirty="0" smtClean="0">
                <a:solidFill>
                  <a:schemeClr val="tx1">
                    <a:lumMod val="95000"/>
                    <a:lumOff val="5000"/>
                  </a:schemeClr>
                </a:solidFill>
              </a:rPr>
              <a:t>l’</a:t>
            </a:r>
            <a:r>
              <a:rPr lang="fr-FR" sz="2800" dirty="0" err="1" smtClean="0">
                <a:solidFill>
                  <a:schemeClr val="tx1">
                    <a:lumMod val="95000"/>
                    <a:lumOff val="5000"/>
                  </a:schemeClr>
                </a:solidFill>
              </a:rPr>
              <a:t>auto-entrepreneur</a:t>
            </a:r>
            <a:endParaRPr lang="fr-FR" sz="2800" dirty="0">
              <a:solidFill>
                <a:schemeClr val="tx1">
                  <a:lumMod val="95000"/>
                  <a:lumOff val="5000"/>
                </a:schemeClr>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21</a:t>
            </a:fld>
            <a:endParaRPr lang="fr-FR" dirty="0"/>
          </a:p>
        </p:txBody>
      </p:sp>
      <p:sp>
        <p:nvSpPr>
          <p:cNvPr id="7" name="Espace réservé du pied de page 3"/>
          <p:cNvSpPr txBox="1">
            <a:spLocks/>
          </p:cNvSpPr>
          <p:nvPr/>
        </p:nvSpPr>
        <p:spPr>
          <a:xfrm>
            <a:off x="203200" y="647074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
        <p:nvSpPr>
          <p:cNvPr id="8" name="Titre 1"/>
          <p:cNvSpPr>
            <a:spLocks noGrp="1"/>
          </p:cNvSpPr>
          <p:nvPr>
            <p:ph type="title"/>
          </p:nvPr>
        </p:nvSpPr>
        <p:spPr>
          <a:xfrm>
            <a:off x="0" y="585789"/>
            <a:ext cx="10515600" cy="785811"/>
          </a:xfrm>
        </p:spPr>
        <p:txBody>
          <a:bodyPr>
            <a:normAutofit/>
          </a:bodyPr>
          <a:lstStyle/>
          <a:p>
            <a:r>
              <a:rPr lang="fr-FR" sz="4000" dirty="0" smtClean="0"/>
              <a:t>Micro-BNC </a:t>
            </a:r>
            <a:r>
              <a:rPr lang="fr-FR" sz="4000" dirty="0"/>
              <a:t>: </a:t>
            </a:r>
            <a:r>
              <a:rPr lang="fr-FR" sz="4000" dirty="0" smtClean="0"/>
              <a:t>Exemple récapitulatif</a:t>
            </a:r>
            <a:endParaRPr lang="fr-FR" sz="4000" dirty="0"/>
          </a:p>
        </p:txBody>
      </p:sp>
    </p:spTree>
    <p:extLst>
      <p:ext uri="{BB962C8B-B14F-4D97-AF65-F5344CB8AC3E}">
        <p14:creationId xmlns:p14="http://schemas.microsoft.com/office/powerpoint/2010/main" val="1008978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649866"/>
            <a:ext cx="10515600" cy="742516"/>
          </a:xfrm>
        </p:spPr>
        <p:txBody>
          <a:bodyPr>
            <a:normAutofit/>
          </a:bodyPr>
          <a:lstStyle/>
          <a:p>
            <a:r>
              <a:rPr lang="fr-FR" sz="4000" dirty="0" smtClean="0"/>
              <a:t>Actualité jurisprudentielle</a:t>
            </a:r>
            <a:endParaRPr lang="fr-FR" sz="4000" dirty="0"/>
          </a:p>
        </p:txBody>
      </p:sp>
      <p:sp>
        <p:nvSpPr>
          <p:cNvPr id="3" name="Espace réservé du texte 2"/>
          <p:cNvSpPr>
            <a:spLocks noGrp="1"/>
          </p:cNvSpPr>
          <p:nvPr>
            <p:ph type="body" idx="1"/>
          </p:nvPr>
        </p:nvSpPr>
        <p:spPr>
          <a:xfrm>
            <a:off x="488951" y="2182091"/>
            <a:ext cx="10515600" cy="3772477"/>
          </a:xfrm>
        </p:spPr>
        <p:txBody>
          <a:bodyPr>
            <a:normAutofit/>
          </a:bodyPr>
          <a:lstStyle/>
          <a:p>
            <a:pPr lvl="2" algn="just"/>
            <a:endParaRPr lang="fr-FR" sz="2800" dirty="0">
              <a:solidFill>
                <a:schemeClr val="tx1">
                  <a:lumMod val="95000"/>
                  <a:lumOff val="5000"/>
                </a:schemeClr>
              </a:solidFill>
            </a:endParaRPr>
          </a:p>
          <a:p>
            <a:pPr algn="just">
              <a:buFont typeface="Wingdings" pitchFamily="2" charset="2"/>
              <a:buChar char="Ø"/>
            </a:pPr>
            <a:r>
              <a:rPr lang="fr-FR" sz="2800" dirty="0" smtClean="0">
                <a:solidFill>
                  <a:schemeClr val="tx1">
                    <a:lumMod val="95000"/>
                    <a:lumOff val="5000"/>
                  </a:schemeClr>
                </a:solidFill>
              </a:rPr>
              <a:t> Cumul d’un mandat social et d’une activité libérale</a:t>
            </a:r>
          </a:p>
          <a:p>
            <a:pPr algn="just">
              <a:spcBef>
                <a:spcPts val="0"/>
              </a:spcBef>
            </a:pPr>
            <a:r>
              <a:rPr lang="fr-FR" dirty="0" smtClean="0">
                <a:solidFill>
                  <a:schemeClr val="tx1">
                    <a:lumMod val="95000"/>
                    <a:lumOff val="5000"/>
                  </a:schemeClr>
                </a:solidFill>
              </a:rPr>
              <a:t>(CE, 8 déc. 2017, n° 409429)</a:t>
            </a:r>
          </a:p>
          <a:p>
            <a:pPr algn="just">
              <a:spcBef>
                <a:spcPts val="0"/>
              </a:spcBef>
            </a:pPr>
            <a:endParaRPr lang="fr-FR" sz="2800" dirty="0" smtClean="0">
              <a:solidFill>
                <a:schemeClr val="tx1">
                  <a:lumMod val="95000"/>
                  <a:lumOff val="5000"/>
                </a:schemeClr>
              </a:solidFill>
            </a:endParaRPr>
          </a:p>
          <a:p>
            <a:pPr algn="just">
              <a:buFont typeface="Wingdings" pitchFamily="2" charset="2"/>
              <a:buChar char="Ø"/>
            </a:pPr>
            <a:r>
              <a:rPr lang="fr-FR" sz="2800" dirty="0">
                <a:solidFill>
                  <a:schemeClr val="tx1">
                    <a:lumMod val="95000"/>
                    <a:lumOff val="5000"/>
                  </a:schemeClr>
                </a:solidFill>
              </a:rPr>
              <a:t> </a:t>
            </a:r>
            <a:r>
              <a:rPr lang="fr-FR" sz="2800" dirty="0" smtClean="0">
                <a:solidFill>
                  <a:schemeClr val="tx1">
                    <a:lumMod val="95000"/>
                    <a:lumOff val="5000"/>
                  </a:schemeClr>
                </a:solidFill>
              </a:rPr>
              <a:t>Différé d’imposition en cas de transformation de société</a:t>
            </a:r>
          </a:p>
          <a:p>
            <a:pPr algn="just">
              <a:spcBef>
                <a:spcPts val="0"/>
              </a:spcBef>
            </a:pPr>
            <a:r>
              <a:rPr lang="fr-FR" dirty="0" smtClean="0">
                <a:solidFill>
                  <a:schemeClr val="tx1">
                    <a:lumMod val="95000"/>
                    <a:lumOff val="5000"/>
                  </a:schemeClr>
                </a:solidFill>
              </a:rPr>
              <a:t>(CE, 21 avr. 2017, n° 386896)</a:t>
            </a:r>
            <a:endParaRPr lang="fr-FR" dirty="0">
              <a:solidFill>
                <a:schemeClr val="tx1">
                  <a:lumMod val="95000"/>
                  <a:lumOff val="5000"/>
                </a:schemeClr>
              </a:solidFill>
            </a:endParaRPr>
          </a:p>
          <a:p>
            <a:pPr algn="just">
              <a:spcBef>
                <a:spcPts val="0"/>
              </a:spcBef>
            </a:pPr>
            <a:endParaRPr lang="fr-FR" dirty="0">
              <a:solidFill>
                <a:schemeClr val="tx1">
                  <a:lumMod val="95000"/>
                  <a:lumOff val="5000"/>
                </a:schemeClr>
              </a:solidFill>
            </a:endParaRPr>
          </a:p>
          <a:p>
            <a:pPr algn="just">
              <a:buFont typeface="Wingdings" pitchFamily="2" charset="2"/>
              <a:buChar char="Ø"/>
            </a:pPr>
            <a:r>
              <a:rPr lang="fr-FR" dirty="0">
                <a:solidFill>
                  <a:schemeClr val="tx1">
                    <a:lumMod val="95000"/>
                    <a:lumOff val="5000"/>
                  </a:schemeClr>
                </a:solidFill>
              </a:rPr>
              <a:t> </a:t>
            </a:r>
            <a:r>
              <a:rPr lang="fr-FR" sz="2800" dirty="0">
                <a:solidFill>
                  <a:schemeClr val="tx1">
                    <a:lumMod val="95000"/>
                    <a:lumOff val="5000"/>
                  </a:schemeClr>
                </a:solidFill>
              </a:rPr>
              <a:t>Imputation des déficits provenant de charges ou offices</a:t>
            </a:r>
          </a:p>
          <a:p>
            <a:pPr algn="just">
              <a:spcBef>
                <a:spcPts val="0"/>
              </a:spcBef>
            </a:pPr>
            <a:r>
              <a:rPr lang="fr-FR" dirty="0">
                <a:solidFill>
                  <a:schemeClr val="tx1">
                    <a:lumMod val="95000"/>
                    <a:lumOff val="5000"/>
                  </a:schemeClr>
                </a:solidFill>
              </a:rPr>
              <a:t>(CE, 21 oct. 2016, n° 386796)</a:t>
            </a:r>
          </a:p>
          <a:p>
            <a:endParaRPr lang="fr-FR" dirty="0"/>
          </a:p>
        </p:txBody>
      </p:sp>
      <p:sp>
        <p:nvSpPr>
          <p:cNvPr id="4" name="Espace réservé du pied de page 3"/>
          <p:cNvSpPr>
            <a:spLocks noGrp="1"/>
          </p:cNvSpPr>
          <p:nvPr>
            <p:ph type="ftr" sz="quarter" idx="11"/>
          </p:nvPr>
        </p:nvSpPr>
        <p:spPr/>
        <p:txBody>
          <a:bodyPr/>
          <a:lstStyle/>
          <a:p>
            <a:r>
              <a:rPr lang="fr-FR" smtClean="0"/>
              <a:t>Réunion éditoriale équipe complète– LexisNexis – Confidentiel </a:t>
            </a:r>
          </a:p>
          <a:p>
            <a:endParaRPr lang="fr-FR" dirty="0"/>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22</a:t>
            </a:fld>
            <a:endParaRPr lang="fr-FR" dirty="0"/>
          </a:p>
        </p:txBody>
      </p:sp>
    </p:spTree>
    <p:extLst>
      <p:ext uri="{BB962C8B-B14F-4D97-AF65-F5344CB8AC3E}">
        <p14:creationId xmlns:p14="http://schemas.microsoft.com/office/powerpoint/2010/main" val="3281449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19101"/>
            <a:ext cx="10382250" cy="723900"/>
          </a:xfrm>
        </p:spPr>
        <p:txBody>
          <a:bodyPr>
            <a:normAutofit fontScale="90000"/>
          </a:bodyPr>
          <a:lstStyle/>
          <a:p>
            <a:pPr lvl="1" algn="ctr" rtl="0">
              <a:lnSpc>
                <a:spcPct val="90000"/>
              </a:lnSpc>
              <a:spcBef>
                <a:spcPct val="0"/>
              </a:spcBef>
            </a:pPr>
            <a:r>
              <a:rPr lang="fr-FR" sz="4000" dirty="0" smtClean="0"/>
              <a:t>Micro-BNC : Seuil unique de recettes</a:t>
            </a:r>
            <a:r>
              <a:rPr lang="fr-FR" sz="2800" dirty="0" smtClean="0"/>
              <a:t/>
            </a:r>
            <a:br>
              <a:rPr lang="fr-FR" sz="2800" dirty="0" smtClean="0"/>
            </a:br>
            <a:endParaRPr lang="fr-FR" dirty="0"/>
          </a:p>
        </p:txBody>
      </p:sp>
      <p:sp>
        <p:nvSpPr>
          <p:cNvPr id="3" name="Espace réservé du texte 2"/>
          <p:cNvSpPr>
            <a:spLocks noGrp="1"/>
          </p:cNvSpPr>
          <p:nvPr>
            <p:ph type="body" idx="1"/>
          </p:nvPr>
        </p:nvSpPr>
        <p:spPr>
          <a:xfrm>
            <a:off x="831850" y="1562100"/>
            <a:ext cx="10515600" cy="4527551"/>
          </a:xfrm>
        </p:spPr>
        <p:txBody>
          <a:bodyPr>
            <a:normAutofit lnSpcReduction="10000"/>
          </a:bodyPr>
          <a:lstStyle/>
          <a:p>
            <a:pPr lvl="1" algn="just">
              <a:buFont typeface="Wingdings" pitchFamily="2" charset="2"/>
              <a:buChar char="Ø"/>
            </a:pPr>
            <a:r>
              <a:rPr lang="fr-FR" sz="3200" dirty="0" smtClean="0">
                <a:solidFill>
                  <a:schemeClr val="tx1">
                    <a:lumMod val="95000"/>
                    <a:lumOff val="5000"/>
                  </a:schemeClr>
                </a:solidFill>
              </a:rPr>
              <a:t>Applicable </a:t>
            </a:r>
            <a:r>
              <a:rPr lang="fr-FR" sz="3200" dirty="0">
                <a:solidFill>
                  <a:schemeClr val="tx1">
                    <a:lumMod val="95000"/>
                    <a:lumOff val="5000"/>
                  </a:schemeClr>
                </a:solidFill>
              </a:rPr>
              <a:t>l’année N aux titulaires de BNC dont le total des recettes hors taxe encaissées n’excède pas </a:t>
            </a:r>
            <a:r>
              <a:rPr lang="fr-FR" sz="3200" dirty="0" smtClean="0">
                <a:solidFill>
                  <a:schemeClr val="tx1">
                    <a:lumMod val="95000"/>
                    <a:lumOff val="5000"/>
                  </a:schemeClr>
                </a:solidFill>
              </a:rPr>
              <a:t>70 000 € :</a:t>
            </a:r>
            <a:endParaRPr lang="fr-FR" sz="3200" dirty="0">
              <a:solidFill>
                <a:schemeClr val="tx1">
                  <a:lumMod val="95000"/>
                  <a:lumOff val="5000"/>
                </a:schemeClr>
              </a:solidFill>
            </a:endParaRPr>
          </a:p>
          <a:p>
            <a:pPr lvl="2" algn="just"/>
            <a:r>
              <a:rPr lang="fr-FR" sz="3200" dirty="0" smtClean="0">
                <a:solidFill>
                  <a:srgbClr val="FF0000"/>
                </a:solidFill>
              </a:rPr>
              <a:t>-</a:t>
            </a:r>
            <a:r>
              <a:rPr lang="fr-FR" sz="3200" dirty="0" smtClean="0">
                <a:solidFill>
                  <a:schemeClr val="tx1">
                    <a:lumMod val="95000"/>
                    <a:lumOff val="5000"/>
                  </a:schemeClr>
                </a:solidFill>
              </a:rPr>
              <a:t> l’année </a:t>
            </a:r>
            <a:r>
              <a:rPr lang="fr-FR" sz="3200" dirty="0">
                <a:solidFill>
                  <a:schemeClr val="tx1">
                    <a:lumMod val="95000"/>
                    <a:lumOff val="5000"/>
                  </a:schemeClr>
                </a:solidFill>
              </a:rPr>
              <a:t>civile précédente (N-1)</a:t>
            </a:r>
          </a:p>
          <a:p>
            <a:pPr lvl="2" algn="just"/>
            <a:r>
              <a:rPr lang="fr-FR" sz="3200" dirty="0">
                <a:solidFill>
                  <a:srgbClr val="FF0000"/>
                </a:solidFill>
              </a:rPr>
              <a:t>-</a:t>
            </a:r>
            <a:r>
              <a:rPr lang="fr-FR" sz="3200" dirty="0">
                <a:solidFill>
                  <a:schemeClr val="tx1">
                    <a:lumMod val="95000"/>
                    <a:lumOff val="5000"/>
                  </a:schemeClr>
                </a:solidFill>
              </a:rPr>
              <a:t> </a:t>
            </a:r>
            <a:r>
              <a:rPr lang="fr-FR" sz="3200" dirty="0" smtClean="0">
                <a:solidFill>
                  <a:schemeClr val="tx1">
                    <a:lumMod val="95000"/>
                    <a:lumOff val="5000"/>
                  </a:schemeClr>
                </a:solidFill>
              </a:rPr>
              <a:t>ou </a:t>
            </a:r>
            <a:r>
              <a:rPr lang="fr-FR" sz="3200" dirty="0">
                <a:solidFill>
                  <a:schemeClr val="tx1">
                    <a:lumMod val="95000"/>
                    <a:lumOff val="5000"/>
                  </a:schemeClr>
                </a:solidFill>
              </a:rPr>
              <a:t>lorsque les recettes de N-1 sont </a:t>
            </a:r>
            <a:r>
              <a:rPr lang="fr-FR" sz="3200" dirty="0" smtClean="0">
                <a:solidFill>
                  <a:schemeClr val="tx1">
                    <a:lumMod val="95000"/>
                    <a:lumOff val="5000"/>
                  </a:schemeClr>
                </a:solidFill>
              </a:rPr>
              <a:t>supérieures</a:t>
            </a:r>
          </a:p>
          <a:p>
            <a:pPr lvl="2" algn="just"/>
            <a:r>
              <a:rPr lang="fr-FR" sz="3200" dirty="0" smtClean="0">
                <a:solidFill>
                  <a:schemeClr val="tx1">
                    <a:lumMod val="95000"/>
                    <a:lumOff val="5000"/>
                  </a:schemeClr>
                </a:solidFill>
              </a:rPr>
              <a:t>à 70 000 </a:t>
            </a:r>
            <a:r>
              <a:rPr lang="fr-FR" sz="3200" dirty="0">
                <a:solidFill>
                  <a:schemeClr val="tx1">
                    <a:lumMod val="95000"/>
                    <a:lumOff val="5000"/>
                  </a:schemeClr>
                </a:solidFill>
              </a:rPr>
              <a:t>€, la pénultième année (N-2</a:t>
            </a:r>
            <a:r>
              <a:rPr lang="fr-FR" sz="3200" dirty="0" smtClean="0">
                <a:solidFill>
                  <a:schemeClr val="tx1">
                    <a:lumMod val="95000"/>
                    <a:lumOff val="5000"/>
                  </a:schemeClr>
                </a:solidFill>
              </a:rPr>
              <a:t>)</a:t>
            </a:r>
          </a:p>
          <a:p>
            <a:pPr lvl="2" algn="just"/>
            <a:r>
              <a:rPr lang="fr-FR" sz="3200" dirty="0" smtClean="0">
                <a:solidFill>
                  <a:schemeClr val="tx1">
                    <a:lumMod val="95000"/>
                    <a:lumOff val="5000"/>
                  </a:schemeClr>
                </a:solidFill>
              </a:rPr>
              <a:t> </a:t>
            </a:r>
            <a:endParaRPr lang="fr-FR" sz="3200" dirty="0">
              <a:solidFill>
                <a:schemeClr val="tx1">
                  <a:lumMod val="95000"/>
                  <a:lumOff val="5000"/>
                </a:schemeClr>
              </a:solidFill>
            </a:endParaRPr>
          </a:p>
          <a:p>
            <a:pPr lvl="1" algn="just">
              <a:buFont typeface="Wingdings" pitchFamily="2" charset="2"/>
              <a:buChar char="Ø"/>
            </a:pPr>
            <a:r>
              <a:rPr lang="fr-FR" sz="3200" dirty="0">
                <a:solidFill>
                  <a:schemeClr val="tx1">
                    <a:lumMod val="95000"/>
                    <a:lumOff val="5000"/>
                  </a:schemeClr>
                </a:solidFill>
              </a:rPr>
              <a:t>Le seuil a retenir pour N-1 et N-2 est le seuil applicable au cours de l’année d’imposition (N</a:t>
            </a:r>
            <a:r>
              <a:rPr lang="fr-FR" sz="3200" dirty="0" smtClean="0">
                <a:solidFill>
                  <a:schemeClr val="tx1">
                    <a:lumMod val="95000"/>
                    <a:lumOff val="5000"/>
                  </a:schemeClr>
                </a:solidFill>
              </a:rPr>
              <a:t>)</a:t>
            </a:r>
          </a:p>
          <a:p>
            <a:pPr lvl="1" algn="just"/>
            <a:endParaRPr lang="fr-FR" sz="3200" dirty="0">
              <a:solidFill>
                <a:schemeClr val="tx1">
                  <a:lumMod val="95000"/>
                  <a:lumOff val="5000"/>
                </a:schemeClr>
              </a:solidFill>
            </a:endParaRPr>
          </a:p>
          <a:p>
            <a:pPr lvl="1" algn="just">
              <a:buFont typeface="Wingdings" pitchFamily="2" charset="2"/>
              <a:buChar char="Ø"/>
            </a:pPr>
            <a:r>
              <a:rPr lang="fr-FR" sz="3200" dirty="0">
                <a:solidFill>
                  <a:schemeClr val="tx1">
                    <a:lumMod val="95000"/>
                    <a:lumOff val="5000"/>
                  </a:schemeClr>
                </a:solidFill>
              </a:rPr>
              <a:t>Ce seuil sera revalorisé tous les 3 ans</a:t>
            </a:r>
          </a:p>
          <a:p>
            <a:endParaRPr lang="fr-FR" sz="2800" dirty="0"/>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3</a:t>
            </a:fld>
            <a:endParaRPr lang="fr-FR" dirty="0"/>
          </a:p>
        </p:txBody>
      </p:sp>
      <p:sp>
        <p:nvSpPr>
          <p:cNvPr id="7" name="Espace réservé du pied de page 3"/>
          <p:cNvSpPr txBox="1">
            <a:spLocks/>
          </p:cNvSpPr>
          <p:nvPr/>
        </p:nvSpPr>
        <p:spPr>
          <a:xfrm>
            <a:off x="0" y="645008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90819777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6050" y="266700"/>
            <a:ext cx="10515600" cy="1200149"/>
          </a:xfrm>
        </p:spPr>
        <p:txBody>
          <a:bodyPr>
            <a:noAutofit/>
          </a:bodyPr>
          <a:lstStyle/>
          <a:p>
            <a:pPr algn="ctr"/>
            <a:r>
              <a:rPr lang="fr-FR" sz="4000" dirty="0" smtClean="0"/>
              <a:t>Micro-BNC : </a:t>
            </a:r>
            <a:r>
              <a:rPr lang="fr-FR" sz="4000" dirty="0"/>
              <a:t>Modalité d’appréciation du seuil de </a:t>
            </a:r>
            <a:r>
              <a:rPr lang="fr-FR" sz="4000" dirty="0" smtClean="0"/>
              <a:t>70 000 €</a:t>
            </a:r>
            <a:endParaRPr lang="fr-FR" sz="4000" dirty="0"/>
          </a:p>
        </p:txBody>
      </p:sp>
      <p:sp>
        <p:nvSpPr>
          <p:cNvPr id="3" name="Espace réservé du texte 2"/>
          <p:cNvSpPr>
            <a:spLocks noGrp="1"/>
          </p:cNvSpPr>
          <p:nvPr>
            <p:ph type="body" idx="1"/>
          </p:nvPr>
        </p:nvSpPr>
        <p:spPr>
          <a:xfrm>
            <a:off x="831850" y="1962151"/>
            <a:ext cx="10515600" cy="4184650"/>
          </a:xfrm>
        </p:spPr>
        <p:txBody>
          <a:bodyPr>
            <a:normAutofit/>
          </a:bodyPr>
          <a:lstStyle/>
          <a:p>
            <a:pPr marL="0" lvl="1" algn="just"/>
            <a:r>
              <a:rPr lang="fr-FR" sz="3200" dirty="0" smtClean="0">
                <a:solidFill>
                  <a:schemeClr val="tx1">
                    <a:lumMod val="95000"/>
                    <a:lumOff val="5000"/>
                  </a:schemeClr>
                </a:solidFill>
              </a:rPr>
              <a:t>				</a:t>
            </a:r>
            <a:r>
              <a:rPr lang="fr-FR" sz="3200" b="1" dirty="0" smtClean="0">
                <a:solidFill>
                  <a:schemeClr val="tx1">
                    <a:lumMod val="95000"/>
                    <a:lumOff val="5000"/>
                  </a:schemeClr>
                </a:solidFill>
              </a:rPr>
              <a:t>Principe</a:t>
            </a:r>
          </a:p>
          <a:p>
            <a:pPr marL="0" lvl="1" algn="just"/>
            <a:endParaRPr lang="fr-FR" sz="3200" dirty="0">
              <a:solidFill>
                <a:schemeClr val="tx1">
                  <a:lumMod val="95000"/>
                  <a:lumOff val="5000"/>
                </a:schemeClr>
              </a:solidFill>
            </a:endParaRPr>
          </a:p>
          <a:p>
            <a:pPr marL="742950" lvl="2" indent="-342900" algn="just"/>
            <a:r>
              <a:rPr lang="fr-FR" sz="3200" dirty="0">
                <a:solidFill>
                  <a:schemeClr val="tx1">
                    <a:lumMod val="95000"/>
                    <a:lumOff val="5000"/>
                  </a:schemeClr>
                </a:solidFill>
              </a:rPr>
              <a:t>Abandon du mécanisme du seuil de tolérance (ou seuil haut)</a:t>
            </a:r>
          </a:p>
          <a:p>
            <a:pPr marL="742950" lvl="2" indent="-342900" algn="just"/>
            <a:r>
              <a:rPr lang="fr-FR" sz="3200" dirty="0">
                <a:solidFill>
                  <a:schemeClr val="tx1">
                    <a:lumMod val="95000"/>
                    <a:lumOff val="5000"/>
                  </a:schemeClr>
                </a:solidFill>
              </a:rPr>
              <a:t>Comparaison des recettes de N-1 et N-2 au </a:t>
            </a:r>
            <a:r>
              <a:rPr lang="fr-FR" sz="3200" dirty="0" smtClean="0">
                <a:solidFill>
                  <a:schemeClr val="tx1">
                    <a:lumMod val="95000"/>
                    <a:lumOff val="5000"/>
                  </a:schemeClr>
                </a:solidFill>
              </a:rPr>
              <a:t>seuil</a:t>
            </a:r>
          </a:p>
          <a:p>
            <a:pPr marL="742950" lvl="2" indent="-342900" algn="just"/>
            <a:r>
              <a:rPr lang="fr-FR" sz="3200" dirty="0">
                <a:solidFill>
                  <a:schemeClr val="tx1">
                    <a:lumMod val="95000"/>
                    <a:lumOff val="5000"/>
                  </a:schemeClr>
                </a:solidFill>
              </a:rPr>
              <a:t>	</a:t>
            </a:r>
            <a:r>
              <a:rPr lang="fr-FR" sz="3200" dirty="0" smtClean="0">
                <a:solidFill>
                  <a:schemeClr val="tx1">
                    <a:lumMod val="95000"/>
                    <a:lumOff val="5000"/>
                  </a:schemeClr>
                </a:solidFill>
              </a:rPr>
              <a:t>de 70 </a:t>
            </a:r>
            <a:r>
              <a:rPr lang="fr-FR" sz="3200" dirty="0" smtClean="0">
                <a:solidFill>
                  <a:schemeClr val="tx1"/>
                </a:solidFill>
              </a:rPr>
              <a:t>000 €</a:t>
            </a:r>
            <a:endParaRPr lang="fr-FR" sz="3200" dirty="0">
              <a:solidFill>
                <a:schemeClr val="tx1"/>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4</a:t>
            </a:fld>
            <a:endParaRPr lang="fr-FR" dirty="0"/>
          </a:p>
        </p:txBody>
      </p:sp>
      <p:sp>
        <p:nvSpPr>
          <p:cNvPr id="6" name="Espace réservé du pied de page 3"/>
          <p:cNvSpPr txBox="1">
            <a:spLocks/>
          </p:cNvSpPr>
          <p:nvPr/>
        </p:nvSpPr>
        <p:spPr>
          <a:xfrm>
            <a:off x="0" y="648818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21206619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1850" y="1600201"/>
            <a:ext cx="10515600" cy="4489450"/>
          </a:xfrm>
        </p:spPr>
        <p:txBody>
          <a:bodyPr>
            <a:normAutofit/>
          </a:bodyPr>
          <a:lstStyle/>
          <a:p>
            <a:endParaRPr lang="fr-FR" dirty="0"/>
          </a:p>
          <a:p>
            <a:pPr marL="742950" lvl="2" indent="-342900"/>
            <a:endParaRPr lang="fr-FR" dirty="0" smtClean="0"/>
          </a:p>
          <a:p>
            <a:endParaRPr lang="fr-FR" dirty="0"/>
          </a:p>
          <a:p>
            <a:endParaRPr lang="fr-FR" dirty="0"/>
          </a:p>
          <a:p>
            <a:endParaRPr lang="fr-FR" dirty="0"/>
          </a:p>
          <a:p>
            <a:endParaRPr lang="fr-FR" dirty="0"/>
          </a:p>
          <a:p>
            <a:endParaRPr lang="fr-FR" dirty="0"/>
          </a:p>
          <a:p>
            <a:endParaRPr lang="fr-FR" sz="1100" dirty="0"/>
          </a:p>
          <a:p>
            <a:endParaRPr lang="fr-FR" sz="1400" dirty="0" smtClean="0"/>
          </a:p>
          <a:p>
            <a:endParaRPr lang="fr-FR" sz="1400" dirty="0"/>
          </a:p>
          <a:p>
            <a:r>
              <a:rPr lang="fr-FR" sz="1400" dirty="0" smtClean="0"/>
              <a:t>(</a:t>
            </a:r>
            <a:r>
              <a:rPr lang="fr-FR" sz="1400" dirty="0"/>
              <a:t>1) Sauf option pour le régime de la déclaration contrôlée.</a:t>
            </a:r>
          </a:p>
          <a:p>
            <a:endParaRPr lang="fr-FR" dirty="0"/>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5</a:t>
            </a:fld>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5100" y="2152649"/>
            <a:ext cx="7937500" cy="307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Espace réservé du pied de page 3"/>
          <p:cNvSpPr txBox="1">
            <a:spLocks/>
          </p:cNvSpPr>
          <p:nvPr/>
        </p:nvSpPr>
        <p:spPr>
          <a:xfrm>
            <a:off x="0" y="648818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
        <p:nvSpPr>
          <p:cNvPr id="9" name="Titre 1"/>
          <p:cNvSpPr txBox="1">
            <a:spLocks/>
          </p:cNvSpPr>
          <p:nvPr/>
        </p:nvSpPr>
        <p:spPr>
          <a:xfrm>
            <a:off x="146050" y="266700"/>
            <a:ext cx="10515600" cy="1200149"/>
          </a:xfrm>
          <a:prstGeom prst="rect">
            <a:avLst/>
          </a:prstGeom>
          <a:solidFill>
            <a:schemeClr val="bg1">
              <a:lumMod val="95000"/>
            </a:schemeClr>
          </a:solidFill>
        </p:spPr>
        <p:txBody>
          <a:bodyPr vert="horz" lIns="180000" tIns="0" rIns="180000" bIns="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fr-FR" sz="4000" smtClean="0"/>
              <a:t>Micro-BNC : Modalité d’appréciation du seuil de 70 000 €</a:t>
            </a:r>
            <a:endParaRPr lang="fr-FR" sz="4000" dirty="0"/>
          </a:p>
        </p:txBody>
      </p:sp>
    </p:spTree>
    <p:extLst>
      <p:ext uri="{BB962C8B-B14F-4D97-AF65-F5344CB8AC3E}">
        <p14:creationId xmlns:p14="http://schemas.microsoft.com/office/powerpoint/2010/main" val="34380130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1850" y="1866901"/>
            <a:ext cx="10515600" cy="4222750"/>
          </a:xfrm>
        </p:spPr>
        <p:txBody>
          <a:bodyPr>
            <a:normAutofit lnSpcReduction="10000"/>
          </a:bodyPr>
          <a:lstStyle/>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r>
              <a:rPr lang="fr-FR" dirty="0" smtClean="0"/>
              <a:t>(</a:t>
            </a:r>
            <a:r>
              <a:rPr lang="fr-FR" dirty="0"/>
              <a:t>1) Sauf option pour le régime de la déclaration contrôlée.</a:t>
            </a:r>
          </a:p>
          <a:p>
            <a:endParaRPr lang="fr-FR" dirty="0"/>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6</a:t>
            </a:fld>
            <a:endParaRPr lang="fr-FR" dirty="0"/>
          </a:p>
        </p:txBody>
      </p:sp>
      <p:sp>
        <p:nvSpPr>
          <p:cNvPr id="7" name="Espace réservé du pied de page 3"/>
          <p:cNvSpPr txBox="1">
            <a:spLocks/>
          </p:cNvSpPr>
          <p:nvPr/>
        </p:nvSpPr>
        <p:spPr>
          <a:xfrm>
            <a:off x="0" y="646913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
        <p:nvSpPr>
          <p:cNvPr id="9" name="Titre 1"/>
          <p:cNvSpPr txBox="1">
            <a:spLocks/>
          </p:cNvSpPr>
          <p:nvPr/>
        </p:nvSpPr>
        <p:spPr>
          <a:xfrm>
            <a:off x="146050" y="266700"/>
            <a:ext cx="10515600" cy="1200149"/>
          </a:xfrm>
          <a:prstGeom prst="rect">
            <a:avLst/>
          </a:prstGeom>
          <a:solidFill>
            <a:schemeClr val="bg1">
              <a:lumMod val="95000"/>
            </a:schemeClr>
          </a:solidFill>
        </p:spPr>
        <p:txBody>
          <a:bodyPr vert="horz" lIns="180000" tIns="0" rIns="180000" bIns="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fr-FR" sz="4000" smtClean="0"/>
              <a:t>Micro-BNC : Modalité d’appréciation du seuil de 70 000 €</a:t>
            </a:r>
            <a:endParaRPr lang="fr-FR" sz="4000" dirty="0"/>
          </a:p>
        </p:txBody>
      </p:sp>
      <p:graphicFrame>
        <p:nvGraphicFramePr>
          <p:cNvPr id="8" name="Tableau 7"/>
          <p:cNvGraphicFramePr>
            <a:graphicFrameLocks noGrp="1"/>
          </p:cNvGraphicFramePr>
          <p:nvPr/>
        </p:nvGraphicFramePr>
        <p:xfrm>
          <a:off x="865414" y="1855326"/>
          <a:ext cx="9650184" cy="3456786"/>
        </p:xfrm>
        <a:graphic>
          <a:graphicData uri="http://schemas.openxmlformats.org/drawingml/2006/table">
            <a:tbl>
              <a:tblPr firstRow="1" bandRow="1">
                <a:tableStyleId>{5C22544A-7EE6-4342-B048-85BDC9FD1C3A}</a:tableStyleId>
              </a:tblPr>
              <a:tblGrid>
                <a:gridCol w="1608364"/>
                <a:gridCol w="1608364"/>
                <a:gridCol w="1608364"/>
                <a:gridCol w="1608364"/>
                <a:gridCol w="1608364"/>
                <a:gridCol w="1608364"/>
              </a:tblGrid>
              <a:tr h="512182">
                <a:tc>
                  <a:txBody>
                    <a:bodyPr/>
                    <a:lstStyle/>
                    <a:p>
                      <a:r>
                        <a:rPr lang="fr-FR" dirty="0" smtClean="0">
                          <a:solidFill>
                            <a:schemeClr val="tx1"/>
                          </a:solidFill>
                        </a:rPr>
                        <a:t>exemple</a:t>
                      </a:r>
                      <a:endParaRPr lang="fr-FR" dirty="0">
                        <a:solidFill>
                          <a:schemeClr val="tx1"/>
                        </a:solidFill>
                      </a:endParaRPr>
                    </a:p>
                  </a:txBody>
                  <a:tcPr>
                    <a:noFill/>
                  </a:tcPr>
                </a:tc>
                <a:tc gridSpan="3">
                  <a:txBody>
                    <a:bodyPr/>
                    <a:lstStyle/>
                    <a:p>
                      <a:r>
                        <a:rPr lang="fr-FR" dirty="0" smtClean="0"/>
                        <a:t>RECETTES</a:t>
                      </a:r>
                      <a:endParaRPr lang="fr-FR" dirty="0"/>
                    </a:p>
                  </a:txBody>
                  <a:tcPr/>
                </a:tc>
                <a:tc hMerge="1">
                  <a:txBody>
                    <a:bodyPr/>
                    <a:lstStyle/>
                    <a:p>
                      <a:endParaRPr lang="fr-FR" dirty="0"/>
                    </a:p>
                  </a:txBody>
                  <a:tcPr/>
                </a:tc>
                <a:tc hMerge="1">
                  <a:txBody>
                    <a:bodyPr/>
                    <a:lstStyle/>
                    <a:p>
                      <a:endParaRPr lang="fr-FR" dirty="0"/>
                    </a:p>
                  </a:txBody>
                  <a:tcPr/>
                </a:tc>
                <a:tc gridSpan="2">
                  <a:txBody>
                    <a:bodyPr/>
                    <a:lstStyle/>
                    <a:p>
                      <a:r>
                        <a:rPr lang="fr-FR" dirty="0" smtClean="0"/>
                        <a:t>REGIME</a:t>
                      </a:r>
                      <a:r>
                        <a:rPr lang="fr-FR" baseline="0" dirty="0" smtClean="0"/>
                        <a:t> D’IMPOSITION</a:t>
                      </a:r>
                      <a:endParaRPr lang="fr-FR" dirty="0"/>
                    </a:p>
                  </a:txBody>
                  <a:tcPr/>
                </a:tc>
                <a:tc hMerge="1">
                  <a:txBody>
                    <a:bodyPr/>
                    <a:lstStyle/>
                    <a:p>
                      <a:endParaRPr lang="fr-FR"/>
                    </a:p>
                  </a:txBody>
                  <a:tcPr/>
                </a:tc>
              </a:tr>
              <a:tr h="512182">
                <a:tc>
                  <a:txBody>
                    <a:bodyPr/>
                    <a:lstStyle/>
                    <a:p>
                      <a:pPr algn="ctr"/>
                      <a:endParaRPr lang="fr-FR" dirty="0"/>
                    </a:p>
                  </a:txBody>
                  <a:tcPr anchor="ctr">
                    <a:noFill/>
                  </a:tcPr>
                </a:tc>
                <a:tc>
                  <a:txBody>
                    <a:bodyPr/>
                    <a:lstStyle/>
                    <a:p>
                      <a:pPr algn="ctr"/>
                      <a:r>
                        <a:rPr lang="fr-FR" dirty="0" smtClean="0"/>
                        <a:t>2015</a:t>
                      </a:r>
                      <a:endParaRPr lang="fr-FR" dirty="0"/>
                    </a:p>
                  </a:txBody>
                  <a:tcPr anchor="ctr">
                    <a:solidFill>
                      <a:schemeClr val="bg1">
                        <a:lumMod val="75000"/>
                      </a:schemeClr>
                    </a:solidFill>
                  </a:tcPr>
                </a:tc>
                <a:tc>
                  <a:txBody>
                    <a:bodyPr/>
                    <a:lstStyle/>
                    <a:p>
                      <a:pPr algn="ctr"/>
                      <a:r>
                        <a:rPr lang="fr-FR" dirty="0" smtClean="0"/>
                        <a:t>2016</a:t>
                      </a:r>
                      <a:endParaRPr lang="fr-FR" dirty="0"/>
                    </a:p>
                  </a:txBody>
                  <a:tcPr anchor="ctr">
                    <a:solidFill>
                      <a:schemeClr val="bg1">
                        <a:lumMod val="75000"/>
                      </a:schemeClr>
                    </a:solidFill>
                  </a:tcPr>
                </a:tc>
                <a:tc>
                  <a:txBody>
                    <a:bodyPr/>
                    <a:lstStyle/>
                    <a:p>
                      <a:pPr algn="ctr"/>
                      <a:r>
                        <a:rPr lang="fr-FR" dirty="0" smtClean="0"/>
                        <a:t>2017</a:t>
                      </a:r>
                      <a:endParaRPr lang="fr-FR" dirty="0"/>
                    </a:p>
                  </a:txBody>
                  <a:tcPr anchor="ctr">
                    <a:solidFill>
                      <a:schemeClr val="bg1">
                        <a:lumMod val="75000"/>
                      </a:schemeClr>
                    </a:solidFill>
                  </a:tcPr>
                </a:tc>
                <a:tc>
                  <a:txBody>
                    <a:bodyPr/>
                    <a:lstStyle/>
                    <a:p>
                      <a:pPr algn="ctr"/>
                      <a:r>
                        <a:rPr lang="fr-FR" dirty="0" smtClean="0"/>
                        <a:t>2017</a:t>
                      </a:r>
                      <a:endParaRPr lang="fr-FR" dirty="0"/>
                    </a:p>
                  </a:txBody>
                  <a:tcPr anchor="ctr">
                    <a:solidFill>
                      <a:schemeClr val="bg1">
                        <a:lumMod val="75000"/>
                      </a:schemeClr>
                    </a:solidFill>
                  </a:tcPr>
                </a:tc>
                <a:tc>
                  <a:txBody>
                    <a:bodyPr/>
                    <a:lstStyle/>
                    <a:p>
                      <a:pPr algn="ctr"/>
                      <a:r>
                        <a:rPr lang="fr-FR" dirty="0" smtClean="0"/>
                        <a:t>2018</a:t>
                      </a:r>
                      <a:endParaRPr lang="fr-FR" dirty="0"/>
                    </a:p>
                  </a:txBody>
                  <a:tcPr anchor="ctr">
                    <a:solidFill>
                      <a:schemeClr val="bg1">
                        <a:lumMod val="75000"/>
                      </a:schemeClr>
                    </a:solidFill>
                  </a:tcPr>
                </a:tc>
              </a:tr>
              <a:tr h="512182">
                <a:tc>
                  <a:txBody>
                    <a:bodyPr/>
                    <a:lstStyle/>
                    <a:p>
                      <a:pPr algn="ctr"/>
                      <a:r>
                        <a:rPr lang="fr-FR" dirty="0" smtClean="0"/>
                        <a:t>Cas</a:t>
                      </a:r>
                      <a:r>
                        <a:rPr lang="fr-FR" baseline="0" dirty="0" smtClean="0"/>
                        <a:t> n° 1</a:t>
                      </a:r>
                      <a:endParaRPr lang="fr-FR" dirty="0"/>
                    </a:p>
                  </a:txBody>
                  <a:tcPr anchor="ctr">
                    <a:solidFill>
                      <a:schemeClr val="bg1">
                        <a:lumMod val="75000"/>
                      </a:schemeClr>
                    </a:solidFill>
                  </a:tcPr>
                </a:tc>
                <a:tc>
                  <a:txBody>
                    <a:bodyPr/>
                    <a:lstStyle/>
                    <a:p>
                      <a:pPr algn="ctr"/>
                      <a:r>
                        <a:rPr lang="fr-FR" dirty="0" smtClean="0"/>
                        <a:t>30.000 €</a:t>
                      </a:r>
                      <a:endParaRPr lang="fr-FR" dirty="0"/>
                    </a:p>
                  </a:txBody>
                  <a:tcPr anchor="ctr">
                    <a:solidFill>
                      <a:schemeClr val="bg1">
                        <a:lumMod val="75000"/>
                      </a:schemeClr>
                    </a:solidFill>
                  </a:tcPr>
                </a:tc>
                <a:tc>
                  <a:txBody>
                    <a:bodyPr/>
                    <a:lstStyle/>
                    <a:p>
                      <a:pPr algn="ctr"/>
                      <a:r>
                        <a:rPr lang="fr-FR" dirty="0" smtClean="0"/>
                        <a:t>35.000 €</a:t>
                      </a:r>
                      <a:endParaRPr lang="fr-FR" dirty="0"/>
                    </a:p>
                  </a:txBody>
                  <a:tcPr anchor="ctr">
                    <a:solidFill>
                      <a:schemeClr val="bg1">
                        <a:lumMod val="75000"/>
                      </a:schemeClr>
                    </a:solidFill>
                  </a:tcPr>
                </a:tc>
                <a:tc>
                  <a:txBody>
                    <a:bodyPr/>
                    <a:lstStyle/>
                    <a:p>
                      <a:pPr algn="ctr"/>
                      <a:r>
                        <a:rPr lang="fr-FR" dirty="0" smtClean="0"/>
                        <a:t>80.000 €</a:t>
                      </a:r>
                      <a:endParaRPr lang="fr-FR" dirty="0"/>
                    </a:p>
                  </a:txBody>
                  <a:tcPr anchor="ctr">
                    <a:solidFill>
                      <a:schemeClr val="bg1">
                        <a:lumMod val="75000"/>
                      </a:schemeClr>
                    </a:solidFill>
                  </a:tcPr>
                </a:tc>
                <a:tc>
                  <a:txBody>
                    <a:bodyPr/>
                    <a:lstStyle/>
                    <a:p>
                      <a:pPr algn="ctr"/>
                      <a:r>
                        <a:rPr lang="fr-FR" dirty="0" smtClean="0"/>
                        <a:t>Micro </a:t>
                      </a:r>
                      <a:r>
                        <a:rPr lang="fr-FR" dirty="0" err="1" smtClean="0"/>
                        <a:t>BNC</a:t>
                      </a:r>
                      <a:r>
                        <a:rPr lang="fr-FR" dirty="0" smtClean="0"/>
                        <a:t> (1)</a:t>
                      </a:r>
                      <a:endParaRPr lang="fr-FR" dirty="0"/>
                    </a:p>
                  </a:txBody>
                  <a:tcPr anchor="ctr">
                    <a:solidFill>
                      <a:schemeClr val="bg1">
                        <a:lumMod val="75000"/>
                      </a:schemeClr>
                    </a:solidFill>
                  </a:tcPr>
                </a:tc>
                <a:tc>
                  <a:txBody>
                    <a:bodyPr/>
                    <a:lstStyle/>
                    <a:p>
                      <a:pPr algn="ctr"/>
                      <a:r>
                        <a:rPr lang="fr-FR" dirty="0" smtClean="0"/>
                        <a:t>Micro </a:t>
                      </a:r>
                      <a:r>
                        <a:rPr lang="fr-FR" dirty="0" err="1" smtClean="0"/>
                        <a:t>BNC</a:t>
                      </a:r>
                      <a:r>
                        <a:rPr lang="fr-FR" dirty="0" smtClean="0"/>
                        <a:t> (1)</a:t>
                      </a:r>
                      <a:endParaRPr lang="fr-FR" dirty="0"/>
                    </a:p>
                  </a:txBody>
                  <a:tcPr anchor="ctr">
                    <a:solidFill>
                      <a:schemeClr val="bg1">
                        <a:lumMod val="75000"/>
                      </a:schemeClr>
                    </a:solidFill>
                  </a:tcPr>
                </a:tc>
              </a:tr>
              <a:tr h="512182">
                <a:tc>
                  <a:txBody>
                    <a:bodyPr/>
                    <a:lstStyle/>
                    <a:p>
                      <a:pPr algn="ctr"/>
                      <a:r>
                        <a:rPr lang="fr-FR" dirty="0" smtClean="0"/>
                        <a:t>Cas n° 2</a:t>
                      </a:r>
                      <a:endParaRPr lang="fr-FR" dirty="0"/>
                    </a:p>
                  </a:txBody>
                  <a:tcPr anchor="ctr">
                    <a:solidFill>
                      <a:schemeClr val="bg1">
                        <a:lumMod val="75000"/>
                      </a:schemeClr>
                    </a:solidFill>
                  </a:tcPr>
                </a:tc>
                <a:tc>
                  <a:txBody>
                    <a:bodyPr/>
                    <a:lstStyle/>
                    <a:p>
                      <a:pPr algn="ctr"/>
                      <a:r>
                        <a:rPr lang="fr-FR" dirty="0" smtClean="0"/>
                        <a:t>40.000 €</a:t>
                      </a:r>
                      <a:endParaRPr lang="fr-FR" dirty="0"/>
                    </a:p>
                  </a:txBody>
                  <a:tcPr anchor="ctr">
                    <a:solidFill>
                      <a:schemeClr val="bg1">
                        <a:lumMod val="75000"/>
                      </a:schemeClr>
                    </a:solidFill>
                  </a:tcPr>
                </a:tc>
                <a:tc>
                  <a:txBody>
                    <a:bodyPr/>
                    <a:lstStyle/>
                    <a:p>
                      <a:pPr algn="ctr"/>
                      <a:r>
                        <a:rPr lang="fr-FR" dirty="0" smtClean="0"/>
                        <a:t>75.000 €</a:t>
                      </a:r>
                      <a:endParaRPr lang="fr-FR" dirty="0"/>
                    </a:p>
                  </a:txBody>
                  <a:tcPr anchor="ctr">
                    <a:solidFill>
                      <a:schemeClr val="bg1">
                        <a:lumMod val="75000"/>
                      </a:schemeClr>
                    </a:solidFill>
                  </a:tcPr>
                </a:tc>
                <a:tc>
                  <a:txBody>
                    <a:bodyPr/>
                    <a:lstStyle/>
                    <a:p>
                      <a:pPr algn="ctr"/>
                      <a:r>
                        <a:rPr lang="fr-FR" dirty="0" smtClean="0"/>
                        <a:t>90.000 €</a:t>
                      </a:r>
                      <a:endParaRPr lang="fr-FR" dirty="0"/>
                    </a:p>
                  </a:txBody>
                  <a:tcPr anchor="ctr">
                    <a:solidFill>
                      <a:schemeClr val="bg1">
                        <a:lumMod val="75000"/>
                      </a:schemeClr>
                    </a:solidFill>
                  </a:tcPr>
                </a:tc>
                <a:tc>
                  <a:txBody>
                    <a:bodyPr/>
                    <a:lstStyle/>
                    <a:p>
                      <a:pPr algn="ctr"/>
                      <a:r>
                        <a:rPr lang="fr-FR" dirty="0" smtClean="0"/>
                        <a:t>Micro </a:t>
                      </a:r>
                      <a:r>
                        <a:rPr lang="fr-FR" dirty="0" err="1" smtClean="0"/>
                        <a:t>BNC</a:t>
                      </a:r>
                      <a:r>
                        <a:rPr lang="fr-FR" dirty="0" smtClean="0"/>
                        <a:t> (1)</a:t>
                      </a:r>
                      <a:endParaRPr lang="fr-FR" dirty="0"/>
                    </a:p>
                  </a:txBody>
                  <a:tcPr anchor="ct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Déclaration contrôlée</a:t>
                      </a:r>
                    </a:p>
                  </a:txBody>
                  <a:tcPr anchor="ctr">
                    <a:solidFill>
                      <a:schemeClr val="bg1">
                        <a:lumMod val="75000"/>
                      </a:schemeClr>
                    </a:solidFill>
                  </a:tcPr>
                </a:tc>
              </a:tr>
              <a:tr h="512182">
                <a:tc>
                  <a:txBody>
                    <a:bodyPr/>
                    <a:lstStyle/>
                    <a:p>
                      <a:pPr algn="ctr"/>
                      <a:r>
                        <a:rPr lang="fr-FR" dirty="0" smtClean="0"/>
                        <a:t>Cas n° 3</a:t>
                      </a:r>
                      <a:endParaRPr lang="fr-FR" dirty="0"/>
                    </a:p>
                  </a:txBody>
                  <a:tcPr anchor="ctr">
                    <a:solidFill>
                      <a:schemeClr val="bg1">
                        <a:lumMod val="75000"/>
                      </a:schemeClr>
                    </a:solidFill>
                  </a:tcPr>
                </a:tc>
                <a:tc>
                  <a:txBody>
                    <a:bodyPr/>
                    <a:lstStyle/>
                    <a:p>
                      <a:pPr algn="ctr"/>
                      <a:r>
                        <a:rPr lang="fr-FR" dirty="0" smtClean="0"/>
                        <a:t>75.000 €</a:t>
                      </a:r>
                      <a:endParaRPr lang="fr-FR" dirty="0"/>
                    </a:p>
                  </a:txBody>
                  <a:tcPr anchor="ctr">
                    <a:solidFill>
                      <a:schemeClr val="bg1">
                        <a:lumMod val="75000"/>
                      </a:schemeClr>
                    </a:solidFill>
                  </a:tcPr>
                </a:tc>
                <a:tc>
                  <a:txBody>
                    <a:bodyPr/>
                    <a:lstStyle/>
                    <a:p>
                      <a:pPr algn="ctr"/>
                      <a:r>
                        <a:rPr lang="fr-FR" dirty="0" smtClean="0"/>
                        <a:t>80.000 €</a:t>
                      </a:r>
                      <a:endParaRPr lang="fr-FR" dirty="0"/>
                    </a:p>
                  </a:txBody>
                  <a:tcPr anchor="ctr">
                    <a:solidFill>
                      <a:schemeClr val="bg1">
                        <a:lumMod val="75000"/>
                      </a:schemeClr>
                    </a:solidFill>
                  </a:tcPr>
                </a:tc>
                <a:tc>
                  <a:txBody>
                    <a:bodyPr/>
                    <a:lstStyle/>
                    <a:p>
                      <a:pPr algn="ctr"/>
                      <a:r>
                        <a:rPr lang="fr-FR" dirty="0" smtClean="0"/>
                        <a:t>60.000 €</a:t>
                      </a:r>
                      <a:endParaRPr lang="fr-FR" dirty="0"/>
                    </a:p>
                  </a:txBody>
                  <a:tcPr anchor="ct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Déclaration contrôlée</a:t>
                      </a:r>
                    </a:p>
                  </a:txBody>
                  <a:tcPr anchor="ct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Micro </a:t>
                      </a:r>
                      <a:r>
                        <a:rPr lang="fr-FR" dirty="0" err="1" smtClean="0"/>
                        <a:t>BNC</a:t>
                      </a:r>
                      <a:r>
                        <a:rPr lang="fr-FR" dirty="0" smtClean="0"/>
                        <a:t> (1)</a:t>
                      </a:r>
                    </a:p>
                  </a:txBody>
                  <a:tcPr anchor="ctr">
                    <a:solidFill>
                      <a:schemeClr val="bg1">
                        <a:lumMod val="75000"/>
                      </a:schemeClr>
                    </a:solidFill>
                  </a:tcPr>
                </a:tc>
              </a:tr>
              <a:tr h="512182">
                <a:tc>
                  <a:txBody>
                    <a:bodyPr/>
                    <a:lstStyle/>
                    <a:p>
                      <a:pPr algn="ctr"/>
                      <a:r>
                        <a:rPr lang="fr-FR" dirty="0" smtClean="0"/>
                        <a:t>Cas n° 4</a:t>
                      </a:r>
                      <a:endParaRPr lang="fr-FR" dirty="0"/>
                    </a:p>
                  </a:txBody>
                  <a:tcPr anchor="ctr">
                    <a:solidFill>
                      <a:schemeClr val="bg1">
                        <a:lumMod val="75000"/>
                      </a:schemeClr>
                    </a:solidFill>
                  </a:tcPr>
                </a:tc>
                <a:tc>
                  <a:txBody>
                    <a:bodyPr/>
                    <a:lstStyle/>
                    <a:p>
                      <a:pPr algn="ctr"/>
                      <a:r>
                        <a:rPr lang="fr-FR" dirty="0" smtClean="0"/>
                        <a:t>75.000 €</a:t>
                      </a:r>
                      <a:endParaRPr lang="fr-FR" dirty="0"/>
                    </a:p>
                  </a:txBody>
                  <a:tcPr anchor="ctr">
                    <a:solidFill>
                      <a:schemeClr val="bg1">
                        <a:lumMod val="75000"/>
                      </a:schemeClr>
                    </a:solidFill>
                  </a:tcPr>
                </a:tc>
                <a:tc>
                  <a:txBody>
                    <a:bodyPr/>
                    <a:lstStyle/>
                    <a:p>
                      <a:pPr algn="ctr"/>
                      <a:r>
                        <a:rPr lang="fr-FR" dirty="0" smtClean="0"/>
                        <a:t>85.000 €</a:t>
                      </a:r>
                      <a:endParaRPr lang="fr-FR" dirty="0"/>
                    </a:p>
                  </a:txBody>
                  <a:tcPr anchor="ctr">
                    <a:solidFill>
                      <a:schemeClr val="bg1">
                        <a:lumMod val="75000"/>
                      </a:schemeClr>
                    </a:solidFill>
                  </a:tcPr>
                </a:tc>
                <a:tc>
                  <a:txBody>
                    <a:bodyPr/>
                    <a:lstStyle/>
                    <a:p>
                      <a:pPr algn="ctr"/>
                      <a:r>
                        <a:rPr lang="fr-FR" dirty="0" smtClean="0"/>
                        <a:t>90.000 €</a:t>
                      </a:r>
                      <a:endParaRPr lang="fr-FR" dirty="0"/>
                    </a:p>
                  </a:txBody>
                  <a:tcPr anchor="ct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Déclaration contrôlée</a:t>
                      </a:r>
                    </a:p>
                  </a:txBody>
                  <a:tcPr anchor="ct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Déclaration contrôlée</a:t>
                      </a:r>
                    </a:p>
                  </a:txBody>
                  <a:tcPr anchor="ctr">
                    <a:solidFill>
                      <a:schemeClr val="bg1">
                        <a:lumMod val="75000"/>
                      </a:schemeClr>
                    </a:solidFill>
                  </a:tcPr>
                </a:tc>
              </a:tr>
            </a:tbl>
          </a:graphicData>
        </a:graphic>
      </p:graphicFrame>
    </p:spTree>
    <p:extLst>
      <p:ext uri="{BB962C8B-B14F-4D97-AF65-F5344CB8AC3E}">
        <p14:creationId xmlns:p14="http://schemas.microsoft.com/office/powerpoint/2010/main" val="31518528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7650" y="342900"/>
            <a:ext cx="10363200" cy="1162050"/>
          </a:xfrm>
        </p:spPr>
        <p:txBody>
          <a:bodyPr>
            <a:normAutofit/>
          </a:bodyPr>
          <a:lstStyle/>
          <a:p>
            <a:r>
              <a:rPr lang="fr-FR" sz="4000" dirty="0" smtClean="0"/>
              <a:t>Micro-BNC : </a:t>
            </a:r>
            <a:r>
              <a:rPr lang="fr-FR" sz="4000" dirty="0"/>
              <a:t>Déconnexion du régime de franchise en base de </a:t>
            </a:r>
            <a:r>
              <a:rPr lang="fr-FR" sz="4000" dirty="0" smtClean="0"/>
              <a:t>TVA</a:t>
            </a:r>
            <a:endParaRPr lang="fr-FR" sz="4000" dirty="0"/>
          </a:p>
        </p:txBody>
      </p:sp>
      <p:sp>
        <p:nvSpPr>
          <p:cNvPr id="3" name="Espace réservé du texte 2"/>
          <p:cNvSpPr>
            <a:spLocks noGrp="1"/>
          </p:cNvSpPr>
          <p:nvPr>
            <p:ph type="body" idx="1"/>
          </p:nvPr>
        </p:nvSpPr>
        <p:spPr>
          <a:xfrm>
            <a:off x="361950" y="2076450"/>
            <a:ext cx="10985500" cy="4013201"/>
          </a:xfrm>
        </p:spPr>
        <p:txBody>
          <a:bodyPr>
            <a:normAutofit/>
          </a:bodyPr>
          <a:lstStyle/>
          <a:p>
            <a:pPr algn="just">
              <a:buFont typeface="Wingdings" pitchFamily="2" charset="2"/>
              <a:buChar char="Ø"/>
            </a:pPr>
            <a:r>
              <a:rPr lang="fr-FR" sz="2800" dirty="0">
                <a:solidFill>
                  <a:schemeClr val="tx1">
                    <a:lumMod val="95000"/>
                    <a:lumOff val="5000"/>
                  </a:schemeClr>
                </a:solidFill>
              </a:rPr>
              <a:t>Abandon de l’adossement des deux régimes</a:t>
            </a:r>
          </a:p>
          <a:p>
            <a:pPr algn="just">
              <a:buFont typeface="Wingdings" pitchFamily="2" charset="2"/>
              <a:buChar char="Ø"/>
            </a:pPr>
            <a:r>
              <a:rPr lang="fr-FR" sz="2800" dirty="0">
                <a:solidFill>
                  <a:schemeClr val="tx1">
                    <a:lumMod val="95000"/>
                    <a:lumOff val="5000"/>
                  </a:schemeClr>
                </a:solidFill>
              </a:rPr>
              <a:t>Distinction des seuils</a:t>
            </a:r>
          </a:p>
          <a:p>
            <a:pPr algn="just">
              <a:buFont typeface="Wingdings" pitchFamily="2" charset="2"/>
              <a:buChar char="Ø"/>
            </a:pPr>
            <a:r>
              <a:rPr lang="fr-FR" sz="2800" dirty="0">
                <a:solidFill>
                  <a:schemeClr val="tx1">
                    <a:lumMod val="95000"/>
                    <a:lumOff val="5000"/>
                  </a:schemeClr>
                </a:solidFill>
              </a:rPr>
              <a:t>Abandon de la condition d’être en franchise de base pour bénéficier du régime micro-BNC</a:t>
            </a:r>
          </a:p>
          <a:p>
            <a:pPr marL="25400" lvl="1" indent="-25400" algn="just">
              <a:buFont typeface="Wingdings" pitchFamily="2" charset="2"/>
              <a:buChar char="Ø"/>
            </a:pPr>
            <a:r>
              <a:rPr lang="fr-FR" sz="2800" dirty="0" smtClean="0">
                <a:solidFill>
                  <a:schemeClr val="tx1">
                    <a:lumMod val="95000"/>
                    <a:lumOff val="5000"/>
                  </a:schemeClr>
                </a:solidFill>
              </a:rPr>
              <a:t> Le </a:t>
            </a:r>
            <a:r>
              <a:rPr lang="fr-FR" sz="2800" dirty="0">
                <a:solidFill>
                  <a:schemeClr val="tx1">
                    <a:lumMod val="95000"/>
                    <a:lumOff val="5000"/>
                  </a:schemeClr>
                </a:solidFill>
              </a:rPr>
              <a:t>dépassement des limites de la franchise de base ou l’option pour l’assujettissement à la TVA n’emporte plus la déchéance du régime micro-BNC</a:t>
            </a:r>
          </a:p>
          <a:p>
            <a:pPr marL="25400" lvl="2" indent="-25400" algn="just"/>
            <a:r>
              <a:rPr lang="fr-FR" sz="2800" b="1" dirty="0">
                <a:solidFill>
                  <a:schemeClr val="tx1">
                    <a:lumMod val="95000"/>
                    <a:lumOff val="5000"/>
                  </a:schemeClr>
                </a:solidFill>
              </a:rPr>
              <a:t>Un assujetti à la TVA peut bénéficier du régime </a:t>
            </a:r>
            <a:r>
              <a:rPr lang="fr-FR" sz="2800" b="1" dirty="0" smtClean="0">
                <a:solidFill>
                  <a:schemeClr val="tx1">
                    <a:lumMod val="95000"/>
                    <a:lumOff val="5000"/>
                  </a:schemeClr>
                </a:solidFill>
              </a:rPr>
              <a:t>micro-BN</a:t>
            </a:r>
            <a:r>
              <a:rPr lang="fr-FR" sz="2800" dirty="0" smtClean="0">
                <a:solidFill>
                  <a:schemeClr val="tx1">
                    <a:lumMod val="95000"/>
                    <a:lumOff val="5000"/>
                  </a:schemeClr>
                </a:solidFill>
              </a:rPr>
              <a:t>C</a:t>
            </a:r>
            <a:endParaRPr lang="fr-FR" sz="2800" dirty="0">
              <a:solidFill>
                <a:schemeClr val="tx1">
                  <a:lumMod val="95000"/>
                  <a:lumOff val="5000"/>
                </a:schemeClr>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7</a:t>
            </a:fld>
            <a:endParaRPr lang="fr-FR" dirty="0"/>
          </a:p>
        </p:txBody>
      </p:sp>
      <p:sp>
        <p:nvSpPr>
          <p:cNvPr id="6" name="Espace réservé du pied de page 3"/>
          <p:cNvSpPr txBox="1">
            <a:spLocks/>
          </p:cNvSpPr>
          <p:nvPr/>
        </p:nvSpPr>
        <p:spPr>
          <a:xfrm>
            <a:off x="0" y="649639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303132024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95289"/>
            <a:ext cx="10515600" cy="728662"/>
          </a:xfrm>
        </p:spPr>
        <p:txBody>
          <a:bodyPr>
            <a:normAutofit/>
          </a:bodyPr>
          <a:lstStyle/>
          <a:p>
            <a:pPr algn="ctr"/>
            <a:r>
              <a:rPr lang="fr-FR" sz="4000" dirty="0"/>
              <a:t>Micro-BNC : Création </a:t>
            </a:r>
            <a:r>
              <a:rPr lang="fr-FR" sz="4000" dirty="0" smtClean="0"/>
              <a:t>d’activité</a:t>
            </a:r>
            <a:endParaRPr lang="fr-FR" sz="4000" dirty="0"/>
          </a:p>
        </p:txBody>
      </p:sp>
      <p:sp>
        <p:nvSpPr>
          <p:cNvPr id="3" name="Espace réservé du texte 2"/>
          <p:cNvSpPr>
            <a:spLocks noGrp="1"/>
          </p:cNvSpPr>
          <p:nvPr>
            <p:ph type="body" idx="1"/>
          </p:nvPr>
        </p:nvSpPr>
        <p:spPr>
          <a:xfrm>
            <a:off x="831850" y="1714501"/>
            <a:ext cx="10515600" cy="4375150"/>
          </a:xfrm>
        </p:spPr>
        <p:txBody>
          <a:bodyPr>
            <a:normAutofit/>
          </a:bodyPr>
          <a:lstStyle/>
          <a:p>
            <a:pPr algn="just">
              <a:buFont typeface="Wingdings" pitchFamily="2" charset="2"/>
              <a:buChar char="Ø"/>
            </a:pPr>
            <a:r>
              <a:rPr lang="fr-FR" sz="3200" dirty="0">
                <a:solidFill>
                  <a:schemeClr val="tx1">
                    <a:lumMod val="95000"/>
                    <a:lumOff val="5000"/>
                  </a:schemeClr>
                </a:solidFill>
              </a:rPr>
              <a:t>Application du régime Micro-BNC de plein droit quelque soit le montant des recettes les deux premières </a:t>
            </a:r>
            <a:r>
              <a:rPr lang="fr-FR" sz="3200" dirty="0" smtClean="0">
                <a:solidFill>
                  <a:schemeClr val="tx1">
                    <a:lumMod val="95000"/>
                    <a:lumOff val="5000"/>
                  </a:schemeClr>
                </a:solidFill>
              </a:rPr>
              <a:t>années</a:t>
            </a:r>
          </a:p>
          <a:p>
            <a:pPr algn="just"/>
            <a:endParaRPr lang="fr-FR" sz="3200" dirty="0">
              <a:solidFill>
                <a:schemeClr val="tx1">
                  <a:lumMod val="95000"/>
                  <a:lumOff val="5000"/>
                </a:schemeClr>
              </a:solidFill>
            </a:endParaRPr>
          </a:p>
          <a:p>
            <a:pPr lvl="1" algn="just">
              <a:buFont typeface="Wingdings" pitchFamily="2" charset="2"/>
              <a:buChar char="ü"/>
            </a:pPr>
            <a:r>
              <a:rPr lang="fr-FR" sz="3200" dirty="0">
                <a:solidFill>
                  <a:schemeClr val="tx1">
                    <a:lumMod val="95000"/>
                    <a:lumOff val="5000"/>
                  </a:schemeClr>
                </a:solidFill>
              </a:rPr>
              <a:t>Interprétation confirmée par la Bureau B1 de la Direction de la législation fiscale qui résulte de l’absence d’années de référence antérieures. Ce n’est qu’à partir de la 3</a:t>
            </a:r>
            <a:r>
              <a:rPr lang="fr-FR" sz="3200" baseline="30000" dirty="0">
                <a:solidFill>
                  <a:schemeClr val="tx1">
                    <a:lumMod val="95000"/>
                    <a:lumOff val="5000"/>
                  </a:schemeClr>
                </a:solidFill>
              </a:rPr>
              <a:t>ème</a:t>
            </a:r>
            <a:r>
              <a:rPr lang="fr-FR" sz="3200" dirty="0">
                <a:solidFill>
                  <a:schemeClr val="tx1">
                    <a:lumMod val="95000"/>
                    <a:lumOff val="5000"/>
                  </a:schemeClr>
                </a:solidFill>
              </a:rPr>
              <a:t> année que le titulaire de BNC disposera de 2 années de référence</a:t>
            </a:r>
            <a:r>
              <a:rPr lang="fr-FR" sz="3200" dirty="0" smtClean="0">
                <a:solidFill>
                  <a:schemeClr val="tx1">
                    <a:lumMod val="95000"/>
                    <a:lumOff val="5000"/>
                  </a:schemeClr>
                </a:solidFill>
              </a:rPr>
              <a:t>.</a:t>
            </a:r>
          </a:p>
          <a:p>
            <a:pPr lvl="1" algn="just"/>
            <a:endParaRPr lang="fr-FR" sz="3200" dirty="0">
              <a:solidFill>
                <a:schemeClr val="tx1">
                  <a:lumMod val="95000"/>
                  <a:lumOff val="5000"/>
                </a:schemeClr>
              </a:solidFill>
            </a:endParaRPr>
          </a:p>
          <a:p>
            <a:pPr lvl="1" algn="just">
              <a:buFont typeface="Wingdings" pitchFamily="2" charset="2"/>
              <a:buChar char="ü"/>
            </a:pPr>
            <a:r>
              <a:rPr lang="fr-FR" sz="3200" dirty="0">
                <a:solidFill>
                  <a:schemeClr val="tx1">
                    <a:lumMod val="95000"/>
                    <a:lumOff val="5000"/>
                  </a:schemeClr>
                </a:solidFill>
              </a:rPr>
              <a:t>Référence qui devrait être reprise au </a:t>
            </a:r>
            <a:r>
              <a:rPr lang="fr-FR" sz="3200" dirty="0" err="1">
                <a:solidFill>
                  <a:schemeClr val="tx1">
                    <a:lumMod val="95000"/>
                    <a:lumOff val="5000"/>
                  </a:schemeClr>
                </a:solidFill>
              </a:rPr>
              <a:t>Bofip</a:t>
            </a:r>
            <a:r>
              <a:rPr lang="fr-FR" sz="3200" dirty="0">
                <a:solidFill>
                  <a:schemeClr val="tx1">
                    <a:lumMod val="95000"/>
                    <a:lumOff val="5000"/>
                  </a:schemeClr>
                </a:solidFill>
              </a:rPr>
              <a:t>.</a:t>
            </a:r>
          </a:p>
          <a:p>
            <a:endParaRPr lang="fr-FR" dirty="0"/>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8</a:t>
            </a:fld>
            <a:endParaRPr lang="fr-FR" dirty="0"/>
          </a:p>
        </p:txBody>
      </p:sp>
      <p:sp>
        <p:nvSpPr>
          <p:cNvPr id="6" name="Espace réservé du pied de page 3"/>
          <p:cNvSpPr txBox="1">
            <a:spLocks/>
          </p:cNvSpPr>
          <p:nvPr/>
        </p:nvSpPr>
        <p:spPr>
          <a:xfrm>
            <a:off x="0" y="649639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31437583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57189"/>
            <a:ext cx="10515600" cy="709612"/>
          </a:xfrm>
        </p:spPr>
        <p:txBody>
          <a:bodyPr>
            <a:normAutofit/>
          </a:bodyPr>
          <a:lstStyle/>
          <a:p>
            <a:pPr algn="ctr"/>
            <a:r>
              <a:rPr lang="fr-FR" sz="4000" dirty="0" smtClean="0"/>
              <a:t>Micro-BNC : </a:t>
            </a:r>
            <a:r>
              <a:rPr lang="fr-FR" sz="4000" dirty="0"/>
              <a:t>Création </a:t>
            </a:r>
            <a:r>
              <a:rPr lang="fr-FR" sz="4000" dirty="0" smtClean="0"/>
              <a:t>d’activité</a:t>
            </a:r>
            <a:endParaRPr lang="fr-FR" sz="4000" dirty="0"/>
          </a:p>
        </p:txBody>
      </p:sp>
      <p:sp>
        <p:nvSpPr>
          <p:cNvPr id="3" name="Espace réservé du texte 2"/>
          <p:cNvSpPr>
            <a:spLocks noGrp="1"/>
          </p:cNvSpPr>
          <p:nvPr>
            <p:ph type="body" idx="1"/>
          </p:nvPr>
        </p:nvSpPr>
        <p:spPr>
          <a:xfrm>
            <a:off x="831850" y="1885951"/>
            <a:ext cx="10515600" cy="4203700"/>
          </a:xfrm>
        </p:spPr>
        <p:txBody>
          <a:bodyPr>
            <a:normAutofit/>
          </a:bodyPr>
          <a:lstStyle/>
          <a:p>
            <a:pPr algn="just"/>
            <a:r>
              <a:rPr lang="fr-FR" b="1" dirty="0">
                <a:solidFill>
                  <a:schemeClr val="tx1">
                    <a:lumMod val="95000"/>
                    <a:lumOff val="5000"/>
                  </a:schemeClr>
                </a:solidFill>
              </a:rPr>
              <a:t>Exemple</a:t>
            </a:r>
          </a:p>
          <a:p>
            <a:pPr algn="just"/>
            <a:r>
              <a:rPr lang="fr-FR" dirty="0">
                <a:solidFill>
                  <a:schemeClr val="tx1">
                    <a:lumMod val="95000"/>
                    <a:lumOff val="5000"/>
                  </a:schemeClr>
                </a:solidFill>
              </a:rPr>
              <a:t>Un professionnel libéral débute son activité le 1</a:t>
            </a:r>
            <a:r>
              <a:rPr lang="fr-FR" baseline="30000" dirty="0">
                <a:solidFill>
                  <a:schemeClr val="tx1">
                    <a:lumMod val="95000"/>
                    <a:lumOff val="5000"/>
                  </a:schemeClr>
                </a:solidFill>
              </a:rPr>
              <a:t>er</a:t>
            </a:r>
            <a:r>
              <a:rPr lang="fr-FR" dirty="0">
                <a:solidFill>
                  <a:schemeClr val="tx1">
                    <a:lumMod val="95000"/>
                    <a:lumOff val="5000"/>
                  </a:schemeClr>
                </a:solidFill>
              </a:rPr>
              <a:t> mars 2017.</a:t>
            </a:r>
          </a:p>
          <a:p>
            <a:pPr algn="just">
              <a:lnSpc>
                <a:spcPct val="100000"/>
              </a:lnSpc>
              <a:spcBef>
                <a:spcPts val="0"/>
              </a:spcBef>
            </a:pPr>
            <a:r>
              <a:rPr lang="fr-FR" dirty="0">
                <a:solidFill>
                  <a:schemeClr val="tx1">
                    <a:lumMod val="95000"/>
                    <a:lumOff val="5000"/>
                  </a:schemeClr>
                </a:solidFill>
              </a:rPr>
              <a:t>Recettes 2017 : </a:t>
            </a:r>
            <a:r>
              <a:rPr lang="fr-FR" dirty="0" smtClean="0">
                <a:solidFill>
                  <a:schemeClr val="tx1">
                    <a:lumMod val="95000"/>
                    <a:lumOff val="5000"/>
                  </a:schemeClr>
                </a:solidFill>
              </a:rPr>
              <a:t>93 000 </a:t>
            </a:r>
            <a:r>
              <a:rPr lang="fr-FR" dirty="0">
                <a:solidFill>
                  <a:schemeClr val="tx1">
                    <a:lumMod val="95000"/>
                    <a:lumOff val="5000"/>
                  </a:schemeClr>
                </a:solidFill>
              </a:rPr>
              <a:t>€ HT – Recettes 2018 : </a:t>
            </a:r>
            <a:r>
              <a:rPr lang="fr-FR" dirty="0" smtClean="0">
                <a:solidFill>
                  <a:schemeClr val="tx1">
                    <a:lumMod val="95000"/>
                    <a:lumOff val="5000"/>
                  </a:schemeClr>
                </a:solidFill>
              </a:rPr>
              <a:t>115 000 </a:t>
            </a:r>
            <a:r>
              <a:rPr lang="fr-FR" dirty="0">
                <a:solidFill>
                  <a:schemeClr val="tx1">
                    <a:lumMod val="95000"/>
                    <a:lumOff val="5000"/>
                  </a:schemeClr>
                </a:solidFill>
              </a:rPr>
              <a:t>€ HT </a:t>
            </a:r>
            <a:r>
              <a:rPr lang="fr-FR" dirty="0" smtClean="0">
                <a:solidFill>
                  <a:schemeClr val="tx1">
                    <a:lumMod val="95000"/>
                    <a:lumOff val="5000"/>
                  </a:schemeClr>
                </a:solidFill>
              </a:rPr>
              <a:t>–</a:t>
            </a:r>
          </a:p>
          <a:p>
            <a:pPr algn="just">
              <a:lnSpc>
                <a:spcPct val="100000"/>
              </a:lnSpc>
              <a:spcBef>
                <a:spcPts val="0"/>
              </a:spcBef>
            </a:pPr>
            <a:r>
              <a:rPr lang="fr-FR" dirty="0" smtClean="0">
                <a:solidFill>
                  <a:schemeClr val="tx1">
                    <a:lumMod val="95000"/>
                    <a:lumOff val="5000"/>
                  </a:schemeClr>
                </a:solidFill>
              </a:rPr>
              <a:t>Recettes </a:t>
            </a:r>
            <a:r>
              <a:rPr lang="fr-FR" dirty="0">
                <a:solidFill>
                  <a:schemeClr val="tx1">
                    <a:lumMod val="95000"/>
                    <a:lumOff val="5000"/>
                  </a:schemeClr>
                </a:solidFill>
              </a:rPr>
              <a:t>2019 : </a:t>
            </a:r>
            <a:r>
              <a:rPr lang="fr-FR" dirty="0" smtClean="0">
                <a:solidFill>
                  <a:schemeClr val="tx1">
                    <a:lumMod val="95000"/>
                    <a:lumOff val="5000"/>
                  </a:schemeClr>
                </a:solidFill>
              </a:rPr>
              <a:t>60 000 </a:t>
            </a:r>
            <a:r>
              <a:rPr lang="fr-FR" dirty="0">
                <a:solidFill>
                  <a:schemeClr val="tx1">
                    <a:lumMod val="95000"/>
                    <a:lumOff val="5000"/>
                  </a:schemeClr>
                </a:solidFill>
              </a:rPr>
              <a:t>€ HT</a:t>
            </a:r>
          </a:p>
          <a:p>
            <a:pPr algn="just"/>
            <a:r>
              <a:rPr lang="fr-FR" b="1" dirty="0">
                <a:solidFill>
                  <a:schemeClr val="tx1">
                    <a:lumMod val="95000"/>
                    <a:lumOff val="5000"/>
                  </a:schemeClr>
                </a:solidFill>
              </a:rPr>
              <a:t>2017 : </a:t>
            </a:r>
            <a:r>
              <a:rPr lang="fr-FR" dirty="0">
                <a:solidFill>
                  <a:schemeClr val="tx1">
                    <a:lumMod val="95000"/>
                    <a:lumOff val="5000"/>
                  </a:schemeClr>
                </a:solidFill>
              </a:rPr>
              <a:t>Micro BNC de plein droit en l’absence d’années de référence (Ni N-1, ni N-2)</a:t>
            </a:r>
          </a:p>
          <a:p>
            <a:pPr algn="just"/>
            <a:r>
              <a:rPr lang="fr-FR" b="1" dirty="0">
                <a:solidFill>
                  <a:schemeClr val="tx1">
                    <a:lumMod val="95000"/>
                    <a:lumOff val="5000"/>
                  </a:schemeClr>
                </a:solidFill>
              </a:rPr>
              <a:t>2018 : </a:t>
            </a:r>
            <a:r>
              <a:rPr lang="fr-FR" dirty="0">
                <a:solidFill>
                  <a:schemeClr val="tx1">
                    <a:lumMod val="95000"/>
                    <a:lumOff val="5000"/>
                  </a:schemeClr>
                </a:solidFill>
              </a:rPr>
              <a:t>Micro BNC de plein droit en l’absence d’années de référence (N-2)</a:t>
            </a:r>
          </a:p>
          <a:p>
            <a:pPr algn="just"/>
            <a:r>
              <a:rPr lang="fr-FR" b="1" dirty="0">
                <a:solidFill>
                  <a:schemeClr val="tx1">
                    <a:lumMod val="95000"/>
                    <a:lumOff val="5000"/>
                  </a:schemeClr>
                </a:solidFill>
              </a:rPr>
              <a:t>2019 : </a:t>
            </a:r>
            <a:r>
              <a:rPr lang="fr-FR" dirty="0">
                <a:solidFill>
                  <a:schemeClr val="tx1">
                    <a:lumMod val="95000"/>
                    <a:lumOff val="5000"/>
                  </a:schemeClr>
                </a:solidFill>
              </a:rPr>
              <a:t>Déclaration contrôlée de plein droit le seuil de </a:t>
            </a:r>
            <a:r>
              <a:rPr lang="fr-FR" dirty="0" smtClean="0">
                <a:solidFill>
                  <a:schemeClr val="tx1">
                    <a:lumMod val="95000"/>
                    <a:lumOff val="5000"/>
                  </a:schemeClr>
                </a:solidFill>
              </a:rPr>
              <a:t>70 000 </a:t>
            </a:r>
            <a:r>
              <a:rPr lang="fr-FR" dirty="0">
                <a:solidFill>
                  <a:schemeClr val="tx1">
                    <a:lumMod val="95000"/>
                    <a:lumOff val="5000"/>
                  </a:schemeClr>
                </a:solidFill>
              </a:rPr>
              <a:t>€ HT étant dépassé en N-1 et </a:t>
            </a:r>
            <a:r>
              <a:rPr lang="fr-FR" dirty="0" smtClean="0">
                <a:solidFill>
                  <a:schemeClr val="tx1">
                    <a:lumMod val="95000"/>
                    <a:lumOff val="5000"/>
                  </a:schemeClr>
                </a:solidFill>
              </a:rPr>
              <a:t>N-2</a:t>
            </a:r>
            <a:endParaRPr lang="fr-FR" dirty="0">
              <a:solidFill>
                <a:schemeClr val="tx1">
                  <a:lumMod val="95000"/>
                  <a:lumOff val="5000"/>
                </a:schemeClr>
              </a:solidFill>
            </a:endParaRP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pPr/>
              <a:t>9</a:t>
            </a:fld>
            <a:endParaRPr lang="fr-FR" dirty="0"/>
          </a:p>
        </p:txBody>
      </p:sp>
      <p:sp>
        <p:nvSpPr>
          <p:cNvPr id="6" name="Espace réservé du pied de page 3"/>
          <p:cNvSpPr txBox="1">
            <a:spLocks/>
          </p:cNvSpPr>
          <p:nvPr/>
        </p:nvSpPr>
        <p:spPr>
          <a:xfrm>
            <a:off x="0" y="6496390"/>
            <a:ext cx="7920000" cy="360000"/>
          </a:xfrm>
          <a:prstGeom prst="rect">
            <a:avLst/>
          </a:prstGeom>
          <a:solidFill>
            <a:schemeClr val="bg2">
              <a:lumMod val="9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144000" tIns="0" rIns="144000" bIns="0" rtlCol="0" anchor="ctr"/>
          <a:lstStyle>
            <a:defPPr>
              <a:defRPr lang="fr-FR"/>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t>UNASA – 7 février 2018</a:t>
            </a:r>
            <a:endParaRPr lang="fr-FR" dirty="0"/>
          </a:p>
        </p:txBody>
      </p:sp>
    </p:spTree>
    <p:extLst>
      <p:ext uri="{BB962C8B-B14F-4D97-AF65-F5344CB8AC3E}">
        <p14:creationId xmlns:p14="http://schemas.microsoft.com/office/powerpoint/2010/main" val="61108862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9241</TotalTime>
  <Words>1566</Words>
  <Application>Microsoft Macintosh PowerPoint</Application>
  <PresentationFormat>Personnalisé</PresentationFormat>
  <Paragraphs>266</Paragraphs>
  <Slides>22</Slides>
  <Notes>1</Notes>
  <HiddenSlides>0</HiddenSlides>
  <MMClips>0</MMClips>
  <ScaleCrop>false</ScaleCrop>
  <HeadingPairs>
    <vt:vector size="4" baseType="variant">
      <vt:variant>
        <vt:lpstr>Thème</vt:lpstr>
      </vt:variant>
      <vt:variant>
        <vt:i4>5</vt:i4>
      </vt:variant>
      <vt:variant>
        <vt:lpstr>Titres des diapositives</vt:lpstr>
      </vt:variant>
      <vt:variant>
        <vt:i4>22</vt:i4>
      </vt:variant>
    </vt:vector>
  </HeadingPairs>
  <TitlesOfParts>
    <vt:vector size="27" baseType="lpstr">
      <vt:lpstr>Thème Office</vt:lpstr>
      <vt:lpstr>3_Conception personnalisée</vt:lpstr>
      <vt:lpstr>2_Conception personnalisée</vt:lpstr>
      <vt:lpstr>1_Conception personnalisée</vt:lpstr>
      <vt:lpstr>Conception personnalisée</vt:lpstr>
      <vt:lpstr>ACTUALISATION FISCALE</vt:lpstr>
      <vt:lpstr>Micro-BNC : ce qui change</vt:lpstr>
      <vt:lpstr>Micro-BNC : Seuil unique de recettes </vt:lpstr>
      <vt:lpstr>Micro-BNC : Modalité d’appréciation du seuil de 70 000 €</vt:lpstr>
      <vt:lpstr>Présentation PowerPoint</vt:lpstr>
      <vt:lpstr>Présentation PowerPoint</vt:lpstr>
      <vt:lpstr>Micro-BNC : Déconnexion du régime de franchise en base de TVA</vt:lpstr>
      <vt:lpstr>Micro-BNC : Création d’activité</vt:lpstr>
      <vt:lpstr>Micro-BNC : Création d’activité</vt:lpstr>
      <vt:lpstr>Micro-BNC : Création d’activité</vt:lpstr>
      <vt:lpstr>Micro-BNC : Pluralité d’activités</vt:lpstr>
      <vt:lpstr>Micro-BNC : Pluralité d’activités</vt:lpstr>
      <vt:lpstr>Micro-BNC : Modalités d’option pour le régime de la déclaration contrôlée</vt:lpstr>
      <vt:lpstr>Micro-BNC : Modalités d’option pour le régime de la déclaration contrôlée</vt:lpstr>
      <vt:lpstr>Micro-BNC : Incidence sur le régime micro social et le régime micro entrepreneur</vt:lpstr>
      <vt:lpstr>Micro-BNC : Exemple récapitulatif</vt:lpstr>
      <vt:lpstr>Présentation PowerPoint</vt:lpstr>
      <vt:lpstr>Micro-BNC : Exemple récapitulatif</vt:lpstr>
      <vt:lpstr>Micro-BNC : Exemple récapitulatif</vt:lpstr>
      <vt:lpstr>Micro-BNC : Exemple récapitulatif</vt:lpstr>
      <vt:lpstr>Micro-BNC : Exemple récapitulatif</vt:lpstr>
      <vt:lpstr>Actualité jurisprudentielle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Sébastien Bardou</dc:creator>
  <cp:lastModifiedBy>Isabelle HURIER</cp:lastModifiedBy>
  <cp:revision>99</cp:revision>
  <cp:lastPrinted>2018-02-05T08:07:27Z</cp:lastPrinted>
  <dcterms:created xsi:type="dcterms:W3CDTF">2017-04-26T08:22:20Z</dcterms:created>
  <dcterms:modified xsi:type="dcterms:W3CDTF">2018-02-13T10:57:02Z</dcterms:modified>
</cp:coreProperties>
</file>