
<file path=[Content_Types].xml><?xml version="1.0" encoding="utf-8"?>
<Types xmlns="http://schemas.openxmlformats.org/package/2006/content-types">
  <Default Extension="xml" ContentType="application/xml"/>
  <Default Extension="png" ContentType="image/png"/>
  <Default Extension="jpeg" ContentType="image/jpeg"/>
  <Default Extension="jpg" ContentType="image/jpeg"/>
  <Default Extension="emf" ContentType="image/x-emf"/>
  <Default Extension="rels" ContentType="application/vnd.openxmlformats-package.relationships+xml"/>
  <Default Extension="gif" ContentType="image/gif"/>
  <Default Extension="bin" ContentType="application/vnd.openxmlformats-officedocument.presentationml.printerSettings"/>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8.xml" ContentType="application/vnd.openxmlformats-officedocument.presentationml.tags+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9.xml" ContentType="application/vnd.openxmlformats-officedocument.presentationml.tags+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0.xml" ContentType="application/vnd.openxmlformats-officedocument.presentationml.tags+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1.xml" ContentType="application/vnd.openxmlformats-officedocument.presentationml.tags+xml"/>
  <Override PartName="/ppt/notesSlides/notesSlide2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2.xml" ContentType="application/vnd.openxmlformats-officedocument.presentationml.tags+xml"/>
  <Override PartName="/ppt/notesSlides/notesSlide2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74" r:id="rId1"/>
  </p:sldMasterIdLst>
  <p:notesMasterIdLst>
    <p:notesMasterId r:id="rId55"/>
  </p:notesMasterIdLst>
  <p:handoutMasterIdLst>
    <p:handoutMasterId r:id="rId56"/>
  </p:handoutMasterIdLst>
  <p:sldIdLst>
    <p:sldId id="312" r:id="rId2"/>
    <p:sldId id="258" r:id="rId3"/>
    <p:sldId id="439" r:id="rId4"/>
    <p:sldId id="288" r:id="rId5"/>
    <p:sldId id="389" r:id="rId6"/>
    <p:sldId id="440" r:id="rId7"/>
    <p:sldId id="412" r:id="rId8"/>
    <p:sldId id="441" r:id="rId9"/>
    <p:sldId id="430" r:id="rId10"/>
    <p:sldId id="442" r:id="rId11"/>
    <p:sldId id="443" r:id="rId12"/>
    <p:sldId id="446" r:id="rId13"/>
    <p:sldId id="444" r:id="rId14"/>
    <p:sldId id="447" r:id="rId15"/>
    <p:sldId id="448" r:id="rId16"/>
    <p:sldId id="449" r:id="rId17"/>
    <p:sldId id="445" r:id="rId18"/>
    <p:sldId id="413" r:id="rId19"/>
    <p:sldId id="450" r:id="rId20"/>
    <p:sldId id="451" r:id="rId21"/>
    <p:sldId id="453" r:id="rId22"/>
    <p:sldId id="452" r:id="rId23"/>
    <p:sldId id="454" r:id="rId24"/>
    <p:sldId id="432" r:id="rId25"/>
    <p:sldId id="455" r:id="rId26"/>
    <p:sldId id="433" r:id="rId27"/>
    <p:sldId id="423" r:id="rId28"/>
    <p:sldId id="456" r:id="rId29"/>
    <p:sldId id="457" r:id="rId30"/>
    <p:sldId id="458" r:id="rId31"/>
    <p:sldId id="459" r:id="rId32"/>
    <p:sldId id="460" r:id="rId33"/>
    <p:sldId id="461" r:id="rId34"/>
    <p:sldId id="462" r:id="rId35"/>
    <p:sldId id="463" r:id="rId36"/>
    <p:sldId id="464" r:id="rId37"/>
    <p:sldId id="465" r:id="rId38"/>
    <p:sldId id="477" r:id="rId39"/>
    <p:sldId id="478" r:id="rId40"/>
    <p:sldId id="468" r:id="rId41"/>
    <p:sldId id="469" r:id="rId42"/>
    <p:sldId id="470" r:id="rId43"/>
    <p:sldId id="471" r:id="rId44"/>
    <p:sldId id="479" r:id="rId45"/>
    <p:sldId id="472" r:id="rId46"/>
    <p:sldId id="473" r:id="rId47"/>
    <p:sldId id="474" r:id="rId48"/>
    <p:sldId id="483" r:id="rId49"/>
    <p:sldId id="475" r:id="rId50"/>
    <p:sldId id="480" r:id="rId51"/>
    <p:sldId id="482" r:id="rId52"/>
    <p:sldId id="476" r:id="rId53"/>
    <p:sldId id="438" r:id="rId54"/>
  </p:sldIdLst>
  <p:sldSz cx="9144000" cy="6858000" type="screen4x3"/>
  <p:notesSz cx="6858000" cy="97742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a:srgbClr val="FFFF00"/>
    <a:srgbClr val="3333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24" autoAdjust="0"/>
    <p:restoredTop sz="97639" autoAdjust="0"/>
  </p:normalViewPr>
  <p:slideViewPr>
    <p:cSldViewPr>
      <p:cViewPr>
        <p:scale>
          <a:sx n="100" d="100"/>
          <a:sy n="100" d="100"/>
        </p:scale>
        <p:origin x="-242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notesMaster" Target="notesMasters/notesMaster1.xml"/><Relationship Id="rId56" Type="http://schemas.openxmlformats.org/officeDocument/2006/relationships/handoutMaster" Target="handoutMasters/handoutMaster1.xml"/><Relationship Id="rId57" Type="http://schemas.openxmlformats.org/officeDocument/2006/relationships/printerSettings" Target="printerSettings/printerSettings1.bin"/><Relationship Id="rId58" Type="http://schemas.openxmlformats.org/officeDocument/2006/relationships/presProps" Target="presProps.xml"/><Relationship Id="rId59" Type="http://schemas.openxmlformats.org/officeDocument/2006/relationships/viewProps" Target="view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heme" Target="theme/theme1.xml"/><Relationship Id="rId6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60EB7-D679-4BF2-9046-0DED9D7739A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7E0CB3B2-96D6-4ECB-ABF6-740F2FC758AB}">
      <dgm:prSet phldrT="[Texte]" phldr="1"/>
      <dgm:spPr>
        <a:solidFill>
          <a:schemeClr val="accent2">
            <a:lumMod val="40000"/>
            <a:lumOff val="60000"/>
          </a:schemeClr>
        </a:solidFill>
      </dgm:spPr>
      <dgm:t>
        <a:bodyPr/>
        <a:lstStyle/>
        <a:p>
          <a:endParaRPr lang="fr-FR" dirty="0">
            <a:solidFill>
              <a:schemeClr val="accent1">
                <a:lumMod val="20000"/>
                <a:lumOff val="80000"/>
              </a:schemeClr>
            </a:solidFill>
          </a:endParaRPr>
        </a:p>
      </dgm:t>
    </dgm:pt>
    <dgm:pt modelId="{6E258682-5E2B-4B06-8ACB-A3341FC83D7B}" type="parTrans" cxnId="{3267375D-88A4-40E0-AF74-704E2D457BE9}">
      <dgm:prSet/>
      <dgm:spPr/>
      <dgm:t>
        <a:bodyPr/>
        <a:lstStyle/>
        <a:p>
          <a:endParaRPr lang="fr-FR"/>
        </a:p>
      </dgm:t>
    </dgm:pt>
    <dgm:pt modelId="{78871B38-3E0C-4D2C-9672-E5C0B1C79D6D}" type="sibTrans" cxnId="{3267375D-88A4-40E0-AF74-704E2D457BE9}">
      <dgm:prSet/>
      <dgm:spPr/>
      <dgm:t>
        <a:bodyPr/>
        <a:lstStyle/>
        <a:p>
          <a:endParaRPr lang="fr-FR"/>
        </a:p>
      </dgm:t>
    </dgm:pt>
    <dgm:pt modelId="{3F0F2858-4D46-46B0-AF33-D0003AC54855}">
      <dgm:prSet phldrT="[Texte]" custT="1"/>
      <dgm:spPr/>
      <dgm:t>
        <a:bodyPr/>
        <a:lstStyle/>
        <a:p>
          <a:pPr algn="just"/>
          <a:r>
            <a:rPr lang="fr-FR" sz="2800" dirty="0" smtClean="0">
              <a:latin typeface="Times New Roman" pitchFamily="18" charset="0"/>
              <a:cs typeface="Times New Roman" pitchFamily="18" charset="0"/>
            </a:rPr>
            <a:t>Une concertation régulière dans le cadre de la mise en place de l’examen périodique de sincérité</a:t>
          </a:r>
          <a:endParaRPr lang="fr-FR" sz="2800" dirty="0">
            <a:latin typeface="Times New Roman" pitchFamily="18" charset="0"/>
            <a:cs typeface="Times New Roman" pitchFamily="18" charset="0"/>
          </a:endParaRPr>
        </a:p>
      </dgm:t>
    </dgm:pt>
    <dgm:pt modelId="{C16180F3-1C4B-4C8A-A392-13A372DA056C}" type="parTrans" cxnId="{80C68DD5-583A-4054-80EA-09F3E4D8F612}">
      <dgm:prSet/>
      <dgm:spPr/>
      <dgm:t>
        <a:bodyPr/>
        <a:lstStyle/>
        <a:p>
          <a:endParaRPr lang="fr-FR"/>
        </a:p>
      </dgm:t>
    </dgm:pt>
    <dgm:pt modelId="{D37C2576-2244-4907-A22F-DA99C87EF0C1}" type="sibTrans" cxnId="{80C68DD5-583A-4054-80EA-09F3E4D8F612}">
      <dgm:prSet/>
      <dgm:spPr/>
      <dgm:t>
        <a:bodyPr/>
        <a:lstStyle/>
        <a:p>
          <a:endParaRPr lang="fr-FR"/>
        </a:p>
      </dgm:t>
    </dgm:pt>
    <dgm:pt modelId="{A2E61078-0B14-437B-9983-DD0AE50ED127}">
      <dgm:prSet phldrT="[Texte]" phldr="1"/>
      <dgm:spPr>
        <a:solidFill>
          <a:schemeClr val="accent4">
            <a:lumMod val="60000"/>
            <a:lumOff val="40000"/>
          </a:schemeClr>
        </a:solidFill>
      </dgm:spPr>
      <dgm:t>
        <a:bodyPr/>
        <a:lstStyle/>
        <a:p>
          <a:endParaRPr lang="fr-FR" dirty="0"/>
        </a:p>
      </dgm:t>
    </dgm:pt>
    <dgm:pt modelId="{D7C34314-6D3F-4ACF-A47D-BE9712217187}" type="parTrans" cxnId="{2015C7BE-6869-47E1-81ED-05434D2D4004}">
      <dgm:prSet/>
      <dgm:spPr/>
      <dgm:t>
        <a:bodyPr/>
        <a:lstStyle/>
        <a:p>
          <a:endParaRPr lang="fr-FR"/>
        </a:p>
      </dgm:t>
    </dgm:pt>
    <dgm:pt modelId="{179EB4B5-BF2B-48CA-A4FB-1F773845332A}" type="sibTrans" cxnId="{2015C7BE-6869-47E1-81ED-05434D2D4004}">
      <dgm:prSet/>
      <dgm:spPr/>
      <dgm:t>
        <a:bodyPr/>
        <a:lstStyle/>
        <a:p>
          <a:endParaRPr lang="fr-FR"/>
        </a:p>
      </dgm:t>
    </dgm:pt>
    <dgm:pt modelId="{7555B0DE-0759-4B1A-A71F-726B11903D5C}">
      <dgm:prSet phldrT="[Texte]" custT="1"/>
      <dgm:spPr/>
      <dgm:t>
        <a:bodyPr/>
        <a:lstStyle/>
        <a:p>
          <a:pPr algn="just"/>
          <a:r>
            <a:rPr lang="fr-FR" sz="2800" dirty="0" smtClean="0">
              <a:latin typeface="Times New Roman" pitchFamily="18" charset="0"/>
              <a:cs typeface="Times New Roman" pitchFamily="18" charset="0"/>
            </a:rPr>
            <a:t>De janvier à septembre 2017 : diffusion d’un grand nombre de B.O.I  relatifs à la réforme des OA et à l’examen périodique de sincérité</a:t>
          </a:r>
        </a:p>
      </dgm:t>
    </dgm:pt>
    <dgm:pt modelId="{045796AF-1AA3-4461-9171-EE0386CA9954}" type="parTrans" cxnId="{04F776E5-37DE-4C7A-8003-ED6618C217FF}">
      <dgm:prSet/>
      <dgm:spPr/>
      <dgm:t>
        <a:bodyPr/>
        <a:lstStyle/>
        <a:p>
          <a:endParaRPr lang="fr-FR"/>
        </a:p>
      </dgm:t>
    </dgm:pt>
    <dgm:pt modelId="{8F220166-B558-4510-8542-C56F84257CB6}" type="sibTrans" cxnId="{04F776E5-37DE-4C7A-8003-ED6618C217FF}">
      <dgm:prSet/>
      <dgm:spPr/>
      <dgm:t>
        <a:bodyPr/>
        <a:lstStyle/>
        <a:p>
          <a:endParaRPr lang="fr-FR"/>
        </a:p>
      </dgm:t>
    </dgm:pt>
    <dgm:pt modelId="{C9E568D8-D855-40BD-92E9-F7A765F3C878}">
      <dgm:prSet phldrT="[Texte]" phldr="1"/>
      <dgm:spPr>
        <a:solidFill>
          <a:schemeClr val="accent5">
            <a:lumMod val="75000"/>
          </a:schemeClr>
        </a:solidFill>
      </dgm:spPr>
      <dgm:t>
        <a:bodyPr/>
        <a:lstStyle/>
        <a:p>
          <a:endParaRPr lang="fr-FR" dirty="0"/>
        </a:p>
      </dgm:t>
    </dgm:pt>
    <dgm:pt modelId="{758B0513-3488-4611-98D8-CD24907AF1EA}" type="parTrans" cxnId="{78D6F5AF-6093-48CB-B331-F2849A07872D}">
      <dgm:prSet/>
      <dgm:spPr/>
      <dgm:t>
        <a:bodyPr/>
        <a:lstStyle/>
        <a:p>
          <a:endParaRPr lang="fr-FR"/>
        </a:p>
      </dgm:t>
    </dgm:pt>
    <dgm:pt modelId="{379CC061-82D4-474B-82E8-AA76F9542224}" type="sibTrans" cxnId="{78D6F5AF-6093-48CB-B331-F2849A07872D}">
      <dgm:prSet/>
      <dgm:spPr/>
      <dgm:t>
        <a:bodyPr/>
        <a:lstStyle/>
        <a:p>
          <a:endParaRPr lang="fr-FR"/>
        </a:p>
      </dgm:t>
    </dgm:pt>
    <dgm:pt modelId="{001D32D1-29C1-4F29-80AA-A63B76043B6B}">
      <dgm:prSet phldrT="[Texte]" custT="1"/>
      <dgm:spPr/>
      <dgm:t>
        <a:bodyPr/>
        <a:lstStyle/>
        <a:p>
          <a:pPr algn="just"/>
          <a:r>
            <a:rPr lang="fr-FR" sz="2800" b="1" dirty="0" smtClean="0">
              <a:latin typeface="Times New Roman" pitchFamily="18" charset="0"/>
              <a:cs typeface="Times New Roman" pitchFamily="18" charset="0"/>
            </a:rPr>
            <a:t>Décision du Conseil d’Etat du 21 juin 2017 </a:t>
          </a:r>
          <a:r>
            <a:rPr lang="fr-FR" sz="2800" dirty="0" smtClean="0">
              <a:latin typeface="Times New Roman" pitchFamily="18" charset="0"/>
              <a:cs typeface="Times New Roman" pitchFamily="18" charset="0"/>
            </a:rPr>
            <a:t>validant la réforme des OA  dans son ensemble</a:t>
          </a:r>
        </a:p>
      </dgm:t>
    </dgm:pt>
    <dgm:pt modelId="{FDB935DC-6BF5-488A-BED8-0CFDB68D2D5F}" type="parTrans" cxnId="{2E7642DF-5506-4BEC-9D70-AFCAC2612CD2}">
      <dgm:prSet/>
      <dgm:spPr/>
      <dgm:t>
        <a:bodyPr/>
        <a:lstStyle/>
        <a:p>
          <a:endParaRPr lang="fr-FR"/>
        </a:p>
      </dgm:t>
    </dgm:pt>
    <dgm:pt modelId="{2F59F929-AC30-4D47-831B-BAFDFC48F607}" type="sibTrans" cxnId="{2E7642DF-5506-4BEC-9D70-AFCAC2612CD2}">
      <dgm:prSet/>
      <dgm:spPr/>
      <dgm:t>
        <a:bodyPr/>
        <a:lstStyle/>
        <a:p>
          <a:endParaRPr lang="fr-FR"/>
        </a:p>
      </dgm:t>
    </dgm:pt>
    <dgm:pt modelId="{A8582376-6104-4BE8-9B3E-700DEE70573C}" type="pres">
      <dgm:prSet presAssocID="{4BC60EB7-D679-4BF2-9046-0DED9D7739AB}" presName="linearFlow" presStyleCnt="0">
        <dgm:presLayoutVars>
          <dgm:dir/>
          <dgm:animLvl val="lvl"/>
          <dgm:resizeHandles val="exact"/>
        </dgm:presLayoutVars>
      </dgm:prSet>
      <dgm:spPr/>
      <dgm:t>
        <a:bodyPr/>
        <a:lstStyle/>
        <a:p>
          <a:endParaRPr lang="fr-FR"/>
        </a:p>
      </dgm:t>
    </dgm:pt>
    <dgm:pt modelId="{A714AA7D-7B86-4937-82E5-36919FBEFEA2}" type="pres">
      <dgm:prSet presAssocID="{7E0CB3B2-96D6-4ECB-ABF6-740F2FC758AB}" presName="composite" presStyleCnt="0"/>
      <dgm:spPr/>
    </dgm:pt>
    <dgm:pt modelId="{788F1820-2AF3-448C-A258-934001947174}" type="pres">
      <dgm:prSet presAssocID="{7E0CB3B2-96D6-4ECB-ABF6-740F2FC758AB}" presName="parentText" presStyleLbl="alignNode1" presStyleIdx="0" presStyleCnt="3">
        <dgm:presLayoutVars>
          <dgm:chMax val="1"/>
          <dgm:bulletEnabled val="1"/>
        </dgm:presLayoutVars>
      </dgm:prSet>
      <dgm:spPr/>
      <dgm:t>
        <a:bodyPr/>
        <a:lstStyle/>
        <a:p>
          <a:endParaRPr lang="fr-FR"/>
        </a:p>
      </dgm:t>
    </dgm:pt>
    <dgm:pt modelId="{A49EC899-6D93-4C76-B806-8D3A8D3DCD69}" type="pres">
      <dgm:prSet presAssocID="{7E0CB3B2-96D6-4ECB-ABF6-740F2FC758AB}" presName="descendantText" presStyleLbl="alignAcc1" presStyleIdx="0" presStyleCnt="3">
        <dgm:presLayoutVars>
          <dgm:bulletEnabled val="1"/>
        </dgm:presLayoutVars>
      </dgm:prSet>
      <dgm:spPr/>
      <dgm:t>
        <a:bodyPr/>
        <a:lstStyle/>
        <a:p>
          <a:endParaRPr lang="fr-FR"/>
        </a:p>
      </dgm:t>
    </dgm:pt>
    <dgm:pt modelId="{BC4BD9B5-A313-43B8-965A-E27F1851C904}" type="pres">
      <dgm:prSet presAssocID="{78871B38-3E0C-4D2C-9672-E5C0B1C79D6D}" presName="sp" presStyleCnt="0"/>
      <dgm:spPr/>
    </dgm:pt>
    <dgm:pt modelId="{CB8C2B7D-3F9A-479C-951C-2A66A870D301}" type="pres">
      <dgm:prSet presAssocID="{A2E61078-0B14-437B-9983-DD0AE50ED127}" presName="composite" presStyleCnt="0"/>
      <dgm:spPr/>
    </dgm:pt>
    <dgm:pt modelId="{7C1F063D-B437-44F9-90CA-32CD87CB46C5}" type="pres">
      <dgm:prSet presAssocID="{A2E61078-0B14-437B-9983-DD0AE50ED127}" presName="parentText" presStyleLbl="alignNode1" presStyleIdx="1" presStyleCnt="3">
        <dgm:presLayoutVars>
          <dgm:chMax val="1"/>
          <dgm:bulletEnabled val="1"/>
        </dgm:presLayoutVars>
      </dgm:prSet>
      <dgm:spPr/>
      <dgm:t>
        <a:bodyPr/>
        <a:lstStyle/>
        <a:p>
          <a:endParaRPr lang="fr-FR"/>
        </a:p>
      </dgm:t>
    </dgm:pt>
    <dgm:pt modelId="{3EC3CD67-0953-43E8-B821-81A28F307873}" type="pres">
      <dgm:prSet presAssocID="{A2E61078-0B14-437B-9983-DD0AE50ED127}" presName="descendantText" presStyleLbl="alignAcc1" presStyleIdx="1" presStyleCnt="3">
        <dgm:presLayoutVars>
          <dgm:bulletEnabled val="1"/>
        </dgm:presLayoutVars>
      </dgm:prSet>
      <dgm:spPr/>
      <dgm:t>
        <a:bodyPr/>
        <a:lstStyle/>
        <a:p>
          <a:endParaRPr lang="fr-FR"/>
        </a:p>
      </dgm:t>
    </dgm:pt>
    <dgm:pt modelId="{67D7FCEF-83B5-4AD0-9BF5-2CF1A4DF4E94}" type="pres">
      <dgm:prSet presAssocID="{179EB4B5-BF2B-48CA-A4FB-1F773845332A}" presName="sp" presStyleCnt="0"/>
      <dgm:spPr/>
    </dgm:pt>
    <dgm:pt modelId="{E6228A71-7B3D-44A5-B74E-543071B82445}" type="pres">
      <dgm:prSet presAssocID="{C9E568D8-D855-40BD-92E9-F7A765F3C878}" presName="composite" presStyleCnt="0"/>
      <dgm:spPr/>
    </dgm:pt>
    <dgm:pt modelId="{41471442-298B-49FA-9601-A88FC8A974E2}" type="pres">
      <dgm:prSet presAssocID="{C9E568D8-D855-40BD-92E9-F7A765F3C878}" presName="parentText" presStyleLbl="alignNode1" presStyleIdx="2" presStyleCnt="3">
        <dgm:presLayoutVars>
          <dgm:chMax val="1"/>
          <dgm:bulletEnabled val="1"/>
        </dgm:presLayoutVars>
      </dgm:prSet>
      <dgm:spPr/>
      <dgm:t>
        <a:bodyPr/>
        <a:lstStyle/>
        <a:p>
          <a:endParaRPr lang="fr-FR"/>
        </a:p>
      </dgm:t>
    </dgm:pt>
    <dgm:pt modelId="{225DB393-8976-4489-8135-068ED9AA8B0E}" type="pres">
      <dgm:prSet presAssocID="{C9E568D8-D855-40BD-92E9-F7A765F3C878}" presName="descendantText" presStyleLbl="alignAcc1" presStyleIdx="2" presStyleCnt="3">
        <dgm:presLayoutVars>
          <dgm:bulletEnabled val="1"/>
        </dgm:presLayoutVars>
      </dgm:prSet>
      <dgm:spPr/>
      <dgm:t>
        <a:bodyPr/>
        <a:lstStyle/>
        <a:p>
          <a:endParaRPr lang="fr-FR"/>
        </a:p>
      </dgm:t>
    </dgm:pt>
  </dgm:ptLst>
  <dgm:cxnLst>
    <dgm:cxn modelId="{80C68DD5-583A-4054-80EA-09F3E4D8F612}" srcId="{7E0CB3B2-96D6-4ECB-ABF6-740F2FC758AB}" destId="{3F0F2858-4D46-46B0-AF33-D0003AC54855}" srcOrd="0" destOrd="0" parTransId="{C16180F3-1C4B-4C8A-A392-13A372DA056C}" sibTransId="{D37C2576-2244-4907-A22F-DA99C87EF0C1}"/>
    <dgm:cxn modelId="{04F776E5-37DE-4C7A-8003-ED6618C217FF}" srcId="{A2E61078-0B14-437B-9983-DD0AE50ED127}" destId="{7555B0DE-0759-4B1A-A71F-726B11903D5C}" srcOrd="0" destOrd="0" parTransId="{045796AF-1AA3-4461-9171-EE0386CA9954}" sibTransId="{8F220166-B558-4510-8542-C56F84257CB6}"/>
    <dgm:cxn modelId="{E95187B4-4048-4247-8866-E3F34168BD27}" type="presOf" srcId="{A2E61078-0B14-437B-9983-DD0AE50ED127}" destId="{7C1F063D-B437-44F9-90CA-32CD87CB46C5}" srcOrd="0" destOrd="0" presId="urn:microsoft.com/office/officeart/2005/8/layout/chevron2"/>
    <dgm:cxn modelId="{2015C7BE-6869-47E1-81ED-05434D2D4004}" srcId="{4BC60EB7-D679-4BF2-9046-0DED9D7739AB}" destId="{A2E61078-0B14-437B-9983-DD0AE50ED127}" srcOrd="1" destOrd="0" parTransId="{D7C34314-6D3F-4ACF-A47D-BE9712217187}" sibTransId="{179EB4B5-BF2B-48CA-A4FB-1F773845332A}"/>
    <dgm:cxn modelId="{1B92E05A-2067-448F-A9D7-8D122A1F07E6}" type="presOf" srcId="{7555B0DE-0759-4B1A-A71F-726B11903D5C}" destId="{3EC3CD67-0953-43E8-B821-81A28F307873}" srcOrd="0" destOrd="0" presId="urn:microsoft.com/office/officeart/2005/8/layout/chevron2"/>
    <dgm:cxn modelId="{78D6F5AF-6093-48CB-B331-F2849A07872D}" srcId="{4BC60EB7-D679-4BF2-9046-0DED9D7739AB}" destId="{C9E568D8-D855-40BD-92E9-F7A765F3C878}" srcOrd="2" destOrd="0" parTransId="{758B0513-3488-4611-98D8-CD24907AF1EA}" sibTransId="{379CC061-82D4-474B-82E8-AA76F9542224}"/>
    <dgm:cxn modelId="{2E7642DF-5506-4BEC-9D70-AFCAC2612CD2}" srcId="{C9E568D8-D855-40BD-92E9-F7A765F3C878}" destId="{001D32D1-29C1-4F29-80AA-A63B76043B6B}" srcOrd="0" destOrd="0" parTransId="{FDB935DC-6BF5-488A-BED8-0CFDB68D2D5F}" sibTransId="{2F59F929-AC30-4D47-831B-BAFDFC48F607}"/>
    <dgm:cxn modelId="{FB7D727E-F199-476E-A948-6F990C49EB40}" type="presOf" srcId="{7E0CB3B2-96D6-4ECB-ABF6-740F2FC758AB}" destId="{788F1820-2AF3-448C-A258-934001947174}" srcOrd="0" destOrd="0" presId="urn:microsoft.com/office/officeart/2005/8/layout/chevron2"/>
    <dgm:cxn modelId="{166E5FA7-5FAD-4618-9134-586393A8C2BC}" type="presOf" srcId="{4BC60EB7-D679-4BF2-9046-0DED9D7739AB}" destId="{A8582376-6104-4BE8-9B3E-700DEE70573C}" srcOrd="0" destOrd="0" presId="urn:microsoft.com/office/officeart/2005/8/layout/chevron2"/>
    <dgm:cxn modelId="{6A683C3E-3886-4DF2-9BE6-1CC38632ABF7}" type="presOf" srcId="{C9E568D8-D855-40BD-92E9-F7A765F3C878}" destId="{41471442-298B-49FA-9601-A88FC8A974E2}" srcOrd="0" destOrd="0" presId="urn:microsoft.com/office/officeart/2005/8/layout/chevron2"/>
    <dgm:cxn modelId="{E272A3A4-A67E-4E64-82F3-3B356AE7C46B}" type="presOf" srcId="{3F0F2858-4D46-46B0-AF33-D0003AC54855}" destId="{A49EC899-6D93-4C76-B806-8D3A8D3DCD69}" srcOrd="0" destOrd="0" presId="urn:microsoft.com/office/officeart/2005/8/layout/chevron2"/>
    <dgm:cxn modelId="{8BFD713E-8138-4FC1-8BC5-7629B2ADE9D4}" type="presOf" srcId="{001D32D1-29C1-4F29-80AA-A63B76043B6B}" destId="{225DB393-8976-4489-8135-068ED9AA8B0E}" srcOrd="0" destOrd="0" presId="urn:microsoft.com/office/officeart/2005/8/layout/chevron2"/>
    <dgm:cxn modelId="{3267375D-88A4-40E0-AF74-704E2D457BE9}" srcId="{4BC60EB7-D679-4BF2-9046-0DED9D7739AB}" destId="{7E0CB3B2-96D6-4ECB-ABF6-740F2FC758AB}" srcOrd="0" destOrd="0" parTransId="{6E258682-5E2B-4B06-8ACB-A3341FC83D7B}" sibTransId="{78871B38-3E0C-4D2C-9672-E5C0B1C79D6D}"/>
    <dgm:cxn modelId="{52410D37-F71C-4059-8D94-1AD50C53F0BE}" type="presParOf" srcId="{A8582376-6104-4BE8-9B3E-700DEE70573C}" destId="{A714AA7D-7B86-4937-82E5-36919FBEFEA2}" srcOrd="0" destOrd="0" presId="urn:microsoft.com/office/officeart/2005/8/layout/chevron2"/>
    <dgm:cxn modelId="{A9EEC092-2719-422E-AE6C-C045C6463B35}" type="presParOf" srcId="{A714AA7D-7B86-4937-82E5-36919FBEFEA2}" destId="{788F1820-2AF3-448C-A258-934001947174}" srcOrd="0" destOrd="0" presId="urn:microsoft.com/office/officeart/2005/8/layout/chevron2"/>
    <dgm:cxn modelId="{94A53EDE-30FF-4E26-B87A-954300D0850B}" type="presParOf" srcId="{A714AA7D-7B86-4937-82E5-36919FBEFEA2}" destId="{A49EC899-6D93-4C76-B806-8D3A8D3DCD69}" srcOrd="1" destOrd="0" presId="urn:microsoft.com/office/officeart/2005/8/layout/chevron2"/>
    <dgm:cxn modelId="{9AF1A320-4230-45D8-AD48-181D6270ABC2}" type="presParOf" srcId="{A8582376-6104-4BE8-9B3E-700DEE70573C}" destId="{BC4BD9B5-A313-43B8-965A-E27F1851C904}" srcOrd="1" destOrd="0" presId="urn:microsoft.com/office/officeart/2005/8/layout/chevron2"/>
    <dgm:cxn modelId="{35875D6B-577C-4599-B048-5625CC7587FF}" type="presParOf" srcId="{A8582376-6104-4BE8-9B3E-700DEE70573C}" destId="{CB8C2B7D-3F9A-479C-951C-2A66A870D301}" srcOrd="2" destOrd="0" presId="urn:microsoft.com/office/officeart/2005/8/layout/chevron2"/>
    <dgm:cxn modelId="{F72C0A00-74CE-44C6-97E0-95502A60DD65}" type="presParOf" srcId="{CB8C2B7D-3F9A-479C-951C-2A66A870D301}" destId="{7C1F063D-B437-44F9-90CA-32CD87CB46C5}" srcOrd="0" destOrd="0" presId="urn:microsoft.com/office/officeart/2005/8/layout/chevron2"/>
    <dgm:cxn modelId="{EB95355E-D934-4ED3-8898-EF3A860CDC1E}" type="presParOf" srcId="{CB8C2B7D-3F9A-479C-951C-2A66A870D301}" destId="{3EC3CD67-0953-43E8-B821-81A28F307873}" srcOrd="1" destOrd="0" presId="urn:microsoft.com/office/officeart/2005/8/layout/chevron2"/>
    <dgm:cxn modelId="{7B4004A8-4A99-4D5A-A76A-53758F905F77}" type="presParOf" srcId="{A8582376-6104-4BE8-9B3E-700DEE70573C}" destId="{67D7FCEF-83B5-4AD0-9BF5-2CF1A4DF4E94}" srcOrd="3" destOrd="0" presId="urn:microsoft.com/office/officeart/2005/8/layout/chevron2"/>
    <dgm:cxn modelId="{C4A976E1-01EA-462D-A714-FD1321093C0C}" type="presParOf" srcId="{A8582376-6104-4BE8-9B3E-700DEE70573C}" destId="{E6228A71-7B3D-44A5-B74E-543071B82445}" srcOrd="4" destOrd="0" presId="urn:microsoft.com/office/officeart/2005/8/layout/chevron2"/>
    <dgm:cxn modelId="{73C89BB4-3F37-4877-8C58-EF11A304580D}" type="presParOf" srcId="{E6228A71-7B3D-44A5-B74E-543071B82445}" destId="{41471442-298B-49FA-9601-A88FC8A974E2}" srcOrd="0" destOrd="0" presId="urn:microsoft.com/office/officeart/2005/8/layout/chevron2"/>
    <dgm:cxn modelId="{DF5125FC-9B9C-4616-8376-D83FBB8A26A0}" type="presParOf" srcId="{E6228A71-7B3D-44A5-B74E-543071B82445}" destId="{225DB393-8976-4489-8135-068ED9AA8B0E}"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A3C3F8-21C0-F247-9CE2-3C5799D6AAE2}"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fr-FR"/>
        </a:p>
      </dgm:t>
    </dgm:pt>
    <dgm:pt modelId="{4F67A684-2EBF-7749-A379-3811AB26D365}">
      <dgm:prSet custT="1"/>
      <dgm:spPr/>
      <dgm:t>
        <a:bodyPr/>
        <a:lstStyle/>
        <a:p>
          <a:pPr algn="ctr" rtl="0"/>
          <a:r>
            <a:rPr lang="fr-FR" sz="3200" b="1" dirty="0" smtClean="0">
              <a:solidFill>
                <a:schemeClr val="tx1"/>
              </a:solidFill>
              <a:latin typeface="Times New Roman"/>
              <a:cs typeface="Times New Roman"/>
            </a:rPr>
            <a:t>LES NOUVEAUX ENJEUX</a:t>
          </a:r>
          <a:endParaRPr lang="fr-FR" sz="3200" b="1" dirty="0">
            <a:solidFill>
              <a:schemeClr val="tx1"/>
            </a:solidFill>
            <a:latin typeface="Times New Roman"/>
            <a:cs typeface="Times New Roman"/>
          </a:endParaRPr>
        </a:p>
      </dgm:t>
    </dgm:pt>
    <dgm:pt modelId="{C051EC55-3D99-334B-85BC-2029C832D4C6}" type="parTrans" cxnId="{F8045CFF-14F0-FE4A-BB1D-EBF04388888A}">
      <dgm:prSet/>
      <dgm:spPr/>
      <dgm:t>
        <a:bodyPr/>
        <a:lstStyle/>
        <a:p>
          <a:endParaRPr lang="fr-FR"/>
        </a:p>
      </dgm:t>
    </dgm:pt>
    <dgm:pt modelId="{B541DF73-33FA-0742-A06F-D2A6EDB5765A}" type="sibTrans" cxnId="{F8045CFF-14F0-FE4A-BB1D-EBF04388888A}">
      <dgm:prSet/>
      <dgm:spPr/>
      <dgm:t>
        <a:bodyPr/>
        <a:lstStyle/>
        <a:p>
          <a:endParaRPr lang="fr-FR"/>
        </a:p>
      </dgm:t>
    </dgm:pt>
    <dgm:pt modelId="{959902ED-ED60-3C46-839A-75CC00113B1C}">
      <dgm:prSet custT="1">
        <dgm:style>
          <a:lnRef idx="3">
            <a:schemeClr val="lt1"/>
          </a:lnRef>
          <a:fillRef idx="1">
            <a:schemeClr val="accent5"/>
          </a:fillRef>
          <a:effectRef idx="1">
            <a:schemeClr val="accent5"/>
          </a:effectRef>
          <a:fontRef idx="minor">
            <a:schemeClr val="lt1"/>
          </a:fontRef>
        </dgm:style>
      </dgm:prSet>
      <dgm:spPr/>
      <dgm:t>
        <a:bodyPr/>
        <a:lstStyle/>
        <a:p>
          <a:pPr rtl="0"/>
          <a:r>
            <a:rPr lang="fr-FR" sz="3200" b="1" dirty="0" smtClean="0">
              <a:solidFill>
                <a:srgbClr val="000000"/>
              </a:solidFill>
              <a:latin typeface="Times New Roman"/>
              <a:cs typeface="Times New Roman"/>
            </a:rPr>
            <a:t>Relèvement des seuils du nombre d’adhérents et transformation des Centres et Associations en OMGA</a:t>
          </a:r>
          <a:endParaRPr lang="fr-FR" sz="3200" dirty="0">
            <a:solidFill>
              <a:srgbClr val="000000"/>
            </a:solidFill>
            <a:latin typeface="Times New Roman"/>
            <a:cs typeface="Times New Roman"/>
          </a:endParaRPr>
        </a:p>
      </dgm:t>
    </dgm:pt>
    <dgm:pt modelId="{3332ED8C-7E4D-2F49-9FA0-1664BF9AC038}" type="parTrans" cxnId="{485473B1-5F8D-DD4B-B555-10DA045E296A}">
      <dgm:prSet/>
      <dgm:spPr/>
      <dgm:t>
        <a:bodyPr/>
        <a:lstStyle/>
        <a:p>
          <a:endParaRPr lang="fr-FR"/>
        </a:p>
      </dgm:t>
    </dgm:pt>
    <dgm:pt modelId="{3113BB0B-262A-7746-9726-9B6DC1A53A33}" type="sibTrans" cxnId="{485473B1-5F8D-DD4B-B555-10DA045E296A}">
      <dgm:prSet/>
      <dgm:spPr/>
      <dgm:t>
        <a:bodyPr/>
        <a:lstStyle/>
        <a:p>
          <a:endParaRPr lang="fr-FR"/>
        </a:p>
      </dgm:t>
    </dgm:pt>
    <dgm:pt modelId="{0125DC64-1190-FD47-B504-D2AC4E950F43}">
      <dgm:prSet custT="1">
        <dgm:style>
          <a:lnRef idx="3">
            <a:schemeClr val="lt1"/>
          </a:lnRef>
          <a:fillRef idx="1">
            <a:schemeClr val="accent6"/>
          </a:fillRef>
          <a:effectRef idx="1">
            <a:schemeClr val="accent6"/>
          </a:effectRef>
          <a:fontRef idx="minor">
            <a:schemeClr val="lt1"/>
          </a:fontRef>
        </dgm:style>
      </dgm:prSet>
      <dgm:spPr/>
      <dgm:t>
        <a:bodyPr/>
        <a:lstStyle/>
        <a:p>
          <a:pPr rtl="0"/>
          <a:r>
            <a:rPr lang="fr-FR" sz="3200" b="1" dirty="0" smtClean="0">
              <a:solidFill>
                <a:srgbClr val="000000"/>
              </a:solidFill>
              <a:latin typeface="Times New Roman"/>
              <a:cs typeface="Times New Roman"/>
            </a:rPr>
            <a:t>35 % des adhérents de l’UNASA en dessous du seuil</a:t>
          </a:r>
          <a:endParaRPr lang="fr-FR" sz="3200" dirty="0">
            <a:solidFill>
              <a:srgbClr val="000000"/>
            </a:solidFill>
            <a:latin typeface="Times New Roman"/>
            <a:cs typeface="Times New Roman"/>
          </a:endParaRPr>
        </a:p>
      </dgm:t>
    </dgm:pt>
    <dgm:pt modelId="{5C91C269-6A44-CE4A-8822-0C79E288DA1E}" type="parTrans" cxnId="{94A8FFA1-532D-4B47-AD13-1A5DAE049631}">
      <dgm:prSet/>
      <dgm:spPr/>
      <dgm:t>
        <a:bodyPr/>
        <a:lstStyle/>
        <a:p>
          <a:endParaRPr lang="fr-FR"/>
        </a:p>
      </dgm:t>
    </dgm:pt>
    <dgm:pt modelId="{1F42592D-724A-6B4B-ADA4-7E4DFA5529F3}" type="sibTrans" cxnId="{94A8FFA1-532D-4B47-AD13-1A5DAE049631}">
      <dgm:prSet/>
      <dgm:spPr/>
      <dgm:t>
        <a:bodyPr/>
        <a:lstStyle/>
        <a:p>
          <a:endParaRPr lang="fr-FR"/>
        </a:p>
      </dgm:t>
    </dgm:pt>
    <dgm:pt modelId="{9BAEE8EC-B5DE-2F44-AC13-718461C3C31F}">
      <dgm:prSet custT="1">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fr-FR" sz="3200" b="1" dirty="0" smtClean="0">
              <a:solidFill>
                <a:srgbClr val="000000"/>
              </a:solidFill>
              <a:latin typeface="Times New Roman"/>
              <a:cs typeface="Times New Roman"/>
            </a:rPr>
            <a:t>Plus de 30 associations ont demandé un modèle de statuts OMGA</a:t>
          </a:r>
          <a:endParaRPr lang="fr-FR" sz="3200" dirty="0">
            <a:solidFill>
              <a:srgbClr val="000000"/>
            </a:solidFill>
            <a:latin typeface="Times New Roman"/>
            <a:cs typeface="Times New Roman"/>
          </a:endParaRPr>
        </a:p>
      </dgm:t>
    </dgm:pt>
    <dgm:pt modelId="{6B9AE4C7-9FD2-134E-B835-34B44800B6EB}" type="parTrans" cxnId="{654D62DB-08CC-324C-BFFF-872714E25FE3}">
      <dgm:prSet/>
      <dgm:spPr/>
      <dgm:t>
        <a:bodyPr/>
        <a:lstStyle/>
        <a:p>
          <a:endParaRPr lang="fr-FR"/>
        </a:p>
      </dgm:t>
    </dgm:pt>
    <dgm:pt modelId="{10EED09D-EADD-0B4B-9308-35AEED091934}" type="sibTrans" cxnId="{654D62DB-08CC-324C-BFFF-872714E25FE3}">
      <dgm:prSet/>
      <dgm:spPr/>
      <dgm:t>
        <a:bodyPr/>
        <a:lstStyle/>
        <a:p>
          <a:endParaRPr lang="fr-FR"/>
        </a:p>
      </dgm:t>
    </dgm:pt>
    <dgm:pt modelId="{83DF1E6F-C84E-D845-898C-F00AF702D1C1}" type="pres">
      <dgm:prSet presAssocID="{A7A3C3F8-21C0-F247-9CE2-3C5799D6AAE2}" presName="linear" presStyleCnt="0">
        <dgm:presLayoutVars>
          <dgm:animLvl val="lvl"/>
          <dgm:resizeHandles val="exact"/>
        </dgm:presLayoutVars>
      </dgm:prSet>
      <dgm:spPr/>
      <dgm:t>
        <a:bodyPr/>
        <a:lstStyle/>
        <a:p>
          <a:endParaRPr lang="fr-FR"/>
        </a:p>
      </dgm:t>
    </dgm:pt>
    <dgm:pt modelId="{2494A4A2-99A2-1348-A981-650929146847}" type="pres">
      <dgm:prSet presAssocID="{4F67A684-2EBF-7749-A379-3811AB26D365}" presName="parentText" presStyleLbl="node1" presStyleIdx="0" presStyleCnt="4" custScaleY="57433">
        <dgm:presLayoutVars>
          <dgm:chMax val="0"/>
          <dgm:bulletEnabled val="1"/>
        </dgm:presLayoutVars>
      </dgm:prSet>
      <dgm:spPr/>
      <dgm:t>
        <a:bodyPr/>
        <a:lstStyle/>
        <a:p>
          <a:endParaRPr lang="fr-FR"/>
        </a:p>
      </dgm:t>
    </dgm:pt>
    <dgm:pt modelId="{0D637820-5216-1D4E-A64A-899469C65D44}" type="pres">
      <dgm:prSet presAssocID="{B541DF73-33FA-0742-A06F-D2A6EDB5765A}" presName="spacer" presStyleCnt="0"/>
      <dgm:spPr/>
    </dgm:pt>
    <dgm:pt modelId="{B4971749-AB4F-8248-824A-8A1D75D7330E}" type="pres">
      <dgm:prSet presAssocID="{959902ED-ED60-3C46-839A-75CC00113B1C}" presName="parentText" presStyleLbl="node1" presStyleIdx="1" presStyleCnt="4">
        <dgm:presLayoutVars>
          <dgm:chMax val="0"/>
          <dgm:bulletEnabled val="1"/>
        </dgm:presLayoutVars>
      </dgm:prSet>
      <dgm:spPr/>
      <dgm:t>
        <a:bodyPr/>
        <a:lstStyle/>
        <a:p>
          <a:endParaRPr lang="fr-FR"/>
        </a:p>
      </dgm:t>
    </dgm:pt>
    <dgm:pt modelId="{0CE6C992-868E-1544-A615-401E40D40515}" type="pres">
      <dgm:prSet presAssocID="{3113BB0B-262A-7746-9726-9B6DC1A53A33}" presName="spacer" presStyleCnt="0"/>
      <dgm:spPr/>
    </dgm:pt>
    <dgm:pt modelId="{5BA8A769-BCC4-EE47-9F00-6181D0C9C3DF}" type="pres">
      <dgm:prSet presAssocID="{0125DC64-1190-FD47-B504-D2AC4E950F43}" presName="parentText" presStyleLbl="node1" presStyleIdx="2" presStyleCnt="4">
        <dgm:presLayoutVars>
          <dgm:chMax val="0"/>
          <dgm:bulletEnabled val="1"/>
        </dgm:presLayoutVars>
      </dgm:prSet>
      <dgm:spPr/>
      <dgm:t>
        <a:bodyPr/>
        <a:lstStyle/>
        <a:p>
          <a:endParaRPr lang="fr-FR"/>
        </a:p>
      </dgm:t>
    </dgm:pt>
    <dgm:pt modelId="{B168FC7A-3FA3-5B46-BFF1-C404922161D5}" type="pres">
      <dgm:prSet presAssocID="{1F42592D-724A-6B4B-ADA4-7E4DFA5529F3}" presName="spacer" presStyleCnt="0"/>
      <dgm:spPr/>
    </dgm:pt>
    <dgm:pt modelId="{7A723951-1017-5140-9BEC-F3833FAC3F20}" type="pres">
      <dgm:prSet presAssocID="{9BAEE8EC-B5DE-2F44-AC13-718461C3C31F}" presName="parentText" presStyleLbl="node1" presStyleIdx="3" presStyleCnt="4">
        <dgm:presLayoutVars>
          <dgm:chMax val="0"/>
          <dgm:bulletEnabled val="1"/>
        </dgm:presLayoutVars>
      </dgm:prSet>
      <dgm:spPr/>
      <dgm:t>
        <a:bodyPr/>
        <a:lstStyle/>
        <a:p>
          <a:endParaRPr lang="fr-FR"/>
        </a:p>
      </dgm:t>
    </dgm:pt>
  </dgm:ptLst>
  <dgm:cxnLst>
    <dgm:cxn modelId="{9A998849-A3DA-4F45-A127-979DA91C690E}" type="presOf" srcId="{0125DC64-1190-FD47-B504-D2AC4E950F43}" destId="{5BA8A769-BCC4-EE47-9F00-6181D0C9C3DF}" srcOrd="0" destOrd="0" presId="urn:microsoft.com/office/officeart/2005/8/layout/vList2"/>
    <dgm:cxn modelId="{61B9166C-45F9-7043-B025-46C88CE9EAF4}" type="presOf" srcId="{959902ED-ED60-3C46-839A-75CC00113B1C}" destId="{B4971749-AB4F-8248-824A-8A1D75D7330E}" srcOrd="0" destOrd="0" presId="urn:microsoft.com/office/officeart/2005/8/layout/vList2"/>
    <dgm:cxn modelId="{3D1DB4B7-466D-C54A-8ADC-53650A081B48}" type="presOf" srcId="{4F67A684-2EBF-7749-A379-3811AB26D365}" destId="{2494A4A2-99A2-1348-A981-650929146847}" srcOrd="0" destOrd="0" presId="urn:microsoft.com/office/officeart/2005/8/layout/vList2"/>
    <dgm:cxn modelId="{485473B1-5F8D-DD4B-B555-10DA045E296A}" srcId="{A7A3C3F8-21C0-F247-9CE2-3C5799D6AAE2}" destId="{959902ED-ED60-3C46-839A-75CC00113B1C}" srcOrd="1" destOrd="0" parTransId="{3332ED8C-7E4D-2F49-9FA0-1664BF9AC038}" sibTransId="{3113BB0B-262A-7746-9726-9B6DC1A53A33}"/>
    <dgm:cxn modelId="{F8045CFF-14F0-FE4A-BB1D-EBF04388888A}" srcId="{A7A3C3F8-21C0-F247-9CE2-3C5799D6AAE2}" destId="{4F67A684-2EBF-7749-A379-3811AB26D365}" srcOrd="0" destOrd="0" parTransId="{C051EC55-3D99-334B-85BC-2029C832D4C6}" sibTransId="{B541DF73-33FA-0742-A06F-D2A6EDB5765A}"/>
    <dgm:cxn modelId="{050552C6-06E8-BC40-8793-55E50A86DACC}" type="presOf" srcId="{A7A3C3F8-21C0-F247-9CE2-3C5799D6AAE2}" destId="{83DF1E6F-C84E-D845-898C-F00AF702D1C1}" srcOrd="0" destOrd="0" presId="urn:microsoft.com/office/officeart/2005/8/layout/vList2"/>
    <dgm:cxn modelId="{A213D10C-165D-324B-AA8B-6798C2AC3674}" type="presOf" srcId="{9BAEE8EC-B5DE-2F44-AC13-718461C3C31F}" destId="{7A723951-1017-5140-9BEC-F3833FAC3F20}" srcOrd="0" destOrd="0" presId="urn:microsoft.com/office/officeart/2005/8/layout/vList2"/>
    <dgm:cxn modelId="{94A8FFA1-532D-4B47-AD13-1A5DAE049631}" srcId="{A7A3C3F8-21C0-F247-9CE2-3C5799D6AAE2}" destId="{0125DC64-1190-FD47-B504-D2AC4E950F43}" srcOrd="2" destOrd="0" parTransId="{5C91C269-6A44-CE4A-8822-0C79E288DA1E}" sibTransId="{1F42592D-724A-6B4B-ADA4-7E4DFA5529F3}"/>
    <dgm:cxn modelId="{654D62DB-08CC-324C-BFFF-872714E25FE3}" srcId="{A7A3C3F8-21C0-F247-9CE2-3C5799D6AAE2}" destId="{9BAEE8EC-B5DE-2F44-AC13-718461C3C31F}" srcOrd="3" destOrd="0" parTransId="{6B9AE4C7-9FD2-134E-B835-34B44800B6EB}" sibTransId="{10EED09D-EADD-0B4B-9308-35AEED091934}"/>
    <dgm:cxn modelId="{40113D39-376B-1C4B-9E5F-0D342A8FD84E}" type="presParOf" srcId="{83DF1E6F-C84E-D845-898C-F00AF702D1C1}" destId="{2494A4A2-99A2-1348-A981-650929146847}" srcOrd="0" destOrd="0" presId="urn:microsoft.com/office/officeart/2005/8/layout/vList2"/>
    <dgm:cxn modelId="{9178A356-7C44-A743-A8A2-B2FF2D466325}" type="presParOf" srcId="{83DF1E6F-C84E-D845-898C-F00AF702D1C1}" destId="{0D637820-5216-1D4E-A64A-899469C65D44}" srcOrd="1" destOrd="0" presId="urn:microsoft.com/office/officeart/2005/8/layout/vList2"/>
    <dgm:cxn modelId="{60C367E2-CD30-F14B-9DAE-E5756E704FB8}" type="presParOf" srcId="{83DF1E6F-C84E-D845-898C-F00AF702D1C1}" destId="{B4971749-AB4F-8248-824A-8A1D75D7330E}" srcOrd="2" destOrd="0" presId="urn:microsoft.com/office/officeart/2005/8/layout/vList2"/>
    <dgm:cxn modelId="{17FAD727-4059-D948-88EC-2CFDAE07271F}" type="presParOf" srcId="{83DF1E6F-C84E-D845-898C-F00AF702D1C1}" destId="{0CE6C992-868E-1544-A615-401E40D40515}" srcOrd="3" destOrd="0" presId="urn:microsoft.com/office/officeart/2005/8/layout/vList2"/>
    <dgm:cxn modelId="{75575F85-C32D-854C-B0A4-23C7CF38BD11}" type="presParOf" srcId="{83DF1E6F-C84E-D845-898C-F00AF702D1C1}" destId="{5BA8A769-BCC4-EE47-9F00-6181D0C9C3DF}" srcOrd="4" destOrd="0" presId="urn:microsoft.com/office/officeart/2005/8/layout/vList2"/>
    <dgm:cxn modelId="{454F7B5F-2835-AF4F-B155-78ACDDA26BBB}" type="presParOf" srcId="{83DF1E6F-C84E-D845-898C-F00AF702D1C1}" destId="{B168FC7A-3FA3-5B46-BFF1-C404922161D5}" srcOrd="5" destOrd="0" presId="urn:microsoft.com/office/officeart/2005/8/layout/vList2"/>
    <dgm:cxn modelId="{0751BF12-E8E8-7A44-9549-5D41F3374E57}" type="presParOf" srcId="{83DF1E6F-C84E-D845-898C-F00AF702D1C1}" destId="{7A723951-1017-5140-9BEC-F3833FAC3F20}"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A3C3F8-21C0-F247-9CE2-3C5799D6AAE2}"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fr-FR"/>
        </a:p>
      </dgm:t>
    </dgm:pt>
    <dgm:pt modelId="{4F67A684-2EBF-7749-A379-3811AB26D365}">
      <dgm:prSet custT="1"/>
      <dgm:spPr/>
      <dgm:t>
        <a:bodyPr/>
        <a:lstStyle/>
        <a:p>
          <a:pPr algn="ctr" rtl="0"/>
          <a:r>
            <a:rPr lang="fr-FR" sz="3200" b="1" dirty="0" smtClean="0">
              <a:solidFill>
                <a:schemeClr val="tx1"/>
              </a:solidFill>
              <a:latin typeface="Times New Roman"/>
              <a:cs typeface="Times New Roman"/>
            </a:rPr>
            <a:t>LES NOUVEAUX ENJEUX</a:t>
          </a:r>
          <a:endParaRPr lang="fr-FR" sz="3200" b="1" dirty="0">
            <a:solidFill>
              <a:schemeClr val="tx1"/>
            </a:solidFill>
            <a:latin typeface="Times New Roman"/>
            <a:cs typeface="Times New Roman"/>
          </a:endParaRPr>
        </a:p>
      </dgm:t>
    </dgm:pt>
    <dgm:pt modelId="{C051EC55-3D99-334B-85BC-2029C832D4C6}" type="parTrans" cxnId="{F8045CFF-14F0-FE4A-BB1D-EBF04388888A}">
      <dgm:prSet/>
      <dgm:spPr/>
      <dgm:t>
        <a:bodyPr/>
        <a:lstStyle/>
        <a:p>
          <a:endParaRPr lang="fr-FR"/>
        </a:p>
      </dgm:t>
    </dgm:pt>
    <dgm:pt modelId="{B541DF73-33FA-0742-A06F-D2A6EDB5765A}" type="sibTrans" cxnId="{F8045CFF-14F0-FE4A-BB1D-EBF04388888A}">
      <dgm:prSet/>
      <dgm:spPr/>
      <dgm:t>
        <a:bodyPr/>
        <a:lstStyle/>
        <a:p>
          <a:endParaRPr lang="fr-FR"/>
        </a:p>
      </dgm:t>
    </dgm:pt>
    <dgm:pt modelId="{959902ED-ED60-3C46-839A-75CC00113B1C}">
      <dgm:prSet custT="1">
        <dgm:style>
          <a:lnRef idx="3">
            <a:schemeClr val="lt1"/>
          </a:lnRef>
          <a:fillRef idx="1">
            <a:schemeClr val="accent5"/>
          </a:fillRef>
          <a:effectRef idx="1">
            <a:schemeClr val="accent5"/>
          </a:effectRef>
          <a:fontRef idx="minor">
            <a:schemeClr val="lt1"/>
          </a:fontRef>
        </dgm:style>
      </dgm:prSet>
      <dgm:spPr/>
      <dgm:t>
        <a:bodyPr/>
        <a:lstStyle/>
        <a:p>
          <a:pPr rtl="0"/>
          <a:r>
            <a:rPr lang="fr-FR" sz="3200" b="1" dirty="0" smtClean="0">
              <a:solidFill>
                <a:srgbClr val="000000"/>
              </a:solidFill>
              <a:latin typeface="Times New Roman"/>
              <a:cs typeface="Times New Roman"/>
            </a:rPr>
            <a:t>LA REFORME DU REGIME DES MICRO-ENTREPRISES</a:t>
          </a:r>
          <a:endParaRPr lang="fr-FR" sz="3200" dirty="0">
            <a:solidFill>
              <a:srgbClr val="000000"/>
            </a:solidFill>
            <a:latin typeface="Times New Roman"/>
            <a:cs typeface="Times New Roman"/>
          </a:endParaRPr>
        </a:p>
      </dgm:t>
    </dgm:pt>
    <dgm:pt modelId="{3332ED8C-7E4D-2F49-9FA0-1664BF9AC038}" type="parTrans" cxnId="{485473B1-5F8D-DD4B-B555-10DA045E296A}">
      <dgm:prSet/>
      <dgm:spPr/>
      <dgm:t>
        <a:bodyPr/>
        <a:lstStyle/>
        <a:p>
          <a:endParaRPr lang="fr-FR"/>
        </a:p>
      </dgm:t>
    </dgm:pt>
    <dgm:pt modelId="{3113BB0B-262A-7746-9726-9B6DC1A53A33}" type="sibTrans" cxnId="{485473B1-5F8D-DD4B-B555-10DA045E296A}">
      <dgm:prSet/>
      <dgm:spPr/>
      <dgm:t>
        <a:bodyPr/>
        <a:lstStyle/>
        <a:p>
          <a:endParaRPr lang="fr-FR"/>
        </a:p>
      </dgm:t>
    </dgm:pt>
    <dgm:pt modelId="{0125DC64-1190-FD47-B504-D2AC4E950F43}">
      <dgm:prSet custT="1">
        <dgm:style>
          <a:lnRef idx="3">
            <a:schemeClr val="lt1"/>
          </a:lnRef>
          <a:fillRef idx="1">
            <a:schemeClr val="accent6"/>
          </a:fillRef>
          <a:effectRef idx="1">
            <a:schemeClr val="accent6"/>
          </a:effectRef>
          <a:fontRef idx="minor">
            <a:schemeClr val="lt1"/>
          </a:fontRef>
        </dgm:style>
      </dgm:prSet>
      <dgm:spPr/>
      <dgm:t>
        <a:bodyPr/>
        <a:lstStyle/>
        <a:p>
          <a:pPr rtl="0"/>
          <a:r>
            <a:rPr lang="fr-FR" sz="3600" b="1" dirty="0" smtClean="0">
              <a:solidFill>
                <a:srgbClr val="000000"/>
              </a:solidFill>
              <a:latin typeface="Times New Roman"/>
              <a:cs typeface="Times New Roman"/>
            </a:rPr>
            <a:t>Doublement des plafonds BNC/BIC</a:t>
          </a:r>
          <a:endParaRPr lang="fr-FR" sz="3600" dirty="0">
            <a:solidFill>
              <a:srgbClr val="000000"/>
            </a:solidFill>
            <a:latin typeface="Times New Roman"/>
            <a:cs typeface="Times New Roman"/>
          </a:endParaRPr>
        </a:p>
      </dgm:t>
    </dgm:pt>
    <dgm:pt modelId="{5C91C269-6A44-CE4A-8822-0C79E288DA1E}" type="parTrans" cxnId="{94A8FFA1-532D-4B47-AD13-1A5DAE049631}">
      <dgm:prSet/>
      <dgm:spPr/>
      <dgm:t>
        <a:bodyPr/>
        <a:lstStyle/>
        <a:p>
          <a:endParaRPr lang="fr-FR"/>
        </a:p>
      </dgm:t>
    </dgm:pt>
    <dgm:pt modelId="{1F42592D-724A-6B4B-ADA4-7E4DFA5529F3}" type="sibTrans" cxnId="{94A8FFA1-532D-4B47-AD13-1A5DAE049631}">
      <dgm:prSet/>
      <dgm:spPr/>
      <dgm:t>
        <a:bodyPr/>
        <a:lstStyle/>
        <a:p>
          <a:endParaRPr lang="fr-FR"/>
        </a:p>
      </dgm:t>
    </dgm:pt>
    <dgm:pt modelId="{9BAEE8EC-B5DE-2F44-AC13-718461C3C31F}">
      <dgm:prSet custT="1">
        <dgm:style>
          <a:lnRef idx="2">
            <a:schemeClr val="accent4">
              <a:shade val="50000"/>
            </a:schemeClr>
          </a:lnRef>
          <a:fillRef idx="1">
            <a:schemeClr val="accent4"/>
          </a:fillRef>
          <a:effectRef idx="0">
            <a:schemeClr val="accent4"/>
          </a:effectRef>
          <a:fontRef idx="minor">
            <a:schemeClr val="lt1"/>
          </a:fontRef>
        </dgm:style>
      </dgm:prSet>
      <dgm:spPr/>
      <dgm:t>
        <a:bodyPr/>
        <a:lstStyle/>
        <a:p>
          <a:pPr rtl="0"/>
          <a:r>
            <a:rPr lang="fr-FR" sz="3200" b="1" dirty="0" smtClean="0">
              <a:solidFill>
                <a:srgbClr val="000000"/>
              </a:solidFill>
              <a:latin typeface="Times New Roman"/>
              <a:cs typeface="Times New Roman"/>
            </a:rPr>
            <a:t>Peu d’impact sur le « stock » mais une baisse sensible du nombre d’adhérents à brève échéance </a:t>
          </a:r>
          <a:endParaRPr lang="fr-FR" sz="3200" dirty="0">
            <a:solidFill>
              <a:srgbClr val="000000"/>
            </a:solidFill>
            <a:latin typeface="Times New Roman"/>
            <a:cs typeface="Times New Roman"/>
          </a:endParaRPr>
        </a:p>
      </dgm:t>
    </dgm:pt>
    <dgm:pt modelId="{6B9AE4C7-9FD2-134E-B835-34B44800B6EB}" type="parTrans" cxnId="{654D62DB-08CC-324C-BFFF-872714E25FE3}">
      <dgm:prSet/>
      <dgm:spPr/>
      <dgm:t>
        <a:bodyPr/>
        <a:lstStyle/>
        <a:p>
          <a:endParaRPr lang="fr-FR"/>
        </a:p>
      </dgm:t>
    </dgm:pt>
    <dgm:pt modelId="{10EED09D-EADD-0B4B-9308-35AEED091934}" type="sibTrans" cxnId="{654D62DB-08CC-324C-BFFF-872714E25FE3}">
      <dgm:prSet/>
      <dgm:spPr/>
      <dgm:t>
        <a:bodyPr/>
        <a:lstStyle/>
        <a:p>
          <a:endParaRPr lang="fr-FR"/>
        </a:p>
      </dgm:t>
    </dgm:pt>
    <dgm:pt modelId="{83DF1E6F-C84E-D845-898C-F00AF702D1C1}" type="pres">
      <dgm:prSet presAssocID="{A7A3C3F8-21C0-F247-9CE2-3C5799D6AAE2}" presName="linear" presStyleCnt="0">
        <dgm:presLayoutVars>
          <dgm:animLvl val="lvl"/>
          <dgm:resizeHandles val="exact"/>
        </dgm:presLayoutVars>
      </dgm:prSet>
      <dgm:spPr/>
      <dgm:t>
        <a:bodyPr/>
        <a:lstStyle/>
        <a:p>
          <a:endParaRPr lang="fr-FR"/>
        </a:p>
      </dgm:t>
    </dgm:pt>
    <dgm:pt modelId="{2494A4A2-99A2-1348-A981-650929146847}" type="pres">
      <dgm:prSet presAssocID="{4F67A684-2EBF-7749-A379-3811AB26D365}" presName="parentText" presStyleLbl="node1" presStyleIdx="0" presStyleCnt="4" custScaleY="57433">
        <dgm:presLayoutVars>
          <dgm:chMax val="0"/>
          <dgm:bulletEnabled val="1"/>
        </dgm:presLayoutVars>
      </dgm:prSet>
      <dgm:spPr/>
      <dgm:t>
        <a:bodyPr/>
        <a:lstStyle/>
        <a:p>
          <a:endParaRPr lang="fr-FR"/>
        </a:p>
      </dgm:t>
    </dgm:pt>
    <dgm:pt modelId="{0D637820-5216-1D4E-A64A-899469C65D44}" type="pres">
      <dgm:prSet presAssocID="{B541DF73-33FA-0742-A06F-D2A6EDB5765A}" presName="spacer" presStyleCnt="0"/>
      <dgm:spPr/>
    </dgm:pt>
    <dgm:pt modelId="{B4971749-AB4F-8248-824A-8A1D75D7330E}" type="pres">
      <dgm:prSet presAssocID="{959902ED-ED60-3C46-839A-75CC00113B1C}" presName="parentText" presStyleLbl="node1" presStyleIdx="1" presStyleCnt="4">
        <dgm:presLayoutVars>
          <dgm:chMax val="0"/>
          <dgm:bulletEnabled val="1"/>
        </dgm:presLayoutVars>
      </dgm:prSet>
      <dgm:spPr/>
      <dgm:t>
        <a:bodyPr/>
        <a:lstStyle/>
        <a:p>
          <a:endParaRPr lang="fr-FR"/>
        </a:p>
      </dgm:t>
    </dgm:pt>
    <dgm:pt modelId="{0CE6C992-868E-1544-A615-401E40D40515}" type="pres">
      <dgm:prSet presAssocID="{3113BB0B-262A-7746-9726-9B6DC1A53A33}" presName="spacer" presStyleCnt="0"/>
      <dgm:spPr/>
    </dgm:pt>
    <dgm:pt modelId="{5BA8A769-BCC4-EE47-9F00-6181D0C9C3DF}" type="pres">
      <dgm:prSet presAssocID="{0125DC64-1190-FD47-B504-D2AC4E950F43}" presName="parentText" presStyleLbl="node1" presStyleIdx="2" presStyleCnt="4">
        <dgm:presLayoutVars>
          <dgm:chMax val="0"/>
          <dgm:bulletEnabled val="1"/>
        </dgm:presLayoutVars>
      </dgm:prSet>
      <dgm:spPr/>
      <dgm:t>
        <a:bodyPr/>
        <a:lstStyle/>
        <a:p>
          <a:endParaRPr lang="fr-FR"/>
        </a:p>
      </dgm:t>
    </dgm:pt>
    <dgm:pt modelId="{B168FC7A-3FA3-5B46-BFF1-C404922161D5}" type="pres">
      <dgm:prSet presAssocID="{1F42592D-724A-6B4B-ADA4-7E4DFA5529F3}" presName="spacer" presStyleCnt="0"/>
      <dgm:spPr/>
    </dgm:pt>
    <dgm:pt modelId="{7A723951-1017-5140-9BEC-F3833FAC3F20}" type="pres">
      <dgm:prSet presAssocID="{9BAEE8EC-B5DE-2F44-AC13-718461C3C31F}" presName="parentText" presStyleLbl="node1" presStyleIdx="3" presStyleCnt="4">
        <dgm:presLayoutVars>
          <dgm:chMax val="0"/>
          <dgm:bulletEnabled val="1"/>
        </dgm:presLayoutVars>
      </dgm:prSet>
      <dgm:spPr/>
      <dgm:t>
        <a:bodyPr/>
        <a:lstStyle/>
        <a:p>
          <a:endParaRPr lang="fr-FR"/>
        </a:p>
      </dgm:t>
    </dgm:pt>
  </dgm:ptLst>
  <dgm:cxnLst>
    <dgm:cxn modelId="{FE096D19-C327-344B-AECD-B55041EE9E87}" type="presOf" srcId="{9BAEE8EC-B5DE-2F44-AC13-718461C3C31F}" destId="{7A723951-1017-5140-9BEC-F3833FAC3F20}" srcOrd="0" destOrd="0" presId="urn:microsoft.com/office/officeart/2005/8/layout/vList2"/>
    <dgm:cxn modelId="{485473B1-5F8D-DD4B-B555-10DA045E296A}" srcId="{A7A3C3F8-21C0-F247-9CE2-3C5799D6AAE2}" destId="{959902ED-ED60-3C46-839A-75CC00113B1C}" srcOrd="1" destOrd="0" parTransId="{3332ED8C-7E4D-2F49-9FA0-1664BF9AC038}" sibTransId="{3113BB0B-262A-7746-9726-9B6DC1A53A33}"/>
    <dgm:cxn modelId="{392D022F-81C2-9848-9845-4EDF2FC2124A}" type="presOf" srcId="{0125DC64-1190-FD47-B504-D2AC4E950F43}" destId="{5BA8A769-BCC4-EE47-9F00-6181D0C9C3DF}" srcOrd="0" destOrd="0" presId="urn:microsoft.com/office/officeart/2005/8/layout/vList2"/>
    <dgm:cxn modelId="{F8045CFF-14F0-FE4A-BB1D-EBF04388888A}" srcId="{A7A3C3F8-21C0-F247-9CE2-3C5799D6AAE2}" destId="{4F67A684-2EBF-7749-A379-3811AB26D365}" srcOrd="0" destOrd="0" parTransId="{C051EC55-3D99-334B-85BC-2029C832D4C6}" sibTransId="{B541DF73-33FA-0742-A06F-D2A6EDB5765A}"/>
    <dgm:cxn modelId="{94A8FFA1-532D-4B47-AD13-1A5DAE049631}" srcId="{A7A3C3F8-21C0-F247-9CE2-3C5799D6AAE2}" destId="{0125DC64-1190-FD47-B504-D2AC4E950F43}" srcOrd="2" destOrd="0" parTransId="{5C91C269-6A44-CE4A-8822-0C79E288DA1E}" sibTransId="{1F42592D-724A-6B4B-ADA4-7E4DFA5529F3}"/>
    <dgm:cxn modelId="{061EACD0-311D-FB4D-8EF8-ECC2BAF48102}" type="presOf" srcId="{959902ED-ED60-3C46-839A-75CC00113B1C}" destId="{B4971749-AB4F-8248-824A-8A1D75D7330E}" srcOrd="0" destOrd="0" presId="urn:microsoft.com/office/officeart/2005/8/layout/vList2"/>
    <dgm:cxn modelId="{654D62DB-08CC-324C-BFFF-872714E25FE3}" srcId="{A7A3C3F8-21C0-F247-9CE2-3C5799D6AAE2}" destId="{9BAEE8EC-B5DE-2F44-AC13-718461C3C31F}" srcOrd="3" destOrd="0" parTransId="{6B9AE4C7-9FD2-134E-B835-34B44800B6EB}" sibTransId="{10EED09D-EADD-0B4B-9308-35AEED091934}"/>
    <dgm:cxn modelId="{A5D8C4DB-7192-724B-8F1A-E605C6C4006C}" type="presOf" srcId="{4F67A684-2EBF-7749-A379-3811AB26D365}" destId="{2494A4A2-99A2-1348-A981-650929146847}" srcOrd="0" destOrd="0" presId="urn:microsoft.com/office/officeart/2005/8/layout/vList2"/>
    <dgm:cxn modelId="{BD2A4047-715E-5746-B3C7-10CEEA5AFD15}" type="presOf" srcId="{A7A3C3F8-21C0-F247-9CE2-3C5799D6AAE2}" destId="{83DF1E6F-C84E-D845-898C-F00AF702D1C1}" srcOrd="0" destOrd="0" presId="urn:microsoft.com/office/officeart/2005/8/layout/vList2"/>
    <dgm:cxn modelId="{855C0CFD-64B3-1442-ABA9-A90774BEF916}" type="presParOf" srcId="{83DF1E6F-C84E-D845-898C-F00AF702D1C1}" destId="{2494A4A2-99A2-1348-A981-650929146847}" srcOrd="0" destOrd="0" presId="urn:microsoft.com/office/officeart/2005/8/layout/vList2"/>
    <dgm:cxn modelId="{C5FAA448-A16A-D04A-B00B-CB392C4763D0}" type="presParOf" srcId="{83DF1E6F-C84E-D845-898C-F00AF702D1C1}" destId="{0D637820-5216-1D4E-A64A-899469C65D44}" srcOrd="1" destOrd="0" presId="urn:microsoft.com/office/officeart/2005/8/layout/vList2"/>
    <dgm:cxn modelId="{FD98BDD4-A661-F249-A00A-02B33EEE8E1B}" type="presParOf" srcId="{83DF1E6F-C84E-D845-898C-F00AF702D1C1}" destId="{B4971749-AB4F-8248-824A-8A1D75D7330E}" srcOrd="2" destOrd="0" presId="urn:microsoft.com/office/officeart/2005/8/layout/vList2"/>
    <dgm:cxn modelId="{E4880C71-5E1A-6C45-9D54-DFA86EDF26F8}" type="presParOf" srcId="{83DF1E6F-C84E-D845-898C-F00AF702D1C1}" destId="{0CE6C992-868E-1544-A615-401E40D40515}" srcOrd="3" destOrd="0" presId="urn:microsoft.com/office/officeart/2005/8/layout/vList2"/>
    <dgm:cxn modelId="{FEC66CC6-C9A0-414F-A01B-01995031FE3C}" type="presParOf" srcId="{83DF1E6F-C84E-D845-898C-F00AF702D1C1}" destId="{5BA8A769-BCC4-EE47-9F00-6181D0C9C3DF}" srcOrd="4" destOrd="0" presId="urn:microsoft.com/office/officeart/2005/8/layout/vList2"/>
    <dgm:cxn modelId="{9FD6D2D4-8C40-6146-9994-AEB2AB6491A8}" type="presParOf" srcId="{83DF1E6F-C84E-D845-898C-F00AF702D1C1}" destId="{B168FC7A-3FA3-5B46-BFF1-C404922161D5}" srcOrd="5" destOrd="0" presId="urn:microsoft.com/office/officeart/2005/8/layout/vList2"/>
    <dgm:cxn modelId="{A3BD3D81-F03B-314F-978E-ABE7435A5E96}" type="presParOf" srcId="{83DF1E6F-C84E-D845-898C-F00AF702D1C1}" destId="{7A723951-1017-5140-9BEC-F3833FAC3F20}"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A3C3F8-21C0-F247-9CE2-3C5799D6AAE2}"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fr-FR"/>
        </a:p>
      </dgm:t>
    </dgm:pt>
    <dgm:pt modelId="{959902ED-ED60-3C46-839A-75CC00113B1C}">
      <dgm:prSet custT="1">
        <dgm:style>
          <a:lnRef idx="3">
            <a:schemeClr val="lt1"/>
          </a:lnRef>
          <a:fillRef idx="1">
            <a:schemeClr val="accent5"/>
          </a:fillRef>
          <a:effectRef idx="1">
            <a:schemeClr val="accent5"/>
          </a:effectRef>
          <a:fontRef idx="minor">
            <a:schemeClr val="lt1"/>
          </a:fontRef>
        </dgm:style>
      </dgm:prSet>
      <dgm:spPr/>
      <dgm:t>
        <a:bodyPr/>
        <a:lstStyle/>
        <a:p>
          <a:pPr algn="l" rtl="0"/>
          <a:r>
            <a:rPr lang="fr-FR" sz="3200" dirty="0" smtClean="0">
              <a:solidFill>
                <a:srgbClr val="000000"/>
              </a:solidFill>
              <a:latin typeface="Times New Roman"/>
              <a:cs typeface="Times New Roman"/>
            </a:rPr>
            <a:t>Enrichissement</a:t>
          </a:r>
          <a:r>
            <a:rPr lang="fr-FR" sz="3200" baseline="0" dirty="0" smtClean="0">
              <a:solidFill>
                <a:srgbClr val="000000"/>
              </a:solidFill>
              <a:latin typeface="Times New Roman"/>
              <a:cs typeface="Times New Roman"/>
            </a:rPr>
            <a:t> de </a:t>
          </a:r>
          <a:r>
            <a:rPr lang="fr-FR" sz="3200" b="1" baseline="0" dirty="0" smtClean="0">
              <a:solidFill>
                <a:srgbClr val="000000"/>
              </a:solidFill>
              <a:latin typeface="Times New Roman"/>
              <a:cs typeface="Times New Roman"/>
            </a:rPr>
            <a:t>LA LETTRE DES ADHERENTS </a:t>
          </a:r>
          <a:r>
            <a:rPr lang="fr-FR" sz="3200" b="1" baseline="0" dirty="0" smtClean="0">
              <a:solidFill>
                <a:srgbClr val="000000"/>
              </a:solidFill>
              <a:latin typeface="Times New Roman"/>
              <a:cs typeface="Times New Roman"/>
            </a:rPr>
            <a:t>par </a:t>
          </a:r>
          <a:r>
            <a:rPr lang="fr-FR" sz="3200" b="1" baseline="0" dirty="0" smtClean="0">
              <a:solidFill>
                <a:srgbClr val="000000"/>
              </a:solidFill>
              <a:latin typeface="Times New Roman"/>
              <a:cs typeface="Times New Roman"/>
            </a:rPr>
            <a:t>deux nouvelles rubriques</a:t>
          </a:r>
        </a:p>
        <a:p>
          <a:pPr algn="ctr" rtl="0"/>
          <a:r>
            <a:rPr lang="fr-FR" sz="3200" b="1" baseline="0" dirty="0" smtClean="0">
              <a:solidFill>
                <a:srgbClr val="000000"/>
              </a:solidFill>
              <a:latin typeface="Times New Roman"/>
              <a:cs typeface="Times New Roman"/>
            </a:rPr>
            <a:t>TPE -  Commerçants et artisans</a:t>
          </a:r>
          <a:endParaRPr lang="fr-FR" sz="3200" b="1" dirty="0">
            <a:solidFill>
              <a:srgbClr val="000000"/>
            </a:solidFill>
            <a:latin typeface="Times New Roman"/>
            <a:cs typeface="Times New Roman"/>
          </a:endParaRPr>
        </a:p>
      </dgm:t>
    </dgm:pt>
    <dgm:pt modelId="{3113BB0B-262A-7746-9726-9B6DC1A53A33}" type="sibTrans" cxnId="{485473B1-5F8D-DD4B-B555-10DA045E296A}">
      <dgm:prSet/>
      <dgm:spPr/>
      <dgm:t>
        <a:bodyPr/>
        <a:lstStyle/>
        <a:p>
          <a:endParaRPr lang="fr-FR"/>
        </a:p>
      </dgm:t>
    </dgm:pt>
    <dgm:pt modelId="{3332ED8C-7E4D-2F49-9FA0-1664BF9AC038}" type="parTrans" cxnId="{485473B1-5F8D-DD4B-B555-10DA045E296A}">
      <dgm:prSet/>
      <dgm:spPr/>
      <dgm:t>
        <a:bodyPr/>
        <a:lstStyle/>
        <a:p>
          <a:endParaRPr lang="fr-FR"/>
        </a:p>
      </dgm:t>
    </dgm:pt>
    <dgm:pt modelId="{83DF1E6F-C84E-D845-898C-F00AF702D1C1}" type="pres">
      <dgm:prSet presAssocID="{A7A3C3F8-21C0-F247-9CE2-3C5799D6AAE2}" presName="linear" presStyleCnt="0">
        <dgm:presLayoutVars>
          <dgm:animLvl val="lvl"/>
          <dgm:resizeHandles val="exact"/>
        </dgm:presLayoutVars>
      </dgm:prSet>
      <dgm:spPr/>
      <dgm:t>
        <a:bodyPr/>
        <a:lstStyle/>
        <a:p>
          <a:endParaRPr lang="fr-FR"/>
        </a:p>
      </dgm:t>
    </dgm:pt>
    <dgm:pt modelId="{B4971749-AB4F-8248-824A-8A1D75D7330E}" type="pres">
      <dgm:prSet presAssocID="{959902ED-ED60-3C46-839A-75CC00113B1C}" presName="parentText" presStyleLbl="node1" presStyleIdx="0" presStyleCnt="1" custScaleX="97504" custScaleY="254946" custLinFactNeighborX="1" custLinFactNeighborY="1552">
        <dgm:presLayoutVars>
          <dgm:chMax val="0"/>
          <dgm:bulletEnabled val="1"/>
        </dgm:presLayoutVars>
      </dgm:prSet>
      <dgm:spPr/>
      <dgm:t>
        <a:bodyPr/>
        <a:lstStyle/>
        <a:p>
          <a:endParaRPr lang="fr-FR"/>
        </a:p>
      </dgm:t>
    </dgm:pt>
  </dgm:ptLst>
  <dgm:cxnLst>
    <dgm:cxn modelId="{518AFEE0-8CAB-E240-92BC-72C6C002B810}" type="presOf" srcId="{A7A3C3F8-21C0-F247-9CE2-3C5799D6AAE2}" destId="{83DF1E6F-C84E-D845-898C-F00AF702D1C1}" srcOrd="0" destOrd="0" presId="urn:microsoft.com/office/officeart/2005/8/layout/vList2"/>
    <dgm:cxn modelId="{1B11DC7C-763C-4247-8A07-29064E1C7ECE}" type="presOf" srcId="{959902ED-ED60-3C46-839A-75CC00113B1C}" destId="{B4971749-AB4F-8248-824A-8A1D75D7330E}" srcOrd="0" destOrd="0" presId="urn:microsoft.com/office/officeart/2005/8/layout/vList2"/>
    <dgm:cxn modelId="{485473B1-5F8D-DD4B-B555-10DA045E296A}" srcId="{A7A3C3F8-21C0-F247-9CE2-3C5799D6AAE2}" destId="{959902ED-ED60-3C46-839A-75CC00113B1C}" srcOrd="0" destOrd="0" parTransId="{3332ED8C-7E4D-2F49-9FA0-1664BF9AC038}" sibTransId="{3113BB0B-262A-7746-9726-9B6DC1A53A33}"/>
    <dgm:cxn modelId="{F092FD8D-26E1-B34A-8371-ABE0088C8796}" type="presParOf" srcId="{83DF1E6F-C84E-D845-898C-F00AF702D1C1}" destId="{B4971749-AB4F-8248-824A-8A1D75D7330E}"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7A3C3F8-21C0-F247-9CE2-3C5799D6AAE2}"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fr-FR"/>
        </a:p>
      </dgm:t>
    </dgm:pt>
    <dgm:pt modelId="{0125DC64-1190-FD47-B504-D2AC4E950F43}">
      <dgm:prSet custT="1">
        <dgm:style>
          <a:lnRef idx="3">
            <a:schemeClr val="lt1"/>
          </a:lnRef>
          <a:fillRef idx="1">
            <a:schemeClr val="accent6"/>
          </a:fillRef>
          <a:effectRef idx="1">
            <a:schemeClr val="accent6"/>
          </a:effectRef>
          <a:fontRef idx="minor">
            <a:schemeClr val="lt1"/>
          </a:fontRef>
        </dgm:style>
      </dgm:prSet>
      <dgm:spPr/>
      <dgm:t>
        <a:bodyPr/>
        <a:lstStyle/>
        <a:p>
          <a:pPr algn="l" rtl="0"/>
          <a:r>
            <a:rPr lang="fr-FR" sz="3600" b="0" dirty="0" smtClean="0">
              <a:solidFill>
                <a:srgbClr val="000000"/>
              </a:solidFill>
              <a:latin typeface="Times New Roman"/>
              <a:cs typeface="Times New Roman"/>
            </a:rPr>
            <a:t>Une newsletter </a:t>
          </a:r>
          <a:r>
            <a:rPr lang="fr-FR" sz="3600" b="1" dirty="0" smtClean="0">
              <a:solidFill>
                <a:srgbClr val="000000"/>
              </a:solidFill>
              <a:latin typeface="Times New Roman"/>
              <a:cs typeface="Times New Roman"/>
            </a:rPr>
            <a:t>Spéciale LOI DE FINANCES TPE/BNC/BIC </a:t>
          </a:r>
        </a:p>
      </dgm:t>
    </dgm:pt>
    <dgm:pt modelId="{5C91C269-6A44-CE4A-8822-0C79E288DA1E}" type="parTrans" cxnId="{94A8FFA1-532D-4B47-AD13-1A5DAE049631}">
      <dgm:prSet/>
      <dgm:spPr/>
      <dgm:t>
        <a:bodyPr/>
        <a:lstStyle/>
        <a:p>
          <a:endParaRPr lang="fr-FR"/>
        </a:p>
      </dgm:t>
    </dgm:pt>
    <dgm:pt modelId="{1F42592D-724A-6B4B-ADA4-7E4DFA5529F3}" type="sibTrans" cxnId="{94A8FFA1-532D-4B47-AD13-1A5DAE049631}">
      <dgm:prSet/>
      <dgm:spPr/>
      <dgm:t>
        <a:bodyPr/>
        <a:lstStyle/>
        <a:p>
          <a:endParaRPr lang="fr-FR"/>
        </a:p>
      </dgm:t>
    </dgm:pt>
    <dgm:pt modelId="{9BAEE8EC-B5DE-2F44-AC13-718461C3C31F}">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algn="ctr" rtl="0"/>
          <a:r>
            <a:rPr lang="fr-FR" sz="3600" dirty="0" smtClean="0">
              <a:solidFill>
                <a:srgbClr val="000000"/>
              </a:solidFill>
              <a:latin typeface="Times New Roman"/>
              <a:cs typeface="Times New Roman"/>
            </a:rPr>
            <a:t>Un</a:t>
          </a:r>
          <a:r>
            <a:rPr lang="fr-FR" sz="3600" baseline="0" dirty="0" smtClean="0">
              <a:solidFill>
                <a:srgbClr val="000000"/>
              </a:solidFill>
              <a:latin typeface="Times New Roman"/>
              <a:cs typeface="Times New Roman"/>
            </a:rPr>
            <a:t> guide sur les nouveautés des liasses </a:t>
          </a:r>
        </a:p>
        <a:p>
          <a:pPr algn="ctr" rtl="0"/>
          <a:r>
            <a:rPr lang="fr-FR" sz="4000" baseline="0" dirty="0" smtClean="0">
              <a:solidFill>
                <a:srgbClr val="000000"/>
              </a:solidFill>
              <a:latin typeface="Times New Roman"/>
              <a:cs typeface="Times New Roman"/>
            </a:rPr>
            <a:t>2035 et 2031</a:t>
          </a:r>
          <a:endParaRPr lang="fr-FR" sz="4000" dirty="0">
            <a:solidFill>
              <a:srgbClr val="000000"/>
            </a:solidFill>
            <a:latin typeface="Times New Roman"/>
            <a:cs typeface="Times New Roman"/>
          </a:endParaRPr>
        </a:p>
      </dgm:t>
    </dgm:pt>
    <dgm:pt modelId="{6B9AE4C7-9FD2-134E-B835-34B44800B6EB}" type="parTrans" cxnId="{654D62DB-08CC-324C-BFFF-872714E25FE3}">
      <dgm:prSet/>
      <dgm:spPr/>
      <dgm:t>
        <a:bodyPr/>
        <a:lstStyle/>
        <a:p>
          <a:endParaRPr lang="fr-FR"/>
        </a:p>
      </dgm:t>
    </dgm:pt>
    <dgm:pt modelId="{10EED09D-EADD-0B4B-9308-35AEED091934}" type="sibTrans" cxnId="{654D62DB-08CC-324C-BFFF-872714E25FE3}">
      <dgm:prSet/>
      <dgm:spPr/>
      <dgm:t>
        <a:bodyPr/>
        <a:lstStyle/>
        <a:p>
          <a:endParaRPr lang="fr-FR"/>
        </a:p>
      </dgm:t>
    </dgm:pt>
    <dgm:pt modelId="{83DF1E6F-C84E-D845-898C-F00AF702D1C1}" type="pres">
      <dgm:prSet presAssocID="{A7A3C3F8-21C0-F247-9CE2-3C5799D6AAE2}" presName="linear" presStyleCnt="0">
        <dgm:presLayoutVars>
          <dgm:animLvl val="lvl"/>
          <dgm:resizeHandles val="exact"/>
        </dgm:presLayoutVars>
      </dgm:prSet>
      <dgm:spPr/>
      <dgm:t>
        <a:bodyPr/>
        <a:lstStyle/>
        <a:p>
          <a:endParaRPr lang="fr-FR"/>
        </a:p>
      </dgm:t>
    </dgm:pt>
    <dgm:pt modelId="{5BA8A769-BCC4-EE47-9F00-6181D0C9C3DF}" type="pres">
      <dgm:prSet presAssocID="{0125DC64-1190-FD47-B504-D2AC4E950F43}" presName="parentText" presStyleLbl="node1" presStyleIdx="0" presStyleCnt="2">
        <dgm:presLayoutVars>
          <dgm:chMax val="0"/>
          <dgm:bulletEnabled val="1"/>
        </dgm:presLayoutVars>
      </dgm:prSet>
      <dgm:spPr/>
      <dgm:t>
        <a:bodyPr/>
        <a:lstStyle/>
        <a:p>
          <a:endParaRPr lang="fr-FR"/>
        </a:p>
      </dgm:t>
    </dgm:pt>
    <dgm:pt modelId="{B168FC7A-3FA3-5B46-BFF1-C404922161D5}" type="pres">
      <dgm:prSet presAssocID="{1F42592D-724A-6B4B-ADA4-7E4DFA5529F3}" presName="spacer" presStyleCnt="0"/>
      <dgm:spPr/>
    </dgm:pt>
    <dgm:pt modelId="{7A723951-1017-5140-9BEC-F3833FAC3F20}" type="pres">
      <dgm:prSet presAssocID="{9BAEE8EC-B5DE-2F44-AC13-718461C3C31F}" presName="parentText" presStyleLbl="node1" presStyleIdx="1" presStyleCnt="2">
        <dgm:presLayoutVars>
          <dgm:chMax val="0"/>
          <dgm:bulletEnabled val="1"/>
        </dgm:presLayoutVars>
      </dgm:prSet>
      <dgm:spPr/>
      <dgm:t>
        <a:bodyPr/>
        <a:lstStyle/>
        <a:p>
          <a:endParaRPr lang="fr-FR"/>
        </a:p>
      </dgm:t>
    </dgm:pt>
  </dgm:ptLst>
  <dgm:cxnLst>
    <dgm:cxn modelId="{5330DCF6-8118-0147-AB19-EA61574696C8}" type="presOf" srcId="{A7A3C3F8-21C0-F247-9CE2-3C5799D6AAE2}" destId="{83DF1E6F-C84E-D845-898C-F00AF702D1C1}" srcOrd="0" destOrd="0" presId="urn:microsoft.com/office/officeart/2005/8/layout/vList2"/>
    <dgm:cxn modelId="{AE552F8F-FA1C-6644-8012-6F7FC1112245}" type="presOf" srcId="{9BAEE8EC-B5DE-2F44-AC13-718461C3C31F}" destId="{7A723951-1017-5140-9BEC-F3833FAC3F20}" srcOrd="0" destOrd="0" presId="urn:microsoft.com/office/officeart/2005/8/layout/vList2"/>
    <dgm:cxn modelId="{654D62DB-08CC-324C-BFFF-872714E25FE3}" srcId="{A7A3C3F8-21C0-F247-9CE2-3C5799D6AAE2}" destId="{9BAEE8EC-B5DE-2F44-AC13-718461C3C31F}" srcOrd="1" destOrd="0" parTransId="{6B9AE4C7-9FD2-134E-B835-34B44800B6EB}" sibTransId="{10EED09D-EADD-0B4B-9308-35AEED091934}"/>
    <dgm:cxn modelId="{E7CFB9C3-2B96-4D47-B34B-230A8BD6455F}" type="presOf" srcId="{0125DC64-1190-FD47-B504-D2AC4E950F43}" destId="{5BA8A769-BCC4-EE47-9F00-6181D0C9C3DF}" srcOrd="0" destOrd="0" presId="urn:microsoft.com/office/officeart/2005/8/layout/vList2"/>
    <dgm:cxn modelId="{94A8FFA1-532D-4B47-AD13-1A5DAE049631}" srcId="{A7A3C3F8-21C0-F247-9CE2-3C5799D6AAE2}" destId="{0125DC64-1190-FD47-B504-D2AC4E950F43}" srcOrd="0" destOrd="0" parTransId="{5C91C269-6A44-CE4A-8822-0C79E288DA1E}" sibTransId="{1F42592D-724A-6B4B-ADA4-7E4DFA5529F3}"/>
    <dgm:cxn modelId="{0169D430-598E-FE41-B9BF-1CE8B01ABE57}" type="presParOf" srcId="{83DF1E6F-C84E-D845-898C-F00AF702D1C1}" destId="{5BA8A769-BCC4-EE47-9F00-6181D0C9C3DF}" srcOrd="0" destOrd="0" presId="urn:microsoft.com/office/officeart/2005/8/layout/vList2"/>
    <dgm:cxn modelId="{9CA474DE-1188-F94E-8A39-2A449044906E}" type="presParOf" srcId="{83DF1E6F-C84E-D845-898C-F00AF702D1C1}" destId="{B168FC7A-3FA3-5B46-BFF1-C404922161D5}" srcOrd="1" destOrd="0" presId="urn:microsoft.com/office/officeart/2005/8/layout/vList2"/>
    <dgm:cxn modelId="{8733E81A-9F7A-9F40-9EFD-3865B154FD1E}" type="presParOf" srcId="{83DF1E6F-C84E-D845-898C-F00AF702D1C1}" destId="{7A723951-1017-5140-9BEC-F3833FAC3F20}"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A3C3F8-21C0-F247-9CE2-3C5799D6AAE2}"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fr-FR"/>
        </a:p>
      </dgm:t>
    </dgm:pt>
    <dgm:pt modelId="{959902ED-ED60-3C46-839A-75CC00113B1C}">
      <dgm:prSet custT="1">
        <dgm:style>
          <a:lnRef idx="3">
            <a:schemeClr val="lt1"/>
          </a:lnRef>
          <a:fillRef idx="1">
            <a:schemeClr val="accent5"/>
          </a:fillRef>
          <a:effectRef idx="1">
            <a:schemeClr val="accent5"/>
          </a:effectRef>
          <a:fontRef idx="minor">
            <a:schemeClr val="lt1"/>
          </a:fontRef>
        </dgm:style>
      </dgm:prSet>
      <dgm:spPr/>
      <dgm:t>
        <a:bodyPr/>
        <a:lstStyle/>
        <a:p>
          <a:pPr rtl="0"/>
          <a:r>
            <a:rPr lang="fr-FR" sz="3600" b="1" dirty="0" smtClean="0">
              <a:solidFill>
                <a:srgbClr val="000000"/>
              </a:solidFill>
              <a:latin typeface="Times New Roman"/>
              <a:cs typeface="Times New Roman"/>
            </a:rPr>
            <a:t>50 fiches pratiques </a:t>
          </a:r>
          <a:r>
            <a:rPr lang="fr-FR" sz="3600" b="0" dirty="0" smtClean="0">
              <a:solidFill>
                <a:srgbClr val="000000"/>
              </a:solidFill>
              <a:latin typeface="Times New Roman"/>
              <a:cs typeface="Times New Roman"/>
            </a:rPr>
            <a:t>pour les directeurs et collaborateurs d’OA et les membres correspondants</a:t>
          </a:r>
          <a:endParaRPr lang="fr-FR" sz="3600" b="0" dirty="0">
            <a:solidFill>
              <a:srgbClr val="000000"/>
            </a:solidFill>
            <a:latin typeface="Times New Roman"/>
            <a:cs typeface="Times New Roman"/>
          </a:endParaRPr>
        </a:p>
      </dgm:t>
    </dgm:pt>
    <dgm:pt modelId="{3332ED8C-7E4D-2F49-9FA0-1664BF9AC038}" type="parTrans" cxnId="{485473B1-5F8D-DD4B-B555-10DA045E296A}">
      <dgm:prSet/>
      <dgm:spPr/>
      <dgm:t>
        <a:bodyPr/>
        <a:lstStyle/>
        <a:p>
          <a:endParaRPr lang="fr-FR"/>
        </a:p>
      </dgm:t>
    </dgm:pt>
    <dgm:pt modelId="{3113BB0B-262A-7746-9726-9B6DC1A53A33}" type="sibTrans" cxnId="{485473B1-5F8D-DD4B-B555-10DA045E296A}">
      <dgm:prSet/>
      <dgm:spPr/>
      <dgm:t>
        <a:bodyPr/>
        <a:lstStyle/>
        <a:p>
          <a:endParaRPr lang="fr-FR"/>
        </a:p>
      </dgm:t>
    </dgm:pt>
    <dgm:pt modelId="{0125DC64-1190-FD47-B504-D2AC4E950F43}">
      <dgm:prSet custT="1">
        <dgm:style>
          <a:lnRef idx="1">
            <a:schemeClr val="accent6"/>
          </a:lnRef>
          <a:fillRef idx="2">
            <a:schemeClr val="accent6"/>
          </a:fillRef>
          <a:effectRef idx="1">
            <a:schemeClr val="accent6"/>
          </a:effectRef>
          <a:fontRef idx="minor">
            <a:schemeClr val="dk1"/>
          </a:fontRef>
        </dgm:style>
      </dgm:prSet>
      <dgm:spPr/>
      <dgm:t>
        <a:bodyPr/>
        <a:lstStyle/>
        <a:p>
          <a:pPr rtl="0"/>
          <a:r>
            <a:rPr lang="fr-FR" sz="3200" b="0" dirty="0" smtClean="0">
              <a:solidFill>
                <a:srgbClr val="000000"/>
              </a:solidFill>
              <a:latin typeface="Times New Roman"/>
              <a:cs typeface="Times New Roman"/>
            </a:rPr>
            <a:t>Relance de la </a:t>
          </a:r>
          <a:r>
            <a:rPr lang="fr-FR" sz="3200" b="1" dirty="0" smtClean="0">
              <a:solidFill>
                <a:srgbClr val="000000"/>
              </a:solidFill>
              <a:latin typeface="Times New Roman"/>
              <a:cs typeface="Times New Roman"/>
            </a:rPr>
            <a:t>base de données sur les cessions de clientèles</a:t>
          </a:r>
        </a:p>
      </dgm:t>
    </dgm:pt>
    <dgm:pt modelId="{1F42592D-724A-6B4B-ADA4-7E4DFA5529F3}" type="sibTrans" cxnId="{94A8FFA1-532D-4B47-AD13-1A5DAE049631}">
      <dgm:prSet/>
      <dgm:spPr/>
      <dgm:t>
        <a:bodyPr/>
        <a:lstStyle/>
        <a:p>
          <a:endParaRPr lang="fr-FR"/>
        </a:p>
      </dgm:t>
    </dgm:pt>
    <dgm:pt modelId="{5C91C269-6A44-CE4A-8822-0C79E288DA1E}" type="parTrans" cxnId="{94A8FFA1-532D-4B47-AD13-1A5DAE049631}">
      <dgm:prSet/>
      <dgm:spPr/>
      <dgm:t>
        <a:bodyPr/>
        <a:lstStyle/>
        <a:p>
          <a:endParaRPr lang="fr-FR"/>
        </a:p>
      </dgm:t>
    </dgm:pt>
    <dgm:pt modelId="{83DF1E6F-C84E-D845-898C-F00AF702D1C1}" type="pres">
      <dgm:prSet presAssocID="{A7A3C3F8-21C0-F247-9CE2-3C5799D6AAE2}" presName="linear" presStyleCnt="0">
        <dgm:presLayoutVars>
          <dgm:animLvl val="lvl"/>
          <dgm:resizeHandles val="exact"/>
        </dgm:presLayoutVars>
      </dgm:prSet>
      <dgm:spPr/>
      <dgm:t>
        <a:bodyPr/>
        <a:lstStyle/>
        <a:p>
          <a:endParaRPr lang="fr-FR"/>
        </a:p>
      </dgm:t>
    </dgm:pt>
    <dgm:pt modelId="{B4971749-AB4F-8248-824A-8A1D75D7330E}" type="pres">
      <dgm:prSet presAssocID="{959902ED-ED60-3C46-839A-75CC00113B1C}" presName="parentText" presStyleLbl="node1" presStyleIdx="0" presStyleCnt="2" custLinFactNeighborX="1" custLinFactNeighborY="8684">
        <dgm:presLayoutVars>
          <dgm:chMax val="0"/>
          <dgm:bulletEnabled val="1"/>
        </dgm:presLayoutVars>
      </dgm:prSet>
      <dgm:spPr/>
      <dgm:t>
        <a:bodyPr/>
        <a:lstStyle/>
        <a:p>
          <a:endParaRPr lang="fr-FR"/>
        </a:p>
      </dgm:t>
    </dgm:pt>
    <dgm:pt modelId="{0CE6C992-868E-1544-A615-401E40D40515}" type="pres">
      <dgm:prSet presAssocID="{3113BB0B-262A-7746-9726-9B6DC1A53A33}" presName="spacer" presStyleCnt="0"/>
      <dgm:spPr/>
    </dgm:pt>
    <dgm:pt modelId="{5BA8A769-BCC4-EE47-9F00-6181D0C9C3DF}" type="pres">
      <dgm:prSet presAssocID="{0125DC64-1190-FD47-B504-D2AC4E950F43}" presName="parentText" presStyleLbl="node1" presStyleIdx="1" presStyleCnt="2">
        <dgm:presLayoutVars>
          <dgm:chMax val="0"/>
          <dgm:bulletEnabled val="1"/>
        </dgm:presLayoutVars>
      </dgm:prSet>
      <dgm:spPr/>
      <dgm:t>
        <a:bodyPr/>
        <a:lstStyle/>
        <a:p>
          <a:endParaRPr lang="fr-FR"/>
        </a:p>
      </dgm:t>
    </dgm:pt>
  </dgm:ptLst>
  <dgm:cxnLst>
    <dgm:cxn modelId="{865C71CB-51A9-6E42-B1CD-038F326942BD}" type="presOf" srcId="{0125DC64-1190-FD47-B504-D2AC4E950F43}" destId="{5BA8A769-BCC4-EE47-9F00-6181D0C9C3DF}" srcOrd="0" destOrd="0" presId="urn:microsoft.com/office/officeart/2005/8/layout/vList2"/>
    <dgm:cxn modelId="{485473B1-5F8D-DD4B-B555-10DA045E296A}" srcId="{A7A3C3F8-21C0-F247-9CE2-3C5799D6AAE2}" destId="{959902ED-ED60-3C46-839A-75CC00113B1C}" srcOrd="0" destOrd="0" parTransId="{3332ED8C-7E4D-2F49-9FA0-1664BF9AC038}" sibTransId="{3113BB0B-262A-7746-9726-9B6DC1A53A33}"/>
    <dgm:cxn modelId="{51DC4075-4A8C-834E-BEA0-45D511489BD8}" type="presOf" srcId="{959902ED-ED60-3C46-839A-75CC00113B1C}" destId="{B4971749-AB4F-8248-824A-8A1D75D7330E}" srcOrd="0" destOrd="0" presId="urn:microsoft.com/office/officeart/2005/8/layout/vList2"/>
    <dgm:cxn modelId="{C2E453C8-75BE-3547-946C-BBD79EFAA39A}" type="presOf" srcId="{A7A3C3F8-21C0-F247-9CE2-3C5799D6AAE2}" destId="{83DF1E6F-C84E-D845-898C-F00AF702D1C1}" srcOrd="0" destOrd="0" presId="urn:microsoft.com/office/officeart/2005/8/layout/vList2"/>
    <dgm:cxn modelId="{94A8FFA1-532D-4B47-AD13-1A5DAE049631}" srcId="{A7A3C3F8-21C0-F247-9CE2-3C5799D6AAE2}" destId="{0125DC64-1190-FD47-B504-D2AC4E950F43}" srcOrd="1" destOrd="0" parTransId="{5C91C269-6A44-CE4A-8822-0C79E288DA1E}" sibTransId="{1F42592D-724A-6B4B-ADA4-7E4DFA5529F3}"/>
    <dgm:cxn modelId="{D93058AD-8301-D740-8FF6-0B0711D121CB}" type="presParOf" srcId="{83DF1E6F-C84E-D845-898C-F00AF702D1C1}" destId="{B4971749-AB4F-8248-824A-8A1D75D7330E}" srcOrd="0" destOrd="0" presId="urn:microsoft.com/office/officeart/2005/8/layout/vList2"/>
    <dgm:cxn modelId="{5A1F1C6F-81FA-FD44-93C7-9A890266D23B}" type="presParOf" srcId="{83DF1E6F-C84E-D845-898C-F00AF702D1C1}" destId="{0CE6C992-868E-1544-A615-401E40D40515}" srcOrd="1" destOrd="0" presId="urn:microsoft.com/office/officeart/2005/8/layout/vList2"/>
    <dgm:cxn modelId="{D1B15E08-223F-A44E-BDC1-CE46FFADF688}" type="presParOf" srcId="{83DF1E6F-C84E-D845-898C-F00AF702D1C1}" destId="{5BA8A769-BCC4-EE47-9F00-6181D0C9C3DF}"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A3C3F8-21C0-F247-9CE2-3C5799D6AAE2}" type="doc">
      <dgm:prSet loTypeId="urn:microsoft.com/office/officeart/2005/8/layout/vList2" loCatId="" qsTypeId="urn:microsoft.com/office/officeart/2005/8/quickstyle/simple4" qsCatId="simple" csTypeId="urn:microsoft.com/office/officeart/2005/8/colors/accent1_2" csCatId="accent1" phldr="1"/>
      <dgm:spPr/>
      <dgm:t>
        <a:bodyPr/>
        <a:lstStyle/>
        <a:p>
          <a:endParaRPr lang="fr-FR"/>
        </a:p>
      </dgm:t>
    </dgm:pt>
    <dgm:pt modelId="{959902ED-ED60-3C46-839A-75CC00113B1C}">
      <dgm:prSet custT="1">
        <dgm:style>
          <a:lnRef idx="3">
            <a:schemeClr val="lt1"/>
          </a:lnRef>
          <a:fillRef idx="1">
            <a:schemeClr val="accent5"/>
          </a:fillRef>
          <a:effectRef idx="1">
            <a:schemeClr val="accent5"/>
          </a:effectRef>
          <a:fontRef idx="minor">
            <a:schemeClr val="lt1"/>
          </a:fontRef>
        </dgm:style>
      </dgm:prSet>
      <dgm:spPr/>
      <dgm:t>
        <a:bodyPr/>
        <a:lstStyle/>
        <a:p>
          <a:pPr rtl="0"/>
          <a:r>
            <a:rPr lang="fr-FR" sz="3600" b="0" dirty="0" smtClean="0">
              <a:solidFill>
                <a:srgbClr val="000000"/>
              </a:solidFill>
              <a:latin typeface="Times New Roman"/>
              <a:cs typeface="Times New Roman"/>
            </a:rPr>
            <a:t>Des formations sur l’ensemble des missions légales (ECV, contrôle TVA, EPS)</a:t>
          </a:r>
          <a:endParaRPr lang="fr-FR" sz="3600" b="0" dirty="0">
            <a:solidFill>
              <a:srgbClr val="000000"/>
            </a:solidFill>
            <a:latin typeface="Times New Roman"/>
            <a:cs typeface="Times New Roman"/>
          </a:endParaRPr>
        </a:p>
      </dgm:t>
    </dgm:pt>
    <dgm:pt modelId="{3332ED8C-7E4D-2F49-9FA0-1664BF9AC038}" type="parTrans" cxnId="{485473B1-5F8D-DD4B-B555-10DA045E296A}">
      <dgm:prSet/>
      <dgm:spPr/>
      <dgm:t>
        <a:bodyPr/>
        <a:lstStyle/>
        <a:p>
          <a:endParaRPr lang="fr-FR"/>
        </a:p>
      </dgm:t>
    </dgm:pt>
    <dgm:pt modelId="{3113BB0B-262A-7746-9726-9B6DC1A53A33}" type="sibTrans" cxnId="{485473B1-5F8D-DD4B-B555-10DA045E296A}">
      <dgm:prSet/>
      <dgm:spPr/>
      <dgm:t>
        <a:bodyPr/>
        <a:lstStyle/>
        <a:p>
          <a:endParaRPr lang="fr-FR"/>
        </a:p>
      </dgm:t>
    </dgm:pt>
    <dgm:pt modelId="{9BAEE8EC-B5DE-2F44-AC13-718461C3C31F}">
      <dgm:prSet custT="1">
        <dgm:style>
          <a:lnRef idx="1">
            <a:schemeClr val="accent1"/>
          </a:lnRef>
          <a:fillRef idx="3">
            <a:schemeClr val="accent1"/>
          </a:fillRef>
          <a:effectRef idx="2">
            <a:schemeClr val="accent1"/>
          </a:effectRef>
          <a:fontRef idx="minor">
            <a:schemeClr val="lt1"/>
          </a:fontRef>
        </dgm:style>
      </dgm:prSet>
      <dgm:spPr/>
      <dgm:t>
        <a:bodyPr/>
        <a:lstStyle/>
        <a:p>
          <a:pPr rtl="0"/>
          <a:r>
            <a:rPr lang="fr-FR" sz="4800" dirty="0" smtClean="0">
              <a:solidFill>
                <a:srgbClr val="000000"/>
              </a:solidFill>
              <a:latin typeface="Times New Roman"/>
              <a:cs typeface="Times New Roman"/>
            </a:rPr>
            <a:t>Une Bourse d’emploi Intranet </a:t>
          </a:r>
          <a:endParaRPr lang="fr-FR" sz="4800" dirty="0">
            <a:solidFill>
              <a:srgbClr val="000000"/>
            </a:solidFill>
            <a:latin typeface="Times New Roman"/>
            <a:cs typeface="Times New Roman"/>
          </a:endParaRPr>
        </a:p>
      </dgm:t>
    </dgm:pt>
    <dgm:pt modelId="{6B9AE4C7-9FD2-134E-B835-34B44800B6EB}" type="parTrans" cxnId="{654D62DB-08CC-324C-BFFF-872714E25FE3}">
      <dgm:prSet/>
      <dgm:spPr/>
      <dgm:t>
        <a:bodyPr/>
        <a:lstStyle/>
        <a:p>
          <a:endParaRPr lang="fr-FR"/>
        </a:p>
      </dgm:t>
    </dgm:pt>
    <dgm:pt modelId="{10EED09D-EADD-0B4B-9308-35AEED091934}" type="sibTrans" cxnId="{654D62DB-08CC-324C-BFFF-872714E25FE3}">
      <dgm:prSet/>
      <dgm:spPr/>
      <dgm:t>
        <a:bodyPr/>
        <a:lstStyle/>
        <a:p>
          <a:endParaRPr lang="fr-FR"/>
        </a:p>
      </dgm:t>
    </dgm:pt>
    <dgm:pt modelId="{77708DAD-842A-C24C-B312-4449ABEF3F94}">
      <dgm:prSet custT="1">
        <dgm:style>
          <a:lnRef idx="3">
            <a:schemeClr val="lt1"/>
          </a:lnRef>
          <a:fillRef idx="1">
            <a:schemeClr val="accent6"/>
          </a:fillRef>
          <a:effectRef idx="1">
            <a:schemeClr val="accent6"/>
          </a:effectRef>
          <a:fontRef idx="minor">
            <a:schemeClr val="lt1"/>
          </a:fontRef>
        </dgm:style>
      </dgm:prSet>
      <dgm:spPr/>
      <dgm:t>
        <a:bodyPr/>
        <a:lstStyle/>
        <a:p>
          <a:r>
            <a:rPr lang="fr-FR" sz="4000" b="0" dirty="0" smtClean="0">
              <a:solidFill>
                <a:srgbClr val="000000"/>
              </a:solidFill>
              <a:latin typeface="Times New Roman"/>
              <a:cs typeface="Times New Roman"/>
            </a:rPr>
            <a:t>Des formations  dédiées aux besoins des analystes BIC dans le cadre des OMGA</a:t>
          </a:r>
          <a:endParaRPr lang="fr-FR" sz="4000" b="0" dirty="0">
            <a:solidFill>
              <a:srgbClr val="000000"/>
            </a:solidFill>
            <a:latin typeface="Times New Roman"/>
            <a:cs typeface="Times New Roman"/>
          </a:endParaRPr>
        </a:p>
      </dgm:t>
    </dgm:pt>
    <dgm:pt modelId="{617D4C63-9B4D-F247-90A5-B11C8AB30D94}" type="parTrans" cxnId="{24EA9964-8980-9847-8ED1-ACDE135E5FB3}">
      <dgm:prSet/>
      <dgm:spPr/>
      <dgm:t>
        <a:bodyPr/>
        <a:lstStyle/>
        <a:p>
          <a:endParaRPr lang="fr-FR"/>
        </a:p>
      </dgm:t>
    </dgm:pt>
    <dgm:pt modelId="{F74DB85C-A95F-AF43-8C05-8BDA404FDC82}" type="sibTrans" cxnId="{24EA9964-8980-9847-8ED1-ACDE135E5FB3}">
      <dgm:prSet/>
      <dgm:spPr/>
      <dgm:t>
        <a:bodyPr/>
        <a:lstStyle/>
        <a:p>
          <a:endParaRPr lang="fr-FR"/>
        </a:p>
      </dgm:t>
    </dgm:pt>
    <dgm:pt modelId="{83DF1E6F-C84E-D845-898C-F00AF702D1C1}" type="pres">
      <dgm:prSet presAssocID="{A7A3C3F8-21C0-F247-9CE2-3C5799D6AAE2}" presName="linear" presStyleCnt="0">
        <dgm:presLayoutVars>
          <dgm:animLvl val="lvl"/>
          <dgm:resizeHandles val="exact"/>
        </dgm:presLayoutVars>
      </dgm:prSet>
      <dgm:spPr/>
      <dgm:t>
        <a:bodyPr/>
        <a:lstStyle/>
        <a:p>
          <a:endParaRPr lang="fr-FR"/>
        </a:p>
      </dgm:t>
    </dgm:pt>
    <dgm:pt modelId="{B4971749-AB4F-8248-824A-8A1D75D7330E}" type="pres">
      <dgm:prSet presAssocID="{959902ED-ED60-3C46-839A-75CC00113B1C}" presName="parentText" presStyleLbl="node1" presStyleIdx="0" presStyleCnt="3" custScaleY="99557" custLinFactY="-32954" custLinFactNeighborY="-100000">
        <dgm:presLayoutVars>
          <dgm:chMax val="0"/>
          <dgm:bulletEnabled val="1"/>
        </dgm:presLayoutVars>
      </dgm:prSet>
      <dgm:spPr/>
      <dgm:t>
        <a:bodyPr/>
        <a:lstStyle/>
        <a:p>
          <a:endParaRPr lang="fr-FR"/>
        </a:p>
      </dgm:t>
    </dgm:pt>
    <dgm:pt modelId="{0CE6C992-868E-1544-A615-401E40D40515}" type="pres">
      <dgm:prSet presAssocID="{3113BB0B-262A-7746-9726-9B6DC1A53A33}" presName="spacer" presStyleCnt="0"/>
      <dgm:spPr/>
    </dgm:pt>
    <dgm:pt modelId="{CB6E3148-059B-E448-9836-CF18243DFBBA}" type="pres">
      <dgm:prSet presAssocID="{77708DAD-842A-C24C-B312-4449ABEF3F94}" presName="parentText" presStyleLbl="node1" presStyleIdx="1" presStyleCnt="3" custLinFactY="-38808" custLinFactNeighborY="-100000">
        <dgm:presLayoutVars>
          <dgm:chMax val="0"/>
          <dgm:bulletEnabled val="1"/>
        </dgm:presLayoutVars>
      </dgm:prSet>
      <dgm:spPr/>
      <dgm:t>
        <a:bodyPr/>
        <a:lstStyle/>
        <a:p>
          <a:endParaRPr lang="fr-FR"/>
        </a:p>
      </dgm:t>
    </dgm:pt>
    <dgm:pt modelId="{72323B94-4751-5240-A723-22D461A16107}" type="pres">
      <dgm:prSet presAssocID="{F74DB85C-A95F-AF43-8C05-8BDA404FDC82}" presName="spacer" presStyleCnt="0"/>
      <dgm:spPr/>
    </dgm:pt>
    <dgm:pt modelId="{7A723951-1017-5140-9BEC-F3833FAC3F20}" type="pres">
      <dgm:prSet presAssocID="{9BAEE8EC-B5DE-2F44-AC13-718461C3C31F}" presName="parentText" presStyleLbl="node1" presStyleIdx="2" presStyleCnt="3" custLinFactY="-49699" custLinFactNeighborY="-100000">
        <dgm:presLayoutVars>
          <dgm:chMax val="0"/>
          <dgm:bulletEnabled val="1"/>
        </dgm:presLayoutVars>
      </dgm:prSet>
      <dgm:spPr/>
      <dgm:t>
        <a:bodyPr/>
        <a:lstStyle/>
        <a:p>
          <a:endParaRPr lang="fr-FR"/>
        </a:p>
      </dgm:t>
    </dgm:pt>
  </dgm:ptLst>
  <dgm:cxnLst>
    <dgm:cxn modelId="{FF4DB180-C8EF-0843-A279-B5B276D40A1E}" type="presOf" srcId="{959902ED-ED60-3C46-839A-75CC00113B1C}" destId="{B4971749-AB4F-8248-824A-8A1D75D7330E}" srcOrd="0" destOrd="0" presId="urn:microsoft.com/office/officeart/2005/8/layout/vList2"/>
    <dgm:cxn modelId="{485473B1-5F8D-DD4B-B555-10DA045E296A}" srcId="{A7A3C3F8-21C0-F247-9CE2-3C5799D6AAE2}" destId="{959902ED-ED60-3C46-839A-75CC00113B1C}" srcOrd="0" destOrd="0" parTransId="{3332ED8C-7E4D-2F49-9FA0-1664BF9AC038}" sibTransId="{3113BB0B-262A-7746-9726-9B6DC1A53A33}"/>
    <dgm:cxn modelId="{347DB370-13B8-3147-B01C-66D6983A7860}" type="presOf" srcId="{9BAEE8EC-B5DE-2F44-AC13-718461C3C31F}" destId="{7A723951-1017-5140-9BEC-F3833FAC3F20}" srcOrd="0" destOrd="0" presId="urn:microsoft.com/office/officeart/2005/8/layout/vList2"/>
    <dgm:cxn modelId="{24EA9964-8980-9847-8ED1-ACDE135E5FB3}" srcId="{A7A3C3F8-21C0-F247-9CE2-3C5799D6AAE2}" destId="{77708DAD-842A-C24C-B312-4449ABEF3F94}" srcOrd="1" destOrd="0" parTransId="{617D4C63-9B4D-F247-90A5-B11C8AB30D94}" sibTransId="{F74DB85C-A95F-AF43-8C05-8BDA404FDC82}"/>
    <dgm:cxn modelId="{654D62DB-08CC-324C-BFFF-872714E25FE3}" srcId="{A7A3C3F8-21C0-F247-9CE2-3C5799D6AAE2}" destId="{9BAEE8EC-B5DE-2F44-AC13-718461C3C31F}" srcOrd="2" destOrd="0" parTransId="{6B9AE4C7-9FD2-134E-B835-34B44800B6EB}" sibTransId="{10EED09D-EADD-0B4B-9308-35AEED091934}"/>
    <dgm:cxn modelId="{53544DD6-5A67-5042-B116-78DA801B3977}" type="presOf" srcId="{A7A3C3F8-21C0-F247-9CE2-3C5799D6AAE2}" destId="{83DF1E6F-C84E-D845-898C-F00AF702D1C1}" srcOrd="0" destOrd="0" presId="urn:microsoft.com/office/officeart/2005/8/layout/vList2"/>
    <dgm:cxn modelId="{3CA0AEF6-637D-0C41-A5CE-E53BED0BD650}" type="presOf" srcId="{77708DAD-842A-C24C-B312-4449ABEF3F94}" destId="{CB6E3148-059B-E448-9836-CF18243DFBBA}" srcOrd="0" destOrd="0" presId="urn:microsoft.com/office/officeart/2005/8/layout/vList2"/>
    <dgm:cxn modelId="{DB054E3E-1007-CD49-997C-F076AE410509}" type="presParOf" srcId="{83DF1E6F-C84E-D845-898C-F00AF702D1C1}" destId="{B4971749-AB4F-8248-824A-8A1D75D7330E}" srcOrd="0" destOrd="0" presId="urn:microsoft.com/office/officeart/2005/8/layout/vList2"/>
    <dgm:cxn modelId="{81EB26D5-BAF3-4F4C-8471-1F3955DFBC76}" type="presParOf" srcId="{83DF1E6F-C84E-D845-898C-F00AF702D1C1}" destId="{0CE6C992-868E-1544-A615-401E40D40515}" srcOrd="1" destOrd="0" presId="urn:microsoft.com/office/officeart/2005/8/layout/vList2"/>
    <dgm:cxn modelId="{DF3326EC-EBA8-A246-A1FE-58834E9D9079}" type="presParOf" srcId="{83DF1E6F-C84E-D845-898C-F00AF702D1C1}" destId="{CB6E3148-059B-E448-9836-CF18243DFBBA}" srcOrd="2" destOrd="0" presId="urn:microsoft.com/office/officeart/2005/8/layout/vList2"/>
    <dgm:cxn modelId="{ECFC1DBF-2233-CE48-AE8B-535406AA2592}" type="presParOf" srcId="{83DF1E6F-C84E-D845-898C-F00AF702D1C1}" destId="{72323B94-4751-5240-A723-22D461A16107}" srcOrd="3" destOrd="0" presId="urn:microsoft.com/office/officeart/2005/8/layout/vList2"/>
    <dgm:cxn modelId="{E66A04DC-726F-AD4E-85CF-01BA7660183B}" type="presParOf" srcId="{83DF1E6F-C84E-D845-898C-F00AF702D1C1}" destId="{7A723951-1017-5140-9BEC-F3833FAC3F20}"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F1820-2AF3-448C-A258-934001947174}">
      <dsp:nvSpPr>
        <dsp:cNvPr id="0" name=""/>
        <dsp:cNvSpPr/>
      </dsp:nvSpPr>
      <dsp:spPr>
        <a:xfrm rot="5400000">
          <a:off x="-235202" y="237830"/>
          <a:ext cx="1568016" cy="1097611"/>
        </a:xfrm>
        <a:prstGeom prst="chevron">
          <a:avLst/>
        </a:prstGeom>
        <a:solidFill>
          <a:schemeClr val="accent2">
            <a:lumMod val="40000"/>
            <a:lumOff val="6000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fr-FR" sz="2600" kern="1200" dirty="0">
            <a:solidFill>
              <a:schemeClr val="accent1">
                <a:lumMod val="20000"/>
                <a:lumOff val="80000"/>
              </a:schemeClr>
            </a:solidFill>
          </a:endParaRPr>
        </a:p>
      </dsp:txBody>
      <dsp:txXfrm rot="-5400000">
        <a:off x="1" y="551434"/>
        <a:ext cx="1097611" cy="470405"/>
      </dsp:txXfrm>
    </dsp:sp>
    <dsp:sp modelId="{A49EC899-6D93-4C76-B806-8D3A8D3DCD69}">
      <dsp:nvSpPr>
        <dsp:cNvPr id="0" name=""/>
        <dsp:cNvSpPr/>
      </dsp:nvSpPr>
      <dsp:spPr>
        <a:xfrm rot="5400000">
          <a:off x="4395684" y="-3295445"/>
          <a:ext cx="1019210" cy="7615356"/>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fr-FR" sz="2800" kern="1200" dirty="0" smtClean="0">
              <a:latin typeface="Times New Roman" pitchFamily="18" charset="0"/>
              <a:cs typeface="Times New Roman" pitchFamily="18" charset="0"/>
            </a:rPr>
            <a:t>Une concertation régulière dans le cadre de la mise en place de l’examen périodique de sincérité</a:t>
          </a:r>
          <a:endParaRPr lang="fr-FR" sz="2800" kern="1200" dirty="0">
            <a:latin typeface="Times New Roman" pitchFamily="18" charset="0"/>
            <a:cs typeface="Times New Roman" pitchFamily="18" charset="0"/>
          </a:endParaRPr>
        </a:p>
      </dsp:txBody>
      <dsp:txXfrm rot="-5400000">
        <a:off x="1097611" y="52382"/>
        <a:ext cx="7565602" cy="919702"/>
      </dsp:txXfrm>
    </dsp:sp>
    <dsp:sp modelId="{7C1F063D-B437-44F9-90CA-32CD87CB46C5}">
      <dsp:nvSpPr>
        <dsp:cNvPr id="0" name=""/>
        <dsp:cNvSpPr/>
      </dsp:nvSpPr>
      <dsp:spPr>
        <a:xfrm rot="5400000">
          <a:off x="-235202" y="1611434"/>
          <a:ext cx="1568016" cy="1097611"/>
        </a:xfrm>
        <a:prstGeom prst="chevron">
          <a:avLst/>
        </a:prstGeom>
        <a:solidFill>
          <a:schemeClr val="accent4">
            <a:lumMod val="60000"/>
            <a:lumOff val="4000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fr-FR" sz="2600" kern="1200" dirty="0"/>
        </a:p>
      </dsp:txBody>
      <dsp:txXfrm rot="-5400000">
        <a:off x="1" y="1925038"/>
        <a:ext cx="1097611" cy="470405"/>
      </dsp:txXfrm>
    </dsp:sp>
    <dsp:sp modelId="{3EC3CD67-0953-43E8-B821-81A28F307873}">
      <dsp:nvSpPr>
        <dsp:cNvPr id="0" name=""/>
        <dsp:cNvSpPr/>
      </dsp:nvSpPr>
      <dsp:spPr>
        <a:xfrm rot="5400000">
          <a:off x="4395684" y="-1921841"/>
          <a:ext cx="1019210" cy="7615356"/>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fr-FR" sz="2800" kern="1200" dirty="0" smtClean="0">
              <a:latin typeface="Times New Roman" pitchFamily="18" charset="0"/>
              <a:cs typeface="Times New Roman" pitchFamily="18" charset="0"/>
            </a:rPr>
            <a:t>De janvier à septembre 2017 : diffusion d’un grand nombre de B.O.I  relatifs à la réforme des OA et à l’examen périodique de sincérité</a:t>
          </a:r>
        </a:p>
      </dsp:txBody>
      <dsp:txXfrm rot="-5400000">
        <a:off x="1097611" y="1425986"/>
        <a:ext cx="7565602" cy="919702"/>
      </dsp:txXfrm>
    </dsp:sp>
    <dsp:sp modelId="{41471442-298B-49FA-9601-A88FC8A974E2}">
      <dsp:nvSpPr>
        <dsp:cNvPr id="0" name=""/>
        <dsp:cNvSpPr/>
      </dsp:nvSpPr>
      <dsp:spPr>
        <a:xfrm rot="5400000">
          <a:off x="-235202" y="2985038"/>
          <a:ext cx="1568016" cy="1097611"/>
        </a:xfrm>
        <a:prstGeom prst="chevron">
          <a:avLst/>
        </a:prstGeom>
        <a:solidFill>
          <a:schemeClr val="accent5">
            <a:lumMod val="7500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endParaRPr lang="fr-FR" sz="2600" kern="1200" dirty="0"/>
        </a:p>
      </dsp:txBody>
      <dsp:txXfrm rot="-5400000">
        <a:off x="1" y="3298642"/>
        <a:ext cx="1097611" cy="470405"/>
      </dsp:txXfrm>
    </dsp:sp>
    <dsp:sp modelId="{225DB393-8976-4489-8135-068ED9AA8B0E}">
      <dsp:nvSpPr>
        <dsp:cNvPr id="0" name=""/>
        <dsp:cNvSpPr/>
      </dsp:nvSpPr>
      <dsp:spPr>
        <a:xfrm rot="5400000">
          <a:off x="4395684" y="-548236"/>
          <a:ext cx="1019210" cy="7615356"/>
        </a:xfrm>
        <a:prstGeom prst="round2SameRect">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fr-FR" sz="2800" b="1" kern="1200" dirty="0" smtClean="0">
              <a:latin typeface="Times New Roman" pitchFamily="18" charset="0"/>
              <a:cs typeface="Times New Roman" pitchFamily="18" charset="0"/>
            </a:rPr>
            <a:t>Décision du Conseil d’Etat du 21 juin 2017 </a:t>
          </a:r>
          <a:r>
            <a:rPr lang="fr-FR" sz="2800" kern="1200" dirty="0" smtClean="0">
              <a:latin typeface="Times New Roman" pitchFamily="18" charset="0"/>
              <a:cs typeface="Times New Roman" pitchFamily="18" charset="0"/>
            </a:rPr>
            <a:t>validant la réforme des OA  dans son ensemble</a:t>
          </a:r>
        </a:p>
      </dsp:txBody>
      <dsp:txXfrm rot="-5400000">
        <a:off x="1097611" y="2799591"/>
        <a:ext cx="7565602" cy="919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94A4A2-99A2-1348-A981-650929146847}">
      <dsp:nvSpPr>
        <dsp:cNvPr id="0" name=""/>
        <dsp:cNvSpPr/>
      </dsp:nvSpPr>
      <dsp:spPr>
        <a:xfrm>
          <a:off x="0" y="1777"/>
          <a:ext cx="8750300" cy="861333"/>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b="1" kern="1200" dirty="0" smtClean="0">
              <a:solidFill>
                <a:schemeClr val="tx1"/>
              </a:solidFill>
              <a:latin typeface="Times New Roman"/>
              <a:cs typeface="Times New Roman"/>
            </a:rPr>
            <a:t>LES NOUVEAUX ENJEUX</a:t>
          </a:r>
          <a:endParaRPr lang="fr-FR" sz="3200" b="1" kern="1200" dirty="0">
            <a:solidFill>
              <a:schemeClr val="tx1"/>
            </a:solidFill>
            <a:latin typeface="Times New Roman"/>
            <a:cs typeface="Times New Roman"/>
          </a:endParaRPr>
        </a:p>
      </dsp:txBody>
      <dsp:txXfrm>
        <a:off x="42047" y="43824"/>
        <a:ext cx="8666206" cy="777239"/>
      </dsp:txXfrm>
    </dsp:sp>
    <dsp:sp modelId="{B4971749-AB4F-8248-824A-8A1D75D7330E}">
      <dsp:nvSpPr>
        <dsp:cNvPr id="0" name=""/>
        <dsp:cNvSpPr/>
      </dsp:nvSpPr>
      <dsp:spPr>
        <a:xfrm>
          <a:off x="0" y="875204"/>
          <a:ext cx="8750300" cy="1499719"/>
        </a:xfrm>
        <a:prstGeom prst="roundRect">
          <a:avLst/>
        </a:prstGeom>
        <a:solidFill>
          <a:schemeClr val="accent5"/>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b="1" kern="1200" dirty="0" smtClean="0">
              <a:solidFill>
                <a:srgbClr val="000000"/>
              </a:solidFill>
              <a:latin typeface="Times New Roman"/>
              <a:cs typeface="Times New Roman"/>
            </a:rPr>
            <a:t>Relèvement des seuils du nombre d’adhérents et transformation des Centres et Associations en OMGA</a:t>
          </a:r>
          <a:endParaRPr lang="fr-FR" sz="3200" kern="1200" dirty="0">
            <a:solidFill>
              <a:srgbClr val="000000"/>
            </a:solidFill>
            <a:latin typeface="Times New Roman"/>
            <a:cs typeface="Times New Roman"/>
          </a:endParaRPr>
        </a:p>
      </dsp:txBody>
      <dsp:txXfrm>
        <a:off x="73210" y="948414"/>
        <a:ext cx="8603880" cy="1353299"/>
      </dsp:txXfrm>
    </dsp:sp>
    <dsp:sp modelId="{5BA8A769-BCC4-EE47-9F00-6181D0C9C3DF}">
      <dsp:nvSpPr>
        <dsp:cNvPr id="0" name=""/>
        <dsp:cNvSpPr/>
      </dsp:nvSpPr>
      <dsp:spPr>
        <a:xfrm>
          <a:off x="0" y="2387018"/>
          <a:ext cx="8750300" cy="1499719"/>
        </a:xfrm>
        <a:prstGeom prst="roundRect">
          <a:avLst/>
        </a:prstGeom>
        <a:solidFill>
          <a:schemeClr val="accent6"/>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b="1" kern="1200" dirty="0" smtClean="0">
              <a:solidFill>
                <a:srgbClr val="000000"/>
              </a:solidFill>
              <a:latin typeface="Times New Roman"/>
              <a:cs typeface="Times New Roman"/>
            </a:rPr>
            <a:t>35 % des adhérents de l’UNASA en dessous du seuil</a:t>
          </a:r>
          <a:endParaRPr lang="fr-FR" sz="3200" kern="1200" dirty="0">
            <a:solidFill>
              <a:srgbClr val="000000"/>
            </a:solidFill>
            <a:latin typeface="Times New Roman"/>
            <a:cs typeface="Times New Roman"/>
          </a:endParaRPr>
        </a:p>
      </dsp:txBody>
      <dsp:txXfrm>
        <a:off x="73210" y="2460228"/>
        <a:ext cx="8603880" cy="1353299"/>
      </dsp:txXfrm>
    </dsp:sp>
    <dsp:sp modelId="{7A723951-1017-5140-9BEC-F3833FAC3F20}">
      <dsp:nvSpPr>
        <dsp:cNvPr id="0" name=""/>
        <dsp:cNvSpPr/>
      </dsp:nvSpPr>
      <dsp:spPr>
        <a:xfrm>
          <a:off x="0" y="3898831"/>
          <a:ext cx="8750300" cy="1499719"/>
        </a:xfrm>
        <a:prstGeom prst="roundRect">
          <a:avLst/>
        </a:prstGeom>
        <a:solidFill>
          <a:schemeClr val="accent4"/>
        </a:solidFill>
        <a:ln w="11429" cap="flat" cmpd="sng" algn="ctr">
          <a:solidFill>
            <a:schemeClr val="accent4">
              <a:shade val="50000"/>
            </a:schemeClr>
          </a:solidFill>
          <a:prstDash val="sysDash"/>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b="1" kern="1200" dirty="0" smtClean="0">
              <a:solidFill>
                <a:srgbClr val="000000"/>
              </a:solidFill>
              <a:latin typeface="Times New Roman"/>
              <a:cs typeface="Times New Roman"/>
            </a:rPr>
            <a:t>Plus de 30 associations ont demandé un modèle de statuts OMGA</a:t>
          </a:r>
          <a:endParaRPr lang="fr-FR" sz="3200" kern="1200" dirty="0">
            <a:solidFill>
              <a:srgbClr val="000000"/>
            </a:solidFill>
            <a:latin typeface="Times New Roman"/>
            <a:cs typeface="Times New Roman"/>
          </a:endParaRPr>
        </a:p>
      </dsp:txBody>
      <dsp:txXfrm>
        <a:off x="73210" y="3972041"/>
        <a:ext cx="8603880" cy="13532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94A4A2-99A2-1348-A981-650929146847}">
      <dsp:nvSpPr>
        <dsp:cNvPr id="0" name=""/>
        <dsp:cNvSpPr/>
      </dsp:nvSpPr>
      <dsp:spPr>
        <a:xfrm>
          <a:off x="0" y="1914"/>
          <a:ext cx="8750300" cy="860320"/>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fr-FR" sz="3200" b="1" kern="1200" dirty="0" smtClean="0">
              <a:solidFill>
                <a:schemeClr val="tx1"/>
              </a:solidFill>
              <a:latin typeface="Times New Roman"/>
              <a:cs typeface="Times New Roman"/>
            </a:rPr>
            <a:t>LES NOUVEAUX ENJEUX</a:t>
          </a:r>
          <a:endParaRPr lang="fr-FR" sz="3200" b="1" kern="1200" dirty="0">
            <a:solidFill>
              <a:schemeClr val="tx1"/>
            </a:solidFill>
            <a:latin typeface="Times New Roman"/>
            <a:cs typeface="Times New Roman"/>
          </a:endParaRPr>
        </a:p>
      </dsp:txBody>
      <dsp:txXfrm>
        <a:off x="41997" y="43911"/>
        <a:ext cx="8666306" cy="776326"/>
      </dsp:txXfrm>
    </dsp:sp>
    <dsp:sp modelId="{B4971749-AB4F-8248-824A-8A1D75D7330E}">
      <dsp:nvSpPr>
        <dsp:cNvPr id="0" name=""/>
        <dsp:cNvSpPr/>
      </dsp:nvSpPr>
      <dsp:spPr>
        <a:xfrm>
          <a:off x="0" y="876339"/>
          <a:ext cx="8750300" cy="1497955"/>
        </a:xfrm>
        <a:prstGeom prst="roundRect">
          <a:avLst/>
        </a:prstGeom>
        <a:solidFill>
          <a:schemeClr val="accent5"/>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b="1" kern="1200" dirty="0" smtClean="0">
              <a:solidFill>
                <a:srgbClr val="000000"/>
              </a:solidFill>
              <a:latin typeface="Times New Roman"/>
              <a:cs typeface="Times New Roman"/>
            </a:rPr>
            <a:t>LA REFORME DU REGIME DES MICRO-ENTREPRISES</a:t>
          </a:r>
          <a:endParaRPr lang="fr-FR" sz="3200" kern="1200" dirty="0">
            <a:solidFill>
              <a:srgbClr val="000000"/>
            </a:solidFill>
            <a:latin typeface="Times New Roman"/>
            <a:cs typeface="Times New Roman"/>
          </a:endParaRPr>
        </a:p>
      </dsp:txBody>
      <dsp:txXfrm>
        <a:off x="73124" y="949463"/>
        <a:ext cx="8604052" cy="1351707"/>
      </dsp:txXfrm>
    </dsp:sp>
    <dsp:sp modelId="{5BA8A769-BCC4-EE47-9F00-6181D0C9C3DF}">
      <dsp:nvSpPr>
        <dsp:cNvPr id="0" name=""/>
        <dsp:cNvSpPr/>
      </dsp:nvSpPr>
      <dsp:spPr>
        <a:xfrm>
          <a:off x="0" y="2388399"/>
          <a:ext cx="8750300" cy="1497955"/>
        </a:xfrm>
        <a:prstGeom prst="roundRect">
          <a:avLst/>
        </a:prstGeom>
        <a:solidFill>
          <a:schemeClr val="accent6"/>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fr-FR" sz="3600" b="1" kern="1200" dirty="0" smtClean="0">
              <a:solidFill>
                <a:srgbClr val="000000"/>
              </a:solidFill>
              <a:latin typeface="Times New Roman"/>
              <a:cs typeface="Times New Roman"/>
            </a:rPr>
            <a:t>Doublement des plafonds BNC/BIC</a:t>
          </a:r>
          <a:endParaRPr lang="fr-FR" sz="3600" kern="1200" dirty="0">
            <a:solidFill>
              <a:srgbClr val="000000"/>
            </a:solidFill>
            <a:latin typeface="Times New Roman"/>
            <a:cs typeface="Times New Roman"/>
          </a:endParaRPr>
        </a:p>
      </dsp:txBody>
      <dsp:txXfrm>
        <a:off x="73124" y="2461523"/>
        <a:ext cx="8604052" cy="1351707"/>
      </dsp:txXfrm>
    </dsp:sp>
    <dsp:sp modelId="{7A723951-1017-5140-9BEC-F3833FAC3F20}">
      <dsp:nvSpPr>
        <dsp:cNvPr id="0" name=""/>
        <dsp:cNvSpPr/>
      </dsp:nvSpPr>
      <dsp:spPr>
        <a:xfrm>
          <a:off x="0" y="3900458"/>
          <a:ext cx="8750300" cy="1497955"/>
        </a:xfrm>
        <a:prstGeom prst="roundRect">
          <a:avLst/>
        </a:prstGeom>
        <a:solidFill>
          <a:schemeClr val="accent4"/>
        </a:solidFill>
        <a:ln w="11429" cap="flat" cmpd="sng" algn="ctr">
          <a:solidFill>
            <a:schemeClr val="accent4">
              <a:shade val="50000"/>
            </a:schemeClr>
          </a:solidFill>
          <a:prstDash val="sysDash"/>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b="1" kern="1200" dirty="0" smtClean="0">
              <a:solidFill>
                <a:srgbClr val="000000"/>
              </a:solidFill>
              <a:latin typeface="Times New Roman"/>
              <a:cs typeface="Times New Roman"/>
            </a:rPr>
            <a:t>Peu d’impact sur le « stock » mais une baisse sensible du nombre d’adhérents à brève échéance </a:t>
          </a:r>
          <a:endParaRPr lang="fr-FR" sz="3200" kern="1200" dirty="0">
            <a:solidFill>
              <a:srgbClr val="000000"/>
            </a:solidFill>
            <a:latin typeface="Times New Roman"/>
            <a:cs typeface="Times New Roman"/>
          </a:endParaRPr>
        </a:p>
      </dsp:txBody>
      <dsp:txXfrm>
        <a:off x="73124" y="3973582"/>
        <a:ext cx="8604052" cy="13517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71749-AB4F-8248-824A-8A1D75D7330E}">
      <dsp:nvSpPr>
        <dsp:cNvPr id="0" name=""/>
        <dsp:cNvSpPr/>
      </dsp:nvSpPr>
      <dsp:spPr>
        <a:xfrm>
          <a:off x="109291" y="258209"/>
          <a:ext cx="8531892" cy="4944104"/>
        </a:xfrm>
        <a:prstGeom prst="roundRect">
          <a:avLst/>
        </a:prstGeom>
        <a:solidFill>
          <a:schemeClr val="accent5"/>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kern="1200" dirty="0" smtClean="0">
              <a:solidFill>
                <a:srgbClr val="000000"/>
              </a:solidFill>
              <a:latin typeface="Times New Roman"/>
              <a:cs typeface="Times New Roman"/>
            </a:rPr>
            <a:t>Enrichissement</a:t>
          </a:r>
          <a:r>
            <a:rPr lang="fr-FR" sz="3200" kern="1200" baseline="0" dirty="0" smtClean="0">
              <a:solidFill>
                <a:srgbClr val="000000"/>
              </a:solidFill>
              <a:latin typeface="Times New Roman"/>
              <a:cs typeface="Times New Roman"/>
            </a:rPr>
            <a:t> de </a:t>
          </a:r>
          <a:r>
            <a:rPr lang="fr-FR" sz="3200" b="1" kern="1200" baseline="0" dirty="0" smtClean="0">
              <a:solidFill>
                <a:srgbClr val="000000"/>
              </a:solidFill>
              <a:latin typeface="Times New Roman"/>
              <a:cs typeface="Times New Roman"/>
            </a:rPr>
            <a:t>LA LETTRE DES ADHERENTS </a:t>
          </a:r>
          <a:r>
            <a:rPr lang="fr-FR" sz="3200" b="1" kern="1200" baseline="0" dirty="0" smtClean="0">
              <a:solidFill>
                <a:srgbClr val="000000"/>
              </a:solidFill>
              <a:latin typeface="Times New Roman"/>
              <a:cs typeface="Times New Roman"/>
            </a:rPr>
            <a:t>par </a:t>
          </a:r>
          <a:r>
            <a:rPr lang="fr-FR" sz="3200" b="1" kern="1200" baseline="0" dirty="0" smtClean="0">
              <a:solidFill>
                <a:srgbClr val="000000"/>
              </a:solidFill>
              <a:latin typeface="Times New Roman"/>
              <a:cs typeface="Times New Roman"/>
            </a:rPr>
            <a:t>deux nouvelles rubriques</a:t>
          </a:r>
        </a:p>
        <a:p>
          <a:pPr lvl="0" algn="ctr" defTabSz="1422400" rtl="0">
            <a:lnSpc>
              <a:spcPct val="90000"/>
            </a:lnSpc>
            <a:spcBef>
              <a:spcPct val="0"/>
            </a:spcBef>
            <a:spcAft>
              <a:spcPct val="35000"/>
            </a:spcAft>
          </a:pPr>
          <a:r>
            <a:rPr lang="fr-FR" sz="3200" b="1" kern="1200" baseline="0" dirty="0" smtClean="0">
              <a:solidFill>
                <a:srgbClr val="000000"/>
              </a:solidFill>
              <a:latin typeface="Times New Roman"/>
              <a:cs typeface="Times New Roman"/>
            </a:rPr>
            <a:t>TPE -  Commerçants et artisans</a:t>
          </a:r>
          <a:endParaRPr lang="fr-FR" sz="3200" b="1" kern="1200" dirty="0">
            <a:solidFill>
              <a:srgbClr val="000000"/>
            </a:solidFill>
            <a:latin typeface="Times New Roman"/>
            <a:cs typeface="Times New Roman"/>
          </a:endParaRPr>
        </a:p>
      </dsp:txBody>
      <dsp:txXfrm>
        <a:off x="350642" y="499560"/>
        <a:ext cx="8049190" cy="44614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8A769-BCC4-EE47-9F00-6181D0C9C3DF}">
      <dsp:nvSpPr>
        <dsp:cNvPr id="0" name=""/>
        <dsp:cNvSpPr/>
      </dsp:nvSpPr>
      <dsp:spPr>
        <a:xfrm>
          <a:off x="0" y="916085"/>
          <a:ext cx="8750300" cy="1690478"/>
        </a:xfrm>
        <a:prstGeom prst="roundRect">
          <a:avLst/>
        </a:prstGeom>
        <a:solidFill>
          <a:schemeClr val="accent6"/>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fr-FR" sz="3600" b="0" kern="1200" dirty="0" smtClean="0">
              <a:solidFill>
                <a:srgbClr val="000000"/>
              </a:solidFill>
              <a:latin typeface="Times New Roman"/>
              <a:cs typeface="Times New Roman"/>
            </a:rPr>
            <a:t>Une newsletter </a:t>
          </a:r>
          <a:r>
            <a:rPr lang="fr-FR" sz="3600" b="1" kern="1200" dirty="0" smtClean="0">
              <a:solidFill>
                <a:srgbClr val="000000"/>
              </a:solidFill>
              <a:latin typeface="Times New Roman"/>
              <a:cs typeface="Times New Roman"/>
            </a:rPr>
            <a:t>Spéciale LOI DE FINANCES TPE/BNC/BIC </a:t>
          </a:r>
        </a:p>
      </dsp:txBody>
      <dsp:txXfrm>
        <a:off x="82522" y="998607"/>
        <a:ext cx="8585256" cy="1525434"/>
      </dsp:txXfrm>
    </dsp:sp>
    <dsp:sp modelId="{7A723951-1017-5140-9BEC-F3833FAC3F20}">
      <dsp:nvSpPr>
        <dsp:cNvPr id="0" name=""/>
        <dsp:cNvSpPr/>
      </dsp:nvSpPr>
      <dsp:spPr>
        <a:xfrm>
          <a:off x="0" y="2793763"/>
          <a:ext cx="8750300" cy="1690478"/>
        </a:xfrm>
        <a:prstGeom prst="roundRect">
          <a:avLst/>
        </a:prstGeom>
        <a:solidFill>
          <a:schemeClr val="accent1"/>
        </a:solidFill>
        <a:ln w="11429" cap="flat" cmpd="sng" algn="ctr">
          <a:solidFill>
            <a:schemeClr val="accent1">
              <a:shade val="50000"/>
            </a:schemeClr>
          </a:solidFill>
          <a:prstDash val="sysDash"/>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fr-FR" sz="3600" kern="1200" dirty="0" smtClean="0">
              <a:solidFill>
                <a:srgbClr val="000000"/>
              </a:solidFill>
              <a:latin typeface="Times New Roman"/>
              <a:cs typeface="Times New Roman"/>
            </a:rPr>
            <a:t>Un</a:t>
          </a:r>
          <a:r>
            <a:rPr lang="fr-FR" sz="3600" kern="1200" baseline="0" dirty="0" smtClean="0">
              <a:solidFill>
                <a:srgbClr val="000000"/>
              </a:solidFill>
              <a:latin typeface="Times New Roman"/>
              <a:cs typeface="Times New Roman"/>
            </a:rPr>
            <a:t> guide sur les nouveautés des liasses </a:t>
          </a:r>
        </a:p>
        <a:p>
          <a:pPr lvl="0" algn="ctr" defTabSz="1600200" rtl="0">
            <a:lnSpc>
              <a:spcPct val="90000"/>
            </a:lnSpc>
            <a:spcBef>
              <a:spcPct val="0"/>
            </a:spcBef>
            <a:spcAft>
              <a:spcPct val="35000"/>
            </a:spcAft>
          </a:pPr>
          <a:r>
            <a:rPr lang="fr-FR" sz="4000" kern="1200" baseline="0" dirty="0" smtClean="0">
              <a:solidFill>
                <a:srgbClr val="000000"/>
              </a:solidFill>
              <a:latin typeface="Times New Roman"/>
              <a:cs typeface="Times New Roman"/>
            </a:rPr>
            <a:t>2035 et 2031</a:t>
          </a:r>
          <a:endParaRPr lang="fr-FR" sz="4000" kern="1200" dirty="0">
            <a:solidFill>
              <a:srgbClr val="000000"/>
            </a:solidFill>
            <a:latin typeface="Times New Roman"/>
            <a:cs typeface="Times New Roman"/>
          </a:endParaRPr>
        </a:p>
      </dsp:txBody>
      <dsp:txXfrm>
        <a:off x="82522" y="2876285"/>
        <a:ext cx="8585256" cy="15254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71749-AB4F-8248-824A-8A1D75D7330E}">
      <dsp:nvSpPr>
        <dsp:cNvPr id="0" name=""/>
        <dsp:cNvSpPr/>
      </dsp:nvSpPr>
      <dsp:spPr>
        <a:xfrm>
          <a:off x="0" y="1149576"/>
          <a:ext cx="8785100" cy="1977300"/>
        </a:xfrm>
        <a:prstGeom prst="roundRect">
          <a:avLst/>
        </a:prstGeom>
        <a:solidFill>
          <a:schemeClr val="accent5"/>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fr-FR" sz="3600" b="1" kern="1200" dirty="0" smtClean="0">
              <a:solidFill>
                <a:srgbClr val="000000"/>
              </a:solidFill>
              <a:latin typeface="Times New Roman"/>
              <a:cs typeface="Times New Roman"/>
            </a:rPr>
            <a:t>50 fiches pratiques </a:t>
          </a:r>
          <a:r>
            <a:rPr lang="fr-FR" sz="3600" b="0" kern="1200" dirty="0" smtClean="0">
              <a:solidFill>
                <a:srgbClr val="000000"/>
              </a:solidFill>
              <a:latin typeface="Times New Roman"/>
              <a:cs typeface="Times New Roman"/>
            </a:rPr>
            <a:t>pour les directeurs et collaborateurs d’OA et les membres correspondants</a:t>
          </a:r>
          <a:endParaRPr lang="fr-FR" sz="3600" b="0" kern="1200" dirty="0">
            <a:solidFill>
              <a:srgbClr val="000000"/>
            </a:solidFill>
            <a:latin typeface="Times New Roman"/>
            <a:cs typeface="Times New Roman"/>
          </a:endParaRPr>
        </a:p>
      </dsp:txBody>
      <dsp:txXfrm>
        <a:off x="96524" y="1246100"/>
        <a:ext cx="8592052" cy="1784252"/>
      </dsp:txXfrm>
    </dsp:sp>
    <dsp:sp modelId="{5BA8A769-BCC4-EE47-9F00-6181D0C9C3DF}">
      <dsp:nvSpPr>
        <dsp:cNvPr id="0" name=""/>
        <dsp:cNvSpPr/>
      </dsp:nvSpPr>
      <dsp:spPr>
        <a:xfrm>
          <a:off x="0" y="3297820"/>
          <a:ext cx="8785100" cy="1977300"/>
        </a:xfrm>
        <a:prstGeom prst="roundRect">
          <a:avLst/>
        </a:prstGeom>
        <a:solidFill>
          <a:schemeClr val="accent6">
            <a:tint val="45000"/>
          </a:schemeClr>
        </a:solidFill>
        <a:ln w="9525" cap="flat" cmpd="sng" algn="ctr">
          <a:solidFill>
            <a:schemeClr val="accent6"/>
          </a:solidFill>
          <a:prstDash val="solid"/>
        </a:ln>
        <a:effectLst>
          <a:outerShdw blurRad="50800" dist="25400" dir="5400000" rotWithShape="0">
            <a:srgbClr val="000000">
              <a:alpha val="35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fr-FR" sz="3200" b="0" kern="1200" dirty="0" smtClean="0">
              <a:solidFill>
                <a:srgbClr val="000000"/>
              </a:solidFill>
              <a:latin typeface="Times New Roman"/>
              <a:cs typeface="Times New Roman"/>
            </a:rPr>
            <a:t>Relance de la </a:t>
          </a:r>
          <a:r>
            <a:rPr lang="fr-FR" sz="3200" b="1" kern="1200" dirty="0" smtClean="0">
              <a:solidFill>
                <a:srgbClr val="000000"/>
              </a:solidFill>
              <a:latin typeface="Times New Roman"/>
              <a:cs typeface="Times New Roman"/>
            </a:rPr>
            <a:t>base de données sur les cessions de clientèles</a:t>
          </a:r>
        </a:p>
      </dsp:txBody>
      <dsp:txXfrm>
        <a:off x="96524" y="3394344"/>
        <a:ext cx="8592052" cy="17842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71749-AB4F-8248-824A-8A1D75D7330E}">
      <dsp:nvSpPr>
        <dsp:cNvPr id="0" name=""/>
        <dsp:cNvSpPr/>
      </dsp:nvSpPr>
      <dsp:spPr>
        <a:xfrm>
          <a:off x="0" y="0"/>
          <a:ext cx="8933308" cy="1560769"/>
        </a:xfrm>
        <a:prstGeom prst="roundRect">
          <a:avLst/>
        </a:prstGeom>
        <a:solidFill>
          <a:schemeClr val="accent5"/>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fr-FR" sz="3600" b="0" kern="1200" dirty="0" smtClean="0">
              <a:solidFill>
                <a:srgbClr val="000000"/>
              </a:solidFill>
              <a:latin typeface="Times New Roman"/>
              <a:cs typeface="Times New Roman"/>
            </a:rPr>
            <a:t>Des formations sur l’ensemble des missions légales (ECV, contrôle TVA, EPS)</a:t>
          </a:r>
          <a:endParaRPr lang="fr-FR" sz="3600" b="0" kern="1200" dirty="0">
            <a:solidFill>
              <a:srgbClr val="000000"/>
            </a:solidFill>
            <a:latin typeface="Times New Roman"/>
            <a:cs typeface="Times New Roman"/>
          </a:endParaRPr>
        </a:p>
      </dsp:txBody>
      <dsp:txXfrm>
        <a:off x="76190" y="76190"/>
        <a:ext cx="8780928" cy="1408389"/>
      </dsp:txXfrm>
    </dsp:sp>
    <dsp:sp modelId="{CB6E3148-059B-E448-9836-CF18243DFBBA}">
      <dsp:nvSpPr>
        <dsp:cNvPr id="0" name=""/>
        <dsp:cNvSpPr/>
      </dsp:nvSpPr>
      <dsp:spPr>
        <a:xfrm>
          <a:off x="0" y="1656191"/>
          <a:ext cx="8933308" cy="1567714"/>
        </a:xfrm>
        <a:prstGeom prst="roundRect">
          <a:avLst/>
        </a:prstGeom>
        <a:solidFill>
          <a:schemeClr val="accent6"/>
        </a:solidFill>
        <a:ln w="20000" cap="flat" cmpd="sng" algn="ctr">
          <a:solidFill>
            <a:schemeClr val="lt1"/>
          </a:solidFill>
          <a:prstDash val="solid"/>
        </a:ln>
        <a:effectLst>
          <a:outerShdw blurRad="50800" dist="25400" dir="5400000" rotWithShape="0">
            <a:srgbClr val="000000">
              <a:alpha val="35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fr-FR" sz="4000" b="0" kern="1200" dirty="0" smtClean="0">
              <a:solidFill>
                <a:srgbClr val="000000"/>
              </a:solidFill>
              <a:latin typeface="Times New Roman"/>
              <a:cs typeface="Times New Roman"/>
            </a:rPr>
            <a:t>Des formations  dédiées aux besoins des analystes BIC dans le cadre des OMGA</a:t>
          </a:r>
          <a:endParaRPr lang="fr-FR" sz="4000" b="0" kern="1200" dirty="0">
            <a:solidFill>
              <a:srgbClr val="000000"/>
            </a:solidFill>
            <a:latin typeface="Times New Roman"/>
            <a:cs typeface="Times New Roman"/>
          </a:endParaRPr>
        </a:p>
      </dsp:txBody>
      <dsp:txXfrm>
        <a:off x="76529" y="1732720"/>
        <a:ext cx="8780250" cy="1414656"/>
      </dsp:txXfrm>
    </dsp:sp>
    <dsp:sp modelId="{7A723951-1017-5140-9BEC-F3833FAC3F20}">
      <dsp:nvSpPr>
        <dsp:cNvPr id="0" name=""/>
        <dsp:cNvSpPr/>
      </dsp:nvSpPr>
      <dsp:spPr>
        <a:xfrm>
          <a:off x="0" y="3240366"/>
          <a:ext cx="8933308" cy="1567714"/>
        </a:xfrm>
        <a:prstGeom prst="roundRect">
          <a:avLst/>
        </a:prstGeom>
        <a:solidFill>
          <a:schemeClr val="accent1">
            <a:tint val="95000"/>
          </a:schemeClr>
        </a:solidFill>
        <a:ln w="9525" cap="flat" cmpd="sng" algn="ctr">
          <a:solidFill>
            <a:schemeClr val="accent1"/>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1">
              <a:shade val="70000"/>
              <a:satMod val="105000"/>
            </a:schemeClr>
          </a:contourClr>
        </a:sp3d>
      </dsp:spPr>
      <dsp:style>
        <a:lnRef idx="1">
          <a:schemeClr val="accent1"/>
        </a:lnRef>
        <a:fillRef idx="3">
          <a:schemeClr val="accent1"/>
        </a:fillRef>
        <a:effectRef idx="2">
          <a:schemeClr val="accent1"/>
        </a:effectRef>
        <a:fontRef idx="minor">
          <a:schemeClr val="lt1"/>
        </a:fontRef>
      </dsp:style>
      <dsp:txBody>
        <a:bodyPr spcFirstLastPara="0" vert="horz" wrap="square" lIns="182880" tIns="182880" rIns="182880" bIns="182880" numCol="1" spcCol="1270" anchor="ctr" anchorCtr="0">
          <a:noAutofit/>
        </a:bodyPr>
        <a:lstStyle/>
        <a:p>
          <a:pPr lvl="0" algn="l" defTabSz="2133600" rtl="0">
            <a:lnSpc>
              <a:spcPct val="90000"/>
            </a:lnSpc>
            <a:spcBef>
              <a:spcPct val="0"/>
            </a:spcBef>
            <a:spcAft>
              <a:spcPct val="35000"/>
            </a:spcAft>
          </a:pPr>
          <a:r>
            <a:rPr lang="fr-FR" sz="4800" kern="1200" dirty="0" smtClean="0">
              <a:solidFill>
                <a:srgbClr val="000000"/>
              </a:solidFill>
              <a:latin typeface="Times New Roman"/>
              <a:cs typeface="Times New Roman"/>
            </a:rPr>
            <a:t>Une Bourse d’emploi Intranet </a:t>
          </a:r>
          <a:endParaRPr lang="fr-FR" sz="4800" kern="1200" dirty="0">
            <a:solidFill>
              <a:srgbClr val="000000"/>
            </a:solidFill>
            <a:latin typeface="Times New Roman"/>
            <a:cs typeface="Times New Roman"/>
          </a:endParaRPr>
        </a:p>
      </dsp:txBody>
      <dsp:txXfrm>
        <a:off x="76529" y="3316895"/>
        <a:ext cx="8780250" cy="141465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1026"/>
          <p:cNvSpPr>
            <a:spLocks noGrp="1" noChangeArrowheads="1"/>
          </p:cNvSpPr>
          <p:nvPr>
            <p:ph type="hdr" sz="quarter"/>
          </p:nvPr>
        </p:nvSpPr>
        <p:spPr bwMode="auto">
          <a:xfrm>
            <a:off x="0" y="0"/>
            <a:ext cx="297180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67587" name="Rectangle 1027"/>
          <p:cNvSpPr>
            <a:spLocks noGrp="1" noChangeArrowheads="1"/>
          </p:cNvSpPr>
          <p:nvPr>
            <p:ph type="dt" sz="quarter" idx="1"/>
          </p:nvPr>
        </p:nvSpPr>
        <p:spPr bwMode="auto">
          <a:xfrm>
            <a:off x="3886200" y="0"/>
            <a:ext cx="297180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fr-FR"/>
          </a:p>
        </p:txBody>
      </p:sp>
      <p:sp>
        <p:nvSpPr>
          <p:cNvPr id="67588" name="Rectangle 1028"/>
          <p:cNvSpPr>
            <a:spLocks noGrp="1" noChangeArrowheads="1"/>
          </p:cNvSpPr>
          <p:nvPr>
            <p:ph type="ftr" sz="quarter" idx="2"/>
          </p:nvPr>
        </p:nvSpPr>
        <p:spPr bwMode="auto">
          <a:xfrm>
            <a:off x="0" y="9285288"/>
            <a:ext cx="29718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67589" name="Rectangle 1029"/>
          <p:cNvSpPr>
            <a:spLocks noGrp="1" noChangeArrowheads="1"/>
          </p:cNvSpPr>
          <p:nvPr>
            <p:ph type="sldNum" sz="quarter" idx="3"/>
          </p:nvPr>
        </p:nvSpPr>
        <p:spPr bwMode="auto">
          <a:xfrm>
            <a:off x="3886200" y="9285288"/>
            <a:ext cx="29718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48705EF-1BC3-4F90-8AAC-52D08BC87A9C}" type="slidenum">
              <a:rPr lang="fr-FR"/>
              <a:pPr>
                <a:defRPr/>
              </a:pPr>
              <a:t>‹#›</a:t>
            </a:fld>
            <a:endParaRPr lang="fr-FR"/>
          </a:p>
        </p:txBody>
      </p:sp>
    </p:spTree>
    <p:extLst>
      <p:ext uri="{BB962C8B-B14F-4D97-AF65-F5344CB8AC3E}">
        <p14:creationId xmlns:p14="http://schemas.microsoft.com/office/powerpoint/2010/main" val="1469749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1126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fr-FR"/>
          </a:p>
        </p:txBody>
      </p:sp>
      <p:sp>
        <p:nvSpPr>
          <p:cNvPr id="43012" name="Rectangle 4"/>
          <p:cNvSpPr>
            <a:spLocks noGrp="1" noRot="1" noChangeAspect="1" noChangeArrowheads="1" noTextEdit="1"/>
          </p:cNvSpPr>
          <p:nvPr>
            <p:ph type="sldImg" idx="2"/>
          </p:nvPr>
        </p:nvSpPr>
        <p:spPr bwMode="auto">
          <a:xfrm>
            <a:off x="990600" y="762000"/>
            <a:ext cx="4876800" cy="3657600"/>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914400" y="4648200"/>
            <a:ext cx="5029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12646" name="Rectangle 6"/>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112647" name="Rectangle 7"/>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7C223933-F464-4887-9621-4B5DCB4DDDE5}" type="slidenum">
              <a:rPr lang="fr-FR"/>
              <a:pPr>
                <a:defRPr/>
              </a:pPr>
              <a:t>‹#›</a:t>
            </a:fld>
            <a:endParaRPr lang="fr-FR"/>
          </a:p>
        </p:txBody>
      </p:sp>
    </p:spTree>
    <p:extLst>
      <p:ext uri="{BB962C8B-B14F-4D97-AF65-F5344CB8AC3E}">
        <p14:creationId xmlns:p14="http://schemas.microsoft.com/office/powerpoint/2010/main" val="360780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1699AFD2-4AF0-4AB9-B7F9-7EE9CC7B4F94}" type="slidenum">
              <a:rPr lang="fr-FR" smtClean="0"/>
              <a:pPr>
                <a:defRPr/>
              </a:pPr>
              <a:t>1</a:t>
            </a:fld>
            <a:endParaRPr lang="fr-FR" smtClean="0"/>
          </a:p>
        </p:txBody>
      </p:sp>
      <p:sp>
        <p:nvSpPr>
          <p:cNvPr id="44035" name="Rectangle 2050"/>
          <p:cNvSpPr>
            <a:spLocks noGrp="1" noRot="1" noChangeAspect="1" noChangeArrowheads="1" noTextEdit="1"/>
          </p:cNvSpPr>
          <p:nvPr>
            <p:ph type="sldImg"/>
          </p:nvPr>
        </p:nvSpPr>
        <p:spPr>
          <a:ln/>
        </p:spPr>
      </p:sp>
      <p:sp>
        <p:nvSpPr>
          <p:cNvPr id="44036" name="Rectangle 2051"/>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10</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11</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12</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13</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14</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15</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16</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17</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1D45BBC9-BA26-4E14-87AC-BA76E4A89FF0}" type="slidenum">
              <a:rPr lang="fr-FR" smtClean="0"/>
              <a:pPr>
                <a:defRPr/>
              </a:pPr>
              <a:t>18</a:t>
            </a:fld>
            <a:endParaRPr lang="fr-FR" smtClean="0"/>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1D45BBC9-BA26-4E14-87AC-BA76E4A89FF0}" type="slidenum">
              <a:rPr lang="fr-FR" smtClean="0"/>
              <a:pPr>
                <a:defRPr/>
              </a:pPr>
              <a:t>19</a:t>
            </a:fld>
            <a:endParaRPr lang="fr-FR" smtClean="0"/>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2A7C828D-B1CD-4900-83C9-C63144A43418}" type="slidenum">
              <a:rPr lang="fr-FR" smtClean="0"/>
              <a:pPr>
                <a:defRPr/>
              </a:pPr>
              <a:t>2</a:t>
            </a:fld>
            <a:endParaRPr lang="fr-F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1D45BBC9-BA26-4E14-87AC-BA76E4A89FF0}" type="slidenum">
              <a:rPr lang="fr-FR" smtClean="0"/>
              <a:pPr>
                <a:defRPr/>
              </a:pPr>
              <a:t>20</a:t>
            </a:fld>
            <a:endParaRPr lang="fr-FR" smtClean="0"/>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1D45BBC9-BA26-4E14-87AC-BA76E4A89FF0}" type="slidenum">
              <a:rPr lang="fr-FR" smtClean="0"/>
              <a:pPr>
                <a:defRPr/>
              </a:pPr>
              <a:t>21</a:t>
            </a:fld>
            <a:endParaRPr lang="fr-FR" smtClean="0"/>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1D45BBC9-BA26-4E14-87AC-BA76E4A89FF0}" type="slidenum">
              <a:rPr lang="fr-FR" smtClean="0"/>
              <a:pPr>
                <a:defRPr/>
              </a:pPr>
              <a:t>22</a:t>
            </a:fld>
            <a:endParaRPr lang="fr-FR" smtClean="0"/>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1D45BBC9-BA26-4E14-87AC-BA76E4A89FF0}" type="slidenum">
              <a:rPr lang="fr-FR" smtClean="0"/>
              <a:pPr>
                <a:defRPr/>
              </a:pPr>
              <a:t>23</a:t>
            </a:fld>
            <a:endParaRPr lang="fr-FR" smtClean="0"/>
          </a:p>
        </p:txBody>
      </p:sp>
      <p:sp>
        <p:nvSpPr>
          <p:cNvPr id="53251" name="Rectangle 1026"/>
          <p:cNvSpPr>
            <a:spLocks noGrp="1" noRot="1" noChangeAspect="1" noChangeArrowheads="1" noTextEdit="1"/>
          </p:cNvSpPr>
          <p:nvPr>
            <p:ph type="sldImg"/>
          </p:nvPr>
        </p:nvSpPr>
        <p:spPr>
          <a:ln/>
        </p:spPr>
      </p:sp>
      <p:sp>
        <p:nvSpPr>
          <p:cNvPr id="5325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CF100BF-3FB8-439A-A6B7-EAD27ED6E798}" type="slidenum">
              <a:rPr lang="fr-FR" smtClean="0"/>
              <a:pPr>
                <a:defRPr/>
              </a:pPr>
              <a:t>24</a:t>
            </a:fld>
            <a:endParaRPr lang="fr-FR" smtClean="0"/>
          </a:p>
        </p:txBody>
      </p:sp>
      <p:sp>
        <p:nvSpPr>
          <p:cNvPr id="54275" name="Rectangle 1026"/>
          <p:cNvSpPr>
            <a:spLocks noGrp="1" noRot="1" noChangeAspect="1" noChangeArrowheads="1" noTextEdit="1"/>
          </p:cNvSpPr>
          <p:nvPr>
            <p:ph type="sldImg"/>
          </p:nvPr>
        </p:nvSpPr>
        <p:spPr>
          <a:ln/>
        </p:spPr>
      </p:sp>
      <p:sp>
        <p:nvSpPr>
          <p:cNvPr id="54276"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CF100BF-3FB8-439A-A6B7-EAD27ED6E798}" type="slidenum">
              <a:rPr lang="fr-FR" smtClean="0"/>
              <a:pPr>
                <a:defRPr/>
              </a:pPr>
              <a:t>25</a:t>
            </a:fld>
            <a:endParaRPr lang="fr-FR" smtClean="0"/>
          </a:p>
        </p:txBody>
      </p:sp>
      <p:sp>
        <p:nvSpPr>
          <p:cNvPr id="54275" name="Rectangle 1026"/>
          <p:cNvSpPr>
            <a:spLocks noGrp="1" noRot="1" noChangeAspect="1" noChangeArrowheads="1" noTextEdit="1"/>
          </p:cNvSpPr>
          <p:nvPr>
            <p:ph type="sldImg"/>
          </p:nvPr>
        </p:nvSpPr>
        <p:spPr>
          <a:ln/>
        </p:spPr>
      </p:sp>
      <p:sp>
        <p:nvSpPr>
          <p:cNvPr id="54276"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437C310-140F-4C9B-894E-B3D0F1F044D8}" type="slidenum">
              <a:rPr lang="fr-FR" smtClean="0"/>
              <a:pPr>
                <a:defRPr/>
              </a:pPr>
              <a:t>26</a:t>
            </a:fld>
            <a:endParaRPr lang="fr-FR" smtClean="0"/>
          </a:p>
        </p:txBody>
      </p:sp>
      <p:sp>
        <p:nvSpPr>
          <p:cNvPr id="56323" name="Rectangle 1026"/>
          <p:cNvSpPr>
            <a:spLocks noGrp="1" noRot="1" noChangeAspect="1" noChangeArrowheads="1" noTextEdit="1"/>
          </p:cNvSpPr>
          <p:nvPr>
            <p:ph type="sldImg"/>
          </p:nvPr>
        </p:nvSpPr>
        <p:spPr>
          <a:ln/>
        </p:spPr>
      </p:sp>
      <p:sp>
        <p:nvSpPr>
          <p:cNvPr id="56324"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90CC7FBA-2195-4E9B-A7BB-86D709CF4B33}" type="slidenum">
              <a:rPr lang="fr-FR" smtClean="0"/>
              <a:pPr>
                <a:defRPr/>
              </a:pPr>
              <a:t>27</a:t>
            </a:fld>
            <a:endParaRPr lang="fr-FR"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7C223933-F464-4887-9621-4B5DCB4DDDE5}" type="slidenum">
              <a:rPr lang="fr-FR" smtClean="0"/>
              <a:pPr>
                <a:defRPr/>
              </a:pPr>
              <a:t>53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p>
            <a:pPr>
              <a:defRPr/>
            </a:pPr>
            <a:fld id="{2A7C828D-B1CD-4900-83C9-C63144A43418}" type="slidenum">
              <a:rPr lang="fr-FR" smtClean="0"/>
              <a:pPr>
                <a:defRPr/>
              </a:pPr>
              <a:t>3</a:t>
            </a:fld>
            <a:endParaRPr lang="fr-F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4F54FB16-9BB3-474A-9B00-985DD31BB15A}" type="slidenum">
              <a:rPr lang="fr-FR" smtClean="0"/>
              <a:pPr>
                <a:defRPr/>
              </a:pPr>
              <a:t>4</a:t>
            </a:fld>
            <a:endParaRPr lang="fr-FR" smtClean="0"/>
          </a:p>
        </p:txBody>
      </p:sp>
      <p:sp>
        <p:nvSpPr>
          <p:cNvPr id="47107" name="Rectangle 2050"/>
          <p:cNvSpPr>
            <a:spLocks noGrp="1" noRot="1" noChangeAspect="1" noChangeArrowheads="1" noTextEdit="1"/>
          </p:cNvSpPr>
          <p:nvPr>
            <p:ph type="sldImg"/>
          </p:nvPr>
        </p:nvSpPr>
        <p:spPr>
          <a:ln/>
        </p:spPr>
      </p:sp>
      <p:sp>
        <p:nvSpPr>
          <p:cNvPr id="47108" name="Rectangle 2051"/>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5</a:t>
            </a:fld>
            <a:endParaRPr lang="fr-FR" smtClean="0"/>
          </a:p>
        </p:txBody>
      </p:sp>
      <p:sp>
        <p:nvSpPr>
          <p:cNvPr id="48131" name="Rectangle 1026"/>
          <p:cNvSpPr>
            <a:spLocks noGrp="1" noRot="1" noChangeAspect="1" noChangeArrowheads="1" noTextEdit="1"/>
          </p:cNvSpPr>
          <p:nvPr>
            <p:ph type="sldImg"/>
          </p:nvPr>
        </p:nvSpPr>
        <p:spPr>
          <a:ln/>
        </p:spPr>
      </p:sp>
      <p:sp>
        <p:nvSpPr>
          <p:cNvPr id="4813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33ED337C-F2A0-4C1D-9A0B-243602F5F0BD}" type="slidenum">
              <a:rPr lang="fr-FR" smtClean="0"/>
              <a:pPr>
                <a:defRPr/>
              </a:pPr>
              <a:t>6</a:t>
            </a:fld>
            <a:endParaRPr lang="fr-FR" smtClean="0"/>
          </a:p>
        </p:txBody>
      </p:sp>
      <p:sp>
        <p:nvSpPr>
          <p:cNvPr id="48131" name="Rectangle 1026"/>
          <p:cNvSpPr>
            <a:spLocks noGrp="1" noRot="1" noChangeAspect="1" noChangeArrowheads="1" noTextEdit="1"/>
          </p:cNvSpPr>
          <p:nvPr>
            <p:ph type="sldImg"/>
          </p:nvPr>
        </p:nvSpPr>
        <p:spPr>
          <a:ln/>
        </p:spPr>
      </p:sp>
      <p:sp>
        <p:nvSpPr>
          <p:cNvPr id="48132"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7</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DCB44F9-EEF9-4DF9-B102-5EB5F3A038AA}" type="slidenum">
              <a:rPr lang="fr-FR" smtClean="0"/>
              <a:pPr>
                <a:defRPr/>
              </a:pPr>
              <a:t>8</a:t>
            </a:fld>
            <a:endParaRPr lang="fr-FR" smtClean="0"/>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79785997-7AE1-4FC5-A4CE-1BB35231EB74}" type="slidenum">
              <a:rPr lang="fr-FR" smtClean="0"/>
              <a:pPr>
                <a:defRPr/>
              </a:pPr>
              <a:t>9</a:t>
            </a:fld>
            <a:endParaRPr lang="fr-FR" smtClean="0"/>
          </a:p>
        </p:txBody>
      </p:sp>
      <p:sp>
        <p:nvSpPr>
          <p:cNvPr id="51203" name="Rectangle 1026"/>
          <p:cNvSpPr>
            <a:spLocks noGrp="1" noRot="1" noChangeAspect="1" noChangeArrowheads="1" noTextEdit="1"/>
          </p:cNvSpPr>
          <p:nvPr>
            <p:ph type="sldImg"/>
          </p:nvPr>
        </p:nvSpPr>
        <p:spPr>
          <a:ln/>
        </p:spPr>
      </p:sp>
      <p:sp>
        <p:nvSpPr>
          <p:cNvPr id="51204" name="Rectangle 1027"/>
          <p:cNvSpPr>
            <a:spLocks noGrp="1" noChangeArrowheads="1"/>
          </p:cNvSpPr>
          <p:nvPr>
            <p:ph type="body" idx="1"/>
          </p:nvPr>
        </p:nvSpPr>
        <p:spPr>
          <a:noFill/>
          <a:ln/>
        </p:spPr>
        <p:txBody>
          <a:bodyPr/>
          <a:lstStyle/>
          <a:p>
            <a:pPr eaLnBrk="1" hangingPunct="1"/>
            <a:endParaRPr lang="fr-F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Connecteur droit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8" name="Titr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fr-FR" smtClean="0"/>
              <a:t>Cliquez pour modifier le style du titre</a:t>
            </a:r>
            <a:endParaRPr lang="en-US"/>
          </a:p>
        </p:txBody>
      </p:sp>
      <p:sp>
        <p:nvSpPr>
          <p:cNvPr id="15" name="Espace réservé de la date 27"/>
          <p:cNvSpPr>
            <a:spLocks noGrp="1"/>
          </p:cNvSpPr>
          <p:nvPr>
            <p:ph type="dt" sz="half" idx="10"/>
          </p:nvPr>
        </p:nvSpPr>
        <p:spPr/>
        <p:txBody>
          <a:bodyPr/>
          <a:lstStyle>
            <a:lvl1pPr>
              <a:defRPr/>
            </a:lvl1pPr>
          </a:lstStyle>
          <a:p>
            <a:pPr>
              <a:defRPr/>
            </a:pPr>
            <a:endParaRPr lang="fr-FR"/>
          </a:p>
        </p:txBody>
      </p:sp>
      <p:sp>
        <p:nvSpPr>
          <p:cNvPr id="16" name="Espace réservé du pied de page 16"/>
          <p:cNvSpPr>
            <a:spLocks noGrp="1"/>
          </p:cNvSpPr>
          <p:nvPr>
            <p:ph type="ftr" sz="quarter" idx="11"/>
          </p:nvPr>
        </p:nvSpPr>
        <p:spPr/>
        <p:txBody>
          <a:bodyPr/>
          <a:lstStyle>
            <a:lvl1pPr>
              <a:defRPr/>
            </a:lvl1pPr>
          </a:lstStyle>
          <a:p>
            <a:pPr>
              <a:defRPr/>
            </a:pPr>
            <a:endParaRPr lang="fr-FR"/>
          </a:p>
        </p:txBody>
      </p:sp>
      <p:sp>
        <p:nvSpPr>
          <p:cNvPr id="17" name="Espace réservé du numéro de diapositive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4FF9E1CF-3A02-4CDA-9ECE-7E8391F56DE6}" type="slidenum">
              <a:rPr lang="fr-FR"/>
              <a:pPr>
                <a:defRPr/>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3B12518-F0B6-45CD-BB7E-DA93EE29769F}" type="slidenum">
              <a:rPr lang="fr-FR"/>
              <a:pPr>
                <a:defRPr/>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Connecteur droit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Ellipse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Ellipse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2" name="Titre vertical 1"/>
          <p:cNvSpPr>
            <a:spLocks noGrp="1"/>
          </p:cNvSpPr>
          <p:nvPr>
            <p:ph type="title" orient="vert"/>
          </p:nvPr>
        </p:nvSpPr>
        <p:spPr>
          <a:xfrm>
            <a:off x="7391400" y="304801"/>
            <a:ext cx="1447800" cy="5851525"/>
          </a:xfrm>
        </p:spPr>
        <p:txBody>
          <a:bodyPr vert="eaVert"/>
          <a:lstStyle/>
          <a:p>
            <a:r>
              <a:rPr lang="fr-FR" smtClean="0"/>
              <a:t>Cliquez pour modifier le style du titre</a:t>
            </a:r>
            <a:endParaRPr lang="en-US"/>
          </a:p>
        </p:txBody>
      </p:sp>
      <p:sp>
        <p:nvSpPr>
          <p:cNvPr id="13" name="Espace réservé du numéro de diapositive 5"/>
          <p:cNvSpPr>
            <a:spLocks noGrp="1"/>
          </p:cNvSpPr>
          <p:nvPr>
            <p:ph type="sldNum" sz="quarter" idx="10"/>
          </p:nvPr>
        </p:nvSpPr>
        <p:spPr>
          <a:xfrm>
            <a:off x="6915150" y="3009900"/>
            <a:ext cx="457200" cy="441325"/>
          </a:xfrm>
        </p:spPr>
        <p:txBody>
          <a:bodyPr/>
          <a:lstStyle>
            <a:lvl1pPr>
              <a:defRPr/>
            </a:lvl1pPr>
          </a:lstStyle>
          <a:p>
            <a:pPr>
              <a:defRPr/>
            </a:pPr>
            <a:fld id="{F7080EDA-6F7A-464D-BEF2-20B9E835F25E}" type="slidenum">
              <a:rPr lang="fr-FR"/>
              <a:pPr>
                <a:defRPr/>
              </a:pPr>
              <a:t>‹#›</a:t>
            </a:fld>
            <a:endParaRPr lang="fr-FR"/>
          </a:p>
        </p:txBody>
      </p:sp>
      <p:sp>
        <p:nvSpPr>
          <p:cNvPr id="14" name="Espace réservé de la date 3"/>
          <p:cNvSpPr>
            <a:spLocks noGrp="1"/>
          </p:cNvSpPr>
          <p:nvPr>
            <p:ph type="dt" sz="half" idx="11"/>
          </p:nvPr>
        </p:nvSpPr>
        <p:spPr/>
        <p:txBody>
          <a:bodyPr/>
          <a:lstStyle>
            <a:lvl1pPr>
              <a:defRPr/>
            </a:lvl1pPr>
          </a:lstStyle>
          <a:p>
            <a:pPr>
              <a:defRPr/>
            </a:pPr>
            <a:endParaRPr lang="fr-FR"/>
          </a:p>
        </p:txBody>
      </p:sp>
      <p:sp>
        <p:nvSpPr>
          <p:cNvPr id="15" name="Espace réservé du pied de page 4"/>
          <p:cNvSpPr>
            <a:spLocks noGrp="1"/>
          </p:cNvSpPr>
          <p:nvPr>
            <p:ph type="ftr" sz="quarter" idx="12"/>
          </p:nvPr>
        </p:nvSpPr>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lang="fr-FR" smtClean="0"/>
              <a:t>Cliquez pour modifier le style du titre</a:t>
            </a:r>
            <a:endParaRPr lang="en-US"/>
          </a:p>
        </p:txBody>
      </p:sp>
      <p:sp>
        <p:nvSpPr>
          <p:cNvPr id="8" name="Espace réservé du contenu 7"/>
          <p:cNvSpPr>
            <a:spLocks noGrp="1"/>
          </p:cNvSpPr>
          <p:nvPr>
            <p:ph sz="quarter" idx="1"/>
          </p:nvPr>
        </p:nvSpPr>
        <p:spPr>
          <a:xfrm>
            <a:off x="301752" y="1527048"/>
            <a:ext cx="850392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a:xfrm>
            <a:off x="4362450" y="1027113"/>
            <a:ext cx="457200" cy="441325"/>
          </a:xfrm>
        </p:spPr>
        <p:txBody>
          <a:bodyPr/>
          <a:lstStyle>
            <a:lvl1pPr>
              <a:defRPr/>
            </a:lvl1pPr>
          </a:lstStyle>
          <a:p>
            <a:pPr>
              <a:defRPr/>
            </a:pPr>
            <a:fld id="{E72D9D1D-C7EF-43E3-B28D-A7337A564F59}" type="slidenum">
              <a:rPr lang="fr-FR"/>
              <a:pPr>
                <a:defRPr/>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Connecteur droit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Espace réservé du texte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2" name="Titr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fr-FR" smtClean="0"/>
              <a:t>Cliquez pour modifier le style du titre</a:t>
            </a:r>
            <a:endParaRPr lang="en-US"/>
          </a:p>
        </p:txBody>
      </p:sp>
      <p:sp>
        <p:nvSpPr>
          <p:cNvPr id="15" name="Espace réservé du pied de page 4"/>
          <p:cNvSpPr>
            <a:spLocks noGrp="1"/>
          </p:cNvSpPr>
          <p:nvPr>
            <p:ph type="ftr" sz="quarter" idx="10"/>
          </p:nvPr>
        </p:nvSpPr>
        <p:spPr/>
        <p:txBody>
          <a:bodyPr/>
          <a:lstStyle>
            <a:lvl1pPr>
              <a:defRPr/>
            </a:lvl1pPr>
          </a:lstStyle>
          <a:p>
            <a:pPr>
              <a:defRPr/>
            </a:pPr>
            <a:endParaRPr lang="fr-FR"/>
          </a:p>
        </p:txBody>
      </p:sp>
      <p:sp>
        <p:nvSpPr>
          <p:cNvPr id="16" name="Espace réservé de la date 3"/>
          <p:cNvSpPr>
            <a:spLocks noGrp="1"/>
          </p:cNvSpPr>
          <p:nvPr>
            <p:ph type="dt" sz="half" idx="11"/>
          </p:nvPr>
        </p:nvSpPr>
        <p:spPr/>
        <p:txBody>
          <a:bodyPr/>
          <a:lstStyle>
            <a:lvl1pPr>
              <a:defRPr/>
            </a:lvl1pPr>
          </a:lstStyle>
          <a:p>
            <a:pPr>
              <a:defRPr/>
            </a:pPr>
            <a:endParaRPr lang="fr-FR"/>
          </a:p>
        </p:txBody>
      </p:sp>
      <p:sp>
        <p:nvSpPr>
          <p:cNvPr id="17" name="Espace réservé du numéro de diapositive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DB5C01DA-221C-4DFF-A225-64150FB18258}" type="slidenum">
              <a:rPr lang="fr-FR"/>
              <a:pPr>
                <a:defRPr/>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5" name="Connecteur droit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2" name="Titre 1"/>
          <p:cNvSpPr>
            <a:spLocks noGrp="1"/>
          </p:cNvSpPr>
          <p:nvPr>
            <p:ph type="title"/>
          </p:nvPr>
        </p:nvSpPr>
        <p:spPr>
          <a:xfrm>
            <a:off x="301752" y="228600"/>
            <a:ext cx="8534400" cy="758952"/>
          </a:xfrm>
        </p:spPr>
        <p:txBody>
          <a:bodyPr/>
          <a:lstStyle/>
          <a:p>
            <a:r>
              <a:rPr lang="fr-FR" smtClean="0"/>
              <a:t>Cliquez pour modifier le style du titre</a:t>
            </a:r>
            <a:endParaRPr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e la date 4"/>
          <p:cNvSpPr>
            <a:spLocks noGrp="1"/>
          </p:cNvSpPr>
          <p:nvPr>
            <p:ph type="dt" sz="half" idx="10"/>
          </p:nvPr>
        </p:nvSpPr>
        <p:spPr>
          <a:xfrm>
            <a:off x="5791200" y="6410325"/>
            <a:ext cx="3044825" cy="365125"/>
          </a:xfrm>
        </p:spPr>
        <p:txBody>
          <a:bodyPr/>
          <a:lstStyle>
            <a:lvl1pPr>
              <a:defRPr/>
            </a:lvl1pPr>
          </a:lstStyle>
          <a:p>
            <a:pPr>
              <a:defRPr/>
            </a:pPr>
            <a:endParaRPr lang="fr-FR"/>
          </a:p>
        </p:txBody>
      </p:sp>
      <p:sp>
        <p:nvSpPr>
          <p:cNvPr id="7" name="Espace réservé du pied de page 5"/>
          <p:cNvSpPr>
            <a:spLocks noGrp="1"/>
          </p:cNvSpPr>
          <p:nvPr>
            <p:ph type="ftr" sz="quarter" idx="11"/>
          </p:nvPr>
        </p:nvSpPr>
        <p:spPr/>
        <p:txBody>
          <a:bodyPr/>
          <a:lstStyle>
            <a:lvl1pPr>
              <a:defRPr/>
            </a:lvl1pPr>
          </a:lstStyle>
          <a:p>
            <a:pPr>
              <a:defRPr/>
            </a:pPr>
            <a:endParaRPr lang="fr-FR"/>
          </a:p>
        </p:txBody>
      </p:sp>
      <p:sp>
        <p:nvSpPr>
          <p:cNvPr id="8" name="Espace réservé du numéro de diapositive 6"/>
          <p:cNvSpPr>
            <a:spLocks noGrp="1"/>
          </p:cNvSpPr>
          <p:nvPr>
            <p:ph type="sldNum" sz="quarter" idx="12"/>
          </p:nvPr>
        </p:nvSpPr>
        <p:spPr/>
        <p:txBody>
          <a:bodyPr/>
          <a:lstStyle>
            <a:lvl1pPr>
              <a:defRPr/>
            </a:lvl1pPr>
          </a:lstStyle>
          <a:p>
            <a:pPr>
              <a:defRPr/>
            </a:pPr>
            <a:fld id="{B982FF74-C0D6-48EB-B507-A9F2CFD44C23}" type="slidenum">
              <a:rPr lang="fr-FR"/>
              <a:pPr>
                <a:defRPr/>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Connecteur droit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Ellipse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Ellipse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24" name="Espace réservé du contenu 23"/>
          <p:cNvSpPr>
            <a:spLocks noGrp="1"/>
          </p:cNvSpPr>
          <p:nvPr>
            <p:ph sz="quarter" idx="2"/>
          </p:nvPr>
        </p:nvSpPr>
        <p:spPr>
          <a:xfrm>
            <a:off x="301752" y="2471383"/>
            <a:ext cx="4041648" cy="3818404"/>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26" name="Espace réservé du contenu 25"/>
          <p:cNvSpPr>
            <a:spLocks noGrp="1"/>
          </p:cNvSpPr>
          <p:nvPr>
            <p:ph sz="quarter" idx="4"/>
          </p:nvPr>
        </p:nvSpPr>
        <p:spPr>
          <a:xfrm>
            <a:off x="4800600" y="2471383"/>
            <a:ext cx="4038600" cy="382219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23" name="Titre 22"/>
          <p:cNvSpPr>
            <a:spLocks noGrp="1"/>
          </p:cNvSpPr>
          <p:nvPr>
            <p:ph type="title"/>
          </p:nvPr>
        </p:nvSpPr>
        <p:spPr/>
        <p:txBody>
          <a:bodyPr rtlCol="0"/>
          <a:lstStyle/>
          <a:p>
            <a:r>
              <a:rPr lang="fr-FR" smtClean="0"/>
              <a:t>Cliquez pour modifier le style du titre</a:t>
            </a:r>
            <a:endParaRPr lang="en-US"/>
          </a:p>
        </p:txBody>
      </p:sp>
      <p:sp>
        <p:nvSpPr>
          <p:cNvPr id="18" name="Espace réservé de la date 6"/>
          <p:cNvSpPr>
            <a:spLocks noGrp="1"/>
          </p:cNvSpPr>
          <p:nvPr>
            <p:ph type="dt" sz="half" idx="10"/>
          </p:nvPr>
        </p:nvSpPr>
        <p:spPr/>
        <p:txBody>
          <a:bodyPr/>
          <a:lstStyle>
            <a:lvl1pPr>
              <a:defRPr/>
            </a:lvl1pPr>
          </a:lstStyle>
          <a:p>
            <a:pPr>
              <a:defRPr/>
            </a:pPr>
            <a:endParaRPr lang="fr-FR"/>
          </a:p>
        </p:txBody>
      </p:sp>
      <p:sp>
        <p:nvSpPr>
          <p:cNvPr id="19" name="Espace réservé du pied de page 7"/>
          <p:cNvSpPr>
            <a:spLocks noGrp="1"/>
          </p:cNvSpPr>
          <p:nvPr>
            <p:ph type="ftr" sz="quarter" idx="11"/>
          </p:nvPr>
        </p:nvSpPr>
        <p:spPr>
          <a:xfrm>
            <a:off x="304800" y="6410325"/>
            <a:ext cx="3581400" cy="365125"/>
          </a:xfrm>
        </p:spPr>
        <p:txBody>
          <a:bodyPr/>
          <a:lstStyle>
            <a:lvl1pPr>
              <a:defRPr/>
            </a:lvl1pPr>
          </a:lstStyle>
          <a:p>
            <a:pPr>
              <a:defRPr/>
            </a:pPr>
            <a:endParaRPr lang="fr-FR"/>
          </a:p>
        </p:txBody>
      </p:sp>
      <p:sp>
        <p:nvSpPr>
          <p:cNvPr id="20" name="Espace réservé du numéro de diapositive 8"/>
          <p:cNvSpPr>
            <a:spLocks noGrp="1"/>
          </p:cNvSpPr>
          <p:nvPr>
            <p:ph type="sldNum" sz="quarter" idx="12"/>
          </p:nvPr>
        </p:nvSpPr>
        <p:spPr>
          <a:xfrm>
            <a:off x="4343400" y="1042988"/>
            <a:ext cx="457200" cy="441325"/>
          </a:xfrm>
        </p:spPr>
        <p:txBody>
          <a:bodyPr/>
          <a:lstStyle>
            <a:lvl1pPr algn="ctr">
              <a:defRPr/>
            </a:lvl1pPr>
          </a:lstStyle>
          <a:p>
            <a:pPr>
              <a:defRPr/>
            </a:pPr>
            <a:fld id="{EDFE1F3B-F725-40A9-89B4-C6E9925A165A}" type="slidenum">
              <a:rPr lang="fr-FR"/>
              <a:pPr>
                <a:defRPr/>
              </a:pPr>
              <a:t>‹#›</a:t>
            </a:fld>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lvl1pPr>
              <a:defRPr/>
            </a:lvl1pPr>
          </a:lstStyle>
          <a:p>
            <a:pPr>
              <a:defRPr/>
            </a:pPr>
            <a:endParaRPr lang="fr-FR"/>
          </a:p>
        </p:txBody>
      </p:sp>
      <p:sp>
        <p:nvSpPr>
          <p:cNvPr id="4" name="Espace réservé du pied de page 3"/>
          <p:cNvSpPr>
            <a:spLocks noGrp="1"/>
          </p:cNvSpPr>
          <p:nvPr>
            <p:ph type="ftr" sz="quarter" idx="11"/>
          </p:nvPr>
        </p:nvSpPr>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a:xfrm>
            <a:off x="4343400" y="1036638"/>
            <a:ext cx="457200" cy="441325"/>
          </a:xfrm>
        </p:spPr>
        <p:txBody>
          <a:bodyPr/>
          <a:lstStyle>
            <a:lvl1pPr>
              <a:defRPr/>
            </a:lvl1pPr>
          </a:lstStyle>
          <a:p>
            <a:pPr>
              <a:defRPr/>
            </a:pPr>
            <a:fld id="{BE5F2369-7023-401C-A29A-3540867D6C8B}" type="slidenum">
              <a:rPr lang="fr-FR"/>
              <a:pPr>
                <a:defRPr/>
              </a:pPr>
              <a:t>‹#›</a:t>
            </a:fld>
            <a:endParaRPr lang="fr-FR"/>
          </a:p>
        </p:txBody>
      </p:sp>
    </p:spTree>
  </p:cSld>
  <p:clrMapOvr>
    <a:masterClrMapping/>
  </p:clrMapOvr>
  <p:transition xmlns:p14="http://schemas.microsoft.com/office/powerpoint/2010/mai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Espace réservé de la date 1"/>
          <p:cNvSpPr>
            <a:spLocks noGrp="1"/>
          </p:cNvSpPr>
          <p:nvPr>
            <p:ph type="dt" sz="half" idx="10"/>
          </p:nvPr>
        </p:nvSpPr>
        <p:spPr/>
        <p:txBody>
          <a:bodyPr/>
          <a:lstStyle>
            <a:lvl1pPr>
              <a:defRPr/>
            </a:lvl1pPr>
          </a:lstStyle>
          <a:p>
            <a:pPr>
              <a:defRPr/>
            </a:pPr>
            <a:endParaRPr lang="fr-FR"/>
          </a:p>
        </p:txBody>
      </p:sp>
      <p:sp>
        <p:nvSpPr>
          <p:cNvPr id="9" name="Espace réservé du pied de page 2"/>
          <p:cNvSpPr>
            <a:spLocks noGrp="1"/>
          </p:cNvSpPr>
          <p:nvPr>
            <p:ph type="ftr" sz="quarter" idx="11"/>
          </p:nvPr>
        </p:nvSpPr>
        <p:spPr/>
        <p:txBody>
          <a:bodyPr/>
          <a:lstStyle>
            <a:lvl1pPr>
              <a:defRPr/>
            </a:lvl1pPr>
          </a:lstStyle>
          <a:p>
            <a:pPr>
              <a:defRPr/>
            </a:pPr>
            <a:endParaRPr lang="fr-FR"/>
          </a:p>
        </p:txBody>
      </p:sp>
      <p:sp>
        <p:nvSpPr>
          <p:cNvPr id="10" name="Espace réservé du numéro de diapositive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9F07892F-FEF9-4A4D-94A4-04ADB62922F9}" type="slidenum">
              <a:rPr lang="fr-FR"/>
              <a:pPr>
                <a:defRPr/>
              </a:pPr>
              <a:t>‹#›</a:t>
            </a:fld>
            <a:endParaRPr lang="fr-FR"/>
          </a:p>
        </p:txBody>
      </p:sp>
    </p:spTree>
  </p:cSld>
  <p:clrMapOvr>
    <a:masterClrMapping/>
  </p:clrMapOvr>
  <p:transition xmlns:p14="http://schemas.microsoft.com/office/powerpoint/2010/mai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Connecteur droit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r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20" name="Espace réservé du contenu 19"/>
          <p:cNvSpPr>
            <a:spLocks noGrp="1"/>
          </p:cNvSpPr>
          <p:nvPr>
            <p:ph sz="quarter" idx="1"/>
          </p:nvPr>
        </p:nvSpPr>
        <p:spPr>
          <a:xfrm>
            <a:off x="3124200" y="685800"/>
            <a:ext cx="5638800" cy="5410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6" name="Espace réservé du numéro de diapositive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D34934A-40A6-4093-8274-F6830B462C88}" type="slidenum">
              <a:rPr lang="fr-FR"/>
              <a:pPr>
                <a:defRPr/>
              </a:pPr>
              <a:t>‹#›</a:t>
            </a:fld>
            <a:endParaRPr lang="fr-FR"/>
          </a:p>
        </p:txBody>
      </p:sp>
      <p:sp>
        <p:nvSpPr>
          <p:cNvPr id="17" name="Espace réservé de la date 4"/>
          <p:cNvSpPr>
            <a:spLocks noGrp="1"/>
          </p:cNvSpPr>
          <p:nvPr>
            <p:ph type="dt" sz="half" idx="11"/>
          </p:nvPr>
        </p:nvSpPr>
        <p:spPr/>
        <p:txBody>
          <a:bodyPr/>
          <a:lstStyle>
            <a:lvl1pPr>
              <a:defRPr/>
            </a:lvl1pPr>
          </a:lstStyle>
          <a:p>
            <a:pPr>
              <a:defRPr/>
            </a:pPr>
            <a:endParaRPr lang="fr-FR"/>
          </a:p>
        </p:txBody>
      </p:sp>
      <p:sp>
        <p:nvSpPr>
          <p:cNvPr id="18" name="Espace réservé du pied de page 5"/>
          <p:cNvSpPr>
            <a:spLocks noGrp="1"/>
          </p:cNvSpPr>
          <p:nvPr>
            <p:ph type="ftr" sz="quarter" idx="12"/>
          </p:nvPr>
        </p:nvSpPr>
        <p:spPr>
          <a:xfrm>
            <a:off x="301625" y="6410325"/>
            <a:ext cx="3382963" cy="366713"/>
          </a:xfrm>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Connecteur droit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16" name="Espace réservé du numéro de diapositive 6"/>
          <p:cNvSpPr>
            <a:spLocks noGrp="1"/>
          </p:cNvSpPr>
          <p:nvPr>
            <p:ph type="sldNum" sz="quarter" idx="10"/>
          </p:nvPr>
        </p:nvSpPr>
        <p:spPr>
          <a:xfrm>
            <a:off x="1371600" y="312738"/>
            <a:ext cx="457200" cy="441325"/>
          </a:xfrm>
        </p:spPr>
        <p:txBody>
          <a:bodyPr/>
          <a:lstStyle>
            <a:lvl1pPr>
              <a:defRPr/>
            </a:lvl1pPr>
          </a:lstStyle>
          <a:p>
            <a:pPr>
              <a:defRPr/>
            </a:pPr>
            <a:fld id="{FDF9F2B9-5E09-4625-A413-6B7F11D9C21B}" type="slidenum">
              <a:rPr lang="fr-FR"/>
              <a:pPr>
                <a:defRPr/>
              </a:pPr>
              <a:t>‹#›</a:t>
            </a:fld>
            <a:endParaRPr lang="fr-FR"/>
          </a:p>
        </p:txBody>
      </p:sp>
      <p:sp>
        <p:nvSpPr>
          <p:cNvPr id="17" name="Espace réservé de la date 4"/>
          <p:cNvSpPr>
            <a:spLocks noGrp="1"/>
          </p:cNvSpPr>
          <p:nvPr>
            <p:ph type="dt" sz="half" idx="11"/>
          </p:nvPr>
        </p:nvSpPr>
        <p:spPr>
          <a:xfrm>
            <a:off x="5788025" y="6405563"/>
            <a:ext cx="3044825" cy="365125"/>
          </a:xfrm>
        </p:spPr>
        <p:txBody>
          <a:bodyPr/>
          <a:lstStyle>
            <a:lvl1pPr>
              <a:defRPr/>
            </a:lvl1pPr>
          </a:lstStyle>
          <a:p>
            <a:pPr>
              <a:defRPr/>
            </a:pPr>
            <a:endParaRPr lang="fr-FR"/>
          </a:p>
        </p:txBody>
      </p:sp>
      <p:sp>
        <p:nvSpPr>
          <p:cNvPr id="18" name="Espace réservé du pied de page 5"/>
          <p:cNvSpPr>
            <a:spLocks noGrp="1"/>
          </p:cNvSpPr>
          <p:nvPr>
            <p:ph type="ftr" sz="quarter" idx="12"/>
          </p:nvPr>
        </p:nvSpPr>
        <p:spPr>
          <a:xfrm>
            <a:off x="301625" y="6410325"/>
            <a:ext cx="3584575" cy="366713"/>
          </a:xfrm>
        </p:spPr>
        <p:txBody>
          <a:bodyPr/>
          <a:lstStyle>
            <a:lvl1pPr>
              <a:defRPr/>
            </a:lvl1pPr>
          </a:lstStyle>
          <a:p>
            <a:pPr>
              <a:defRPr/>
            </a:pPr>
            <a:endParaRPr lang="fr-FR"/>
          </a:p>
        </p:txBody>
      </p:sp>
    </p:spTree>
  </p:cSld>
  <p:clrMapOvr>
    <a:masterClrMapping/>
  </p:clrMapOvr>
  <p:transition xmlns:p14="http://schemas.microsoft.com/office/powerpoint/2010/main" spd="med">
    <p:wedg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Espace réservé de la date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fr-FR"/>
          </a:p>
        </p:txBody>
      </p:sp>
      <p:sp>
        <p:nvSpPr>
          <p:cNvPr id="3" name="Espace réservé du pied de page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fr-F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Connecteur droit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Ellipse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El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Espace réservé du numéro de diapositive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9FBEB639-1FC0-49C6-9246-2EF6CF44476F}" type="slidenum">
              <a:rPr lang="fr-FR"/>
              <a:pPr>
                <a:defRPr/>
              </a:pPr>
              <a:t>‹#›</a:t>
            </a:fld>
            <a:endParaRPr lang="fr-FR"/>
          </a:p>
        </p:txBody>
      </p:sp>
      <p:sp>
        <p:nvSpPr>
          <p:cNvPr id="3086" name="Espace réservé du titre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endParaRPr lang="en-US" smtClean="0"/>
          </a:p>
        </p:txBody>
      </p:sp>
      <p:sp>
        <p:nvSpPr>
          <p:cNvPr id="3087" name="Espace réservé du texte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Tree>
  </p:cSld>
  <p:clrMap bg1="lt1" tx1="dk1" bg2="lt2" tx2="dk2" accent1="accent1" accent2="accent2" accent3="accent3" accent4="accent4" accent5="accent5" accent6="accent6" hlink="hlink" folHlink="folHlink"/>
  <p:sldLayoutIdLst>
    <p:sldLayoutId id="2147484629"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transition xmlns:p14="http://schemas.microsoft.com/office/powerpoint/2010/main" spd="med">
    <p:wedge/>
  </p:transition>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notesSlide" Target="../notesSlides/notesSlide1.xml"/><Relationship Id="rId5" Type="http://schemas.openxmlformats.org/officeDocument/2006/relationships/image" Target="../media/image3.png"/><Relationship Id="rId6" Type="http://schemas.openxmlformats.org/officeDocument/2006/relationships/image" Target="../media/image4.jpg"/><Relationship Id="rId7" Type="http://schemas.openxmlformats.org/officeDocument/2006/relationships/image" Target="../media/image5.emf"/><Relationship Id="rId1" Type="http://schemas.microsoft.com/office/2007/relationships/media" Target="../media/media1.WAV"/><Relationship Id="rId2" Type="http://schemas.openxmlformats.org/officeDocument/2006/relationships/audio" Target="../media/media1.WAV"/></Relationships>
</file>

<file path=ppt/slides/_rels/slide10.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0.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9.xml"/><Relationship Id="rId2" Type="http://schemas.microsoft.com/office/2007/relationships/media" Target="../media/media4.WAV"/></Relationships>
</file>

<file path=ppt/slides/_rels/slide11.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1.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0.xml"/><Relationship Id="rId2" Type="http://schemas.microsoft.com/office/2007/relationships/media" Target="../media/media4.WAV"/></Relationships>
</file>

<file path=ppt/slides/_rels/slide12.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2.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1.xml"/><Relationship Id="rId2" Type="http://schemas.microsoft.com/office/2007/relationships/media" Target="../media/media4.WAV"/></Relationships>
</file>

<file path=ppt/slides/_rels/slide13.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3.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2.xml"/><Relationship Id="rId2" Type="http://schemas.microsoft.com/office/2007/relationships/media" Target="../media/media4.WAV"/></Relationships>
</file>

<file path=ppt/slides/_rels/slide14.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4.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3.xml"/><Relationship Id="rId2" Type="http://schemas.microsoft.com/office/2007/relationships/media" Target="../media/media4.WAV"/></Relationships>
</file>

<file path=ppt/slides/_rels/slide15.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5.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4.xml"/><Relationship Id="rId2" Type="http://schemas.microsoft.com/office/2007/relationships/media" Target="../media/media4.WAV"/></Relationships>
</file>

<file path=ppt/slides/_rels/slide16.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6.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5.xml"/><Relationship Id="rId2" Type="http://schemas.microsoft.com/office/2007/relationships/media" Target="../media/media4.WAV"/></Relationships>
</file>

<file path=ppt/slides/_rels/slide17.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17.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16.xml"/><Relationship Id="rId2" Type="http://schemas.microsoft.com/office/2007/relationships/media" Target="../media/media4.WAV"/></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diagramData" Target="../diagrams/data2.xml"/><Relationship Id="rId5" Type="http://schemas.openxmlformats.org/officeDocument/2006/relationships/diagramLayout" Target="../diagrams/layout2.xml"/><Relationship Id="rId6" Type="http://schemas.openxmlformats.org/officeDocument/2006/relationships/diagramQuickStyle" Target="../diagrams/quickStyle2.xml"/><Relationship Id="rId7" Type="http://schemas.openxmlformats.org/officeDocument/2006/relationships/diagramColors" Target="../diagrams/colors2.xml"/><Relationship Id="rId8" Type="http://schemas.microsoft.com/office/2007/relationships/diagramDrawing" Target="../diagrams/drawing2.xml"/><Relationship Id="rId9" Type="http://schemas.openxmlformats.org/officeDocument/2006/relationships/image" Target="../media/image5.emf"/><Relationship Id="rId1" Type="http://schemas.openxmlformats.org/officeDocument/2006/relationships/tags" Target="../tags/tag17.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diagramData" Target="../diagrams/data3.xml"/><Relationship Id="rId5" Type="http://schemas.openxmlformats.org/officeDocument/2006/relationships/diagramLayout" Target="../diagrams/layout3.xml"/><Relationship Id="rId6" Type="http://schemas.openxmlformats.org/officeDocument/2006/relationships/diagramQuickStyle" Target="../diagrams/quickStyle3.xml"/><Relationship Id="rId7" Type="http://schemas.openxmlformats.org/officeDocument/2006/relationships/diagramColors" Target="../diagrams/colors3.xml"/><Relationship Id="rId8" Type="http://schemas.microsoft.com/office/2007/relationships/diagramDrawing" Target="../diagrams/drawing3.xml"/><Relationship Id="rId9" Type="http://schemas.openxmlformats.org/officeDocument/2006/relationships/image" Target="../media/image5.emf"/><Relationship Id="rId1" Type="http://schemas.openxmlformats.org/officeDocument/2006/relationships/tags" Target="../tags/tag18.x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media2.WAV"/><Relationship Id="rId4" Type="http://schemas.openxmlformats.org/officeDocument/2006/relationships/slideLayout" Target="../slideLayouts/slideLayout2.xml"/><Relationship Id="rId5" Type="http://schemas.openxmlformats.org/officeDocument/2006/relationships/notesSlide" Target="../notesSlides/notesSlide2.xml"/><Relationship Id="rId6" Type="http://schemas.openxmlformats.org/officeDocument/2006/relationships/image" Target="../media/image6.png"/><Relationship Id="rId7" Type="http://schemas.openxmlformats.org/officeDocument/2006/relationships/image" Target="../media/image5.emf"/><Relationship Id="rId1" Type="http://schemas.openxmlformats.org/officeDocument/2006/relationships/tags" Target="../tags/tag1.xml"/><Relationship Id="rId2" Type="http://schemas.microsoft.com/office/2007/relationships/media" Target="../media/media2.WAV"/></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diagramData" Target="../diagrams/data4.xml"/><Relationship Id="rId5" Type="http://schemas.openxmlformats.org/officeDocument/2006/relationships/diagramLayout" Target="../diagrams/layout4.xml"/><Relationship Id="rId6" Type="http://schemas.openxmlformats.org/officeDocument/2006/relationships/diagramQuickStyle" Target="../diagrams/quickStyle4.xml"/><Relationship Id="rId7" Type="http://schemas.openxmlformats.org/officeDocument/2006/relationships/diagramColors" Target="../diagrams/colors4.xml"/><Relationship Id="rId8" Type="http://schemas.microsoft.com/office/2007/relationships/diagramDrawing" Target="../diagrams/drawing4.xml"/><Relationship Id="rId9" Type="http://schemas.openxmlformats.org/officeDocument/2006/relationships/image" Target="../media/image5.emf"/><Relationship Id="rId1" Type="http://schemas.openxmlformats.org/officeDocument/2006/relationships/tags" Target="../tags/tag19.x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diagramData" Target="../diagrams/data5.xml"/><Relationship Id="rId5" Type="http://schemas.openxmlformats.org/officeDocument/2006/relationships/diagramLayout" Target="../diagrams/layout5.xml"/><Relationship Id="rId6" Type="http://schemas.openxmlformats.org/officeDocument/2006/relationships/diagramQuickStyle" Target="../diagrams/quickStyle5.xml"/><Relationship Id="rId7" Type="http://schemas.openxmlformats.org/officeDocument/2006/relationships/diagramColors" Target="../diagrams/colors5.xml"/><Relationship Id="rId8" Type="http://schemas.microsoft.com/office/2007/relationships/diagramDrawing" Target="../diagrams/drawing5.xml"/><Relationship Id="rId9" Type="http://schemas.openxmlformats.org/officeDocument/2006/relationships/image" Target="../media/image5.emf"/><Relationship Id="rId1" Type="http://schemas.openxmlformats.org/officeDocument/2006/relationships/tags" Target="../tags/tag20.x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diagramData" Target="../diagrams/data6.xml"/><Relationship Id="rId5" Type="http://schemas.openxmlformats.org/officeDocument/2006/relationships/diagramLayout" Target="../diagrams/layout6.xml"/><Relationship Id="rId6" Type="http://schemas.openxmlformats.org/officeDocument/2006/relationships/diagramQuickStyle" Target="../diagrams/quickStyle6.xml"/><Relationship Id="rId7" Type="http://schemas.openxmlformats.org/officeDocument/2006/relationships/diagramColors" Target="../diagrams/colors6.xml"/><Relationship Id="rId8" Type="http://schemas.microsoft.com/office/2007/relationships/diagramDrawing" Target="../diagrams/drawing6.xml"/><Relationship Id="rId9" Type="http://schemas.openxmlformats.org/officeDocument/2006/relationships/image" Target="../media/image5.emf"/><Relationship Id="rId1" Type="http://schemas.openxmlformats.org/officeDocument/2006/relationships/tags" Target="../tags/tag21.x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diagramData" Target="../diagrams/data7.xml"/><Relationship Id="rId5" Type="http://schemas.openxmlformats.org/officeDocument/2006/relationships/diagramLayout" Target="../diagrams/layout7.xml"/><Relationship Id="rId6" Type="http://schemas.openxmlformats.org/officeDocument/2006/relationships/diagramQuickStyle" Target="../diagrams/quickStyle7.xml"/><Relationship Id="rId7" Type="http://schemas.openxmlformats.org/officeDocument/2006/relationships/diagramColors" Target="../diagrams/colors7.xml"/><Relationship Id="rId8" Type="http://schemas.microsoft.com/office/2007/relationships/diagramDrawing" Target="../diagrams/drawing7.xml"/><Relationship Id="rId9" Type="http://schemas.openxmlformats.org/officeDocument/2006/relationships/image" Target="../media/image5.emf"/><Relationship Id="rId1" Type="http://schemas.openxmlformats.org/officeDocument/2006/relationships/tags" Target="../tags/tag22.x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24.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23.xml"/><Relationship Id="rId2" Type="http://schemas.microsoft.com/office/2007/relationships/media" Target="../media/media4.WAV"/></Relationships>
</file>

<file path=ppt/slides/_rels/slide25.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25.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24.xml"/><Relationship Id="rId2" Type="http://schemas.microsoft.com/office/2007/relationships/media" Target="../media/media4.WAV"/></Relationships>
</file>

<file path=ppt/slides/_rels/slide26.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26.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25.xml"/><Relationship Id="rId2" Type="http://schemas.microsoft.com/office/2007/relationships/media" Target="../media/media4.WAV"/></Relationships>
</file>

<file path=ppt/slides/_rels/slide27.xml.rels><?xml version="1.0" encoding="UTF-8" standalone="yes"?>
<Relationships xmlns="http://schemas.openxmlformats.org/package/2006/relationships"><Relationship Id="rId3" Type="http://schemas.openxmlformats.org/officeDocument/2006/relationships/hyperlink" Target="http://www.zonegifs.com/visu.php?cat=divers&amp;scat=argent&amp;to=33&amp;im=16" TargetMode="External"/><Relationship Id="rId4" Type="http://schemas.openxmlformats.org/officeDocument/2006/relationships/image" Target="../media/image9.gif"/><Relationship Id="rId5" Type="http://schemas.openxmlformats.org/officeDocument/2006/relationships/hyperlink" Target="http://www.zonegifs.com/visu.php?cat=divers&amp;scat=argent&amp;to=33&amp;im=15" TargetMode="External"/><Relationship Id="rId6" Type="http://schemas.openxmlformats.org/officeDocument/2006/relationships/image" Target="../media/image10.gif"/><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media2.WAV"/><Relationship Id="rId4" Type="http://schemas.openxmlformats.org/officeDocument/2006/relationships/slideLayout" Target="../slideLayouts/slideLayout2.xml"/><Relationship Id="rId5" Type="http://schemas.openxmlformats.org/officeDocument/2006/relationships/notesSlide" Target="../notesSlides/notesSlide3.xml"/><Relationship Id="rId6" Type="http://schemas.openxmlformats.org/officeDocument/2006/relationships/image" Target="../media/image6.png"/><Relationship Id="rId7" Type="http://schemas.openxmlformats.org/officeDocument/2006/relationships/image" Target="../media/image5.emf"/><Relationship Id="rId1" Type="http://schemas.openxmlformats.org/officeDocument/2006/relationships/tags" Target="../tags/tag2.xml"/><Relationship Id="rId2" Type="http://schemas.microsoft.com/office/2007/relationships/media" Target="../media/media2.WAV"/></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3.WAV"/><Relationship Id="rId4" Type="http://schemas.openxmlformats.org/officeDocument/2006/relationships/slideLayout" Target="../slideLayouts/slideLayout1.xml"/><Relationship Id="rId5" Type="http://schemas.openxmlformats.org/officeDocument/2006/relationships/notesSlide" Target="../notesSlides/notesSlide4.xml"/><Relationship Id="rId6" Type="http://schemas.openxmlformats.org/officeDocument/2006/relationships/image" Target="../media/image7.png"/><Relationship Id="rId7" Type="http://schemas.openxmlformats.org/officeDocument/2006/relationships/image" Target="../media/image5.emf"/><Relationship Id="rId1" Type="http://schemas.openxmlformats.org/officeDocument/2006/relationships/tags" Target="../tags/tag3.xml"/><Relationship Id="rId2" Type="http://schemas.microsoft.com/office/2007/relationships/media" Target="../media/media3.WAV"/></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5.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4.xml"/><Relationship Id="rId2" Type="http://schemas.microsoft.com/office/2007/relationships/media" Target="../media/media4.WAV"/></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6.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5.xml"/><Relationship Id="rId2" Type="http://schemas.microsoft.com/office/2007/relationships/media" Target="../media/media4.WAV"/></Relationships>
</file>

<file path=ppt/slides/_rels/slide7.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7.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6.xml"/><Relationship Id="rId2" Type="http://schemas.microsoft.com/office/2007/relationships/media" Target="../media/media4.WAV"/></Relationships>
</file>

<file path=ppt/slides/_rels/slide8.xml.rels><?xml version="1.0" encoding="UTF-8" standalone="yes"?>
<Relationships xmlns="http://schemas.openxmlformats.org/package/2006/relationships"><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8.xml"/><Relationship Id="rId6" Type="http://schemas.openxmlformats.org/officeDocument/2006/relationships/image" Target="../media/image8.png"/><Relationship Id="rId7" Type="http://schemas.openxmlformats.org/officeDocument/2006/relationships/image" Target="../media/image5.emf"/><Relationship Id="rId1" Type="http://schemas.openxmlformats.org/officeDocument/2006/relationships/tags" Target="../tags/tag7.xml"/><Relationship Id="rId2" Type="http://schemas.microsoft.com/office/2007/relationships/media" Target="../media/media4.WAV"/></Relationships>
</file>

<file path=ppt/slides/_rels/slide9.xml.rels><?xml version="1.0" encoding="UTF-8" standalone="yes"?>
<Relationships xmlns="http://schemas.openxmlformats.org/package/2006/relationships"><Relationship Id="rId11" Type="http://schemas.microsoft.com/office/2007/relationships/diagramDrawing" Target="../diagrams/drawing1.xml"/><Relationship Id="rId12" Type="http://schemas.openxmlformats.org/officeDocument/2006/relationships/image" Target="../media/image5.emf"/><Relationship Id="rId1" Type="http://schemas.openxmlformats.org/officeDocument/2006/relationships/tags" Target="../tags/tag8.xml"/><Relationship Id="rId2" Type="http://schemas.microsoft.com/office/2007/relationships/media" Target="../media/media4.WAV"/><Relationship Id="rId3" Type="http://schemas.openxmlformats.org/officeDocument/2006/relationships/audio" Target="../media/media4.WAV"/><Relationship Id="rId4" Type="http://schemas.openxmlformats.org/officeDocument/2006/relationships/slideLayout" Target="../slideLayouts/slideLayout2.xml"/><Relationship Id="rId5" Type="http://schemas.openxmlformats.org/officeDocument/2006/relationships/notesSlide" Target="../notesSlides/notesSlide9.xml"/><Relationship Id="rId6" Type="http://schemas.openxmlformats.org/officeDocument/2006/relationships/image" Target="../media/image8.png"/><Relationship Id="rId7" Type="http://schemas.openxmlformats.org/officeDocument/2006/relationships/diagramData" Target="../diagrams/data1.xml"/><Relationship Id="rId8" Type="http://schemas.openxmlformats.org/officeDocument/2006/relationships/diagramLayout" Target="../diagrams/layout1.xml"/><Relationship Id="rId9" Type="http://schemas.openxmlformats.org/officeDocument/2006/relationships/diagramQuickStyle" Target="../diagrams/quickStyle1.xml"/><Relationship Id="rId10"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107950" y="2132855"/>
            <a:ext cx="9467850" cy="1008807"/>
          </a:xfrm>
        </p:spPr>
        <p:txBody>
          <a:bodyPr>
            <a:normAutofit fontScale="90000"/>
          </a:bodyPr>
          <a:lstStyle/>
          <a:p>
            <a:pPr eaLnBrk="1" fontAlgn="auto" hangingPunct="1">
              <a:spcAft>
                <a:spcPts val="0"/>
              </a:spcAft>
              <a:defRPr/>
            </a:pPr>
            <a:r>
              <a:rPr lang="fr-FR" dirty="0" smtClean="0">
                <a:solidFill>
                  <a:srgbClr val="FFFF00"/>
                </a:solidFill>
                <a:latin typeface="Garamond" pitchFamily="18" charset="0"/>
              </a:rPr>
              <a:t>Bienvenue à Paris</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dirty="0" smtClean="0">
                <a:solidFill>
                  <a:srgbClr val="FFFF00"/>
                </a:solidFill>
                <a:latin typeface="Garamond" pitchFamily="18" charset="0"/>
              </a:rPr>
              <a:t/>
            </a:r>
            <a:br>
              <a:rPr lang="fr-FR" dirty="0" smtClean="0">
                <a:solidFill>
                  <a:srgbClr val="FFFF00"/>
                </a:solidFill>
                <a:latin typeface="Garamond" pitchFamily="18" charset="0"/>
              </a:rPr>
            </a:br>
            <a:r>
              <a:rPr lang="fr-FR" sz="3600" dirty="0" smtClean="0">
                <a:solidFill>
                  <a:srgbClr val="000090"/>
                </a:solidFill>
                <a:latin typeface="Times New Roman" pitchFamily="18" charset="0"/>
                <a:cs typeface="Times New Roman" pitchFamily="18" charset="0"/>
              </a:rPr>
              <a:t>Bienvenue à Deauville</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
            </a:r>
            <a:br>
              <a:rPr lang="fr-FR" sz="3600" dirty="0" smtClean="0">
                <a:solidFill>
                  <a:srgbClr val="000090"/>
                </a:solidFill>
                <a:latin typeface="Times New Roman" pitchFamily="18" charset="0"/>
                <a:cs typeface="Times New Roman" pitchFamily="18" charset="0"/>
              </a:rPr>
            </a:br>
            <a:r>
              <a:rPr lang="fr-FR" sz="3600" dirty="0">
                <a:solidFill>
                  <a:srgbClr val="000090"/>
                </a:solidFill>
                <a:latin typeface="Times New Roman" pitchFamily="18" charset="0"/>
                <a:cs typeface="Times New Roman" pitchFamily="18" charset="0"/>
              </a:rPr>
              <a:t/>
            </a:r>
            <a:br>
              <a:rPr lang="fr-FR" sz="3600" dirty="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Bienvenue à Deauville</a:t>
            </a:r>
            <a:r>
              <a:rPr lang="fr-FR" sz="3600" dirty="0">
                <a:solidFill>
                  <a:srgbClr val="000090"/>
                </a:solidFill>
                <a:latin typeface="Times New Roman" pitchFamily="18" charset="0"/>
                <a:cs typeface="Times New Roman" pitchFamily="18" charset="0"/>
              </a:rPr>
              <a:t/>
            </a:r>
            <a:br>
              <a:rPr lang="fr-FR" sz="3600" dirty="0">
                <a:solidFill>
                  <a:srgbClr val="000090"/>
                </a:solidFill>
                <a:latin typeface="Times New Roman" pitchFamily="18" charset="0"/>
                <a:cs typeface="Times New Roman" pitchFamily="18" charset="0"/>
              </a:rPr>
            </a:br>
            <a:r>
              <a:rPr lang="fr-FR" sz="3800" dirty="0" smtClean="0">
                <a:solidFill>
                  <a:srgbClr val="000090"/>
                </a:solidFill>
                <a:latin typeface="Times New Roman" pitchFamily="18" charset="0"/>
                <a:cs typeface="Times New Roman" pitchFamily="18" charset="0"/>
              </a:rPr>
              <a:t>Assemblée Générale Ordinaire de l’UNASA</a:t>
            </a:r>
            <a:br>
              <a:rPr lang="fr-FR" sz="3800" dirty="0" smtClean="0">
                <a:solidFill>
                  <a:srgbClr val="000090"/>
                </a:solidFill>
                <a:latin typeface="Times New Roman" pitchFamily="18" charset="0"/>
                <a:cs typeface="Times New Roman" pitchFamily="18" charset="0"/>
              </a:rPr>
            </a:br>
            <a:r>
              <a:rPr lang="fr-FR" sz="3800" dirty="0" smtClean="0">
                <a:solidFill>
                  <a:srgbClr val="000090"/>
                </a:solidFill>
                <a:latin typeface="Times New Roman" pitchFamily="18" charset="0"/>
                <a:cs typeface="Times New Roman" pitchFamily="18" charset="0"/>
              </a:rPr>
              <a:t>le 17 novembre 2017</a:t>
            </a:r>
            <a:r>
              <a:rPr lang="fr-FR" sz="3800" dirty="0" smtClean="0">
                <a:solidFill>
                  <a:srgbClr val="0000FF"/>
                </a:solidFill>
                <a:latin typeface="Times New Roman" pitchFamily="18" charset="0"/>
                <a:cs typeface="Times New Roman" pitchFamily="18" charset="0"/>
              </a:rPr>
              <a:t/>
            </a:r>
            <a:br>
              <a:rPr lang="fr-FR" sz="3800" dirty="0" smtClean="0">
                <a:solidFill>
                  <a:srgbClr val="0000FF"/>
                </a:solidFill>
                <a:latin typeface="Times New Roman" pitchFamily="18" charset="0"/>
                <a:cs typeface="Times New Roman" pitchFamily="18" charset="0"/>
              </a:rPr>
            </a:br>
            <a:r>
              <a:rPr lang="fr-FR" dirty="0" smtClean="0">
                <a:solidFill>
                  <a:srgbClr val="0000FF"/>
                </a:solidFill>
                <a:latin typeface="Times New Roman" pitchFamily="18" charset="0"/>
                <a:cs typeface="Times New Roman" pitchFamily="18" charset="0"/>
              </a:rPr>
              <a:t/>
            </a:r>
            <a:br>
              <a:rPr lang="fr-FR" dirty="0" smtClean="0">
                <a:solidFill>
                  <a:srgbClr val="0000FF"/>
                </a:solidFill>
                <a:latin typeface="Times New Roman" pitchFamily="18" charset="0"/>
                <a:cs typeface="Times New Roman" pitchFamily="18" charset="0"/>
              </a:rPr>
            </a:br>
            <a:endParaRPr lang="fr-FR" sz="3800" b="1" dirty="0" smtClean="0">
              <a:solidFill>
                <a:srgbClr val="0000FF"/>
              </a:solidFill>
              <a:latin typeface="Times New Roman" pitchFamily="18" charset="0"/>
              <a:cs typeface="Times New Roman" pitchFamily="18" charset="0"/>
            </a:endParaRPr>
          </a:p>
        </p:txBody>
      </p:sp>
      <p:pic>
        <p:nvPicPr>
          <p:cNvPr id="5" name="~PP3205.WAV">
            <a:hlinkClick r:id="" action="ppaction://media"/>
          </p:cNvPr>
          <p:cNvPicPr>
            <a:picLocks noRot="1" noChangeAspect="1"/>
          </p:cNvPicPr>
          <p:nvPr>
            <a:audioFile r:link="rId2"/>
            <p:extLst>
              <p:ext uri="{DAA4B4D4-6D71-4841-9C94-3DE7FCFB9230}">
                <p14:media xmlns:p14="http://schemas.microsoft.com/office/powerpoint/2010/main" r:embed="rId1"/>
              </p:ext>
            </p:extLst>
          </p:nvPr>
        </p:nvPicPr>
        <p:blipFill>
          <a:blip r:embed="rId5" cstate="print"/>
          <a:srcRect/>
          <a:stretch>
            <a:fillRect/>
          </a:stretch>
        </p:blipFill>
        <p:spPr bwMode="auto">
          <a:xfrm>
            <a:off x="8639175" y="6353175"/>
            <a:ext cx="304800" cy="304800"/>
          </a:xfrm>
          <a:prstGeom prst="rect">
            <a:avLst/>
          </a:prstGeom>
          <a:noFill/>
          <a:ln w="9525">
            <a:noFill/>
            <a:miter lim="800000"/>
            <a:headEnd/>
            <a:tailEnd/>
          </a:ln>
        </p:spPr>
      </p:pic>
      <p:pic>
        <p:nvPicPr>
          <p:cNvPr id="3" name="Image 2" descr="Unknown.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19672" y="2585927"/>
            <a:ext cx="5904656" cy="3950751"/>
          </a:xfrm>
          <a:prstGeom prst="rect">
            <a:avLst/>
          </a:prstGeom>
        </p:spPr>
      </p:pic>
      <p:pic>
        <p:nvPicPr>
          <p:cNvPr id="6" name="Image 5"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9512" y="116632"/>
            <a:ext cx="1368152" cy="946613"/>
          </a:xfrm>
          <a:prstGeom prst="rect">
            <a:avLst/>
          </a:prstGeom>
        </p:spPr>
      </p:pic>
    </p:spTree>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251520" y="1412776"/>
            <a:ext cx="8892480" cy="4911824"/>
          </a:xfrm>
          <a:effectLst>
            <a:glow rad="139700">
              <a:schemeClr val="accent6">
                <a:satMod val="175000"/>
                <a:alpha val="40000"/>
              </a:schemeClr>
            </a:glow>
            <a:outerShdw blurRad="50800" dist="254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5800" dirty="0" smtClean="0">
                <a:latin typeface="Times New Roman" pitchFamily="18" charset="0"/>
                <a:cs typeface="Times New Roman" pitchFamily="18" charset="0"/>
              </a:rPr>
              <a:t>MISE EN ŒUVRE DE L’EXAMEN PÉRIODIQUE </a:t>
            </a:r>
          </a:p>
          <a:p>
            <a:pPr marL="0" indent="0" algn="ctr" eaLnBrk="1" fontAlgn="auto" hangingPunct="1">
              <a:lnSpc>
                <a:spcPct val="90000"/>
              </a:lnSpc>
              <a:spcAft>
                <a:spcPts val="0"/>
              </a:spcAft>
              <a:buNone/>
              <a:defRPr/>
            </a:pPr>
            <a:r>
              <a:rPr lang="fr-FR" sz="5800" dirty="0" smtClean="0">
                <a:latin typeface="Times New Roman" pitchFamily="18" charset="0"/>
                <a:cs typeface="Times New Roman" pitchFamily="18" charset="0"/>
              </a:rPr>
              <a:t>DE SINCÉRITÉ PAR L’UNASA</a:t>
            </a:r>
          </a:p>
          <a:p>
            <a:pPr marL="0" indent="0" algn="ctr" eaLnBrk="1" fontAlgn="auto" hangingPunct="1">
              <a:lnSpc>
                <a:spcPct val="90000"/>
              </a:lnSpc>
              <a:spcAft>
                <a:spcPts val="0"/>
              </a:spcAft>
              <a:buNone/>
              <a:defRPr/>
            </a:pPr>
            <a:endParaRPr lang="fr-FR" sz="4600" dirty="0" smtClean="0">
              <a:latin typeface="Times New Roman" pitchFamily="18" charset="0"/>
              <a:cs typeface="Times New Roman" pitchFamily="18" charset="0"/>
            </a:endParaRPr>
          </a:p>
          <a:p>
            <a:pPr marL="0" indent="0" algn="ctr" eaLnBrk="1" fontAlgn="auto" hangingPunct="1">
              <a:lnSpc>
                <a:spcPct val="90000"/>
              </a:lnSpc>
              <a:spcAft>
                <a:spcPts val="0"/>
              </a:spcAft>
              <a:buNone/>
              <a:defRPr/>
            </a:pPr>
            <a:endParaRPr lang="fr-FR" sz="4600" dirty="0" smtClean="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r>
              <a:rPr lang="fr-FR" sz="5800" dirty="0" smtClean="0">
                <a:latin typeface="Times New Roman" pitchFamily="18" charset="0"/>
                <a:cs typeface="Times New Roman" pitchFamily="18" charset="0"/>
              </a:rPr>
              <a:t>Information de l’UNASA à ses membres sur les règles de calcul pour la sélection des adhérents</a:t>
            </a:r>
          </a:p>
          <a:p>
            <a:pPr marL="0" indent="0" eaLnBrk="1" fontAlgn="auto" hangingPunct="1">
              <a:lnSpc>
                <a:spcPct val="90000"/>
              </a:lnSpc>
              <a:spcAft>
                <a:spcPts val="0"/>
              </a:spcAft>
              <a:buNone/>
              <a:defRPr/>
            </a:pPr>
            <a:endParaRPr lang="fr-FR" sz="5800" dirty="0" smtClean="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r>
              <a:rPr lang="fr-FR" sz="5800" dirty="0" smtClean="0">
                <a:latin typeface="Times New Roman" pitchFamily="18" charset="0"/>
                <a:cs typeface="Times New Roman" pitchFamily="18" charset="0"/>
              </a:rPr>
              <a:t>Précision quant à l’information du cabinet sur les dossiers sélectionnés pour l’EPS</a:t>
            </a:r>
          </a:p>
          <a:p>
            <a:pPr eaLnBrk="1" fontAlgn="auto" hangingPunct="1">
              <a:lnSpc>
                <a:spcPct val="90000"/>
              </a:lnSpc>
              <a:spcAft>
                <a:spcPts val="0"/>
              </a:spcAft>
              <a:buFontTx/>
              <a:buChar char="-"/>
              <a:defRPr/>
            </a:pPr>
            <a:endParaRPr lang="fr-FR" sz="51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3600" dirty="0" smtClean="0">
                <a:latin typeface="Times New Roman" pitchFamily="18" charset="0"/>
                <a:cs typeface="Times New Roman" pitchFamily="18" charset="0"/>
              </a:rPr>
              <a:t> </a:t>
            </a:r>
            <a:endParaRPr lang="fr-FR" sz="36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2626760815"/>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0" y="1341438"/>
            <a:ext cx="9036496" cy="503989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endParaRPr lang="fr-FR" sz="12800" dirty="0" smtClean="0">
              <a:latin typeface="Times New Roman" pitchFamily="18" charset="0"/>
              <a:cs typeface="Times New Roman" pitchFamily="18" charset="0"/>
            </a:endParaRPr>
          </a:p>
          <a:p>
            <a:pPr algn="just"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Elaboration d’un cadre méthodologique pour la mise en œuvre de l’EPS</a:t>
            </a:r>
          </a:p>
          <a:p>
            <a:pPr marL="0" indent="0" eaLnBrk="1" fontAlgn="auto" hangingPunct="1">
              <a:lnSpc>
                <a:spcPct val="90000"/>
              </a:lnSpc>
              <a:spcAft>
                <a:spcPts val="0"/>
              </a:spcAft>
              <a:buNone/>
              <a:defRPr/>
            </a:pPr>
            <a:endParaRPr lang="fr-FR" sz="12800" dirty="0" smtClean="0">
              <a:latin typeface="Times New Roman" pitchFamily="18" charset="0"/>
              <a:cs typeface="Times New Roman" pitchFamily="18" charset="0"/>
            </a:endParaRPr>
          </a:p>
          <a:p>
            <a:pPr algn="just"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Réalisation d’un tableau récapitulatif des contrôles du palier 1</a:t>
            </a:r>
          </a:p>
          <a:p>
            <a:pPr marL="0" indent="0" algn="just" eaLnBrk="1" fontAlgn="auto" hangingPunct="1">
              <a:lnSpc>
                <a:spcPct val="90000"/>
              </a:lnSpc>
              <a:spcAft>
                <a:spcPts val="0"/>
              </a:spcAft>
              <a:buNone/>
              <a:defRPr/>
            </a:pPr>
            <a:endParaRPr lang="fr-FR" sz="12800" dirty="0" smtClean="0">
              <a:latin typeface="Times New Roman" pitchFamily="18" charset="0"/>
              <a:cs typeface="Times New Roman" pitchFamily="18" charset="0"/>
            </a:endParaRPr>
          </a:p>
          <a:p>
            <a:pPr algn="just"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Recensement des pièces justificatives nécessitant une attention particulière dans le cadre des contrôles du palier 2 (Zones à risque)</a:t>
            </a:r>
            <a:endParaRPr lang="fr-FR" sz="12800" dirty="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endParaRPr lang="fr-FR" sz="12800" dirty="0" smtClean="0">
              <a:latin typeface="Times New Roman" pitchFamily="18" charset="0"/>
              <a:cs typeface="Times New Roman" pitchFamily="18" charset="0"/>
            </a:endParaRPr>
          </a:p>
          <a:p>
            <a:pPr eaLnBrk="1" fontAlgn="auto" hangingPunct="1">
              <a:lnSpc>
                <a:spcPct val="90000"/>
              </a:lnSpc>
              <a:spcAft>
                <a:spcPts val="0"/>
              </a:spcAft>
              <a:buFontTx/>
              <a:buChar char="-"/>
              <a:defRPr/>
            </a:pPr>
            <a:endParaRPr lang="fr-FR" sz="12800" dirty="0">
              <a:latin typeface="Times New Roman" pitchFamily="18" charset="0"/>
              <a:cs typeface="Times New Roman" pitchFamily="18" charset="0"/>
            </a:endParaRPr>
          </a:p>
          <a:p>
            <a:pPr eaLnBrk="1" fontAlgn="auto" hangingPunct="1">
              <a:lnSpc>
                <a:spcPct val="90000"/>
              </a:lnSpc>
              <a:spcAft>
                <a:spcPts val="0"/>
              </a:spcAft>
              <a:buFontTx/>
              <a:buChar char="-"/>
              <a:defRPr/>
            </a:pPr>
            <a:r>
              <a:rPr lang="fr-FR" sz="12800" dirty="0" smtClean="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3603719346"/>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0" y="1341438"/>
            <a:ext cx="9036496" cy="503989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endParaRPr lang="fr-FR" sz="12800" dirty="0" smtClean="0">
              <a:latin typeface="Times New Roman" pitchFamily="18" charset="0"/>
              <a:cs typeface="Times New Roman" pitchFamily="18" charset="0"/>
            </a:endParaRPr>
          </a:p>
          <a:p>
            <a:pPr algn="just"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Mise en place de 6 sessions de formation : </a:t>
            </a:r>
          </a:p>
          <a:p>
            <a:pPr marL="0" indent="0" algn="just" eaLnBrk="1" fontAlgn="auto" hangingPunct="1">
              <a:lnSpc>
                <a:spcPct val="90000"/>
              </a:lnSpc>
              <a:spcAft>
                <a:spcPts val="0"/>
              </a:spcAft>
              <a:buNone/>
              <a:defRPr/>
            </a:pPr>
            <a:endParaRPr lang="fr-FR" sz="12800" dirty="0" smtClean="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2 sessions à Paris, les autres à Lyon, Pau, Nantes et Montpellier</a:t>
            </a: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3 sessions à l’Ile de la Réunion</a:t>
            </a:r>
          </a:p>
          <a:p>
            <a:pPr marL="0" indent="0" algn="just" eaLnBrk="1" fontAlgn="auto" hangingPunct="1">
              <a:lnSpc>
                <a:spcPct val="90000"/>
              </a:lnSpc>
              <a:spcAft>
                <a:spcPts val="0"/>
              </a:spcAft>
              <a:buNone/>
              <a:defRPr/>
            </a:pPr>
            <a:r>
              <a:rPr lang="fr-FR" sz="12800" dirty="0" smtClean="0">
                <a:latin typeface="Times New Roman" pitchFamily="18" charset="0"/>
                <a:cs typeface="Times New Roman" pitchFamily="18" charset="0"/>
              </a:rPr>
              <a:t>            150 participants</a:t>
            </a:r>
          </a:p>
          <a:p>
            <a:pPr marL="0" indent="0" algn="just" eaLnBrk="1" fontAlgn="auto" hangingPunct="1">
              <a:lnSpc>
                <a:spcPct val="90000"/>
              </a:lnSpc>
              <a:spcAft>
                <a:spcPts val="0"/>
              </a:spcAft>
              <a:buNone/>
              <a:defRPr/>
            </a:pPr>
            <a:endParaRPr lang="fr-FR" sz="12800" dirty="0" smtClean="0">
              <a:latin typeface="Times New Roman" pitchFamily="18" charset="0"/>
              <a:cs typeface="Times New Roman" pitchFamily="18" charset="0"/>
            </a:endParaRPr>
          </a:p>
          <a:p>
            <a:pPr algn="just"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Proposition de 3 </a:t>
            </a:r>
            <a:r>
              <a:rPr lang="fr-FR" sz="12800" dirty="0" err="1" smtClean="0">
                <a:latin typeface="Times New Roman" pitchFamily="18" charset="0"/>
                <a:cs typeface="Times New Roman" pitchFamily="18" charset="0"/>
              </a:rPr>
              <a:t>webinaires</a:t>
            </a:r>
            <a:r>
              <a:rPr lang="fr-FR" sz="12800" dirty="0" smtClean="0">
                <a:latin typeface="Times New Roman" pitchFamily="18" charset="0"/>
                <a:cs typeface="Times New Roman" pitchFamily="18" charset="0"/>
              </a:rPr>
              <a:t> sur les contrôles des paliers 1 et 2 </a:t>
            </a:r>
          </a:p>
          <a:p>
            <a:pPr algn="just" eaLnBrk="1" fontAlgn="auto" hangingPunct="1">
              <a:lnSpc>
                <a:spcPct val="90000"/>
              </a:lnSpc>
              <a:spcAft>
                <a:spcPts val="0"/>
              </a:spcAft>
              <a:buFont typeface="Wingdings" charset="2"/>
              <a:buChar char="q"/>
              <a:defRPr/>
            </a:pPr>
            <a:endParaRPr lang="fr-FR" sz="12800"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
        <p:nvSpPr>
          <p:cNvPr id="2" name="Flèche droite rayée 1"/>
          <p:cNvSpPr/>
          <p:nvPr/>
        </p:nvSpPr>
        <p:spPr>
          <a:xfrm>
            <a:off x="251520" y="4005064"/>
            <a:ext cx="978408" cy="484632"/>
          </a:xfrm>
          <a:prstGeom prst="strip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FF0000"/>
              </a:solidFill>
            </a:endParaRPr>
          </a:p>
        </p:txBody>
      </p:sp>
    </p:spTree>
    <p:custDataLst>
      <p:tags r:id="rId1"/>
    </p:custDataLst>
    <p:extLst>
      <p:ext uri="{BB962C8B-B14F-4D97-AF65-F5344CB8AC3E}">
        <p14:creationId xmlns:p14="http://schemas.microsoft.com/office/powerpoint/2010/main" val="3111760174"/>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82104" y="1412776"/>
            <a:ext cx="9036496" cy="503989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14400" b="1" dirty="0" smtClean="0">
                <a:latin typeface="Times New Roman" pitchFamily="18" charset="0"/>
                <a:cs typeface="Times New Roman" pitchFamily="18" charset="0"/>
              </a:rPr>
              <a:t>2. LES RELATIONS DE L’UNASA</a:t>
            </a:r>
          </a:p>
          <a:p>
            <a:pPr marL="0" indent="0" algn="ctr" eaLnBrk="1" fontAlgn="auto" hangingPunct="1">
              <a:lnSpc>
                <a:spcPct val="90000"/>
              </a:lnSpc>
              <a:spcAft>
                <a:spcPts val="0"/>
              </a:spcAft>
              <a:buNone/>
              <a:defRPr/>
            </a:pPr>
            <a:r>
              <a:rPr lang="fr-FR" sz="14400" b="1" dirty="0" smtClean="0">
                <a:latin typeface="Times New Roman" pitchFamily="18" charset="0"/>
                <a:cs typeface="Times New Roman" pitchFamily="18" charset="0"/>
              </a:rPr>
              <a:t>AVEC LE CSOEC</a:t>
            </a:r>
          </a:p>
          <a:p>
            <a:pPr marL="0" indent="0" eaLnBrk="1" fontAlgn="auto" hangingPunct="1">
              <a:lnSpc>
                <a:spcPct val="90000"/>
              </a:lnSpc>
              <a:spcAft>
                <a:spcPts val="0"/>
              </a:spcAft>
              <a:buNone/>
              <a:defRPr/>
            </a:pPr>
            <a:endParaRPr lang="fr-FR" sz="5800" b="1"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5800" b="1" dirty="0" smtClean="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Participation régulière au GT2 et au Club </a:t>
            </a:r>
            <a:r>
              <a:rPr lang="fr-FR" sz="12800" dirty="0" err="1" smtClean="0">
                <a:latin typeface="Times New Roman" pitchFamily="18" charset="0"/>
                <a:cs typeface="Times New Roman" pitchFamily="18" charset="0"/>
              </a:rPr>
              <a:t>jedeclare.com</a:t>
            </a:r>
            <a:endParaRPr lang="fr-FR" sz="12800" dirty="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endParaRPr lang="fr-FR" sz="12800" dirty="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Participation aux réunions de l’UNPCOGA </a:t>
            </a:r>
          </a:p>
          <a:p>
            <a:pPr eaLnBrk="1" fontAlgn="auto" hangingPunct="1">
              <a:lnSpc>
                <a:spcPct val="90000"/>
              </a:lnSpc>
              <a:spcAft>
                <a:spcPts val="0"/>
              </a:spcAft>
              <a:buFont typeface="Wingdings" charset="2"/>
              <a:buChar char="q"/>
              <a:defRPr/>
            </a:pPr>
            <a:endParaRPr lang="fr-FR" sz="12800" dirty="0">
              <a:latin typeface="Times New Roman" pitchFamily="18" charset="0"/>
              <a:cs typeface="Times New Roman" pitchFamily="18" charset="0"/>
            </a:endParaRPr>
          </a:p>
          <a:p>
            <a:pPr eaLnBrk="1" fontAlgn="auto" hangingPunct="1">
              <a:lnSpc>
                <a:spcPct val="90000"/>
              </a:lnSpc>
              <a:spcAft>
                <a:spcPts val="0"/>
              </a:spcAft>
              <a:buFont typeface="Wingdings" charset="2"/>
              <a:buChar char="q"/>
              <a:defRPr/>
            </a:pPr>
            <a:r>
              <a:rPr lang="fr-FR" sz="12800" dirty="0" smtClean="0">
                <a:latin typeface="Times New Roman" pitchFamily="18" charset="0"/>
                <a:cs typeface="Times New Roman" pitchFamily="18" charset="0"/>
              </a:rPr>
              <a:t>Stand au Congrès de l’Ordre les 27, 28, et 29 septembre à Lille</a:t>
            </a:r>
          </a:p>
          <a:p>
            <a:pPr marL="0" indent="0"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12800" b="1"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12800" b="1" dirty="0">
              <a:latin typeface="Times New Roman" pitchFamily="18" charset="0"/>
              <a:cs typeface="Times New Roman" pitchFamily="18" charset="0"/>
            </a:endParaRPr>
          </a:p>
          <a:p>
            <a:pPr marL="0" indent="0" algn="ctr" eaLnBrk="1" fontAlgn="auto" hangingPunct="1">
              <a:lnSpc>
                <a:spcPct val="90000"/>
              </a:lnSpc>
              <a:spcAft>
                <a:spcPts val="0"/>
              </a:spcAft>
              <a:buNone/>
              <a:defRPr/>
            </a:pPr>
            <a:endParaRPr lang="fr-FR" sz="12800" b="1" dirty="0" smtClean="0">
              <a:latin typeface="Times New Roman" pitchFamily="18" charset="0"/>
              <a:cs typeface="Times New Roman" pitchFamily="18" charset="0"/>
            </a:endParaRPr>
          </a:p>
          <a:p>
            <a:pPr eaLnBrk="1" fontAlgn="auto" hangingPunct="1">
              <a:lnSpc>
                <a:spcPct val="90000"/>
              </a:lnSpc>
              <a:spcAft>
                <a:spcPts val="0"/>
              </a:spcAft>
              <a:buFontTx/>
              <a:buChar char="-"/>
              <a:defRPr/>
            </a:pPr>
            <a:endParaRPr lang="fr-FR" sz="12800" dirty="0">
              <a:latin typeface="Times New Roman" pitchFamily="18" charset="0"/>
              <a:cs typeface="Times New Roman" pitchFamily="18" charset="0"/>
            </a:endParaRPr>
          </a:p>
          <a:p>
            <a:pPr eaLnBrk="1" fontAlgn="auto" hangingPunct="1">
              <a:lnSpc>
                <a:spcPct val="90000"/>
              </a:lnSpc>
              <a:spcAft>
                <a:spcPts val="0"/>
              </a:spcAft>
              <a:buFontTx/>
              <a:buChar char="-"/>
              <a:defRPr/>
            </a:pPr>
            <a:endParaRPr lang="fr-FR" sz="12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628244978"/>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82104" y="1412776"/>
            <a:ext cx="9036496" cy="503989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14400" b="1" dirty="0" smtClean="0">
                <a:latin typeface="Times New Roman" pitchFamily="18" charset="0"/>
                <a:cs typeface="Times New Roman" pitchFamily="18" charset="0"/>
              </a:rPr>
              <a:t>2. LES RELATIONS AVEC LES AUTRES FEDERATIONS </a:t>
            </a:r>
          </a:p>
          <a:p>
            <a:pPr marL="0" indent="0" algn="ctr" eaLnBrk="1" fontAlgn="auto" hangingPunct="1">
              <a:lnSpc>
                <a:spcPct val="90000"/>
              </a:lnSpc>
              <a:spcAft>
                <a:spcPts val="0"/>
              </a:spcAft>
              <a:buNone/>
              <a:defRPr/>
            </a:pPr>
            <a:endParaRPr lang="fr-FR" sz="14400" b="1"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5800" b="1"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Rappel des dernières évolutions : </a:t>
            </a: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Création d’un comité de liaison  autour de M. Dominique CHEVALLIER</a:t>
            </a:r>
          </a:p>
          <a:p>
            <a:pPr marL="0" indent="0"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Vote par la FCGA de l’ouverture de ses statuts aux AGAS en plus des OMGA</a:t>
            </a:r>
            <a:endParaRPr lang="fr-FR" sz="12800"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12800" b="1"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12800" b="1" dirty="0">
              <a:latin typeface="Times New Roman" pitchFamily="18" charset="0"/>
              <a:cs typeface="Times New Roman" pitchFamily="18" charset="0"/>
            </a:endParaRPr>
          </a:p>
          <a:p>
            <a:pPr marL="0" indent="0" algn="ctr" eaLnBrk="1" fontAlgn="auto" hangingPunct="1">
              <a:lnSpc>
                <a:spcPct val="90000"/>
              </a:lnSpc>
              <a:spcAft>
                <a:spcPts val="0"/>
              </a:spcAft>
              <a:buNone/>
              <a:defRPr/>
            </a:pPr>
            <a:endParaRPr lang="fr-FR" sz="12800" b="1" dirty="0" smtClean="0">
              <a:latin typeface="Times New Roman" pitchFamily="18" charset="0"/>
              <a:cs typeface="Times New Roman" pitchFamily="18" charset="0"/>
            </a:endParaRPr>
          </a:p>
          <a:p>
            <a:pPr eaLnBrk="1" fontAlgn="auto" hangingPunct="1">
              <a:lnSpc>
                <a:spcPct val="90000"/>
              </a:lnSpc>
              <a:spcAft>
                <a:spcPts val="0"/>
              </a:spcAft>
              <a:buFontTx/>
              <a:buChar char="-"/>
              <a:defRPr/>
            </a:pPr>
            <a:endParaRPr lang="fr-FR" sz="12800" dirty="0">
              <a:latin typeface="Times New Roman" pitchFamily="18" charset="0"/>
              <a:cs typeface="Times New Roman" pitchFamily="18" charset="0"/>
            </a:endParaRPr>
          </a:p>
          <a:p>
            <a:pPr eaLnBrk="1" fontAlgn="auto" hangingPunct="1">
              <a:lnSpc>
                <a:spcPct val="90000"/>
              </a:lnSpc>
              <a:spcAft>
                <a:spcPts val="0"/>
              </a:spcAft>
              <a:buFontTx/>
              <a:buChar char="-"/>
              <a:defRPr/>
            </a:pPr>
            <a:endParaRPr lang="fr-FR" sz="12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1000452533"/>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82104" y="1412776"/>
            <a:ext cx="9036496" cy="503989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14400" b="1" dirty="0" smtClean="0">
                <a:latin typeface="Times New Roman" pitchFamily="18" charset="0"/>
                <a:cs typeface="Times New Roman" pitchFamily="18" charset="0"/>
              </a:rPr>
              <a:t>2. LES RELATIONS AVEC LES AUTRES FEDERATIONS </a:t>
            </a:r>
          </a:p>
          <a:p>
            <a:pPr marL="0" indent="0" algn="ctr" eaLnBrk="1" fontAlgn="auto" hangingPunct="1">
              <a:lnSpc>
                <a:spcPct val="90000"/>
              </a:lnSpc>
              <a:spcAft>
                <a:spcPts val="0"/>
              </a:spcAft>
              <a:buNone/>
              <a:defRPr/>
            </a:pPr>
            <a:endParaRPr lang="fr-FR" sz="14400" b="1"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5800" b="1"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Début décembre 2016 : Tentative de mise à plat des relations UNASA/FCGA </a:t>
            </a:r>
            <a:endParaRPr lang="fr-FR" sz="12800" b="1"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dans </a:t>
            </a:r>
            <a:r>
              <a:rPr lang="fr-FR" sz="12800" dirty="0" smtClean="0">
                <a:latin typeface="Times New Roman" pitchFamily="18" charset="0"/>
                <a:cs typeface="Times New Roman" pitchFamily="18" charset="0"/>
              </a:rPr>
              <a:t>un 1</a:t>
            </a:r>
            <a:r>
              <a:rPr lang="fr-FR" sz="12800" baseline="30000" dirty="0" smtClean="0">
                <a:latin typeface="Times New Roman" pitchFamily="18" charset="0"/>
                <a:cs typeface="Times New Roman" pitchFamily="18" charset="0"/>
              </a:rPr>
              <a:t>er</a:t>
            </a:r>
            <a:r>
              <a:rPr lang="fr-FR" sz="12800" dirty="0" smtClean="0">
                <a:latin typeface="Times New Roman" pitchFamily="18" charset="0"/>
                <a:cs typeface="Times New Roman" pitchFamily="18" charset="0"/>
              </a:rPr>
              <a:t> temps, </a:t>
            </a:r>
            <a:r>
              <a:rPr lang="fr-FR" sz="12800" dirty="0" smtClean="0">
                <a:latin typeface="Times New Roman" pitchFamily="18" charset="0"/>
                <a:cs typeface="Times New Roman" pitchFamily="18" charset="0"/>
              </a:rPr>
              <a:t>volonté </a:t>
            </a:r>
            <a:r>
              <a:rPr lang="fr-FR" sz="12800" dirty="0" smtClean="0">
                <a:latin typeface="Times New Roman" pitchFamily="18" charset="0"/>
                <a:cs typeface="Times New Roman" pitchFamily="18" charset="0"/>
              </a:rPr>
              <a:t>de la FCGA de travailler avec l’UNASA</a:t>
            </a:r>
          </a:p>
          <a:p>
            <a:pPr marL="0" indent="0"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Mars 2017 : Revirement </a:t>
            </a:r>
            <a:r>
              <a:rPr lang="fr-FR" sz="12800" dirty="0">
                <a:latin typeface="Times New Roman" pitchFamily="18" charset="0"/>
                <a:cs typeface="Times New Roman" pitchFamily="18" charset="0"/>
              </a:rPr>
              <a:t>du Conseil d’administration de </a:t>
            </a:r>
            <a:r>
              <a:rPr lang="fr-FR" sz="12800" dirty="0" smtClean="0">
                <a:latin typeface="Times New Roman" pitchFamily="18" charset="0"/>
                <a:cs typeface="Times New Roman" pitchFamily="18" charset="0"/>
              </a:rPr>
              <a:t>la </a:t>
            </a:r>
            <a:r>
              <a:rPr lang="fr-FR" sz="12800" dirty="0" smtClean="0">
                <a:latin typeface="Times New Roman" pitchFamily="18" charset="0"/>
                <a:cs typeface="Times New Roman" pitchFamily="18" charset="0"/>
              </a:rPr>
              <a:t>FCGA</a:t>
            </a:r>
            <a:endParaRPr lang="fr-FR" sz="12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3553128616"/>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82104" y="1412776"/>
            <a:ext cx="9036496" cy="5039890"/>
          </a:xfrm>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ctr" eaLnBrk="1" fontAlgn="auto" hangingPunct="1">
              <a:lnSpc>
                <a:spcPct val="90000"/>
              </a:lnSpc>
              <a:spcAft>
                <a:spcPts val="0"/>
              </a:spcAft>
              <a:buNone/>
              <a:defRPr/>
            </a:pPr>
            <a:r>
              <a:rPr lang="fr-FR" sz="14400" b="1" dirty="0" smtClean="0">
                <a:latin typeface="Times New Roman" pitchFamily="18" charset="0"/>
                <a:cs typeface="Times New Roman" pitchFamily="18" charset="0"/>
              </a:rPr>
              <a:t>2. LES RELATIONS AVEC LES AUTRES FEDERATIONS </a:t>
            </a:r>
          </a:p>
          <a:p>
            <a:pPr marL="0" indent="0" algn="ctr" eaLnBrk="1" fontAlgn="auto" hangingPunct="1">
              <a:lnSpc>
                <a:spcPct val="90000"/>
              </a:lnSpc>
              <a:spcAft>
                <a:spcPts val="0"/>
              </a:spcAft>
              <a:buNone/>
              <a:defRPr/>
            </a:pPr>
            <a:endParaRPr lang="fr-FR" sz="14400" b="1"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5800" b="1"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Septembre - </a:t>
            </a:r>
            <a:r>
              <a:rPr lang="fr-FR" sz="12800" dirty="0" smtClean="0">
                <a:latin typeface="Times New Roman" pitchFamily="18" charset="0"/>
                <a:cs typeface="Times New Roman" pitchFamily="18" charset="0"/>
              </a:rPr>
              <a:t>octobre 2017 : Reprise des discussions à la demande de la FCGA </a:t>
            </a:r>
          </a:p>
          <a:p>
            <a:pPr marL="0" indent="0"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A suivre</a:t>
            </a:r>
            <a:r>
              <a:rPr lang="is-IS" sz="9800" dirty="0" smtClean="0">
                <a:latin typeface="Times New Roman" pitchFamily="18" charset="0"/>
                <a:cs typeface="Times New Roman" pitchFamily="18" charset="0"/>
              </a:rPr>
              <a:t>….</a:t>
            </a: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2788152433"/>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Ref idx="1001">
        <a:schemeClr val="bg2"/>
      </p:bgRef>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0" y="1341438"/>
            <a:ext cx="9036496" cy="5039890"/>
          </a:xfrm>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12800" dirty="0" smtClean="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Poursuites </a:t>
            </a:r>
            <a:r>
              <a:rPr lang="fr-FR" sz="12800" dirty="0" smtClean="0">
                <a:latin typeface="Times New Roman" pitchFamily="18" charset="0"/>
                <a:cs typeface="Times New Roman" pitchFamily="18" charset="0"/>
              </a:rPr>
              <a:t>des relations avec la CNPL</a:t>
            </a:r>
          </a:p>
          <a:p>
            <a:pPr marL="0" indent="0" eaLnBrk="1" fontAlgn="auto" hangingPunct="1">
              <a:lnSpc>
                <a:spcPct val="90000"/>
              </a:lnSpc>
              <a:spcAft>
                <a:spcPts val="0"/>
              </a:spcAft>
              <a:buNone/>
              <a:defRPr/>
            </a:pPr>
            <a:endParaRPr lang="fr-FR" sz="128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Collaboration toujours active avec l’UFCA</a:t>
            </a:r>
          </a:p>
          <a:p>
            <a:pPr marL="0" indent="0" eaLnBrk="1" fontAlgn="auto" hangingPunct="1">
              <a:lnSpc>
                <a:spcPct val="90000"/>
              </a:lnSpc>
              <a:spcAft>
                <a:spcPts val="0"/>
              </a:spcAft>
              <a:buNone/>
              <a:defRPr/>
            </a:pPr>
            <a:r>
              <a:rPr lang="fr-FR" sz="12800" dirty="0" smtClean="0">
                <a:latin typeface="Times New Roman" pitchFamily="18" charset="0"/>
                <a:cs typeface="Times New Roman" pitchFamily="18" charset="0"/>
              </a:rPr>
              <a:t> </a:t>
            </a:r>
          </a:p>
          <a:p>
            <a:pPr marL="0" indent="0" algn="just" eaLnBrk="1" fontAlgn="auto" hangingPunct="1">
              <a:lnSpc>
                <a:spcPct val="90000"/>
              </a:lnSpc>
              <a:spcAft>
                <a:spcPts val="0"/>
              </a:spcAft>
              <a:buNone/>
              <a:defRPr/>
            </a:pPr>
            <a:endParaRPr lang="fr-FR" sz="98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9800" dirty="0" smtClean="0">
                <a:latin typeface="Times New Roman" pitchFamily="18" charset="0"/>
                <a:cs typeface="Times New Roman" pitchFamily="18" charset="0"/>
              </a:rPr>
              <a:t> </a:t>
            </a:r>
            <a:endParaRPr lang="fr-FR" sz="9800" dirty="0">
              <a:latin typeface="Times New Roman" pitchFamily="18" charset="0"/>
              <a:cs typeface="Times New Roman" pitchFamily="18" charset="0"/>
            </a:endParaRPr>
          </a:p>
          <a:p>
            <a:pPr marL="0" indent="0" algn="just"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194640453"/>
      </p:ext>
    </p:extLst>
  </p:cSld>
  <p:clrMapOvr>
    <a:overrideClrMapping bg1="lt1" tx1="dk1" bg2="lt2" tx2="dk2" accent1="accent1" accent2="accent2" accent3="accent3" accent4="accent4" accent5="accent5" accent6="accent6" hlink="hlink" folHlink="folHlink"/>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88640"/>
            <a:ext cx="8507288" cy="1008112"/>
          </a:xfrm>
        </p:spPr>
        <p:txBody>
          <a:bodyPr>
            <a:normAutofit fontScale="90000"/>
          </a:bodyPr>
          <a:lstStyle/>
          <a:p>
            <a:pPr eaLnBrk="1" fontAlgn="auto" hangingPunct="1">
              <a:spcAft>
                <a:spcPts val="0"/>
              </a:spcAft>
              <a:defRPr/>
            </a:pPr>
            <a:r>
              <a:rPr lang="fr-FR" dirty="0" smtClean="0">
                <a:solidFill>
                  <a:schemeClr val="accent2">
                    <a:lumMod val="50000"/>
                  </a:schemeClr>
                </a:solidFill>
                <a:latin typeface="Times New Roman" pitchFamily="18" charset="0"/>
                <a:cs typeface="Times New Roman" pitchFamily="18" charset="0"/>
              </a:rPr>
              <a:t>LE RAPPORT D’ACTVITÉ </a:t>
            </a:r>
            <a:br>
              <a:rPr lang="fr-FR" dirty="0" smtClean="0">
                <a:solidFill>
                  <a:schemeClr val="accent2">
                    <a:lumMod val="50000"/>
                  </a:schemeClr>
                </a:solidFill>
                <a:latin typeface="Times New Roman" pitchFamily="18" charset="0"/>
                <a:cs typeface="Times New Roman" pitchFamily="18" charset="0"/>
              </a:rPr>
            </a:br>
            <a:r>
              <a:rPr lang="fr-FR" dirty="0" smtClean="0">
                <a:solidFill>
                  <a:schemeClr val="accent2">
                    <a:lumMod val="50000"/>
                  </a:schemeClr>
                </a:solidFill>
                <a:latin typeface="Times New Roman" pitchFamily="18" charset="0"/>
                <a:cs typeface="Times New Roman" pitchFamily="18" charset="0"/>
              </a:rPr>
              <a:t>EN BREF </a:t>
            </a:r>
          </a:p>
        </p:txBody>
      </p:sp>
      <p:graphicFrame>
        <p:nvGraphicFramePr>
          <p:cNvPr id="2" name="Espace réservé du contenu 1"/>
          <p:cNvGraphicFramePr>
            <a:graphicFrameLocks noGrp="1"/>
          </p:cNvGraphicFramePr>
          <p:nvPr>
            <p:ph sz="quarter" idx="1"/>
            <p:extLst>
              <p:ext uri="{D42A27DB-BD31-4B8C-83A1-F6EECF244321}">
                <p14:modId xmlns:p14="http://schemas.microsoft.com/office/powerpoint/2010/main" val="4002239940"/>
              </p:ext>
            </p:extLst>
          </p:nvPr>
        </p:nvGraphicFramePr>
        <p:xfrm>
          <a:off x="179388" y="1268760"/>
          <a:ext cx="8750300" cy="54003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 4" descr="UNASA.pd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88640"/>
            <a:ext cx="8507288" cy="1008112"/>
          </a:xfrm>
        </p:spPr>
        <p:txBody>
          <a:bodyPr>
            <a:normAutofit fontScale="90000"/>
          </a:bodyPr>
          <a:lstStyle/>
          <a:p>
            <a:pPr eaLnBrk="1" fontAlgn="auto" hangingPunct="1">
              <a:spcAft>
                <a:spcPts val="0"/>
              </a:spcAft>
              <a:defRPr/>
            </a:pPr>
            <a:r>
              <a:rPr lang="fr-FR" dirty="0" smtClean="0">
                <a:solidFill>
                  <a:schemeClr val="accent2">
                    <a:lumMod val="50000"/>
                  </a:schemeClr>
                </a:solidFill>
                <a:latin typeface="Times New Roman" pitchFamily="18" charset="0"/>
                <a:cs typeface="Times New Roman" pitchFamily="18" charset="0"/>
              </a:rPr>
              <a:t>LE RAPPORT D’ACTIVITÉ </a:t>
            </a:r>
            <a:br>
              <a:rPr lang="fr-FR" dirty="0" smtClean="0">
                <a:solidFill>
                  <a:schemeClr val="accent2">
                    <a:lumMod val="50000"/>
                  </a:schemeClr>
                </a:solidFill>
                <a:latin typeface="Times New Roman" pitchFamily="18" charset="0"/>
                <a:cs typeface="Times New Roman" pitchFamily="18" charset="0"/>
              </a:rPr>
            </a:br>
            <a:r>
              <a:rPr lang="fr-FR" dirty="0" smtClean="0">
                <a:solidFill>
                  <a:schemeClr val="accent2">
                    <a:lumMod val="50000"/>
                  </a:schemeClr>
                </a:solidFill>
                <a:latin typeface="Times New Roman" pitchFamily="18" charset="0"/>
                <a:cs typeface="Times New Roman" pitchFamily="18" charset="0"/>
              </a:rPr>
              <a:t>EN BREF </a:t>
            </a:r>
          </a:p>
        </p:txBody>
      </p:sp>
      <p:graphicFrame>
        <p:nvGraphicFramePr>
          <p:cNvPr id="2" name="Espace réservé du contenu 1"/>
          <p:cNvGraphicFramePr>
            <a:graphicFrameLocks noGrp="1"/>
          </p:cNvGraphicFramePr>
          <p:nvPr>
            <p:ph sz="quarter" idx="1"/>
            <p:extLst>
              <p:ext uri="{D42A27DB-BD31-4B8C-83A1-F6EECF244321}">
                <p14:modId xmlns:p14="http://schemas.microsoft.com/office/powerpoint/2010/main" val="2950066140"/>
              </p:ext>
            </p:extLst>
          </p:nvPr>
        </p:nvGraphicFramePr>
        <p:xfrm>
          <a:off x="179388" y="1268760"/>
          <a:ext cx="8750300" cy="54003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 4" descr="UNASA.pd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540212223"/>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403350" y="188913"/>
            <a:ext cx="7740650" cy="1079500"/>
          </a:xfrm>
        </p:spPr>
        <p:txBody>
          <a:bodyPr>
            <a:normAutofit fontScale="90000"/>
          </a:bodyPr>
          <a:lstStyle/>
          <a:p>
            <a:pPr eaLnBrk="1" fontAlgn="auto" hangingPunct="1">
              <a:spcAft>
                <a:spcPts val="0"/>
              </a:spcAft>
              <a:defRPr/>
            </a:pP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t>
            </a:r>
            <a:r>
              <a:rPr lang="fr-FR" sz="3600" dirty="0" smtClean="0">
                <a:solidFill>
                  <a:schemeClr val="accent1"/>
                </a:solidFill>
                <a:latin typeface="Times New Roman" pitchFamily="18" charset="0"/>
                <a:cs typeface="Times New Roman" pitchFamily="18" charset="0"/>
              </a:rPr>
              <a:t>ASSEMBLEE GENERALE ORDINAIRE </a:t>
            </a:r>
            <a:br>
              <a:rPr lang="fr-FR" sz="3600" dirty="0" smtClean="0">
                <a:solidFill>
                  <a:schemeClr val="accent1"/>
                </a:solidFill>
                <a:latin typeface="Times New Roman" pitchFamily="18" charset="0"/>
                <a:cs typeface="Times New Roman" pitchFamily="18" charset="0"/>
              </a:rPr>
            </a:br>
            <a:r>
              <a:rPr lang="fr-FR" sz="3600" dirty="0" smtClean="0">
                <a:solidFill>
                  <a:schemeClr val="accent1"/>
                </a:solidFill>
                <a:latin typeface="Times New Roman" pitchFamily="18" charset="0"/>
                <a:cs typeface="Times New Roman" pitchFamily="18" charset="0"/>
              </a:rPr>
              <a:t>ORDRE DU JOUR</a:t>
            </a:r>
          </a:p>
        </p:txBody>
      </p:sp>
      <p:sp>
        <p:nvSpPr>
          <p:cNvPr id="29699" name="Rectangle 3"/>
          <p:cNvSpPr>
            <a:spLocks noGrp="1" noChangeArrowheads="1"/>
          </p:cNvSpPr>
          <p:nvPr>
            <p:ph sz="quarter" idx="1"/>
          </p:nvPr>
        </p:nvSpPr>
        <p:spPr>
          <a:xfrm>
            <a:off x="228600" y="1447800"/>
            <a:ext cx="8713788" cy="4613275"/>
          </a:xfrm>
        </p:spPr>
        <p:txBody>
          <a:bodyPr/>
          <a:lstStyle/>
          <a:p>
            <a:pPr marL="0" indent="0" algn="just" eaLnBrk="1" hangingPunct="1">
              <a:buClr>
                <a:schemeClr val="tx1"/>
              </a:buClr>
              <a:buSzPct val="200000"/>
              <a:buNone/>
            </a:pPr>
            <a:endParaRPr lang="fr-FR" sz="3600" b="1" dirty="0" smtClean="0">
              <a:latin typeface="Times New Roman" pitchFamily="18" charset="0"/>
              <a:cs typeface="Times New Roman" pitchFamily="18" charset="0"/>
            </a:endParaRPr>
          </a:p>
          <a:p>
            <a:pPr marL="0" indent="0" algn="just" eaLnBrk="1" hangingPunct="1">
              <a:buClr>
                <a:schemeClr val="tx1"/>
              </a:buClr>
              <a:buSzPct val="200000"/>
              <a:buNone/>
            </a:pPr>
            <a:r>
              <a:rPr lang="fr-FR" sz="3600" dirty="0" smtClean="0">
                <a:latin typeface="Times New Roman" pitchFamily="18" charset="0"/>
                <a:cs typeface="Times New Roman" pitchFamily="18" charset="0"/>
              </a:rPr>
              <a:t>- Lecture du rapport d’activité</a:t>
            </a:r>
          </a:p>
          <a:p>
            <a:pPr marL="0" indent="0" algn="just" eaLnBrk="1" hangingPunct="1">
              <a:buClr>
                <a:schemeClr val="tx1"/>
              </a:buClr>
              <a:buSzPct val="200000"/>
              <a:buNone/>
            </a:pPr>
            <a:r>
              <a:rPr lang="fr-FR" sz="3600" dirty="0" smtClean="0">
                <a:latin typeface="Times New Roman" pitchFamily="18" charset="0"/>
                <a:cs typeface="Times New Roman" pitchFamily="18" charset="0"/>
              </a:rPr>
              <a:t>- Lecture du rapport financier</a:t>
            </a:r>
          </a:p>
          <a:p>
            <a:pPr marL="0" indent="0" algn="just" eaLnBrk="1" hangingPunct="1">
              <a:buClr>
                <a:schemeClr val="tx1"/>
              </a:buClr>
              <a:buSzPct val="200000"/>
              <a:buNone/>
            </a:pPr>
            <a:r>
              <a:rPr lang="fr-FR" sz="3600" dirty="0" smtClean="0">
                <a:latin typeface="Times New Roman" pitchFamily="18" charset="0"/>
                <a:cs typeface="Times New Roman" pitchFamily="18" charset="0"/>
              </a:rPr>
              <a:t>- Lecture du rapport du Censeur</a:t>
            </a:r>
            <a:endParaRPr lang="fr-FR" sz="3600" dirty="0">
              <a:latin typeface="Times New Roman" pitchFamily="18" charset="0"/>
              <a:cs typeface="Times New Roman" pitchFamily="18" charset="0"/>
            </a:endParaRPr>
          </a:p>
          <a:p>
            <a:pPr marL="0" indent="0" algn="just" eaLnBrk="1" hangingPunct="1">
              <a:buClr>
                <a:schemeClr val="tx1"/>
              </a:buClr>
              <a:buSzPct val="200000"/>
              <a:buNone/>
            </a:pPr>
            <a:r>
              <a:rPr lang="fr-FR" sz="3600" dirty="0" smtClean="0">
                <a:latin typeface="Times New Roman" pitchFamily="18" charset="0"/>
                <a:cs typeface="Times New Roman" pitchFamily="18" charset="0"/>
              </a:rPr>
              <a:t>- Vote relatif aux rapports et quitus aux administrateurs</a:t>
            </a:r>
          </a:p>
          <a:p>
            <a:pPr marL="0" indent="0" eaLnBrk="1" hangingPunct="1">
              <a:buClr>
                <a:schemeClr val="tx1"/>
              </a:buClr>
              <a:buSzPct val="200000"/>
              <a:buNone/>
            </a:pPr>
            <a:endParaRPr lang="fr-FR" sz="3600" dirty="0" smtClean="0">
              <a:latin typeface="Bookman Old Style" pitchFamily="18" charset="0"/>
              <a:cs typeface="Times New Roman" pitchFamily="18" charset="0"/>
            </a:endParaRPr>
          </a:p>
        </p:txBody>
      </p:sp>
      <p:pic>
        <p:nvPicPr>
          <p:cNvPr id="5" name="~PP293.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2" name="Image 1"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wipe(left)">
                                      <p:cBhvr>
                                        <p:cTn id="11" dur="500"/>
                                        <p:tgtEl>
                                          <p:spTgt spid="2969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9">
                                            <p:txEl>
                                              <p:pRg st="2" end="2"/>
                                            </p:txEl>
                                          </p:spTgt>
                                        </p:tgtEl>
                                        <p:attrNameLst>
                                          <p:attrName>style.visibility</p:attrName>
                                        </p:attrNameLst>
                                      </p:cBhvr>
                                      <p:to>
                                        <p:strVal val="visible"/>
                                      </p:to>
                                    </p:set>
                                    <p:animEffect transition="in" filter="wipe(left)">
                                      <p:cBhvr>
                                        <p:cTn id="16" dur="500"/>
                                        <p:tgtEl>
                                          <p:spTgt spid="2969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699">
                                            <p:txEl>
                                              <p:pRg st="3" end="3"/>
                                            </p:txEl>
                                          </p:spTgt>
                                        </p:tgtEl>
                                        <p:attrNameLst>
                                          <p:attrName>style.visibility</p:attrName>
                                        </p:attrNameLst>
                                      </p:cBhvr>
                                      <p:to>
                                        <p:strVal val="visible"/>
                                      </p:to>
                                    </p:set>
                                    <p:animEffect transition="in" filter="wipe(left)">
                                      <p:cBhvr>
                                        <p:cTn id="21" dur="500"/>
                                        <p:tgtEl>
                                          <p:spTgt spid="29699">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699">
                                            <p:txEl>
                                              <p:pRg st="4" end="4"/>
                                            </p:txEl>
                                          </p:spTgt>
                                        </p:tgtEl>
                                        <p:attrNameLst>
                                          <p:attrName>style.visibility</p:attrName>
                                        </p:attrNameLst>
                                      </p:cBhvr>
                                      <p:to>
                                        <p:strVal val="visible"/>
                                      </p:to>
                                    </p:set>
                                    <p:animEffect transition="in" filter="wipe(left)">
                                      <p:cBhvr>
                                        <p:cTn id="26"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7"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29699"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2656"/>
            <a:ext cx="8686800" cy="1224136"/>
          </a:xfrm>
        </p:spPr>
        <p:txBody>
          <a:bodyPr>
            <a:normAutofit/>
          </a:bodyPr>
          <a:lstStyle/>
          <a:p>
            <a:pPr eaLnBrk="1" fontAlgn="auto" hangingPunct="1">
              <a:spcAft>
                <a:spcPts val="0"/>
              </a:spcAft>
              <a:defRPr/>
            </a:pPr>
            <a:r>
              <a:rPr lang="fr-FR" sz="2800" dirty="0" smtClean="0">
                <a:solidFill>
                  <a:schemeClr val="accent2">
                    <a:lumMod val="50000"/>
                  </a:schemeClr>
                </a:solidFill>
                <a:latin typeface="Times New Roman" pitchFamily="18" charset="0"/>
                <a:cs typeface="Times New Roman" pitchFamily="18" charset="0"/>
              </a:rPr>
              <a:t>DEVELOPPEMENT DES PRODUITS</a:t>
            </a:r>
            <a:br>
              <a:rPr lang="fr-FR" sz="2800" dirty="0" smtClean="0">
                <a:solidFill>
                  <a:schemeClr val="accent2">
                    <a:lumMod val="50000"/>
                  </a:schemeClr>
                </a:solidFill>
                <a:latin typeface="Times New Roman" pitchFamily="18" charset="0"/>
                <a:cs typeface="Times New Roman" pitchFamily="18" charset="0"/>
              </a:rPr>
            </a:br>
            <a:r>
              <a:rPr lang="fr-FR" sz="2800" dirty="0" smtClean="0">
                <a:solidFill>
                  <a:schemeClr val="accent2">
                    <a:lumMod val="50000"/>
                  </a:schemeClr>
                </a:solidFill>
                <a:latin typeface="Times New Roman" pitchFamily="18" charset="0"/>
                <a:cs typeface="Times New Roman" pitchFamily="18" charset="0"/>
              </a:rPr>
              <a:t>ET SERVICES  </a:t>
            </a:r>
            <a:r>
              <a:rPr lang="fr-FR" sz="1600" dirty="0" smtClean="0">
                <a:solidFill>
                  <a:schemeClr val="accent2">
                    <a:lumMod val="50000"/>
                  </a:schemeClr>
                </a:solidFill>
                <a:latin typeface="Times New Roman" pitchFamily="18" charset="0"/>
                <a:cs typeface="Times New Roman" pitchFamily="18" charset="0"/>
              </a:rPr>
              <a:t/>
            </a:r>
            <a:br>
              <a:rPr lang="fr-FR" sz="1600" dirty="0" smtClean="0">
                <a:solidFill>
                  <a:schemeClr val="accent2">
                    <a:lumMod val="50000"/>
                  </a:schemeClr>
                </a:solidFill>
                <a:latin typeface="Times New Roman" pitchFamily="18" charset="0"/>
                <a:cs typeface="Times New Roman" pitchFamily="18" charset="0"/>
              </a:rPr>
            </a:br>
            <a:endParaRPr lang="fr-FR" sz="1600" dirty="0" smtClean="0">
              <a:solidFill>
                <a:schemeClr val="accent2">
                  <a:lumMod val="50000"/>
                </a:schemeClr>
              </a:solidFill>
              <a:latin typeface="Times New Roman" pitchFamily="18" charset="0"/>
              <a:cs typeface="Times New Roman" pitchFamily="18" charset="0"/>
            </a:endParaRPr>
          </a:p>
        </p:txBody>
      </p:sp>
      <p:graphicFrame>
        <p:nvGraphicFramePr>
          <p:cNvPr id="2" name="Espace réservé du contenu 1"/>
          <p:cNvGraphicFramePr>
            <a:graphicFrameLocks noGrp="1"/>
          </p:cNvGraphicFramePr>
          <p:nvPr>
            <p:ph sz="quarter" idx="1"/>
            <p:extLst>
              <p:ext uri="{D42A27DB-BD31-4B8C-83A1-F6EECF244321}">
                <p14:modId xmlns:p14="http://schemas.microsoft.com/office/powerpoint/2010/main" val="4031656737"/>
              </p:ext>
            </p:extLst>
          </p:nvPr>
        </p:nvGraphicFramePr>
        <p:xfrm>
          <a:off x="179388" y="1268760"/>
          <a:ext cx="8750300" cy="54003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 4" descr="UNASA.pd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7504" y="28104"/>
            <a:ext cx="1368152" cy="946613"/>
          </a:xfrm>
          <a:prstGeom prst="rect">
            <a:avLst/>
          </a:prstGeom>
        </p:spPr>
      </p:pic>
    </p:spTree>
    <p:custDataLst>
      <p:tags r:id="rId1"/>
    </p:custDataLst>
    <p:extLst>
      <p:ext uri="{BB962C8B-B14F-4D97-AF65-F5344CB8AC3E}">
        <p14:creationId xmlns:p14="http://schemas.microsoft.com/office/powerpoint/2010/main" val="133177560"/>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686800" cy="1196752"/>
          </a:xfrm>
        </p:spPr>
        <p:txBody>
          <a:bodyPr>
            <a:normAutofit/>
          </a:bodyPr>
          <a:lstStyle/>
          <a:p>
            <a:pPr eaLnBrk="1" fontAlgn="auto" hangingPunct="1">
              <a:spcAft>
                <a:spcPts val="0"/>
              </a:spcAft>
              <a:defRPr/>
            </a:pPr>
            <a:r>
              <a:rPr lang="fr-FR" sz="1600" dirty="0" smtClean="0">
                <a:solidFill>
                  <a:schemeClr val="accent2">
                    <a:lumMod val="50000"/>
                  </a:schemeClr>
                </a:solidFill>
                <a:latin typeface="Times New Roman" pitchFamily="18" charset="0"/>
                <a:cs typeface="Times New Roman" pitchFamily="18" charset="0"/>
              </a:rPr>
              <a:t/>
            </a:r>
            <a:br>
              <a:rPr lang="fr-FR" sz="1600" dirty="0" smtClean="0">
                <a:solidFill>
                  <a:schemeClr val="accent2">
                    <a:lumMod val="50000"/>
                  </a:schemeClr>
                </a:solidFill>
                <a:latin typeface="Times New Roman" pitchFamily="18" charset="0"/>
                <a:cs typeface="Times New Roman" pitchFamily="18" charset="0"/>
              </a:rPr>
            </a:br>
            <a:endParaRPr lang="fr-FR" sz="1600" dirty="0" smtClean="0">
              <a:solidFill>
                <a:schemeClr val="accent2">
                  <a:lumMod val="50000"/>
                </a:schemeClr>
              </a:solidFill>
              <a:latin typeface="Times New Roman" pitchFamily="18" charset="0"/>
              <a:cs typeface="Times New Roman" pitchFamily="18" charset="0"/>
            </a:endParaRPr>
          </a:p>
        </p:txBody>
      </p:sp>
      <p:graphicFrame>
        <p:nvGraphicFramePr>
          <p:cNvPr id="2" name="Espace réservé du contenu 1"/>
          <p:cNvGraphicFramePr>
            <a:graphicFrameLocks noGrp="1"/>
          </p:cNvGraphicFramePr>
          <p:nvPr>
            <p:ph sz="quarter" idx="1"/>
            <p:extLst>
              <p:ext uri="{D42A27DB-BD31-4B8C-83A1-F6EECF244321}">
                <p14:modId xmlns:p14="http://schemas.microsoft.com/office/powerpoint/2010/main" val="4104079263"/>
              </p:ext>
            </p:extLst>
          </p:nvPr>
        </p:nvGraphicFramePr>
        <p:xfrm>
          <a:off x="179388" y="1268760"/>
          <a:ext cx="8750300" cy="54003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 4" descr="UNASA.pd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1520" y="260648"/>
            <a:ext cx="1368152" cy="946613"/>
          </a:xfrm>
          <a:prstGeom prst="rect">
            <a:avLst/>
          </a:prstGeom>
        </p:spPr>
      </p:pic>
    </p:spTree>
    <p:custDataLst>
      <p:tags r:id="rId1"/>
    </p:custDataLst>
    <p:extLst>
      <p:ext uri="{BB962C8B-B14F-4D97-AF65-F5344CB8AC3E}">
        <p14:creationId xmlns:p14="http://schemas.microsoft.com/office/powerpoint/2010/main" val="1990416409"/>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sz="quarter" idx="1"/>
            <p:extLst>
              <p:ext uri="{D42A27DB-BD31-4B8C-83A1-F6EECF244321}">
                <p14:modId xmlns:p14="http://schemas.microsoft.com/office/powerpoint/2010/main" val="2804745195"/>
              </p:ext>
            </p:extLst>
          </p:nvPr>
        </p:nvGraphicFramePr>
        <p:xfrm>
          <a:off x="179388" y="260648"/>
          <a:ext cx="8785100" cy="6408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 4" descr="UNASA.pd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3937990430"/>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sz="quarter" idx="1"/>
            <p:extLst>
              <p:ext uri="{D42A27DB-BD31-4B8C-83A1-F6EECF244321}">
                <p14:modId xmlns:p14="http://schemas.microsoft.com/office/powerpoint/2010/main" val="2907564402"/>
              </p:ext>
            </p:extLst>
          </p:nvPr>
        </p:nvGraphicFramePr>
        <p:xfrm>
          <a:off x="0" y="1340768"/>
          <a:ext cx="8933308" cy="64782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5" name="Image 4" descr="UNASA.pdf"/>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2832102998"/>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60648"/>
            <a:ext cx="8229600" cy="1007765"/>
          </a:xfrm>
        </p:spPr>
        <p:txBody>
          <a:bodyPr>
            <a:normAutofit fontScale="90000"/>
          </a:bodyPr>
          <a:lstStyle/>
          <a:p>
            <a:pPr eaLnBrk="1" fontAlgn="auto" hangingPunct="1">
              <a:spcAft>
                <a:spcPts val="0"/>
              </a:spcAft>
              <a:defRPr/>
            </a:pPr>
            <a:r>
              <a:rPr lang="fr-FR" dirty="0" smtClean="0">
                <a:solidFill>
                  <a:schemeClr val="accent2">
                    <a:lumMod val="50000"/>
                  </a:schemeClr>
                </a:solidFill>
                <a:latin typeface="Times New Roman" pitchFamily="18" charset="0"/>
                <a:cs typeface="Times New Roman" pitchFamily="18" charset="0"/>
              </a:rPr>
              <a:t/>
            </a:r>
            <a:br>
              <a:rPr lang="fr-FR" dirty="0" smtClean="0">
                <a:solidFill>
                  <a:schemeClr val="accent2">
                    <a:lumMod val="50000"/>
                  </a:schemeClr>
                </a:solidFill>
                <a:latin typeface="Times New Roman" pitchFamily="18" charset="0"/>
                <a:cs typeface="Times New Roman" pitchFamily="18" charset="0"/>
              </a:rPr>
            </a:br>
            <a:r>
              <a:rPr lang="fr-FR" dirty="0" smtClean="0">
                <a:solidFill>
                  <a:schemeClr val="accent2">
                    <a:lumMod val="50000"/>
                  </a:schemeClr>
                </a:solidFill>
                <a:latin typeface="Times New Roman" pitchFamily="18" charset="0"/>
                <a:cs typeface="Times New Roman" pitchFamily="18" charset="0"/>
              </a:rPr>
              <a:t>                                                                                 LES ACTIONS EXTERIEURES </a:t>
            </a:r>
            <a:br>
              <a:rPr lang="fr-FR" dirty="0" smtClean="0">
                <a:solidFill>
                  <a:schemeClr val="accent2">
                    <a:lumMod val="50000"/>
                  </a:schemeClr>
                </a:solidFill>
                <a:latin typeface="Times New Roman" pitchFamily="18" charset="0"/>
                <a:cs typeface="Times New Roman" pitchFamily="18" charset="0"/>
              </a:rPr>
            </a:br>
            <a:endParaRPr lang="fr-FR" dirty="0" smtClean="0">
              <a:solidFill>
                <a:schemeClr val="accent2">
                  <a:lumMod val="50000"/>
                </a:schemeClr>
              </a:solidFill>
              <a:latin typeface="Times New Roman" pitchFamily="18" charset="0"/>
              <a:cs typeface="Times New Roman" pitchFamily="18" charset="0"/>
            </a:endParaRPr>
          </a:p>
        </p:txBody>
      </p:sp>
      <p:sp>
        <p:nvSpPr>
          <p:cNvPr id="30723" name="Rectangle 3"/>
          <p:cNvSpPr>
            <a:spLocks noGrp="1" noChangeArrowheads="1"/>
          </p:cNvSpPr>
          <p:nvPr>
            <p:ph sz="quarter" idx="1"/>
          </p:nvPr>
        </p:nvSpPr>
        <p:spPr>
          <a:xfrm>
            <a:off x="179388" y="1340768"/>
            <a:ext cx="8750300" cy="5328320"/>
          </a:xfrm>
        </p:spPr>
        <p:txBody>
          <a:bodyPr/>
          <a:lstStyle/>
          <a:p>
            <a:pPr algn="just" eaLnBrk="1" hangingPunct="1">
              <a:lnSpc>
                <a:spcPct val="90000"/>
              </a:lnSpc>
              <a:buFont typeface="Wingdings" charset="2"/>
              <a:buChar char="q"/>
            </a:pPr>
            <a:endParaRPr lang="fr-FR" sz="3200" dirty="0" smtClean="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r>
              <a:rPr lang="fr-FR" sz="3200" dirty="0" smtClean="0">
                <a:latin typeface="Times New Roman" pitchFamily="18" charset="0"/>
                <a:cs typeface="Times New Roman" pitchFamily="18" charset="0"/>
                <a:sym typeface="Wingdings" pitchFamily="2" charset="2"/>
              </a:rPr>
              <a:t>Assemblée de l’AIROGA les 11 et 12 juin à Arcachon</a:t>
            </a:r>
          </a:p>
          <a:p>
            <a:pPr marL="0" indent="0" algn="just" eaLnBrk="1" hangingPunct="1">
              <a:lnSpc>
                <a:spcPct val="90000"/>
              </a:lnSpc>
              <a:buNone/>
            </a:pPr>
            <a:endParaRPr lang="fr-FR" sz="3200" dirty="0" smtClean="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r>
              <a:rPr lang="fr-FR" sz="3200" dirty="0">
                <a:latin typeface="Times New Roman" pitchFamily="18" charset="0"/>
                <a:cs typeface="Times New Roman" pitchFamily="18" charset="0"/>
                <a:sym typeface="Wingdings" pitchFamily="2" charset="2"/>
              </a:rPr>
              <a:t>Assemblée de </a:t>
            </a:r>
            <a:r>
              <a:rPr lang="fr-FR" sz="3200" dirty="0" smtClean="0">
                <a:latin typeface="Times New Roman" pitchFamily="18" charset="0"/>
                <a:cs typeface="Times New Roman" pitchFamily="18" charset="0"/>
                <a:sym typeface="Wingdings" pitchFamily="2" charset="2"/>
              </a:rPr>
              <a:t>l’ANPRECEGA les 20 </a:t>
            </a:r>
            <a:r>
              <a:rPr lang="fr-FR" sz="3200" dirty="0">
                <a:latin typeface="Times New Roman" pitchFamily="18" charset="0"/>
                <a:cs typeface="Times New Roman" pitchFamily="18" charset="0"/>
                <a:sym typeface="Wingdings" pitchFamily="2" charset="2"/>
              </a:rPr>
              <a:t>et </a:t>
            </a:r>
            <a:r>
              <a:rPr lang="fr-FR" sz="3200" dirty="0" smtClean="0">
                <a:latin typeface="Times New Roman" pitchFamily="18" charset="0"/>
                <a:cs typeface="Times New Roman" pitchFamily="18" charset="0"/>
                <a:sym typeface="Wingdings" pitchFamily="2" charset="2"/>
              </a:rPr>
              <a:t>21 septembre à </a:t>
            </a:r>
            <a:r>
              <a:rPr lang="fr-FR" sz="3200" dirty="0" err="1" smtClean="0">
                <a:latin typeface="Times New Roman" pitchFamily="18" charset="0"/>
                <a:cs typeface="Times New Roman" pitchFamily="18" charset="0"/>
                <a:sym typeface="Wingdings" pitchFamily="2" charset="2"/>
              </a:rPr>
              <a:t>Chatelaillon</a:t>
            </a:r>
            <a:endParaRPr lang="fr-FR" sz="3200" dirty="0" smtClean="0">
              <a:latin typeface="Times New Roman" pitchFamily="18" charset="0"/>
              <a:cs typeface="Times New Roman" pitchFamily="18" charset="0"/>
              <a:sym typeface="Wingdings" pitchFamily="2" charset="2"/>
            </a:endParaRPr>
          </a:p>
          <a:p>
            <a:pPr marL="0" indent="0" algn="just" eaLnBrk="1" hangingPunct="1">
              <a:lnSpc>
                <a:spcPct val="90000"/>
              </a:lnSpc>
              <a:buNone/>
            </a:pPr>
            <a:endParaRPr lang="fr-FR" sz="3200" dirty="0" smtClean="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r>
              <a:rPr lang="fr-FR" sz="3200" dirty="0" smtClean="0">
                <a:latin typeface="Times New Roman" pitchFamily="18" charset="0"/>
                <a:cs typeface="Times New Roman" pitchFamily="18" charset="0"/>
                <a:sym typeface="Wingdings" pitchFamily="2" charset="2"/>
              </a:rPr>
              <a:t>Salon des micro-entreprises les 25 et 26 septembre à Paris</a:t>
            </a:r>
          </a:p>
          <a:p>
            <a:pPr marL="0" indent="0" algn="just" eaLnBrk="1" hangingPunct="1">
              <a:lnSpc>
                <a:spcPct val="90000"/>
              </a:lnSpc>
              <a:buNone/>
            </a:pPr>
            <a:endParaRPr lang="fr-FR" sz="3200" dirty="0" smtClean="0">
              <a:latin typeface="Times New Roman" pitchFamily="18" charset="0"/>
              <a:cs typeface="Times New Roman" pitchFamily="18" charset="0"/>
              <a:sym typeface="Wingdings" pitchFamily="2" charset="2"/>
            </a:endParaRPr>
          </a:p>
          <a:p>
            <a:pPr eaLnBrk="1" hangingPunct="1">
              <a:lnSpc>
                <a:spcPct val="90000"/>
              </a:lnSpc>
              <a:buFont typeface="Wingdings" charset="2"/>
              <a:buChar char="q"/>
            </a:pPr>
            <a:endParaRPr lang="fr-FR" b="1" dirty="0" smtClean="0">
              <a:latin typeface="Times New Roman" pitchFamily="18" charset="0"/>
              <a:cs typeface="Times New Roman" pitchFamily="18" charset="0"/>
              <a:sym typeface="Wingdings" pitchFamily="2" charset="2"/>
            </a:endParaRPr>
          </a:p>
          <a:p>
            <a:pPr eaLnBrk="1" hangingPunct="1">
              <a:lnSpc>
                <a:spcPct val="90000"/>
              </a:lnSpc>
              <a:buFont typeface="Wingdings" charset="2"/>
              <a:buChar char="q"/>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6" name="Image 5"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animEffect transition="in" filter="wipe(left)">
                                      <p:cBhvr>
                                        <p:cTn id="11" dur="500"/>
                                        <p:tgtEl>
                                          <p:spTgt spid="3072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3" end="3"/>
                                            </p:txEl>
                                          </p:spTgt>
                                        </p:tgtEl>
                                        <p:attrNameLst>
                                          <p:attrName>style.visibility</p:attrName>
                                        </p:attrNameLst>
                                      </p:cBhvr>
                                      <p:to>
                                        <p:strVal val="visible"/>
                                      </p:to>
                                    </p:set>
                                    <p:animEffect transition="in" filter="wipe(left)">
                                      <p:cBhvr>
                                        <p:cTn id="16" dur="500"/>
                                        <p:tgtEl>
                                          <p:spTgt spid="3072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5" end="5"/>
                                            </p:txEl>
                                          </p:spTgt>
                                        </p:tgtEl>
                                        <p:attrNameLst>
                                          <p:attrName>style.visibility</p:attrName>
                                        </p:attrNameLst>
                                      </p:cBhvr>
                                      <p:to>
                                        <p:strVal val="visible"/>
                                      </p:to>
                                    </p:set>
                                    <p:animEffect transition="in" filter="wipe(left)">
                                      <p:cBhvr>
                                        <p:cTn id="21"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2"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60648"/>
            <a:ext cx="8229600" cy="1007765"/>
          </a:xfrm>
        </p:spPr>
        <p:txBody>
          <a:bodyPr>
            <a:normAutofit fontScale="90000"/>
          </a:bodyPr>
          <a:lstStyle/>
          <a:p>
            <a:pPr eaLnBrk="1" fontAlgn="auto" hangingPunct="1">
              <a:spcAft>
                <a:spcPts val="0"/>
              </a:spcAft>
              <a:defRPr/>
            </a:pPr>
            <a:r>
              <a:rPr lang="fr-FR" dirty="0" smtClean="0">
                <a:solidFill>
                  <a:schemeClr val="accent2">
                    <a:lumMod val="50000"/>
                  </a:schemeClr>
                </a:solidFill>
                <a:latin typeface="Times New Roman" pitchFamily="18" charset="0"/>
                <a:cs typeface="Times New Roman" pitchFamily="18" charset="0"/>
              </a:rPr>
              <a:t/>
            </a:r>
            <a:br>
              <a:rPr lang="fr-FR" dirty="0" smtClean="0">
                <a:solidFill>
                  <a:schemeClr val="accent2">
                    <a:lumMod val="50000"/>
                  </a:schemeClr>
                </a:solidFill>
                <a:latin typeface="Times New Roman" pitchFamily="18" charset="0"/>
                <a:cs typeface="Times New Roman" pitchFamily="18" charset="0"/>
              </a:rPr>
            </a:br>
            <a:r>
              <a:rPr lang="fr-FR" dirty="0" smtClean="0">
                <a:solidFill>
                  <a:schemeClr val="accent2">
                    <a:lumMod val="50000"/>
                  </a:schemeClr>
                </a:solidFill>
                <a:latin typeface="Times New Roman" pitchFamily="18" charset="0"/>
                <a:cs typeface="Times New Roman" pitchFamily="18" charset="0"/>
              </a:rPr>
              <a:t>                                                                                 LES ACTIONS EXTERIEURES </a:t>
            </a:r>
            <a:br>
              <a:rPr lang="fr-FR" dirty="0" smtClean="0">
                <a:solidFill>
                  <a:schemeClr val="accent2">
                    <a:lumMod val="50000"/>
                  </a:schemeClr>
                </a:solidFill>
                <a:latin typeface="Times New Roman" pitchFamily="18" charset="0"/>
                <a:cs typeface="Times New Roman" pitchFamily="18" charset="0"/>
              </a:rPr>
            </a:br>
            <a:endParaRPr lang="fr-FR" dirty="0" smtClean="0">
              <a:solidFill>
                <a:schemeClr val="accent2">
                  <a:lumMod val="50000"/>
                </a:schemeClr>
              </a:solidFill>
              <a:latin typeface="Times New Roman" pitchFamily="18" charset="0"/>
              <a:cs typeface="Times New Roman" pitchFamily="18" charset="0"/>
            </a:endParaRPr>
          </a:p>
        </p:txBody>
      </p:sp>
      <p:sp>
        <p:nvSpPr>
          <p:cNvPr id="30723" name="Rectangle 3"/>
          <p:cNvSpPr>
            <a:spLocks noGrp="1" noChangeArrowheads="1"/>
          </p:cNvSpPr>
          <p:nvPr>
            <p:ph sz="quarter" idx="1"/>
          </p:nvPr>
        </p:nvSpPr>
        <p:spPr>
          <a:xfrm>
            <a:off x="179388" y="1340768"/>
            <a:ext cx="8750300" cy="5328320"/>
          </a:xfrm>
        </p:spPr>
        <p:txBody>
          <a:bodyPr/>
          <a:lstStyle/>
          <a:p>
            <a:pPr algn="just" eaLnBrk="1" hangingPunct="1">
              <a:lnSpc>
                <a:spcPct val="90000"/>
              </a:lnSpc>
              <a:buFont typeface="Wingdings" charset="2"/>
              <a:buChar char="q"/>
            </a:pPr>
            <a:endParaRPr lang="fr-FR" sz="3200" dirty="0" smtClean="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r>
              <a:rPr lang="fr-FR" sz="3200" dirty="0">
                <a:latin typeface="Times New Roman" pitchFamily="18" charset="0"/>
                <a:cs typeface="Times New Roman" pitchFamily="18" charset="0"/>
                <a:sym typeface="Wingdings" pitchFamily="2" charset="2"/>
              </a:rPr>
              <a:t>72</a:t>
            </a:r>
            <a:r>
              <a:rPr lang="fr-FR" sz="3200" baseline="30000" dirty="0">
                <a:latin typeface="Times New Roman" pitchFamily="18" charset="0"/>
                <a:cs typeface="Times New Roman" pitchFamily="18" charset="0"/>
                <a:sym typeface="Wingdings" pitchFamily="2" charset="2"/>
              </a:rPr>
              <a:t>e</a:t>
            </a:r>
            <a:r>
              <a:rPr lang="fr-FR" sz="3200" dirty="0">
                <a:latin typeface="Times New Roman" pitchFamily="18" charset="0"/>
                <a:cs typeface="Times New Roman" pitchFamily="18" charset="0"/>
                <a:sym typeface="Wingdings" pitchFamily="2" charset="2"/>
              </a:rPr>
              <a:t> Congrès de l’Ordre des experts comptables les 27,28 et 29 </a:t>
            </a:r>
            <a:r>
              <a:rPr lang="fr-FR" sz="3200" dirty="0" smtClean="0">
                <a:latin typeface="Times New Roman" pitchFamily="18" charset="0"/>
                <a:cs typeface="Times New Roman" pitchFamily="18" charset="0"/>
                <a:sym typeface="Wingdings" pitchFamily="2" charset="2"/>
              </a:rPr>
              <a:t>septembre à Lille</a:t>
            </a:r>
            <a:endParaRPr lang="fr-FR" sz="3200" dirty="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endParaRPr lang="fr-FR" sz="3200" dirty="0" smtClean="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r>
              <a:rPr lang="fr-FR" sz="3200" dirty="0" smtClean="0">
                <a:latin typeface="Times New Roman" pitchFamily="18" charset="0"/>
                <a:cs typeface="Times New Roman" pitchFamily="18" charset="0"/>
                <a:sym typeface="Wingdings" pitchFamily="2" charset="2"/>
              </a:rPr>
              <a:t>Journée d’Etude de </a:t>
            </a:r>
            <a:r>
              <a:rPr lang="fr-FR" sz="3200" dirty="0">
                <a:latin typeface="Times New Roman" pitchFamily="18" charset="0"/>
                <a:cs typeface="Times New Roman" pitchFamily="18" charset="0"/>
                <a:sym typeface="Wingdings" pitchFamily="2" charset="2"/>
              </a:rPr>
              <a:t> </a:t>
            </a:r>
            <a:r>
              <a:rPr lang="fr-FR" sz="3200" dirty="0" smtClean="0">
                <a:latin typeface="Times New Roman" pitchFamily="18" charset="0"/>
                <a:cs typeface="Times New Roman" pitchFamily="18" charset="0"/>
                <a:sym typeface="Wingdings" pitchFamily="2" charset="2"/>
              </a:rPr>
              <a:t>la FCGAA le 18 octobre à Paris</a:t>
            </a:r>
          </a:p>
          <a:p>
            <a:pPr algn="just" eaLnBrk="1" hangingPunct="1">
              <a:lnSpc>
                <a:spcPct val="90000"/>
              </a:lnSpc>
              <a:buFont typeface="Wingdings" charset="2"/>
              <a:buChar char="q"/>
            </a:pPr>
            <a:endParaRPr lang="fr-FR" sz="3200" dirty="0">
              <a:latin typeface="Times New Roman" pitchFamily="18" charset="0"/>
              <a:cs typeface="Times New Roman" pitchFamily="18" charset="0"/>
              <a:sym typeface="Wingdings" pitchFamily="2" charset="2"/>
            </a:endParaRPr>
          </a:p>
          <a:p>
            <a:pPr algn="just" eaLnBrk="1" hangingPunct="1">
              <a:lnSpc>
                <a:spcPct val="90000"/>
              </a:lnSpc>
              <a:buFont typeface="Wingdings" charset="2"/>
              <a:buChar char="q"/>
            </a:pPr>
            <a:r>
              <a:rPr lang="fr-FR" sz="3200" dirty="0" smtClean="0">
                <a:latin typeface="Times New Roman" pitchFamily="18" charset="0"/>
                <a:cs typeface="Times New Roman" pitchFamily="18" charset="0"/>
                <a:sym typeface="Wingdings" pitchFamily="2" charset="2"/>
              </a:rPr>
              <a:t>Journées Nationales de la FCGA les 6 et 7 novembre à </a:t>
            </a:r>
            <a:r>
              <a:rPr lang="fr-FR" sz="3200" dirty="0">
                <a:latin typeface="Times New Roman" pitchFamily="18" charset="0"/>
                <a:cs typeface="Times New Roman" pitchFamily="18" charset="0"/>
                <a:sym typeface="Wingdings" pitchFamily="2" charset="2"/>
              </a:rPr>
              <a:t>M</a:t>
            </a:r>
            <a:r>
              <a:rPr lang="fr-FR" sz="3200" dirty="0" smtClean="0">
                <a:latin typeface="Times New Roman" pitchFamily="18" charset="0"/>
                <a:cs typeface="Times New Roman" pitchFamily="18" charset="0"/>
                <a:sym typeface="Wingdings" pitchFamily="2" charset="2"/>
              </a:rPr>
              <a:t>ontpellier</a:t>
            </a:r>
          </a:p>
          <a:p>
            <a:pPr marL="0" indent="0" algn="just" eaLnBrk="1" hangingPunct="1">
              <a:lnSpc>
                <a:spcPct val="90000"/>
              </a:lnSpc>
              <a:buNone/>
            </a:pPr>
            <a:endParaRPr lang="fr-FR" sz="3200" dirty="0" smtClean="0">
              <a:latin typeface="Times New Roman" pitchFamily="18" charset="0"/>
              <a:cs typeface="Times New Roman" pitchFamily="18" charset="0"/>
              <a:sym typeface="Wingdings" pitchFamily="2" charset="2"/>
            </a:endParaRPr>
          </a:p>
          <a:p>
            <a:pPr eaLnBrk="1" hangingPunct="1">
              <a:lnSpc>
                <a:spcPct val="90000"/>
              </a:lnSpc>
              <a:buFont typeface="Wingdings" charset="2"/>
              <a:buChar char="q"/>
            </a:pPr>
            <a:endParaRPr lang="fr-FR" b="1" dirty="0" smtClean="0">
              <a:latin typeface="Times New Roman" pitchFamily="18" charset="0"/>
              <a:cs typeface="Times New Roman" pitchFamily="18" charset="0"/>
              <a:sym typeface="Wingdings" pitchFamily="2" charset="2"/>
            </a:endParaRPr>
          </a:p>
          <a:p>
            <a:pPr eaLnBrk="1" hangingPunct="1">
              <a:lnSpc>
                <a:spcPct val="90000"/>
              </a:lnSpc>
              <a:buFont typeface="Wingdings" charset="2"/>
              <a:buChar char="q"/>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6" name="Image 5"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940872374"/>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animEffect transition="in" filter="wipe(left)">
                                      <p:cBhvr>
                                        <p:cTn id="11" dur="500"/>
                                        <p:tgtEl>
                                          <p:spTgt spid="3072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3" end="3"/>
                                            </p:txEl>
                                          </p:spTgt>
                                        </p:tgtEl>
                                        <p:attrNameLst>
                                          <p:attrName>style.visibility</p:attrName>
                                        </p:attrNameLst>
                                      </p:cBhvr>
                                      <p:to>
                                        <p:strVal val="visible"/>
                                      </p:to>
                                    </p:set>
                                    <p:animEffect transition="in" filter="wipe(left)">
                                      <p:cBhvr>
                                        <p:cTn id="16" dur="500"/>
                                        <p:tgtEl>
                                          <p:spTgt spid="3072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5" end="5"/>
                                            </p:txEl>
                                          </p:spTgt>
                                        </p:tgtEl>
                                        <p:attrNameLst>
                                          <p:attrName>style.visibility</p:attrName>
                                        </p:attrNameLst>
                                      </p:cBhvr>
                                      <p:to>
                                        <p:strVal val="visible"/>
                                      </p:to>
                                    </p:set>
                                    <p:animEffect transition="in" filter="wipe(left)">
                                      <p:cBhvr>
                                        <p:cTn id="21"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2"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rmAutofit fontScale="90000"/>
          </a:bodyPr>
          <a:lstStyle/>
          <a:p>
            <a:pPr eaLnBrk="1" fontAlgn="auto" hangingPunct="1">
              <a:spcAft>
                <a:spcPts val="0"/>
              </a:spcAft>
              <a:defRPr/>
            </a:pPr>
            <a:r>
              <a:rPr lang="fr-FR" dirty="0" smtClean="0">
                <a:solidFill>
                  <a:schemeClr val="accent2">
                    <a:lumMod val="50000"/>
                  </a:schemeClr>
                </a:solidFill>
                <a:latin typeface="Times New Roman" pitchFamily="18" charset="0"/>
                <a:cs typeface="Times New Roman" pitchFamily="18" charset="0"/>
              </a:rPr>
              <a:t>L’UNASA AUJOURD’HUI </a:t>
            </a:r>
          </a:p>
        </p:txBody>
      </p:sp>
      <p:sp>
        <p:nvSpPr>
          <p:cNvPr id="30723" name="Rectangle 3"/>
          <p:cNvSpPr>
            <a:spLocks noGrp="1" noChangeArrowheads="1"/>
          </p:cNvSpPr>
          <p:nvPr>
            <p:ph sz="quarter" idx="1"/>
          </p:nvPr>
        </p:nvSpPr>
        <p:spPr>
          <a:xfrm>
            <a:off x="179388" y="1557338"/>
            <a:ext cx="8750300" cy="5111750"/>
          </a:xfrm>
        </p:spPr>
        <p:txBody>
          <a:bodyPr/>
          <a:lstStyle/>
          <a:p>
            <a:pPr marL="0" indent="0" algn="ctr" eaLnBrk="1" hangingPunct="1">
              <a:lnSpc>
                <a:spcPct val="90000"/>
              </a:lnSpc>
              <a:buNone/>
            </a:pPr>
            <a:r>
              <a:rPr lang="fr-FR" sz="3600" b="1" dirty="0" smtClean="0">
                <a:latin typeface="Times New Roman" pitchFamily="18" charset="0"/>
                <a:cs typeface="Times New Roman" pitchFamily="18" charset="0"/>
              </a:rPr>
              <a:t>Deux nouveaux adhérents </a:t>
            </a:r>
          </a:p>
          <a:p>
            <a:pPr marL="265113" indent="-265113"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a:p>
            <a:pPr eaLnBrk="1" hangingPunct="1">
              <a:lnSpc>
                <a:spcPct val="90000"/>
              </a:lnSpc>
              <a:buFont typeface="Wingdings" charset="2"/>
              <a:buChar char="q"/>
            </a:pPr>
            <a:r>
              <a:rPr lang="fr-FR" b="1" dirty="0" smtClean="0">
                <a:latin typeface="Times New Roman" pitchFamily="18" charset="0"/>
                <a:cs typeface="Times New Roman" pitchFamily="18" charset="0"/>
                <a:sym typeface="Wingdings" pitchFamily="2" charset="2"/>
              </a:rPr>
              <a:t>  </a:t>
            </a:r>
            <a:r>
              <a:rPr lang="fr-FR" sz="3200" b="1" dirty="0" smtClean="0">
                <a:solidFill>
                  <a:srgbClr val="800000"/>
                </a:solidFill>
                <a:latin typeface="Times New Roman" pitchFamily="18" charset="0"/>
                <a:cs typeface="Times New Roman" pitchFamily="18" charset="0"/>
                <a:sym typeface="Wingdings" pitchFamily="2" charset="2"/>
              </a:rPr>
              <a:t>OMGA du Tarn pour sa partie BNC</a:t>
            </a:r>
          </a:p>
          <a:p>
            <a:pPr eaLnBrk="1" hangingPunct="1">
              <a:lnSpc>
                <a:spcPct val="90000"/>
              </a:lnSpc>
              <a:buFont typeface="Wingdings" charset="2"/>
              <a:buChar char="q"/>
            </a:pPr>
            <a:endParaRPr lang="fr-FR" sz="3200" b="1" dirty="0">
              <a:solidFill>
                <a:srgbClr val="800000"/>
              </a:solidFill>
              <a:latin typeface="Times New Roman" pitchFamily="18" charset="0"/>
              <a:cs typeface="Times New Roman" pitchFamily="18" charset="0"/>
              <a:sym typeface="Wingdings" pitchFamily="2" charset="2"/>
            </a:endParaRPr>
          </a:p>
          <a:p>
            <a:pPr eaLnBrk="1" hangingPunct="1">
              <a:lnSpc>
                <a:spcPct val="90000"/>
              </a:lnSpc>
              <a:buFont typeface="Wingdings" charset="2"/>
              <a:buChar char="q"/>
            </a:pPr>
            <a:r>
              <a:rPr lang="fr-FR" sz="3200" b="1" dirty="0">
                <a:solidFill>
                  <a:srgbClr val="800000"/>
                </a:solidFill>
                <a:latin typeface="Times New Roman" pitchFamily="18" charset="0"/>
                <a:cs typeface="Times New Roman" pitchFamily="18" charset="0"/>
                <a:sym typeface="Wingdings" pitchFamily="2" charset="2"/>
              </a:rPr>
              <a:t>	</a:t>
            </a:r>
            <a:r>
              <a:rPr lang="fr-FR" sz="3200" b="1" dirty="0" smtClean="0">
                <a:solidFill>
                  <a:srgbClr val="800000"/>
                </a:solidFill>
                <a:latin typeface="Times New Roman" pitchFamily="18" charset="0"/>
                <a:cs typeface="Times New Roman" pitchFamily="18" charset="0"/>
                <a:sym typeface="Wingdings" pitchFamily="2" charset="2"/>
              </a:rPr>
              <a:t>CGAI LANDES DE GASCOGNE OMGA </a:t>
            </a:r>
          </a:p>
          <a:p>
            <a:pPr marL="0" indent="0" eaLnBrk="1" hangingPunct="1">
              <a:lnSpc>
                <a:spcPct val="90000"/>
              </a:lnSpc>
              <a:buNone/>
            </a:pPr>
            <a:r>
              <a:rPr lang="fr-FR" sz="3200" b="1" dirty="0">
                <a:solidFill>
                  <a:srgbClr val="800000"/>
                </a:solidFill>
                <a:latin typeface="Times New Roman" pitchFamily="18" charset="0"/>
                <a:cs typeface="Times New Roman" pitchFamily="18" charset="0"/>
                <a:sym typeface="Wingdings" pitchFamily="2" charset="2"/>
              </a:rPr>
              <a:t>	</a:t>
            </a:r>
            <a:r>
              <a:rPr lang="fr-FR" sz="3200" b="1" dirty="0" smtClean="0">
                <a:solidFill>
                  <a:srgbClr val="800000"/>
                </a:solidFill>
                <a:latin typeface="Times New Roman" pitchFamily="18" charset="0"/>
                <a:cs typeface="Times New Roman" pitchFamily="18" charset="0"/>
                <a:sym typeface="Wingdings" pitchFamily="2" charset="2"/>
              </a:rPr>
              <a:t>pour l’ensemble de ses adhérents </a:t>
            </a:r>
          </a:p>
          <a:p>
            <a:pPr marL="265113" indent="-265113" eaLnBrk="1" hangingPunct="1">
              <a:lnSpc>
                <a:spcPct val="90000"/>
              </a:lnSpc>
              <a:buFont typeface="Wingdings 2" pitchFamily="18" charset="2"/>
              <a:buNone/>
            </a:pPr>
            <a:endParaRPr lang="fr-FR" b="1" dirty="0">
              <a:solidFill>
                <a:srgbClr val="800000"/>
              </a:solidFill>
              <a:latin typeface="Times New Roman" pitchFamily="18" charset="0"/>
              <a:cs typeface="Times New Roman" pitchFamily="18" charset="0"/>
              <a:sym typeface="Wingdings" pitchFamily="2" charset="2"/>
            </a:endParaRPr>
          </a:p>
          <a:p>
            <a:pPr marL="265113" indent="-265113" algn="ctr" eaLnBrk="1" hangingPunct="1">
              <a:lnSpc>
                <a:spcPct val="90000"/>
              </a:lnSpc>
              <a:buFont typeface="Wingdings 2" pitchFamily="18" charset="2"/>
              <a:buNone/>
            </a:pPr>
            <a:r>
              <a:rPr lang="fr-FR" sz="3200" b="1" dirty="0" smtClean="0">
                <a:solidFill>
                  <a:srgbClr val="800000"/>
                </a:solidFill>
                <a:latin typeface="Times New Roman" pitchFamily="18" charset="0"/>
                <a:cs typeface="Times New Roman" pitchFamily="18" charset="0"/>
                <a:sym typeface="Wingdings" pitchFamily="2" charset="2"/>
              </a:rPr>
              <a:t>Soit 77 OA membres représentant </a:t>
            </a:r>
          </a:p>
          <a:p>
            <a:pPr marL="265113" indent="-265113" algn="ctr" eaLnBrk="1" hangingPunct="1">
              <a:lnSpc>
                <a:spcPct val="90000"/>
              </a:lnSpc>
              <a:buFont typeface="Wingdings 2" pitchFamily="18" charset="2"/>
              <a:buNone/>
            </a:pPr>
            <a:r>
              <a:rPr lang="fr-FR" sz="3200" b="1" dirty="0" smtClean="0">
                <a:solidFill>
                  <a:srgbClr val="800000"/>
                </a:solidFill>
                <a:latin typeface="Times New Roman" pitchFamily="18" charset="0"/>
                <a:cs typeface="Times New Roman" pitchFamily="18" charset="0"/>
                <a:sym typeface="Wingdings" pitchFamily="2" charset="2"/>
              </a:rPr>
              <a:t>220 000 adhérents</a:t>
            </a:r>
          </a:p>
          <a:p>
            <a:pPr marL="265113" indent="-265113" eaLnBrk="1" hangingPunct="1">
              <a:lnSpc>
                <a:spcPct val="90000"/>
              </a:lnSpc>
              <a:buFont typeface="Wingdings 2" pitchFamily="18" charset="2"/>
              <a:buNone/>
            </a:pPr>
            <a:endParaRPr lang="fr-FR" b="1" dirty="0" smtClean="0">
              <a:solidFill>
                <a:srgbClr val="800000"/>
              </a:solidFill>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Times New Roman" pitchFamily="18"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8" name="Image 7"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wipe(left)">
                                      <p:cBhvr>
                                        <p:cTn id="11" dur="500"/>
                                        <p:tgtEl>
                                          <p:spTgt spid="307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2" end="2"/>
                                            </p:txEl>
                                          </p:spTgt>
                                        </p:tgtEl>
                                        <p:attrNameLst>
                                          <p:attrName>style.visibility</p:attrName>
                                        </p:attrNameLst>
                                      </p:cBhvr>
                                      <p:to>
                                        <p:strVal val="visible"/>
                                      </p:to>
                                    </p:set>
                                    <p:animEffect transition="in" filter="wipe(left)">
                                      <p:cBhvr>
                                        <p:cTn id="16" dur="500"/>
                                        <p:tgtEl>
                                          <p:spTgt spid="3072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4" end="4"/>
                                            </p:txEl>
                                          </p:spTgt>
                                        </p:tgtEl>
                                        <p:attrNameLst>
                                          <p:attrName>style.visibility</p:attrName>
                                        </p:attrNameLst>
                                      </p:cBhvr>
                                      <p:to>
                                        <p:strVal val="visible"/>
                                      </p:to>
                                    </p:set>
                                    <p:animEffect transition="in" filter="wipe(left)">
                                      <p:cBhvr>
                                        <p:cTn id="21" dur="500"/>
                                        <p:tgtEl>
                                          <p:spTgt spid="3072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3">
                                            <p:txEl>
                                              <p:pRg st="5" end="5"/>
                                            </p:txEl>
                                          </p:spTgt>
                                        </p:tgtEl>
                                        <p:attrNameLst>
                                          <p:attrName>style.visibility</p:attrName>
                                        </p:attrNameLst>
                                      </p:cBhvr>
                                      <p:to>
                                        <p:strVal val="visible"/>
                                      </p:to>
                                    </p:set>
                                    <p:animEffect transition="in" filter="wipe(left)">
                                      <p:cBhvr>
                                        <p:cTn id="26" dur="500"/>
                                        <p:tgtEl>
                                          <p:spTgt spid="3072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0723">
                                            <p:txEl>
                                              <p:pRg st="7" end="7"/>
                                            </p:txEl>
                                          </p:spTgt>
                                        </p:tgtEl>
                                        <p:attrNameLst>
                                          <p:attrName>style.visibility</p:attrName>
                                        </p:attrNameLst>
                                      </p:cBhvr>
                                      <p:to>
                                        <p:strVal val="visible"/>
                                      </p:to>
                                    </p:set>
                                    <p:animEffect transition="in" filter="wipe(left)">
                                      <p:cBhvr>
                                        <p:cTn id="31" dur="500"/>
                                        <p:tgtEl>
                                          <p:spTgt spid="3072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0723">
                                            <p:txEl>
                                              <p:pRg st="8" end="8"/>
                                            </p:txEl>
                                          </p:spTgt>
                                        </p:tgtEl>
                                        <p:attrNameLst>
                                          <p:attrName>style.visibility</p:attrName>
                                        </p:attrNameLst>
                                      </p:cBhvr>
                                      <p:to>
                                        <p:strVal val="visible"/>
                                      </p:to>
                                    </p:set>
                                    <p:animEffect transition="in" filter="wipe(left)">
                                      <p:cBhvr>
                                        <p:cTn id="36" dur="500"/>
                                        <p:tgtEl>
                                          <p:spTgt spid="307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37"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1293813" y="1082675"/>
            <a:ext cx="7772400" cy="533400"/>
          </a:xfrm>
        </p:spPr>
        <p:txBody>
          <a:bodyPr>
            <a:noAutofit/>
          </a:bodyPr>
          <a:lstStyle/>
          <a:p>
            <a:pPr eaLnBrk="1" fontAlgn="auto" hangingPunct="1">
              <a:spcAft>
                <a:spcPts val="0"/>
              </a:spcAft>
              <a:defRPr/>
            </a:pPr>
            <a:r>
              <a:rPr lang="fr-FR" sz="4800" dirty="0" smtClean="0">
                <a:solidFill>
                  <a:schemeClr val="tx1">
                    <a:lumMod val="75000"/>
                    <a:lumOff val="25000"/>
                  </a:schemeClr>
                </a:solidFill>
                <a:latin typeface="Times New Roman" pitchFamily="18" charset="0"/>
                <a:cs typeface="Times New Roman" pitchFamily="18" charset="0"/>
              </a:rPr>
              <a:t>LE RAPPORT FINANCIER</a:t>
            </a:r>
            <a:r>
              <a:rPr lang="fr-FR" sz="4400" dirty="0" smtClean="0">
                <a:latin typeface="Times New Roman" pitchFamily="18" charset="0"/>
                <a:cs typeface="Times New Roman" pitchFamily="18" charset="0"/>
              </a:rPr>
              <a:t/>
            </a:r>
            <a:br>
              <a:rPr lang="fr-FR" sz="4400" dirty="0" smtClean="0">
                <a:latin typeface="Times New Roman" pitchFamily="18" charset="0"/>
                <a:cs typeface="Times New Roman" pitchFamily="18" charset="0"/>
              </a:rPr>
            </a:br>
            <a:r>
              <a:rPr lang="fr-FR" sz="4400" dirty="0" smtClean="0">
                <a:solidFill>
                  <a:schemeClr val="accent1">
                    <a:lumMod val="50000"/>
                  </a:schemeClr>
                </a:solidFill>
                <a:latin typeface="Times New Roman" pitchFamily="18" charset="0"/>
                <a:cs typeface="Times New Roman" pitchFamily="18" charset="0"/>
              </a:rPr>
              <a:t>en quelques chiffres</a:t>
            </a:r>
          </a:p>
        </p:txBody>
      </p:sp>
      <p:sp>
        <p:nvSpPr>
          <p:cNvPr id="46083" name="Rectangle 3"/>
          <p:cNvSpPr>
            <a:spLocks noGrp="1" noChangeArrowheads="1"/>
          </p:cNvSpPr>
          <p:nvPr>
            <p:ph type="subTitle" idx="1"/>
          </p:nvPr>
        </p:nvSpPr>
        <p:spPr>
          <a:xfrm>
            <a:off x="533400" y="3228975"/>
            <a:ext cx="7854950" cy="1752600"/>
          </a:xfrm>
        </p:spPr>
        <p:txBody>
          <a:bodyPr/>
          <a:lstStyle/>
          <a:p>
            <a:pPr eaLnBrk="1" hangingPunct="1">
              <a:defRPr/>
            </a:pPr>
            <a:endParaRPr lang="fr-FR" smtClean="0"/>
          </a:p>
          <a:p>
            <a:pPr eaLnBrk="1" hangingPunct="1">
              <a:defRPr/>
            </a:pPr>
            <a:endParaRPr lang="fr-FR" smtClean="0"/>
          </a:p>
        </p:txBody>
      </p:sp>
      <p:pic>
        <p:nvPicPr>
          <p:cNvPr id="36868" name="Picture 4" descr="16">
            <a:hlinkClick r:id="rId3"/>
          </p:cNvPr>
          <p:cNvPicPr>
            <a:picLocks noChangeAspect="1" noChangeArrowheads="1" noCrop="1"/>
          </p:cNvPicPr>
          <p:nvPr/>
        </p:nvPicPr>
        <p:blipFill>
          <a:blip r:embed="rId4" cstate="print"/>
          <a:srcRect/>
          <a:stretch>
            <a:fillRect/>
          </a:stretch>
        </p:blipFill>
        <p:spPr bwMode="auto">
          <a:xfrm>
            <a:off x="1763713" y="4076700"/>
            <a:ext cx="1368425" cy="1368425"/>
          </a:xfrm>
          <a:prstGeom prst="rect">
            <a:avLst/>
          </a:prstGeom>
          <a:noFill/>
          <a:ln w="9525">
            <a:noFill/>
            <a:miter lim="800000"/>
            <a:headEnd/>
            <a:tailEnd/>
          </a:ln>
        </p:spPr>
      </p:pic>
      <p:pic>
        <p:nvPicPr>
          <p:cNvPr id="36869" name="Picture 5" descr="15">
            <a:hlinkClick r:id="rId5"/>
          </p:cNvPr>
          <p:cNvPicPr>
            <a:picLocks noChangeAspect="1" noChangeArrowheads="1" noCrop="1"/>
          </p:cNvPicPr>
          <p:nvPr/>
        </p:nvPicPr>
        <p:blipFill>
          <a:blip r:embed="rId6" cstate="print"/>
          <a:srcRect/>
          <a:stretch>
            <a:fillRect/>
          </a:stretch>
        </p:blipFill>
        <p:spPr bwMode="auto">
          <a:xfrm>
            <a:off x="5580063" y="4437063"/>
            <a:ext cx="1673225" cy="1255712"/>
          </a:xfrm>
          <a:prstGeom prst="rect">
            <a:avLst/>
          </a:prstGeom>
          <a:noFill/>
          <a:ln w="9525">
            <a:noFill/>
            <a:miter lim="800000"/>
            <a:headEnd/>
            <a:tailEnd/>
          </a:ln>
        </p:spPr>
      </p:pic>
    </p:spTree>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nodePh="1">
                                  <p:stCondLst>
                                    <p:cond delay="0"/>
                                  </p:stCondLst>
                                  <p:endCondLst>
                                    <p:cond evt="begin" delay="0">
                                      <p:tn val="5"/>
                                    </p:cond>
                                  </p:endCondLst>
                                  <p:iterate type="wd">
                                    <p:tmPct val="100000"/>
                                  </p:iterate>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3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4608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Espace réservé du contenu 2"/>
          <p:cNvSpPr>
            <a:spLocks noGrp="1"/>
          </p:cNvSpPr>
          <p:nvPr>
            <p:ph idx="1"/>
          </p:nvPr>
        </p:nvSpPr>
        <p:spPr>
          <a:xfrm>
            <a:off x="107950" y="0"/>
            <a:ext cx="9036050" cy="6858000"/>
          </a:xfrm>
        </p:spPr>
        <p:txBody>
          <a:bodyPr/>
          <a:lstStyle/>
          <a:p>
            <a:pPr marL="0" indent="0" eaLnBrk="1" hangingPunct="1">
              <a:buFont typeface="Arial" charset="0"/>
              <a:buNone/>
            </a:pPr>
            <a:r>
              <a:rPr lang="fr-FR" sz="4000" dirty="0">
                <a:latin typeface="Calibri" charset="0"/>
              </a:rPr>
              <a:t>Mesdames et Messieurs</a:t>
            </a:r>
            <a:r>
              <a:rPr lang="fr-FR" sz="4000" dirty="0" smtClean="0">
                <a:latin typeface="Calibri" charset="0"/>
              </a:rPr>
              <a:t>,</a:t>
            </a:r>
          </a:p>
          <a:p>
            <a:pPr marL="0" indent="0" eaLnBrk="1" hangingPunct="1">
              <a:buFont typeface="Arial" charset="0"/>
              <a:buNone/>
            </a:pPr>
            <a:endParaRPr lang="fr-FR" sz="4000" dirty="0">
              <a:latin typeface="Calibri" charset="0"/>
            </a:endParaRPr>
          </a:p>
          <a:p>
            <a:pPr marL="0" indent="0" algn="just" eaLnBrk="1" hangingPunct="1">
              <a:buFont typeface="Arial" charset="0"/>
              <a:buNone/>
            </a:pPr>
            <a:r>
              <a:rPr lang="fr-FR" sz="4000" dirty="0" smtClean="0">
                <a:latin typeface="Calibri" charset="0"/>
              </a:rPr>
              <a:t>Nous </a:t>
            </a:r>
            <a:r>
              <a:rPr lang="fr-FR" sz="4000" dirty="0">
                <a:latin typeface="Calibri" charset="0"/>
              </a:rPr>
              <a:t>avons l’honneur de vous présenter notre rapport financier sur les opérations de l’exercice clos le 31 </a:t>
            </a:r>
            <a:r>
              <a:rPr lang="fr-FR" sz="4000" dirty="0" smtClean="0">
                <a:latin typeface="Calibri" charset="0"/>
              </a:rPr>
              <a:t>décembre 2016, </a:t>
            </a:r>
            <a:r>
              <a:rPr lang="fr-FR" sz="4000" dirty="0">
                <a:latin typeface="Calibri" charset="0"/>
              </a:rPr>
              <a:t>ainsi que sur les comptes annuels dudit exercice soumis aujourd’hui à votre approbation.</a:t>
            </a:r>
          </a:p>
          <a:p>
            <a:pPr marL="0" indent="0" algn="just" eaLnBrk="1" hangingPunct="1"/>
            <a:r>
              <a:rPr lang="fr-FR" sz="4000" dirty="0">
                <a:solidFill>
                  <a:srgbClr val="800000"/>
                </a:solidFill>
                <a:latin typeface="Calibri" charset="0"/>
              </a:rPr>
              <a:t> </a:t>
            </a:r>
            <a:endParaRPr lang="fr-FR" sz="4000" dirty="0">
              <a:latin typeface="Calibri" charset="0"/>
            </a:endParaRPr>
          </a:p>
        </p:txBody>
      </p:sp>
    </p:spTree>
    <p:extLst>
      <p:ext uri="{BB962C8B-B14F-4D97-AF65-F5344CB8AC3E}">
        <p14:creationId xmlns:p14="http://schemas.microsoft.com/office/powerpoint/2010/main" val="4172499252"/>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Espace réservé du contenu 2"/>
          <p:cNvSpPr>
            <a:spLocks noGrp="1"/>
          </p:cNvSpPr>
          <p:nvPr>
            <p:ph idx="1"/>
          </p:nvPr>
        </p:nvSpPr>
        <p:spPr>
          <a:xfrm>
            <a:off x="107950" y="0"/>
            <a:ext cx="9036050" cy="6858000"/>
          </a:xfrm>
        </p:spPr>
        <p:txBody>
          <a:bodyPr/>
          <a:lstStyle/>
          <a:p>
            <a:pPr marL="0" indent="0" algn="just" eaLnBrk="1" hangingPunct="1"/>
            <a:r>
              <a:rPr lang="fr-FR" dirty="0">
                <a:solidFill>
                  <a:srgbClr val="800000"/>
                </a:solidFill>
                <a:latin typeface="Calibri" charset="0"/>
              </a:rPr>
              <a:t> </a:t>
            </a:r>
            <a:r>
              <a:rPr lang="fr-FR" sz="3200" b="1" u="sng" dirty="0">
                <a:solidFill>
                  <a:srgbClr val="800000"/>
                </a:solidFill>
                <a:latin typeface="Calibri" charset="0"/>
              </a:rPr>
              <a:t>PRESENTATION DES ETATS FINANCIERS</a:t>
            </a:r>
            <a:endParaRPr lang="fr-FR" sz="3200" b="1" dirty="0">
              <a:solidFill>
                <a:srgbClr val="800000"/>
              </a:solidFill>
              <a:latin typeface="Calibri" charset="0"/>
            </a:endParaRPr>
          </a:p>
          <a:p>
            <a:pPr marL="0" indent="0" algn="just" eaLnBrk="1" hangingPunct="1">
              <a:buFont typeface="Arial" charset="0"/>
              <a:buNone/>
            </a:pPr>
            <a:endParaRPr lang="fr-FR" sz="2800" dirty="0" smtClean="0">
              <a:latin typeface="Calibri" charset="0"/>
            </a:endParaRPr>
          </a:p>
          <a:p>
            <a:pPr marL="0" indent="0" algn="just" eaLnBrk="1" hangingPunct="1">
              <a:buFont typeface="Arial" charset="0"/>
              <a:buNone/>
            </a:pPr>
            <a:r>
              <a:rPr lang="fr-FR" sz="3200" dirty="0" smtClean="0">
                <a:latin typeface="Calibri" charset="0"/>
              </a:rPr>
              <a:t>Les </a:t>
            </a:r>
            <a:r>
              <a:rPr lang="fr-FR" sz="3200" dirty="0">
                <a:latin typeface="Calibri" charset="0"/>
              </a:rPr>
              <a:t>règles de présentation et les méthodes d’évaluation retenues pour l’établissement des comptes annuels qui vous sont présentés sont conformes aux règles générales d’établissement et de présentation des comptes annuels.</a:t>
            </a:r>
          </a:p>
          <a:p>
            <a:pPr marL="0" indent="0" algn="just" eaLnBrk="1" hangingPunct="1">
              <a:buFont typeface="Arial" charset="0"/>
              <a:buNone/>
            </a:pPr>
            <a:endParaRPr lang="fr-FR" sz="3200" dirty="0" smtClean="0">
              <a:latin typeface="Calibri" charset="0"/>
            </a:endParaRPr>
          </a:p>
          <a:p>
            <a:pPr marL="0" indent="0" algn="just" eaLnBrk="1" hangingPunct="1">
              <a:buFont typeface="Arial" charset="0"/>
              <a:buNone/>
            </a:pPr>
            <a:r>
              <a:rPr lang="fr-FR" sz="3200" dirty="0" smtClean="0">
                <a:latin typeface="Calibri" charset="0"/>
              </a:rPr>
              <a:t>Notre </a:t>
            </a:r>
            <a:r>
              <a:rPr lang="fr-FR" sz="3200" dirty="0">
                <a:latin typeface="Calibri" charset="0"/>
              </a:rPr>
              <a:t>compte de résultat pour l’exercice clos le 31 décembre </a:t>
            </a:r>
            <a:r>
              <a:rPr lang="fr-FR" sz="3200" dirty="0" smtClean="0">
                <a:latin typeface="Calibri" charset="0"/>
              </a:rPr>
              <a:t>2016, </a:t>
            </a:r>
            <a:r>
              <a:rPr lang="fr-FR" sz="3200" dirty="0">
                <a:latin typeface="Calibri" charset="0"/>
              </a:rPr>
              <a:t>fait ressortir les principaux chiffres suivants :</a:t>
            </a:r>
          </a:p>
          <a:p>
            <a:pPr marL="0" indent="0" eaLnBrk="1" hangingPunct="1"/>
            <a:endParaRPr lang="fr-FR" sz="3200" dirty="0">
              <a:latin typeface="Calibri" charset="0"/>
            </a:endParaRPr>
          </a:p>
        </p:txBody>
      </p:sp>
    </p:spTree>
    <p:extLst>
      <p:ext uri="{BB962C8B-B14F-4D97-AF65-F5344CB8AC3E}">
        <p14:creationId xmlns:p14="http://schemas.microsoft.com/office/powerpoint/2010/main" val="3876748057"/>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403350" y="188913"/>
            <a:ext cx="7740650" cy="1079500"/>
          </a:xfrm>
        </p:spPr>
        <p:txBody>
          <a:bodyPr>
            <a:normAutofit fontScale="90000"/>
          </a:bodyPr>
          <a:lstStyle/>
          <a:p>
            <a:pPr eaLnBrk="1" fontAlgn="auto" hangingPunct="1">
              <a:spcAft>
                <a:spcPts val="0"/>
              </a:spcAft>
              <a:defRPr/>
            </a:pP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r>
            <a:br>
              <a:rPr lang="fr-FR" sz="3200" dirty="0" smtClean="0">
                <a:solidFill>
                  <a:schemeClr val="accent2">
                    <a:lumMod val="50000"/>
                  </a:schemeClr>
                </a:solidFill>
                <a:latin typeface="Times New Roman" pitchFamily="18" charset="0"/>
                <a:cs typeface="Times New Roman" pitchFamily="18" charset="0"/>
              </a:rPr>
            </a:br>
            <a:r>
              <a:rPr lang="fr-FR" sz="3200" dirty="0" smtClean="0">
                <a:solidFill>
                  <a:schemeClr val="accent2">
                    <a:lumMod val="50000"/>
                  </a:schemeClr>
                </a:solidFill>
                <a:latin typeface="Times New Roman" pitchFamily="18" charset="0"/>
                <a:cs typeface="Times New Roman" pitchFamily="18" charset="0"/>
              </a:rPr>
              <a:t> </a:t>
            </a:r>
            <a:r>
              <a:rPr lang="fr-FR" sz="3600" dirty="0" smtClean="0">
                <a:solidFill>
                  <a:schemeClr val="accent1"/>
                </a:solidFill>
                <a:latin typeface="Times New Roman" pitchFamily="18" charset="0"/>
                <a:cs typeface="Times New Roman" pitchFamily="18" charset="0"/>
              </a:rPr>
              <a:t>ASSEMBLEE GENERALE ORDINAIRE </a:t>
            </a:r>
            <a:br>
              <a:rPr lang="fr-FR" sz="3600" dirty="0" smtClean="0">
                <a:solidFill>
                  <a:schemeClr val="accent1"/>
                </a:solidFill>
                <a:latin typeface="Times New Roman" pitchFamily="18" charset="0"/>
                <a:cs typeface="Times New Roman" pitchFamily="18" charset="0"/>
              </a:rPr>
            </a:br>
            <a:r>
              <a:rPr lang="fr-FR" sz="3600" dirty="0" smtClean="0">
                <a:solidFill>
                  <a:schemeClr val="accent1"/>
                </a:solidFill>
                <a:latin typeface="Times New Roman" pitchFamily="18" charset="0"/>
                <a:cs typeface="Times New Roman" pitchFamily="18" charset="0"/>
              </a:rPr>
              <a:t>ORDRE DU JOUR</a:t>
            </a:r>
          </a:p>
        </p:txBody>
      </p:sp>
      <p:sp>
        <p:nvSpPr>
          <p:cNvPr id="29699" name="Rectangle 3"/>
          <p:cNvSpPr>
            <a:spLocks noGrp="1" noChangeArrowheads="1"/>
          </p:cNvSpPr>
          <p:nvPr>
            <p:ph sz="quarter" idx="1"/>
          </p:nvPr>
        </p:nvSpPr>
        <p:spPr>
          <a:xfrm>
            <a:off x="228600" y="1447800"/>
            <a:ext cx="8915400" cy="4613275"/>
          </a:xfrm>
        </p:spPr>
        <p:txBody>
          <a:bodyPr/>
          <a:lstStyle/>
          <a:p>
            <a:pPr fontAlgn="auto" hangingPunct="1"/>
            <a:endParaRPr lang="fr-FR" sz="3600" dirty="0" smtClean="0">
              <a:latin typeface="Times New Roman"/>
              <a:cs typeface="Times New Roman"/>
            </a:endParaRPr>
          </a:p>
          <a:p>
            <a:pPr marL="0" indent="0" fontAlgn="auto" hangingPunct="1">
              <a:buNone/>
            </a:pPr>
            <a:r>
              <a:rPr lang="fr-FR" sz="3600" dirty="0" smtClean="0">
                <a:latin typeface="Times New Roman"/>
                <a:cs typeface="Times New Roman"/>
              </a:rPr>
              <a:t>- Fixation </a:t>
            </a:r>
            <a:r>
              <a:rPr lang="fr-FR" sz="3600" dirty="0">
                <a:latin typeface="Times New Roman"/>
                <a:cs typeface="Times New Roman"/>
              </a:rPr>
              <a:t>des cotisations pour l’année </a:t>
            </a:r>
            <a:r>
              <a:rPr lang="fr-FR" sz="3600" dirty="0" smtClean="0">
                <a:latin typeface="Times New Roman"/>
                <a:cs typeface="Times New Roman"/>
              </a:rPr>
              <a:t>2018</a:t>
            </a:r>
          </a:p>
          <a:p>
            <a:pPr lvl="0" fontAlgn="auto" hangingPunct="1">
              <a:buFontTx/>
              <a:buChar char="-"/>
            </a:pPr>
            <a:r>
              <a:rPr lang="fr-FR" sz="3600" dirty="0" smtClean="0">
                <a:latin typeface="Times New Roman"/>
                <a:cs typeface="Times New Roman"/>
              </a:rPr>
              <a:t>Présentation </a:t>
            </a:r>
            <a:r>
              <a:rPr lang="fr-FR" sz="3600" dirty="0">
                <a:latin typeface="Times New Roman"/>
                <a:cs typeface="Times New Roman"/>
              </a:rPr>
              <a:t>et adoption du </a:t>
            </a:r>
            <a:r>
              <a:rPr lang="fr-FR" sz="3600" dirty="0" smtClean="0">
                <a:latin typeface="Times New Roman"/>
                <a:cs typeface="Times New Roman"/>
              </a:rPr>
              <a:t>budget</a:t>
            </a:r>
          </a:p>
          <a:p>
            <a:pPr marL="0" lvl="0" indent="0" fontAlgn="auto" hangingPunct="1">
              <a:buNone/>
            </a:pPr>
            <a:r>
              <a:rPr lang="fr-FR" sz="3600" dirty="0" smtClean="0">
                <a:latin typeface="Times New Roman"/>
                <a:cs typeface="Times New Roman"/>
              </a:rPr>
              <a:t>  prévisionnel</a:t>
            </a:r>
            <a:r>
              <a:rPr lang="fr-FR" sz="3600" dirty="0">
                <a:latin typeface="Times New Roman"/>
                <a:cs typeface="Times New Roman"/>
              </a:rPr>
              <a:t> 2018</a:t>
            </a:r>
          </a:p>
          <a:p>
            <a:pPr lvl="0" fontAlgn="auto" hangingPunct="1">
              <a:buFontTx/>
              <a:buChar char="-"/>
            </a:pPr>
            <a:r>
              <a:rPr lang="fr-FR" sz="3600" dirty="0" smtClean="0">
                <a:latin typeface="Times New Roman"/>
                <a:cs typeface="Times New Roman"/>
              </a:rPr>
              <a:t>Election </a:t>
            </a:r>
            <a:r>
              <a:rPr lang="fr-FR" sz="3600" dirty="0">
                <a:latin typeface="Times New Roman"/>
                <a:cs typeface="Times New Roman"/>
              </a:rPr>
              <a:t>des membres du </a:t>
            </a:r>
            <a:r>
              <a:rPr lang="fr-FR" sz="3600" dirty="0" smtClean="0">
                <a:latin typeface="Times New Roman"/>
                <a:cs typeface="Times New Roman"/>
              </a:rPr>
              <a:t>Conseil</a:t>
            </a:r>
          </a:p>
          <a:p>
            <a:pPr marL="0" lvl="0" indent="0" fontAlgn="auto" hangingPunct="1">
              <a:buNone/>
            </a:pPr>
            <a:r>
              <a:rPr lang="fr-FR" sz="3600" dirty="0">
                <a:latin typeface="Times New Roman"/>
                <a:cs typeface="Times New Roman"/>
              </a:rPr>
              <a:t> </a:t>
            </a:r>
            <a:r>
              <a:rPr lang="fr-FR" sz="3600" dirty="0" smtClean="0">
                <a:latin typeface="Times New Roman"/>
                <a:cs typeface="Times New Roman"/>
              </a:rPr>
              <a:t>  d’Administration</a:t>
            </a:r>
            <a:endParaRPr lang="fr-FR" sz="3600" dirty="0">
              <a:latin typeface="Times New Roman"/>
              <a:cs typeface="Times New Roman"/>
            </a:endParaRPr>
          </a:p>
          <a:p>
            <a:pPr marL="0" lvl="0" indent="0" fontAlgn="auto" hangingPunct="1">
              <a:buNone/>
            </a:pPr>
            <a:r>
              <a:rPr lang="fr-FR" sz="3600" dirty="0" smtClean="0">
                <a:latin typeface="Times New Roman"/>
                <a:cs typeface="Times New Roman"/>
              </a:rPr>
              <a:t>- Questions </a:t>
            </a:r>
            <a:r>
              <a:rPr lang="fr-FR" sz="3600" dirty="0">
                <a:latin typeface="Times New Roman"/>
                <a:cs typeface="Times New Roman"/>
              </a:rPr>
              <a:t>diverses et </a:t>
            </a:r>
            <a:r>
              <a:rPr lang="fr-FR" sz="3600" dirty="0" smtClean="0">
                <a:latin typeface="Times New Roman"/>
                <a:cs typeface="Times New Roman"/>
              </a:rPr>
              <a:t>d’actualité</a:t>
            </a:r>
            <a:endParaRPr lang="fr-FR" sz="3600" dirty="0">
              <a:latin typeface="Times New Roman"/>
              <a:cs typeface="Times New Roman"/>
            </a:endParaRPr>
          </a:p>
          <a:p>
            <a:pPr marL="0" indent="0">
              <a:buNone/>
            </a:pPr>
            <a:endParaRPr lang="fr-FR" sz="3600" dirty="0">
              <a:latin typeface="Times New Roman"/>
              <a:cs typeface="Times New Roman"/>
            </a:endParaRPr>
          </a:p>
          <a:p>
            <a:pPr marL="0" indent="0" eaLnBrk="1" hangingPunct="1">
              <a:buClr>
                <a:schemeClr val="tx1"/>
              </a:buClr>
              <a:buSzPct val="200000"/>
              <a:buNone/>
            </a:pPr>
            <a:endParaRPr lang="fr-FR" sz="3600" b="1" dirty="0" smtClean="0">
              <a:latin typeface="Bookman Old Style" pitchFamily="18" charset="0"/>
              <a:cs typeface="Times New Roman" pitchFamily="18" charset="0"/>
            </a:endParaRPr>
          </a:p>
        </p:txBody>
      </p:sp>
      <p:pic>
        <p:nvPicPr>
          <p:cNvPr id="5" name="~PP293.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2" name="Image 1"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4158844701"/>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animEffect transition="in" filter="wipe(left)">
                                      <p:cBhvr>
                                        <p:cTn id="11" dur="500"/>
                                        <p:tgtEl>
                                          <p:spTgt spid="2969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9699">
                                            <p:txEl>
                                              <p:pRg st="2" end="2"/>
                                            </p:txEl>
                                          </p:spTgt>
                                        </p:tgtEl>
                                        <p:attrNameLst>
                                          <p:attrName>style.visibility</p:attrName>
                                        </p:attrNameLst>
                                      </p:cBhvr>
                                      <p:to>
                                        <p:strVal val="visible"/>
                                      </p:to>
                                    </p:set>
                                    <p:animEffect transition="in" filter="wipe(left)">
                                      <p:cBhvr>
                                        <p:cTn id="16" dur="500"/>
                                        <p:tgtEl>
                                          <p:spTgt spid="2969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9699">
                                            <p:txEl>
                                              <p:pRg st="3" end="3"/>
                                            </p:txEl>
                                          </p:spTgt>
                                        </p:tgtEl>
                                        <p:attrNameLst>
                                          <p:attrName>style.visibility</p:attrName>
                                        </p:attrNameLst>
                                      </p:cBhvr>
                                      <p:to>
                                        <p:strVal val="visible"/>
                                      </p:to>
                                    </p:set>
                                    <p:animEffect transition="in" filter="wipe(left)">
                                      <p:cBhvr>
                                        <p:cTn id="21" dur="500"/>
                                        <p:tgtEl>
                                          <p:spTgt spid="29699">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9699">
                                            <p:txEl>
                                              <p:pRg st="4" end="4"/>
                                            </p:txEl>
                                          </p:spTgt>
                                        </p:tgtEl>
                                        <p:attrNameLst>
                                          <p:attrName>style.visibility</p:attrName>
                                        </p:attrNameLst>
                                      </p:cBhvr>
                                      <p:to>
                                        <p:strVal val="visible"/>
                                      </p:to>
                                    </p:set>
                                    <p:animEffect transition="in" filter="wipe(left)">
                                      <p:cBhvr>
                                        <p:cTn id="26" dur="500"/>
                                        <p:tgtEl>
                                          <p:spTgt spid="29699">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9699">
                                            <p:txEl>
                                              <p:pRg st="5" end="5"/>
                                            </p:txEl>
                                          </p:spTgt>
                                        </p:tgtEl>
                                        <p:attrNameLst>
                                          <p:attrName>style.visibility</p:attrName>
                                        </p:attrNameLst>
                                      </p:cBhvr>
                                      <p:to>
                                        <p:strVal val="visible"/>
                                      </p:to>
                                    </p:set>
                                    <p:animEffect transition="in" filter="wipe(left)">
                                      <p:cBhvr>
                                        <p:cTn id="31" dur="500"/>
                                        <p:tgtEl>
                                          <p:spTgt spid="2969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9699">
                                            <p:txEl>
                                              <p:pRg st="6" end="6"/>
                                            </p:txEl>
                                          </p:spTgt>
                                        </p:tgtEl>
                                        <p:attrNameLst>
                                          <p:attrName>style.visibility</p:attrName>
                                        </p:attrNameLst>
                                      </p:cBhvr>
                                      <p:to>
                                        <p:strVal val="visible"/>
                                      </p:to>
                                    </p:set>
                                    <p:animEffect transition="in" filter="wipe(left)">
                                      <p:cBhvr>
                                        <p:cTn id="36" dur="500"/>
                                        <p:tgtEl>
                                          <p:spTgt spid="29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37"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29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 y="-14288"/>
            <a:ext cx="9144000" cy="6742113"/>
          </a:xfrm>
        </p:spPr>
        <p:txBody>
          <a:bodyPr rtlCol="0">
            <a:normAutofit/>
          </a:bodyPr>
          <a:lstStyle/>
          <a:p>
            <a:pPr marL="0" indent="0" algn="ctr" eaLnBrk="1" fontAlgn="auto" hangingPunct="1">
              <a:spcAft>
                <a:spcPts val="0"/>
              </a:spcAft>
              <a:buFont typeface="Arial" charset="0"/>
              <a:buNone/>
              <a:defRPr/>
            </a:pPr>
            <a:endParaRPr lang="fr-FR" sz="3200" b="1" u="sng" dirty="0" smtClean="0">
              <a:solidFill>
                <a:srgbClr val="800000"/>
              </a:solidFill>
              <a:latin typeface="Times New Roman"/>
              <a:cs typeface="Times New Roman"/>
            </a:endParaRPr>
          </a:p>
          <a:p>
            <a:pPr marL="0" indent="0" algn="ctr" eaLnBrk="1" fontAlgn="auto" hangingPunct="1">
              <a:spcAft>
                <a:spcPts val="0"/>
              </a:spcAft>
              <a:buFont typeface="Arial" charset="0"/>
              <a:buNone/>
              <a:defRPr/>
            </a:pPr>
            <a:r>
              <a:rPr lang="fr-FR" sz="3200" b="1" u="sng" dirty="0" smtClean="0">
                <a:solidFill>
                  <a:srgbClr val="800000"/>
                </a:solidFill>
                <a:latin typeface="Times New Roman"/>
                <a:cs typeface="Times New Roman"/>
              </a:rPr>
              <a:t>COMPTE DE RESULTAT</a:t>
            </a:r>
          </a:p>
          <a:p>
            <a:pPr eaLnBrk="1" fontAlgn="auto" hangingPunct="1">
              <a:spcAft>
                <a:spcPts val="0"/>
              </a:spcAft>
              <a:buFont typeface="Arial"/>
              <a:buChar char="•"/>
              <a:defRPr/>
            </a:pPr>
            <a:endParaRPr lang="fr-FR" dirty="0" smtClean="0">
              <a:latin typeface="Times New Roman"/>
              <a:cs typeface="Times New Roman"/>
            </a:endParaRPr>
          </a:p>
          <a:p>
            <a:pPr marL="0" indent="0" eaLnBrk="1" fontAlgn="auto" hangingPunct="1">
              <a:spcAft>
                <a:spcPts val="0"/>
              </a:spcAft>
              <a:buFont typeface="Arial" charset="0"/>
              <a:buNone/>
              <a:defRPr/>
            </a:pPr>
            <a:r>
              <a:rPr lang="fr-FR" dirty="0" smtClean="0">
                <a:latin typeface="Times New Roman"/>
                <a:cs typeface="Times New Roman"/>
              </a:rPr>
              <a:t>		</a:t>
            </a:r>
            <a:r>
              <a:rPr lang="fr-FR" sz="2800" dirty="0" smtClean="0">
                <a:latin typeface="Times New Roman"/>
                <a:cs typeface="Times New Roman"/>
              </a:rPr>
              <a:t>                    </a:t>
            </a:r>
            <a:r>
              <a:rPr lang="fr-FR" sz="2800" dirty="0" smtClean="0">
                <a:solidFill>
                  <a:srgbClr val="800000"/>
                </a:solidFill>
                <a:latin typeface="Times New Roman"/>
                <a:cs typeface="Times New Roman"/>
              </a:rPr>
              <a:t>    31/12/2016            31/12/2015</a:t>
            </a:r>
          </a:p>
          <a:p>
            <a:pPr eaLnBrk="1" fontAlgn="auto" hangingPunct="1">
              <a:spcAft>
                <a:spcPts val="0"/>
              </a:spcAft>
              <a:buFont typeface="Arial"/>
              <a:buChar char="•"/>
              <a:defRPr/>
            </a:pPr>
            <a:r>
              <a:rPr lang="fr-FR" sz="2800" dirty="0" smtClean="0">
                <a:latin typeface="Times New Roman"/>
                <a:cs typeface="Times New Roman"/>
              </a:rPr>
              <a:t>Cotisation	                       305 990 €                 300 378 €</a:t>
            </a:r>
          </a:p>
          <a:p>
            <a:pPr eaLnBrk="1" fontAlgn="auto" hangingPunct="1">
              <a:spcAft>
                <a:spcPts val="0"/>
              </a:spcAft>
              <a:buFont typeface="Arial"/>
              <a:buChar char="•"/>
              <a:defRPr/>
            </a:pPr>
            <a:r>
              <a:rPr lang="fr-FR" sz="2800" dirty="0" smtClean="0">
                <a:latin typeface="Times New Roman"/>
                <a:cs typeface="Times New Roman"/>
              </a:rPr>
              <a:t>Publications	                       €                      91 863 €	</a:t>
            </a:r>
          </a:p>
          <a:p>
            <a:pPr eaLnBrk="1" fontAlgn="auto" hangingPunct="1">
              <a:spcAft>
                <a:spcPts val="0"/>
              </a:spcAft>
              <a:buFont typeface="Arial"/>
              <a:buChar char="•"/>
              <a:defRPr/>
            </a:pPr>
            <a:r>
              <a:rPr lang="fr-FR" sz="2800" dirty="0" smtClean="0">
                <a:latin typeface="Times New Roman"/>
                <a:cs typeface="Times New Roman"/>
              </a:rPr>
              <a:t>Forfait doc.</a:t>
            </a:r>
            <a:r>
              <a:rPr lang="fr-FR" sz="2800" dirty="0">
                <a:latin typeface="Times New Roman"/>
                <a:cs typeface="Times New Roman"/>
              </a:rPr>
              <a:t> </a:t>
            </a:r>
            <a:r>
              <a:rPr lang="fr-FR" sz="2800" dirty="0" smtClean="0">
                <a:latin typeface="Times New Roman"/>
                <a:cs typeface="Times New Roman"/>
              </a:rPr>
              <a:t>                    83 814 €                     53 545 €	     </a:t>
            </a:r>
          </a:p>
          <a:p>
            <a:pPr eaLnBrk="1" fontAlgn="auto" hangingPunct="1">
              <a:spcAft>
                <a:spcPts val="0"/>
              </a:spcAft>
              <a:buFont typeface="Arial"/>
              <a:buChar char="•"/>
              <a:defRPr/>
            </a:pPr>
            <a:r>
              <a:rPr lang="fr-FR" sz="2800" dirty="0" smtClean="0">
                <a:latin typeface="Times New Roman"/>
                <a:cs typeface="Times New Roman"/>
              </a:rPr>
              <a:t>Autres produits	              2 033€                      17 733 €</a:t>
            </a:r>
          </a:p>
          <a:p>
            <a:pPr eaLnBrk="1" fontAlgn="auto" hangingPunct="1">
              <a:spcAft>
                <a:spcPts val="0"/>
              </a:spcAft>
              <a:buFont typeface="Arial"/>
              <a:buChar char="•"/>
              <a:defRPr/>
            </a:pPr>
            <a:r>
              <a:rPr lang="fr-FR" sz="2800" dirty="0" smtClean="0">
                <a:latin typeface="Times New Roman"/>
                <a:cs typeface="Times New Roman"/>
              </a:rPr>
              <a:t>Reprise sur provisions </a:t>
            </a:r>
          </a:p>
          <a:p>
            <a:pPr marL="0" indent="0" eaLnBrk="1" fontAlgn="auto" hangingPunct="1">
              <a:spcAft>
                <a:spcPts val="0"/>
              </a:spcAft>
              <a:buFont typeface="Arial" charset="0"/>
              <a:buNone/>
              <a:defRPr/>
            </a:pPr>
            <a:r>
              <a:rPr lang="fr-FR" sz="2800" dirty="0" smtClean="0">
                <a:latin typeface="Times New Roman"/>
                <a:cs typeface="Times New Roman"/>
              </a:rPr>
              <a:t>  et transfert de charges     -   €                                - €</a:t>
            </a:r>
          </a:p>
          <a:p>
            <a:pPr marL="114300" indent="0" eaLnBrk="1" fontAlgn="auto" hangingPunct="1">
              <a:spcAft>
                <a:spcPts val="0"/>
              </a:spcAft>
              <a:buNone/>
              <a:defRPr/>
            </a:pPr>
            <a:r>
              <a:rPr lang="fr-FR" sz="3600" dirty="0" smtClean="0">
                <a:solidFill>
                  <a:srgbClr val="800000"/>
                </a:solidFill>
                <a:latin typeface="Times New Roman"/>
                <a:cs typeface="Times New Roman"/>
              </a:rPr>
              <a:t>Produits d’exploitation  391 837€       463 519 €               </a:t>
            </a:r>
            <a:endParaRPr lang="fr-FR" sz="3600" dirty="0">
              <a:solidFill>
                <a:srgbClr val="800000"/>
              </a:solidFill>
              <a:latin typeface="Times New Roman"/>
              <a:cs typeface="Times New Roman"/>
            </a:endParaRPr>
          </a:p>
        </p:txBody>
      </p:sp>
    </p:spTree>
    <p:extLst>
      <p:ext uri="{BB962C8B-B14F-4D97-AF65-F5344CB8AC3E}">
        <p14:creationId xmlns:p14="http://schemas.microsoft.com/office/powerpoint/2010/main" val="3194575343"/>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2113"/>
          </a:xfrm>
        </p:spPr>
        <p:txBody>
          <a:bodyPr rtlCol="0">
            <a:normAutofit/>
          </a:bodyPr>
          <a:lstStyle/>
          <a:p>
            <a:pPr eaLnBrk="1" fontAlgn="auto" hangingPunct="1">
              <a:spcAft>
                <a:spcPts val="0"/>
              </a:spcAft>
              <a:buFont typeface="Arial"/>
              <a:buChar char="•"/>
              <a:defRPr/>
            </a:pPr>
            <a:endParaRPr lang="fr-FR" dirty="0" smtClean="0">
              <a:ea typeface="+mn-ea"/>
              <a:cs typeface="+mn-cs"/>
            </a:endParaRPr>
          </a:p>
          <a:p>
            <a:pPr eaLnBrk="1" fontAlgn="auto" hangingPunct="1">
              <a:spcAft>
                <a:spcPts val="0"/>
              </a:spcAft>
              <a:buFont typeface="Arial"/>
              <a:buChar char="•"/>
              <a:defRPr/>
            </a:pPr>
            <a:endParaRPr lang="fr-FR" dirty="0">
              <a:ea typeface="+mn-ea"/>
              <a:cs typeface="+mn-cs"/>
            </a:endParaRPr>
          </a:p>
          <a:p>
            <a:pPr marL="0" indent="0" eaLnBrk="1" fontAlgn="auto" hangingPunct="1">
              <a:spcAft>
                <a:spcPts val="0"/>
              </a:spcAft>
              <a:buFont typeface="Arial" charset="0"/>
              <a:buNone/>
              <a:defRPr/>
            </a:pPr>
            <a:r>
              <a:rPr lang="fr-FR" dirty="0" smtClean="0">
                <a:ea typeface="+mn-ea"/>
                <a:cs typeface="+mn-cs"/>
              </a:rPr>
              <a:t>		          </a:t>
            </a:r>
            <a:r>
              <a:rPr lang="fr-FR" dirty="0" smtClean="0">
                <a:latin typeface="Times New Roman"/>
                <a:ea typeface="+mn-ea"/>
                <a:cs typeface="Times New Roman"/>
              </a:rPr>
              <a:t>         </a:t>
            </a:r>
            <a:r>
              <a:rPr lang="fr-FR" dirty="0" smtClean="0">
                <a:solidFill>
                  <a:srgbClr val="800000"/>
                </a:solidFill>
                <a:latin typeface="Times New Roman"/>
                <a:ea typeface="+mn-ea"/>
                <a:cs typeface="Times New Roman"/>
              </a:rPr>
              <a:t>  </a:t>
            </a:r>
            <a:r>
              <a:rPr lang="fr-FR" sz="3200" dirty="0" smtClean="0">
                <a:solidFill>
                  <a:srgbClr val="800000"/>
                </a:solidFill>
                <a:latin typeface="Times New Roman"/>
                <a:ea typeface="+mn-ea"/>
                <a:cs typeface="Times New Roman"/>
              </a:rPr>
              <a:t>     31/12/2016       31/12/2015</a:t>
            </a:r>
          </a:p>
          <a:p>
            <a:pPr eaLnBrk="1" fontAlgn="auto" hangingPunct="1">
              <a:spcAft>
                <a:spcPts val="0"/>
              </a:spcAft>
              <a:buFont typeface="Arial"/>
              <a:buChar char="•"/>
              <a:defRPr/>
            </a:pPr>
            <a:r>
              <a:rPr lang="fr-FR" sz="2800" dirty="0" smtClean="0">
                <a:latin typeface="Times New Roman"/>
                <a:ea typeface="+mn-ea"/>
                <a:cs typeface="Times New Roman"/>
              </a:rPr>
              <a:t>Publications	                   12 795 €            105 509 €</a:t>
            </a:r>
            <a:endParaRPr lang="fr-FR" sz="2800" dirty="0">
              <a:latin typeface="Times New Roman"/>
              <a:ea typeface="+mn-ea"/>
              <a:cs typeface="Times New Roman"/>
            </a:endParaRPr>
          </a:p>
          <a:p>
            <a:pPr eaLnBrk="1" fontAlgn="auto" hangingPunct="1">
              <a:spcAft>
                <a:spcPts val="0"/>
              </a:spcAft>
              <a:buFont typeface="Arial"/>
              <a:buChar char="•"/>
              <a:defRPr/>
            </a:pPr>
            <a:r>
              <a:rPr lang="fr-FR" sz="2800" dirty="0" smtClean="0">
                <a:latin typeface="Times New Roman"/>
                <a:ea typeface="+mn-ea"/>
                <a:cs typeface="Times New Roman"/>
              </a:rPr>
              <a:t>Autres charges </a:t>
            </a:r>
            <a:r>
              <a:rPr lang="fr-FR" sz="2800" dirty="0" err="1" smtClean="0">
                <a:latin typeface="Times New Roman"/>
                <a:ea typeface="+mn-ea"/>
                <a:cs typeface="Times New Roman"/>
              </a:rPr>
              <a:t>ext</a:t>
            </a:r>
            <a:r>
              <a:rPr lang="fr-FR" sz="2800" dirty="0" smtClean="0">
                <a:latin typeface="Times New Roman"/>
                <a:ea typeface="+mn-ea"/>
                <a:cs typeface="Times New Roman"/>
              </a:rPr>
              <a:t>.  	       238 323 €	     240 460 €</a:t>
            </a:r>
            <a:endParaRPr lang="fr-FR" sz="2800" dirty="0">
              <a:latin typeface="Times New Roman"/>
              <a:ea typeface="+mn-ea"/>
              <a:cs typeface="Times New Roman"/>
            </a:endParaRPr>
          </a:p>
          <a:p>
            <a:pPr eaLnBrk="1" fontAlgn="auto" hangingPunct="1">
              <a:spcAft>
                <a:spcPts val="0"/>
              </a:spcAft>
              <a:buFont typeface="Arial"/>
              <a:buChar char="•"/>
              <a:defRPr/>
            </a:pPr>
            <a:r>
              <a:rPr lang="fr-FR" sz="2800" dirty="0" smtClean="0">
                <a:latin typeface="Times New Roman"/>
                <a:ea typeface="+mn-ea"/>
                <a:cs typeface="Times New Roman"/>
              </a:rPr>
              <a:t>Impôts et taxes		           1 302 €	         1 117 €</a:t>
            </a:r>
          </a:p>
          <a:p>
            <a:pPr eaLnBrk="1" fontAlgn="auto" hangingPunct="1">
              <a:spcAft>
                <a:spcPts val="0"/>
              </a:spcAft>
              <a:buFont typeface="Arial"/>
              <a:buChar char="•"/>
              <a:defRPr/>
            </a:pPr>
            <a:r>
              <a:rPr lang="fr-FR" sz="2800" dirty="0" smtClean="0">
                <a:latin typeface="Times New Roman"/>
                <a:ea typeface="+mn-ea"/>
                <a:cs typeface="Times New Roman"/>
              </a:rPr>
              <a:t>Salaires et charges soc.        114 632 €</a:t>
            </a:r>
            <a:r>
              <a:rPr lang="fr-FR" sz="2800" dirty="0">
                <a:latin typeface="Times New Roman"/>
                <a:cs typeface="Times New Roman"/>
              </a:rPr>
              <a:t> </a:t>
            </a:r>
            <a:r>
              <a:rPr lang="fr-FR" sz="2800" dirty="0" smtClean="0">
                <a:latin typeface="Times New Roman"/>
                <a:cs typeface="Times New Roman"/>
              </a:rPr>
              <a:t>       </a:t>
            </a:r>
            <a:r>
              <a:rPr lang="fr-FR" sz="2800" dirty="0" smtClean="0">
                <a:latin typeface="Times New Roman"/>
                <a:ea typeface="+mn-ea"/>
                <a:cs typeface="Times New Roman"/>
              </a:rPr>
              <a:t>     105 850 €</a:t>
            </a:r>
          </a:p>
          <a:p>
            <a:pPr eaLnBrk="1" fontAlgn="auto" hangingPunct="1">
              <a:spcAft>
                <a:spcPts val="0"/>
              </a:spcAft>
              <a:buFont typeface="Arial"/>
              <a:buChar char="•"/>
              <a:defRPr/>
            </a:pPr>
            <a:r>
              <a:rPr lang="fr-FR" sz="2800" dirty="0" smtClean="0">
                <a:latin typeface="Times New Roman"/>
                <a:ea typeface="+mn-ea"/>
                <a:cs typeface="Times New Roman"/>
              </a:rPr>
              <a:t>Amortissements et </a:t>
            </a:r>
            <a:r>
              <a:rPr lang="fr-FR" sz="2800" dirty="0" err="1" smtClean="0">
                <a:latin typeface="Times New Roman"/>
                <a:ea typeface="+mn-ea"/>
                <a:cs typeface="Times New Roman"/>
              </a:rPr>
              <a:t>prov</a:t>
            </a:r>
            <a:r>
              <a:rPr lang="fr-FR" sz="2800" dirty="0" smtClean="0">
                <a:latin typeface="Times New Roman"/>
                <a:ea typeface="+mn-ea"/>
                <a:cs typeface="Times New Roman"/>
              </a:rPr>
              <a:t>.      3 068 €	                 2 288 €</a:t>
            </a:r>
          </a:p>
          <a:p>
            <a:pPr eaLnBrk="1" fontAlgn="auto" hangingPunct="1">
              <a:spcAft>
                <a:spcPts val="0"/>
              </a:spcAft>
              <a:buFont typeface="Arial"/>
              <a:buChar char="•"/>
              <a:defRPr/>
            </a:pPr>
            <a:endParaRPr lang="fr-FR" sz="2800" dirty="0">
              <a:solidFill>
                <a:srgbClr val="800000"/>
              </a:solidFill>
              <a:latin typeface="Times New Roman"/>
              <a:ea typeface="+mn-ea"/>
              <a:cs typeface="Times New Roman"/>
            </a:endParaRPr>
          </a:p>
          <a:p>
            <a:pPr eaLnBrk="1" fontAlgn="auto" hangingPunct="1">
              <a:spcAft>
                <a:spcPts val="0"/>
              </a:spcAft>
              <a:buFont typeface="Arial"/>
              <a:buChar char="•"/>
              <a:defRPr/>
            </a:pPr>
            <a:r>
              <a:rPr lang="fr-FR" sz="3600" dirty="0" smtClean="0">
                <a:solidFill>
                  <a:srgbClr val="800000"/>
                </a:solidFill>
                <a:latin typeface="Times New Roman"/>
                <a:ea typeface="+mn-ea"/>
                <a:cs typeface="Times New Roman"/>
              </a:rPr>
              <a:t>Charges d’exploitation 370 121€   465 224 €               </a:t>
            </a:r>
            <a:endParaRPr lang="fr-FR" sz="3600" dirty="0">
              <a:solidFill>
                <a:srgbClr val="800000"/>
              </a:solidFill>
              <a:latin typeface="Times New Roman"/>
              <a:ea typeface="+mn-ea"/>
              <a:cs typeface="Times New Roman"/>
            </a:endParaRPr>
          </a:p>
        </p:txBody>
      </p:sp>
    </p:spTree>
    <p:extLst>
      <p:ext uri="{BB962C8B-B14F-4D97-AF65-F5344CB8AC3E}">
        <p14:creationId xmlns:p14="http://schemas.microsoft.com/office/powerpoint/2010/main" val="4231383962"/>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1450"/>
            <a:ext cx="9144000" cy="6742113"/>
          </a:xfrm>
        </p:spPr>
        <p:txBody>
          <a:bodyPr rtlCol="0">
            <a:normAutofit/>
          </a:bodyPr>
          <a:lstStyle/>
          <a:p>
            <a:pPr marL="0" indent="0" eaLnBrk="1" fontAlgn="auto" hangingPunct="1">
              <a:spcAft>
                <a:spcPts val="0"/>
              </a:spcAft>
              <a:buFont typeface="Arial"/>
              <a:buNone/>
              <a:defRPr/>
            </a:pPr>
            <a:r>
              <a:rPr lang="fr-FR" dirty="0" smtClean="0">
                <a:ea typeface="+mn-ea"/>
                <a:cs typeface="+mn-cs"/>
              </a:rPr>
              <a:t>			                                                                                                              </a:t>
            </a:r>
            <a:r>
              <a:rPr lang="fr-FR" dirty="0" smtClean="0">
                <a:solidFill>
                  <a:srgbClr val="800000"/>
                </a:solidFill>
                <a:latin typeface="+mj-lt"/>
                <a:ea typeface="+mn-ea"/>
                <a:cs typeface="+mn-cs"/>
              </a:rPr>
              <a:t>                 														    </a:t>
            </a:r>
            <a:r>
              <a:rPr lang="fr-FR" sz="3000" dirty="0" smtClean="0">
                <a:solidFill>
                  <a:srgbClr val="800000"/>
                </a:solidFill>
                <a:latin typeface="Times New Roman"/>
                <a:ea typeface="+mn-ea"/>
                <a:cs typeface="Times New Roman"/>
              </a:rPr>
              <a:t>31/12/2016      31/12/2015</a:t>
            </a:r>
          </a:p>
          <a:p>
            <a:pPr eaLnBrk="1" fontAlgn="auto" hangingPunct="1">
              <a:spcAft>
                <a:spcPts val="0"/>
              </a:spcAft>
              <a:buFont typeface="Arial"/>
              <a:buChar char="•"/>
              <a:defRPr/>
            </a:pPr>
            <a:r>
              <a:rPr lang="fr-FR" sz="3400" dirty="0" smtClean="0">
                <a:latin typeface="Times New Roman"/>
                <a:ea typeface="+mn-ea"/>
                <a:cs typeface="Times New Roman"/>
              </a:rPr>
              <a:t>Résultat d’exploitation        21 716 €</a:t>
            </a:r>
            <a:r>
              <a:rPr lang="fr-FR" sz="3400" dirty="0">
                <a:latin typeface="Times New Roman"/>
                <a:cs typeface="Times New Roman"/>
              </a:rPr>
              <a:t> </a:t>
            </a:r>
            <a:r>
              <a:rPr lang="fr-FR" sz="3400" dirty="0" smtClean="0">
                <a:latin typeface="Times New Roman"/>
                <a:cs typeface="Times New Roman"/>
              </a:rPr>
              <a:t>     - </a:t>
            </a:r>
            <a:r>
              <a:rPr lang="fr-FR" sz="3400" dirty="0" smtClean="0">
                <a:latin typeface="Times New Roman"/>
                <a:ea typeface="+mn-ea"/>
                <a:cs typeface="Times New Roman"/>
              </a:rPr>
              <a:t>1 706 €</a:t>
            </a:r>
          </a:p>
          <a:p>
            <a:pPr eaLnBrk="1" fontAlgn="auto" hangingPunct="1">
              <a:spcAft>
                <a:spcPts val="0"/>
              </a:spcAft>
              <a:buFont typeface="Arial"/>
              <a:buChar char="•"/>
              <a:defRPr/>
            </a:pPr>
            <a:r>
              <a:rPr lang="fr-FR" sz="3400" dirty="0" smtClean="0">
                <a:latin typeface="Times New Roman"/>
                <a:ea typeface="+mn-ea"/>
                <a:cs typeface="Times New Roman"/>
              </a:rPr>
              <a:t>Résultat financier                     945 €	  1 487 €</a:t>
            </a:r>
            <a:endParaRPr lang="fr-FR" sz="3400" dirty="0">
              <a:latin typeface="Times New Roman"/>
              <a:ea typeface="+mn-ea"/>
              <a:cs typeface="Times New Roman"/>
            </a:endParaRPr>
          </a:p>
          <a:p>
            <a:pPr eaLnBrk="1" fontAlgn="auto" hangingPunct="1">
              <a:spcAft>
                <a:spcPts val="0"/>
              </a:spcAft>
              <a:buFont typeface="Arial"/>
              <a:buChar char="•"/>
              <a:defRPr/>
            </a:pPr>
            <a:r>
              <a:rPr lang="fr-FR" sz="3400" dirty="0">
                <a:latin typeface="Times New Roman"/>
                <a:ea typeface="+mn-ea"/>
                <a:cs typeface="Times New Roman"/>
              </a:rPr>
              <a:t>Résultat </a:t>
            </a:r>
            <a:r>
              <a:rPr lang="fr-FR" sz="3400" dirty="0" smtClean="0">
                <a:latin typeface="Times New Roman"/>
                <a:ea typeface="+mn-ea"/>
                <a:cs typeface="Times New Roman"/>
              </a:rPr>
              <a:t>courant	              22 662 €       - 219 €</a:t>
            </a:r>
            <a:endParaRPr lang="fr-FR" sz="3400" dirty="0">
              <a:latin typeface="Times New Roman"/>
              <a:ea typeface="+mn-ea"/>
              <a:cs typeface="Times New Roman"/>
            </a:endParaRPr>
          </a:p>
          <a:p>
            <a:pPr eaLnBrk="1" fontAlgn="auto" hangingPunct="1">
              <a:spcAft>
                <a:spcPts val="0"/>
              </a:spcAft>
              <a:buFont typeface="Arial"/>
              <a:buChar char="•"/>
              <a:defRPr/>
            </a:pPr>
            <a:r>
              <a:rPr lang="fr-FR" sz="3400" dirty="0">
                <a:latin typeface="Times New Roman"/>
                <a:ea typeface="+mn-ea"/>
                <a:cs typeface="Times New Roman"/>
              </a:rPr>
              <a:t>Résultat </a:t>
            </a:r>
            <a:r>
              <a:rPr lang="fr-FR" sz="3400" dirty="0" smtClean="0">
                <a:latin typeface="Times New Roman"/>
                <a:ea typeface="+mn-ea"/>
                <a:cs typeface="Times New Roman"/>
              </a:rPr>
              <a:t>exceptionnel    	       €             </a:t>
            </a:r>
            <a:r>
              <a:rPr lang="fr-FR" sz="3400" dirty="0">
                <a:latin typeface="Times New Roman"/>
                <a:ea typeface="+mn-ea"/>
                <a:cs typeface="Times New Roman"/>
              </a:rPr>
              <a:t> </a:t>
            </a:r>
            <a:r>
              <a:rPr lang="fr-FR" sz="3400" dirty="0" smtClean="0">
                <a:latin typeface="Times New Roman"/>
                <a:ea typeface="+mn-ea"/>
                <a:cs typeface="Times New Roman"/>
              </a:rPr>
              <a:t>             €</a:t>
            </a:r>
            <a:endParaRPr lang="fr-FR" sz="3400" dirty="0">
              <a:latin typeface="Times New Roman"/>
              <a:ea typeface="+mn-ea"/>
              <a:cs typeface="Times New Roman"/>
            </a:endParaRPr>
          </a:p>
          <a:p>
            <a:pPr eaLnBrk="1" fontAlgn="auto" hangingPunct="1">
              <a:spcAft>
                <a:spcPts val="0"/>
              </a:spcAft>
              <a:buFont typeface="Arial"/>
              <a:buChar char="•"/>
              <a:defRPr/>
            </a:pPr>
            <a:r>
              <a:rPr lang="fr-FR" sz="3400" dirty="0">
                <a:latin typeface="Times New Roman"/>
                <a:ea typeface="+mn-ea"/>
                <a:cs typeface="Times New Roman"/>
              </a:rPr>
              <a:t>Impôts sur les bénéfices     </a:t>
            </a:r>
            <a:r>
              <a:rPr lang="fr-FR" sz="3400" dirty="0" smtClean="0">
                <a:latin typeface="Times New Roman"/>
                <a:ea typeface="+mn-ea"/>
                <a:cs typeface="Times New Roman"/>
              </a:rPr>
              <a:t>  2 086 €                 ; €</a:t>
            </a:r>
            <a:endParaRPr lang="fr-FR" sz="3400" dirty="0">
              <a:latin typeface="Times New Roman"/>
              <a:ea typeface="+mn-ea"/>
              <a:cs typeface="Times New Roman"/>
            </a:endParaRPr>
          </a:p>
          <a:p>
            <a:pPr eaLnBrk="1" fontAlgn="auto" hangingPunct="1">
              <a:spcAft>
                <a:spcPts val="0"/>
              </a:spcAft>
              <a:buFont typeface="Arial"/>
              <a:buChar char="•"/>
              <a:defRPr/>
            </a:pPr>
            <a:r>
              <a:rPr lang="fr-FR" sz="3600" dirty="0" smtClean="0">
                <a:solidFill>
                  <a:srgbClr val="800000"/>
                </a:solidFill>
                <a:latin typeface="Times New Roman"/>
                <a:ea typeface="+mn-ea"/>
                <a:cs typeface="Times New Roman"/>
              </a:rPr>
              <a:t> </a:t>
            </a:r>
            <a:endParaRPr lang="fr-FR" sz="3600" dirty="0">
              <a:solidFill>
                <a:srgbClr val="800000"/>
              </a:solidFill>
              <a:latin typeface="Times New Roman"/>
              <a:ea typeface="+mn-ea"/>
              <a:cs typeface="Times New Roman"/>
            </a:endParaRPr>
          </a:p>
          <a:p>
            <a:pPr eaLnBrk="1" fontAlgn="auto" hangingPunct="1">
              <a:spcAft>
                <a:spcPts val="0"/>
              </a:spcAft>
              <a:buFont typeface="Arial"/>
              <a:buChar char="•"/>
              <a:defRPr/>
            </a:pPr>
            <a:r>
              <a:rPr lang="fr-FR" sz="3900" dirty="0" smtClean="0">
                <a:solidFill>
                  <a:srgbClr val="800000"/>
                </a:solidFill>
                <a:latin typeface="Times New Roman"/>
                <a:ea typeface="+mn-ea"/>
                <a:cs typeface="Times New Roman"/>
              </a:rPr>
              <a:t>Résultat de l’exercice  </a:t>
            </a:r>
            <a:r>
              <a:rPr lang="fr-FR" sz="3900" dirty="0" smtClean="0">
                <a:solidFill>
                  <a:srgbClr val="800000"/>
                </a:solidFill>
                <a:latin typeface="Times New Roman"/>
                <a:cs typeface="Times New Roman"/>
              </a:rPr>
              <a:t>20 576 </a:t>
            </a:r>
            <a:r>
              <a:rPr lang="fr-FR" sz="3900" dirty="0" smtClean="0">
                <a:solidFill>
                  <a:srgbClr val="800000"/>
                </a:solidFill>
                <a:latin typeface="Times New Roman"/>
                <a:ea typeface="+mn-ea"/>
                <a:cs typeface="Times New Roman"/>
              </a:rPr>
              <a:t>€    - 219 €</a:t>
            </a:r>
            <a:endParaRPr lang="fr-FR" sz="3900" dirty="0">
              <a:solidFill>
                <a:srgbClr val="800000"/>
              </a:solidFill>
              <a:latin typeface="Times New Roman"/>
              <a:ea typeface="+mn-ea"/>
              <a:cs typeface="Times New Roman"/>
            </a:endParaRPr>
          </a:p>
          <a:p>
            <a:pPr eaLnBrk="1" fontAlgn="auto" hangingPunct="1">
              <a:spcAft>
                <a:spcPts val="0"/>
              </a:spcAft>
              <a:buFont typeface="Arial"/>
              <a:buChar char="•"/>
              <a:defRPr/>
            </a:pPr>
            <a:endParaRPr lang="fr-FR" sz="3600" dirty="0">
              <a:solidFill>
                <a:srgbClr val="800000"/>
              </a:solidFill>
              <a:latin typeface="Times New Roman"/>
              <a:ea typeface="+mn-ea"/>
              <a:cs typeface="Times New Roman"/>
            </a:endParaRPr>
          </a:p>
          <a:p>
            <a:pPr eaLnBrk="1" fontAlgn="auto" hangingPunct="1">
              <a:spcAft>
                <a:spcPts val="0"/>
              </a:spcAft>
              <a:buFont typeface="Arial"/>
              <a:buChar char="•"/>
              <a:defRPr/>
            </a:pPr>
            <a:endParaRPr lang="fr-FR" sz="4000" dirty="0">
              <a:solidFill>
                <a:srgbClr val="800000"/>
              </a:solidFill>
              <a:latin typeface="Times New Roman"/>
              <a:ea typeface="+mn-ea"/>
              <a:cs typeface="Times New Roman"/>
            </a:endParaRPr>
          </a:p>
          <a:p>
            <a:pPr eaLnBrk="1" fontAlgn="auto" hangingPunct="1">
              <a:spcAft>
                <a:spcPts val="0"/>
              </a:spcAft>
              <a:buFont typeface="Arial"/>
              <a:buChar char="•"/>
              <a:defRPr/>
            </a:pPr>
            <a:endParaRPr lang="fr-FR" sz="3600" dirty="0" smtClean="0">
              <a:solidFill>
                <a:srgbClr val="800000"/>
              </a:solidFill>
              <a:latin typeface="+mj-lt"/>
              <a:ea typeface="+mn-ea"/>
              <a:cs typeface="+mn-cs"/>
            </a:endParaRPr>
          </a:p>
          <a:p>
            <a:pPr eaLnBrk="1" fontAlgn="auto" hangingPunct="1">
              <a:spcAft>
                <a:spcPts val="0"/>
              </a:spcAft>
              <a:buFont typeface="Arial"/>
              <a:buChar char="•"/>
              <a:defRPr/>
            </a:pPr>
            <a:endParaRPr lang="fr-FR" sz="3600" dirty="0">
              <a:solidFill>
                <a:srgbClr val="800000"/>
              </a:solidFill>
              <a:latin typeface="+mj-lt"/>
              <a:ea typeface="+mn-ea"/>
              <a:cs typeface="+mn-cs"/>
            </a:endParaRPr>
          </a:p>
        </p:txBody>
      </p:sp>
    </p:spTree>
    <p:extLst>
      <p:ext uri="{BB962C8B-B14F-4D97-AF65-F5344CB8AC3E}">
        <p14:creationId xmlns:p14="http://schemas.microsoft.com/office/powerpoint/2010/main" val="1259335222"/>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260648"/>
            <a:ext cx="8554152" cy="6597352"/>
          </a:xfrm>
        </p:spPr>
        <p:txBody>
          <a:bodyPr/>
          <a:lstStyle/>
          <a:p>
            <a:pPr marL="114300" indent="0" algn="just" eaLnBrk="1" fontAlgn="auto" hangingPunct="1">
              <a:spcAft>
                <a:spcPts val="0"/>
              </a:spcAft>
              <a:buNone/>
              <a:defRPr/>
            </a:pPr>
            <a:endParaRPr lang="fr-FR" sz="2800" dirty="0" smtClean="0"/>
          </a:p>
          <a:p>
            <a:pPr marL="114300" indent="0" algn="just" eaLnBrk="1" fontAlgn="auto" hangingPunct="1">
              <a:spcAft>
                <a:spcPts val="0"/>
              </a:spcAft>
              <a:buNone/>
              <a:defRPr/>
            </a:pPr>
            <a:endParaRPr lang="fr-FR" sz="2800" dirty="0"/>
          </a:p>
          <a:p>
            <a:pPr marL="114300" indent="0" algn="just" eaLnBrk="1" fontAlgn="auto" hangingPunct="1">
              <a:spcAft>
                <a:spcPts val="0"/>
              </a:spcAft>
              <a:buNone/>
              <a:defRPr/>
            </a:pPr>
            <a:endParaRPr lang="fr-FR" sz="2800" dirty="0" smtClean="0"/>
          </a:p>
          <a:p>
            <a:pPr marL="114300" indent="0" algn="just" eaLnBrk="1" fontAlgn="auto" hangingPunct="1">
              <a:spcAft>
                <a:spcPts val="0"/>
              </a:spcAft>
              <a:buNone/>
              <a:defRPr/>
            </a:pPr>
            <a:r>
              <a:rPr lang="fr-FR" sz="3600" dirty="0" smtClean="0">
                <a:latin typeface="Times New Roman"/>
                <a:cs typeface="Times New Roman"/>
              </a:rPr>
              <a:t>Ainsi </a:t>
            </a:r>
            <a:r>
              <a:rPr lang="fr-FR" sz="3600" dirty="0">
                <a:latin typeface="Times New Roman"/>
                <a:cs typeface="Times New Roman"/>
              </a:rPr>
              <a:t>que vous pouvez le constater, les produits réalisés au cours de l’exercice écoulé se traduisent par des produits d’exploitation qui se sont élevés à </a:t>
            </a:r>
            <a:r>
              <a:rPr lang="fr-FR" sz="3600" dirty="0" smtClean="0">
                <a:latin typeface="Times New Roman"/>
                <a:cs typeface="Times New Roman"/>
              </a:rPr>
              <a:t>391 837€ contre 463 519€ </a:t>
            </a:r>
            <a:r>
              <a:rPr lang="fr-FR" sz="3600" dirty="0">
                <a:latin typeface="Times New Roman"/>
                <a:cs typeface="Times New Roman"/>
              </a:rPr>
              <a:t>pour l’exercice </a:t>
            </a:r>
            <a:r>
              <a:rPr lang="fr-FR" sz="3600" dirty="0" smtClean="0">
                <a:latin typeface="Times New Roman"/>
                <a:cs typeface="Times New Roman"/>
              </a:rPr>
              <a:t>2015 </a:t>
            </a:r>
            <a:r>
              <a:rPr lang="fr-FR" sz="3600" dirty="0">
                <a:latin typeface="Times New Roman"/>
                <a:cs typeface="Times New Roman"/>
              </a:rPr>
              <a:t>(dont </a:t>
            </a:r>
            <a:r>
              <a:rPr lang="fr-FR" sz="3600" dirty="0" smtClean="0">
                <a:latin typeface="Times New Roman"/>
                <a:cs typeface="Times New Roman"/>
              </a:rPr>
              <a:t>91 863 </a:t>
            </a:r>
            <a:r>
              <a:rPr lang="fr-FR" sz="3600" dirty="0">
                <a:latin typeface="Times New Roman"/>
                <a:cs typeface="Times New Roman"/>
              </a:rPr>
              <a:t>€ de produits des publications). </a:t>
            </a:r>
          </a:p>
          <a:p>
            <a:pPr algn="just" eaLnBrk="1" fontAlgn="auto" hangingPunct="1">
              <a:spcAft>
                <a:spcPts val="0"/>
              </a:spcAft>
              <a:buFont typeface="Arial"/>
              <a:buChar char="•"/>
              <a:defRPr/>
            </a:pPr>
            <a:endParaRPr lang="fr-FR" sz="36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744320040"/>
      </p:ext>
    </p:extLst>
  </p:cSld>
  <p:clrMapOvr>
    <a:masterClrMapping/>
  </p:clrMapOvr>
  <p:transition xmlns:p14="http://schemas.microsoft.com/office/powerpoint/2010/main" spd="med">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260648"/>
            <a:ext cx="8554152" cy="6597352"/>
          </a:xfrm>
        </p:spPr>
        <p:txBody>
          <a:bodyPr/>
          <a:lstStyle/>
          <a:p>
            <a:pPr marL="114300" indent="0" algn="just" eaLnBrk="1" fontAlgn="auto" hangingPunct="1">
              <a:spcAft>
                <a:spcPts val="0"/>
              </a:spcAft>
              <a:buNone/>
              <a:defRPr/>
            </a:pPr>
            <a:endParaRPr lang="fr-FR" sz="2800" dirty="0" smtClean="0"/>
          </a:p>
          <a:p>
            <a:pPr marL="114300" indent="0" algn="just" eaLnBrk="1" fontAlgn="auto" hangingPunct="1">
              <a:spcAft>
                <a:spcPts val="0"/>
              </a:spcAft>
              <a:buNone/>
              <a:defRPr/>
            </a:pPr>
            <a:endParaRPr lang="fr-FR" sz="2800" dirty="0"/>
          </a:p>
          <a:p>
            <a:pPr marL="114300" indent="0" algn="just" eaLnBrk="1" fontAlgn="auto" hangingPunct="1">
              <a:spcAft>
                <a:spcPts val="0"/>
              </a:spcAft>
              <a:buNone/>
              <a:defRPr/>
            </a:pPr>
            <a:endParaRPr lang="fr-FR" sz="2800" dirty="0" smtClean="0"/>
          </a:p>
          <a:p>
            <a:pPr marL="0" indent="0" algn="just">
              <a:buNone/>
            </a:pPr>
            <a:r>
              <a:rPr lang="fr-FR" sz="3200" dirty="0">
                <a:latin typeface="Times New Roman"/>
                <a:cs typeface="Times New Roman"/>
              </a:rPr>
              <a:t>Pour rappel, les cotisations de l’exercice </a:t>
            </a:r>
            <a:r>
              <a:rPr lang="fr-FR" sz="3200" dirty="0" smtClean="0">
                <a:latin typeface="Times New Roman"/>
                <a:cs typeface="Times New Roman"/>
              </a:rPr>
              <a:t>2016 </a:t>
            </a:r>
            <a:r>
              <a:rPr lang="fr-FR" sz="3200" dirty="0">
                <a:latin typeface="Times New Roman"/>
                <a:cs typeface="Times New Roman"/>
              </a:rPr>
              <a:t>de chaque association sont calculées sur la base de 2.00 € HT par adhérent présent au 31 mai de la même année (comme pour les cotisations de l’exercice </a:t>
            </a:r>
            <a:r>
              <a:rPr lang="fr-FR" sz="3200" dirty="0" smtClean="0">
                <a:latin typeface="Times New Roman"/>
                <a:cs typeface="Times New Roman"/>
              </a:rPr>
              <a:t>2015) </a:t>
            </a:r>
            <a:r>
              <a:rPr lang="fr-FR" sz="3200" dirty="0">
                <a:latin typeface="Times New Roman"/>
                <a:cs typeface="Times New Roman"/>
              </a:rPr>
              <a:t>avec un plafonnement global à 9 000 € HT par association (comme pour l’exercice </a:t>
            </a:r>
            <a:r>
              <a:rPr lang="fr-FR" sz="3200" dirty="0" smtClean="0">
                <a:latin typeface="Times New Roman"/>
                <a:cs typeface="Times New Roman"/>
              </a:rPr>
              <a:t>2015)</a:t>
            </a:r>
            <a:r>
              <a:rPr lang="fr-FR" sz="3200" dirty="0">
                <a:latin typeface="Times New Roman"/>
                <a:cs typeface="Times New Roman"/>
              </a:rPr>
              <a:t>.</a:t>
            </a:r>
          </a:p>
          <a:p>
            <a:pPr marL="0" indent="0" algn="just">
              <a:buNone/>
            </a:pPr>
            <a:endParaRPr lang="fr-FR" sz="3200" dirty="0">
              <a:latin typeface="Times New Roman"/>
              <a:cs typeface="Times New Roman"/>
            </a:endParaRPr>
          </a:p>
        </p:txBody>
      </p:sp>
    </p:spTree>
    <p:extLst>
      <p:ext uri="{BB962C8B-B14F-4D97-AF65-F5344CB8AC3E}">
        <p14:creationId xmlns:p14="http://schemas.microsoft.com/office/powerpoint/2010/main" val="2694375622"/>
      </p:ext>
    </p:extLst>
  </p:cSld>
  <p:clrMapOvr>
    <a:masterClrMapping/>
  </p:clrMapOvr>
  <p:transition xmlns:p14="http://schemas.microsoft.com/office/powerpoint/2010/main" spd="med">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260648"/>
            <a:ext cx="8554152" cy="6597352"/>
          </a:xfrm>
        </p:spPr>
        <p:txBody>
          <a:bodyPr/>
          <a:lstStyle/>
          <a:p>
            <a:pPr marL="114300" indent="0" algn="just" eaLnBrk="1" fontAlgn="auto" hangingPunct="1">
              <a:spcAft>
                <a:spcPts val="0"/>
              </a:spcAft>
              <a:buNone/>
              <a:defRPr/>
            </a:pPr>
            <a:endParaRPr lang="fr-FR" sz="2800" dirty="0" smtClean="0"/>
          </a:p>
          <a:p>
            <a:pPr marL="114300" indent="0" algn="just" eaLnBrk="1" fontAlgn="auto" hangingPunct="1">
              <a:spcAft>
                <a:spcPts val="0"/>
              </a:spcAft>
              <a:buNone/>
              <a:defRPr/>
            </a:pPr>
            <a:endParaRPr lang="fr-FR" sz="2800" dirty="0"/>
          </a:p>
          <a:p>
            <a:pPr marL="114300" indent="0" algn="just" eaLnBrk="1" fontAlgn="auto" hangingPunct="1">
              <a:spcAft>
                <a:spcPts val="0"/>
              </a:spcAft>
              <a:buNone/>
              <a:defRPr/>
            </a:pPr>
            <a:endParaRPr lang="fr-FR" sz="2800" dirty="0" smtClean="0"/>
          </a:p>
          <a:p>
            <a:pPr algn="just">
              <a:defRPr/>
            </a:pPr>
            <a:r>
              <a:rPr lang="fr-FR" sz="3600" dirty="0">
                <a:latin typeface="Times New Roman"/>
                <a:cs typeface="Times New Roman"/>
              </a:rPr>
              <a:t>Ainsi, le montant global des cotisations facturées par l’UNASA en </a:t>
            </a:r>
            <a:r>
              <a:rPr lang="fr-FR" sz="3600" dirty="0" smtClean="0">
                <a:latin typeface="Times New Roman"/>
                <a:cs typeface="Times New Roman"/>
              </a:rPr>
              <a:t>2016 </a:t>
            </a:r>
            <a:r>
              <a:rPr lang="fr-FR" sz="3600" dirty="0">
                <a:latin typeface="Times New Roman"/>
                <a:cs typeface="Times New Roman"/>
              </a:rPr>
              <a:t>s’est élevé </a:t>
            </a:r>
            <a:r>
              <a:rPr lang="fr-FR" sz="3600" dirty="0" smtClean="0">
                <a:latin typeface="Times New Roman"/>
                <a:cs typeface="Times New Roman"/>
              </a:rPr>
              <a:t>à 305 990 € (contre 300 378 € pour l’exercice 2015). </a:t>
            </a:r>
          </a:p>
          <a:p>
            <a:pPr marL="0" indent="0" algn="just">
              <a:buNone/>
            </a:pPr>
            <a:endParaRPr lang="fr-FR" sz="3200" dirty="0">
              <a:latin typeface="Times New Roman"/>
              <a:cs typeface="Times New Roman"/>
            </a:endParaRPr>
          </a:p>
        </p:txBody>
      </p:sp>
    </p:spTree>
    <p:extLst>
      <p:ext uri="{BB962C8B-B14F-4D97-AF65-F5344CB8AC3E}">
        <p14:creationId xmlns:p14="http://schemas.microsoft.com/office/powerpoint/2010/main" val="3062164403"/>
      </p:ext>
    </p:extLst>
  </p:cSld>
  <p:clrMapOvr>
    <a:masterClrMapping/>
  </p:clrMapOvr>
  <p:transition xmlns:p14="http://schemas.microsoft.com/office/powerpoint/2010/main" spd="med">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260648"/>
            <a:ext cx="8554152" cy="6597352"/>
          </a:xfrm>
        </p:spPr>
        <p:txBody>
          <a:bodyPr/>
          <a:lstStyle/>
          <a:p>
            <a:pPr marL="114300" indent="0" algn="just" eaLnBrk="1" fontAlgn="auto" hangingPunct="1">
              <a:spcAft>
                <a:spcPts val="0"/>
              </a:spcAft>
              <a:buNone/>
              <a:defRPr/>
            </a:pPr>
            <a:endParaRPr lang="fr-FR" sz="2800" dirty="0" smtClean="0"/>
          </a:p>
          <a:p>
            <a:pPr marL="114300" indent="0" algn="just" eaLnBrk="1" fontAlgn="auto" hangingPunct="1">
              <a:spcAft>
                <a:spcPts val="0"/>
              </a:spcAft>
              <a:buNone/>
              <a:defRPr/>
            </a:pPr>
            <a:endParaRPr lang="fr-FR" sz="2800" dirty="0"/>
          </a:p>
          <a:p>
            <a:pPr marL="114300" indent="0" algn="just" eaLnBrk="1" fontAlgn="auto" hangingPunct="1">
              <a:spcAft>
                <a:spcPts val="0"/>
              </a:spcAft>
              <a:buNone/>
              <a:defRPr/>
            </a:pPr>
            <a:endParaRPr lang="fr-FR" sz="2800" dirty="0" smtClean="0"/>
          </a:p>
          <a:p>
            <a:pPr marL="0" indent="0" algn="just">
              <a:buNone/>
              <a:defRPr/>
            </a:pPr>
            <a:r>
              <a:rPr lang="fr-FR" sz="4000" dirty="0">
                <a:latin typeface="Times New Roman"/>
                <a:cs typeface="Times New Roman"/>
              </a:rPr>
              <a:t>Le total des charges d’exploitation ressort </a:t>
            </a:r>
            <a:r>
              <a:rPr lang="fr-FR" sz="4000" dirty="0" smtClean="0">
                <a:latin typeface="Times New Roman"/>
                <a:cs typeface="Times New Roman"/>
              </a:rPr>
              <a:t>à 370 121 € </a:t>
            </a:r>
            <a:r>
              <a:rPr lang="fr-FR" sz="4000" dirty="0">
                <a:latin typeface="Times New Roman"/>
                <a:cs typeface="Times New Roman"/>
              </a:rPr>
              <a:t>(dont </a:t>
            </a:r>
            <a:r>
              <a:rPr lang="fr-FR" sz="4000" dirty="0" smtClean="0">
                <a:latin typeface="Times New Roman"/>
                <a:cs typeface="Times New Roman"/>
              </a:rPr>
              <a:t>12 795 </a:t>
            </a:r>
            <a:r>
              <a:rPr lang="fr-FR" sz="4000" dirty="0">
                <a:latin typeface="Times New Roman"/>
                <a:cs typeface="Times New Roman"/>
              </a:rPr>
              <a:t>€ de frais des publications) contre </a:t>
            </a:r>
            <a:r>
              <a:rPr lang="fr-FR" sz="4000" dirty="0" smtClean="0">
                <a:latin typeface="Times New Roman"/>
                <a:cs typeface="Times New Roman"/>
              </a:rPr>
              <a:t>465 224 € </a:t>
            </a:r>
            <a:r>
              <a:rPr lang="fr-FR" sz="4000" dirty="0">
                <a:latin typeface="Times New Roman"/>
                <a:cs typeface="Times New Roman"/>
              </a:rPr>
              <a:t>l’exercice </a:t>
            </a:r>
            <a:r>
              <a:rPr lang="fr-FR" sz="4000" dirty="0" smtClean="0">
                <a:latin typeface="Times New Roman"/>
                <a:cs typeface="Times New Roman"/>
              </a:rPr>
              <a:t>précédent</a:t>
            </a:r>
            <a:r>
              <a:rPr lang="fr-FR" sz="3200" dirty="0" smtClean="0"/>
              <a:t>.</a:t>
            </a:r>
            <a:endParaRPr lang="fr-FR" sz="3200" dirty="0">
              <a:latin typeface="Times New Roman"/>
              <a:cs typeface="Times New Roman"/>
            </a:endParaRPr>
          </a:p>
        </p:txBody>
      </p:sp>
    </p:spTree>
    <p:extLst>
      <p:ext uri="{BB962C8B-B14F-4D97-AF65-F5344CB8AC3E}">
        <p14:creationId xmlns:p14="http://schemas.microsoft.com/office/powerpoint/2010/main" val="379211359"/>
      </p:ext>
    </p:extLst>
  </p:cSld>
  <p:clrMapOvr>
    <a:masterClrMapping/>
  </p:clrMapOvr>
  <p:transition xmlns:p14="http://schemas.microsoft.com/office/powerpoint/2010/main" spd="med">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51520" y="260648"/>
            <a:ext cx="8554152" cy="6597352"/>
          </a:xfrm>
        </p:spPr>
        <p:txBody>
          <a:bodyPr/>
          <a:lstStyle/>
          <a:p>
            <a:pPr marL="114300" indent="0" algn="just" eaLnBrk="1" fontAlgn="auto" hangingPunct="1">
              <a:spcAft>
                <a:spcPts val="0"/>
              </a:spcAft>
              <a:buNone/>
              <a:defRPr/>
            </a:pPr>
            <a:endParaRPr lang="fr-FR" sz="2800" dirty="0" smtClean="0"/>
          </a:p>
          <a:p>
            <a:pPr marL="114300" indent="0" algn="just" eaLnBrk="1" fontAlgn="auto" hangingPunct="1">
              <a:spcAft>
                <a:spcPts val="0"/>
              </a:spcAft>
              <a:buNone/>
              <a:defRPr/>
            </a:pPr>
            <a:endParaRPr lang="fr-FR" sz="2800" dirty="0"/>
          </a:p>
          <a:p>
            <a:pPr marL="114300" indent="0" algn="just" eaLnBrk="1" hangingPunct="1">
              <a:lnSpc>
                <a:spcPct val="90000"/>
              </a:lnSpc>
              <a:buNone/>
            </a:pPr>
            <a:r>
              <a:rPr lang="fr-FR" sz="3200" dirty="0">
                <a:latin typeface="Times New Roman"/>
                <a:cs typeface="Times New Roman"/>
              </a:rPr>
              <a:t>Le résultat de l’exercice est un </a:t>
            </a:r>
            <a:r>
              <a:rPr lang="fr-FR" sz="3200" dirty="0" smtClean="0">
                <a:latin typeface="Times New Roman"/>
                <a:cs typeface="Times New Roman"/>
              </a:rPr>
              <a:t>bénéficiaire  </a:t>
            </a:r>
            <a:r>
              <a:rPr lang="fr-FR" sz="3200" dirty="0">
                <a:latin typeface="Times New Roman"/>
                <a:cs typeface="Times New Roman"/>
              </a:rPr>
              <a:t>de</a:t>
            </a:r>
          </a:p>
          <a:p>
            <a:pPr marL="114300" indent="0" algn="just" eaLnBrk="1" hangingPunct="1">
              <a:lnSpc>
                <a:spcPct val="90000"/>
              </a:lnSpc>
              <a:buNone/>
            </a:pPr>
            <a:r>
              <a:rPr lang="fr-FR" sz="3200" dirty="0" smtClean="0">
                <a:latin typeface="Times New Roman"/>
                <a:cs typeface="Times New Roman"/>
              </a:rPr>
              <a:t>20 576 € </a:t>
            </a:r>
            <a:r>
              <a:rPr lang="fr-FR" sz="3200" dirty="0">
                <a:latin typeface="Times New Roman"/>
                <a:cs typeface="Times New Roman"/>
              </a:rPr>
              <a:t>contre un déficit de </a:t>
            </a:r>
            <a:r>
              <a:rPr lang="fr-FR" sz="3200" dirty="0" smtClean="0">
                <a:latin typeface="Times New Roman"/>
                <a:cs typeface="Times New Roman"/>
              </a:rPr>
              <a:t>219 </a:t>
            </a:r>
            <a:r>
              <a:rPr lang="fr-FR" sz="3200" dirty="0">
                <a:latin typeface="Times New Roman"/>
                <a:cs typeface="Times New Roman"/>
              </a:rPr>
              <a:t>€ l’exercice précédent. </a:t>
            </a:r>
          </a:p>
          <a:p>
            <a:pPr marL="114300" indent="0" algn="just" eaLnBrk="1" hangingPunct="1">
              <a:lnSpc>
                <a:spcPct val="90000"/>
              </a:lnSpc>
              <a:buNone/>
            </a:pPr>
            <a:r>
              <a:rPr lang="fr-FR" sz="3200" dirty="0">
                <a:latin typeface="Times New Roman"/>
                <a:cs typeface="Times New Roman"/>
              </a:rPr>
              <a:t>Ce résultat traduit dans l’ensemble la politique du Conseil d’Administration : recherche de l’équilibre en compensant au mieux les charges de structure.</a:t>
            </a:r>
          </a:p>
          <a:p>
            <a:pPr marL="114300" indent="0" algn="just" eaLnBrk="1" hangingPunct="1">
              <a:lnSpc>
                <a:spcPct val="90000"/>
              </a:lnSpc>
              <a:buNone/>
            </a:pPr>
            <a:r>
              <a:rPr lang="fr-FR" sz="3200" dirty="0">
                <a:latin typeface="Times New Roman"/>
                <a:cs typeface="Times New Roman"/>
              </a:rPr>
              <a:t>Notre bilan, au 31 décembre </a:t>
            </a:r>
            <a:r>
              <a:rPr lang="fr-FR" sz="3200" dirty="0" smtClean="0">
                <a:latin typeface="Times New Roman"/>
                <a:cs typeface="Times New Roman"/>
              </a:rPr>
              <a:t>2016, </a:t>
            </a:r>
            <a:r>
              <a:rPr lang="fr-FR" sz="3200" dirty="0">
                <a:latin typeface="Times New Roman"/>
                <a:cs typeface="Times New Roman"/>
              </a:rPr>
              <a:t>se caractérise par les principales valeurs suivantes :</a:t>
            </a:r>
          </a:p>
          <a:p>
            <a:pPr marL="114300" indent="0" algn="just" eaLnBrk="1" fontAlgn="auto" hangingPunct="1">
              <a:spcAft>
                <a:spcPts val="0"/>
              </a:spcAft>
              <a:buNone/>
              <a:defRPr/>
            </a:pPr>
            <a:endParaRPr lang="fr-FR" sz="3200" dirty="0" smtClean="0">
              <a:latin typeface="Times New Roman"/>
              <a:cs typeface="Times New Roman"/>
            </a:endParaRPr>
          </a:p>
        </p:txBody>
      </p:sp>
    </p:spTree>
    <p:extLst>
      <p:ext uri="{BB962C8B-B14F-4D97-AF65-F5344CB8AC3E}">
        <p14:creationId xmlns:p14="http://schemas.microsoft.com/office/powerpoint/2010/main" val="2519961859"/>
      </p:ext>
    </p:extLst>
  </p:cSld>
  <p:clrMapOvr>
    <a:masterClrMapping/>
  </p:clrMapOvr>
  <p:transition xmlns:p14="http://schemas.microsoft.com/office/powerpoint/2010/main" spd="med">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2113"/>
          </a:xfrm>
        </p:spPr>
        <p:txBody>
          <a:bodyPr rtlCol="0">
            <a:normAutofit/>
          </a:bodyPr>
          <a:lstStyle/>
          <a:p>
            <a:pPr marL="0" indent="0" eaLnBrk="1" fontAlgn="auto" hangingPunct="1">
              <a:spcAft>
                <a:spcPts val="0"/>
              </a:spcAft>
              <a:buFont typeface="Arial" charset="0"/>
              <a:buNone/>
              <a:defRPr/>
            </a:pPr>
            <a:r>
              <a:rPr lang="fr-FR" dirty="0" smtClean="0">
                <a:ea typeface="+mn-ea"/>
                <a:cs typeface="+mn-cs"/>
              </a:rPr>
              <a:t>		                   </a:t>
            </a:r>
            <a:r>
              <a:rPr lang="fr-FR" dirty="0" smtClean="0">
                <a:solidFill>
                  <a:srgbClr val="800000"/>
                </a:solidFill>
                <a:latin typeface="+mj-lt"/>
                <a:ea typeface="+mn-ea"/>
                <a:cs typeface="+mn-cs"/>
              </a:rPr>
              <a:t>          </a:t>
            </a:r>
            <a:r>
              <a:rPr lang="fr-FR" sz="2800" dirty="0" smtClean="0">
                <a:solidFill>
                  <a:srgbClr val="800000"/>
                </a:solidFill>
                <a:latin typeface="Times New Roman"/>
                <a:ea typeface="+mn-ea"/>
                <a:cs typeface="Times New Roman"/>
              </a:rPr>
              <a:t>  31/12/2016           31/12/2015</a:t>
            </a:r>
          </a:p>
          <a:p>
            <a:pPr eaLnBrk="1" fontAlgn="auto" hangingPunct="1">
              <a:spcAft>
                <a:spcPts val="0"/>
              </a:spcAft>
              <a:buFont typeface="Arial"/>
              <a:buChar char="•"/>
              <a:defRPr/>
            </a:pPr>
            <a:r>
              <a:rPr lang="fr-FR" sz="2800" dirty="0" smtClean="0">
                <a:latin typeface="Times New Roman"/>
                <a:ea typeface="+mn-ea"/>
                <a:cs typeface="Times New Roman"/>
              </a:rPr>
              <a:t>Actif immobilisé		             9 177€	          12 245 €</a:t>
            </a:r>
            <a:endParaRPr lang="fr-FR" sz="2800" dirty="0">
              <a:latin typeface="Times New Roman"/>
              <a:ea typeface="+mn-ea"/>
              <a:cs typeface="Times New Roman"/>
            </a:endParaRPr>
          </a:p>
          <a:p>
            <a:pPr eaLnBrk="1" fontAlgn="auto" hangingPunct="1">
              <a:spcAft>
                <a:spcPts val="0"/>
              </a:spcAft>
              <a:buFont typeface="Arial"/>
              <a:buChar char="•"/>
              <a:defRPr/>
            </a:pPr>
            <a:r>
              <a:rPr lang="fr-FR" sz="2800" dirty="0" smtClean="0">
                <a:latin typeface="Times New Roman"/>
                <a:ea typeface="+mn-ea"/>
                <a:cs typeface="Times New Roman"/>
              </a:rPr>
              <a:t>Créances</a:t>
            </a:r>
          </a:p>
          <a:p>
            <a:pPr marL="0" indent="0" eaLnBrk="1" fontAlgn="auto" hangingPunct="1">
              <a:spcAft>
                <a:spcPts val="0"/>
              </a:spcAft>
              <a:buFont typeface="Arial" charset="0"/>
              <a:buNone/>
              <a:defRPr/>
            </a:pPr>
            <a:r>
              <a:rPr lang="fr-FR" sz="2800" dirty="0" smtClean="0">
                <a:latin typeface="Times New Roman"/>
                <a:ea typeface="+mn-ea"/>
                <a:cs typeface="Times New Roman"/>
              </a:rPr>
              <a:t>et autres actifs circulants           71 953  €            111 187 €</a:t>
            </a:r>
          </a:p>
          <a:p>
            <a:pPr eaLnBrk="1" fontAlgn="auto" hangingPunct="1">
              <a:spcAft>
                <a:spcPts val="0"/>
              </a:spcAft>
              <a:buFont typeface="Arial"/>
              <a:buChar char="•"/>
              <a:defRPr/>
            </a:pPr>
            <a:r>
              <a:rPr lang="fr-FR" sz="2800" dirty="0" smtClean="0">
                <a:latin typeface="Times New Roman"/>
                <a:ea typeface="+mn-ea"/>
                <a:cs typeface="Times New Roman"/>
              </a:rPr>
              <a:t>Disponibilités 		  </a:t>
            </a:r>
            <a:r>
              <a:rPr lang="fr-FR" sz="2800" dirty="0">
                <a:latin typeface="Times New Roman"/>
                <a:ea typeface="+mn-ea"/>
                <a:cs typeface="Times New Roman"/>
              </a:rPr>
              <a:t> </a:t>
            </a:r>
            <a:r>
              <a:rPr lang="fr-FR" sz="2800" dirty="0" smtClean="0">
                <a:latin typeface="Times New Roman"/>
                <a:ea typeface="+mn-ea"/>
                <a:cs typeface="Times New Roman"/>
              </a:rPr>
              <a:t>     359 169 €             341 263 €     </a:t>
            </a:r>
            <a:r>
              <a:rPr lang="fr-FR" sz="3400" dirty="0">
                <a:solidFill>
                  <a:srgbClr val="FF0000"/>
                </a:solidFill>
                <a:latin typeface="Times New Roman"/>
                <a:cs typeface="Times New Roman"/>
              </a:rPr>
              <a:t>T</a:t>
            </a:r>
            <a:r>
              <a:rPr lang="fr-FR" sz="3400" dirty="0" smtClean="0">
                <a:solidFill>
                  <a:srgbClr val="FF0000"/>
                </a:solidFill>
                <a:latin typeface="Times New Roman"/>
                <a:cs typeface="Times New Roman"/>
              </a:rPr>
              <a:t>OTAL ACTIF (NET)  440 299 €       464 695 €</a:t>
            </a:r>
            <a:endParaRPr lang="fr-FR" sz="3400" dirty="0">
              <a:solidFill>
                <a:srgbClr val="FF0000"/>
              </a:solidFill>
              <a:latin typeface="Times New Roman"/>
              <a:cs typeface="Times New Roman"/>
            </a:endParaRPr>
          </a:p>
          <a:p>
            <a:pPr eaLnBrk="1" fontAlgn="auto" hangingPunct="1">
              <a:spcAft>
                <a:spcPts val="0"/>
              </a:spcAft>
              <a:buFont typeface="Arial"/>
              <a:buChar char="•"/>
              <a:defRPr/>
            </a:pPr>
            <a:r>
              <a:rPr lang="fr-FR" sz="2800" dirty="0" smtClean="0">
                <a:latin typeface="Times New Roman"/>
                <a:ea typeface="+mn-ea"/>
                <a:cs typeface="Times New Roman"/>
              </a:rPr>
              <a:t>Report à nouveau                323 196 €              323 415 €</a:t>
            </a:r>
          </a:p>
          <a:p>
            <a:pPr eaLnBrk="1" fontAlgn="auto" hangingPunct="1">
              <a:spcAft>
                <a:spcPts val="0"/>
              </a:spcAft>
              <a:buFont typeface="Arial"/>
              <a:buChar char="•"/>
              <a:defRPr/>
            </a:pPr>
            <a:r>
              <a:rPr lang="fr-FR" sz="2800" dirty="0" smtClean="0">
                <a:latin typeface="Times New Roman"/>
                <a:ea typeface="+mn-ea"/>
                <a:cs typeface="Times New Roman"/>
              </a:rPr>
              <a:t>Résultat de l’exercice            20 576 €                   - 219 €</a:t>
            </a:r>
            <a:endParaRPr lang="fr-FR" sz="2800" dirty="0">
              <a:latin typeface="Times New Roman"/>
              <a:ea typeface="+mn-ea"/>
              <a:cs typeface="Times New Roman"/>
            </a:endParaRPr>
          </a:p>
          <a:p>
            <a:pPr eaLnBrk="1" fontAlgn="auto" hangingPunct="1">
              <a:spcAft>
                <a:spcPts val="0"/>
              </a:spcAft>
              <a:buFont typeface="Arial"/>
              <a:buChar char="•"/>
              <a:defRPr/>
            </a:pPr>
            <a:r>
              <a:rPr lang="fr-FR" sz="2800" dirty="0">
                <a:latin typeface="Times New Roman"/>
                <a:ea typeface="+mn-ea"/>
                <a:cs typeface="Times New Roman"/>
              </a:rPr>
              <a:t>Fonds </a:t>
            </a:r>
            <a:r>
              <a:rPr lang="fr-FR" sz="2800" dirty="0" smtClean="0">
                <a:latin typeface="Times New Roman"/>
                <a:ea typeface="+mn-ea"/>
                <a:cs typeface="Times New Roman"/>
              </a:rPr>
              <a:t>propres</a:t>
            </a:r>
            <a:r>
              <a:rPr lang="fr-FR" sz="2800" dirty="0">
                <a:latin typeface="Times New Roman"/>
                <a:ea typeface="+mn-ea"/>
                <a:cs typeface="Times New Roman"/>
              </a:rPr>
              <a:t>	</a:t>
            </a:r>
            <a:r>
              <a:rPr lang="fr-FR" sz="2800" dirty="0" smtClean="0">
                <a:latin typeface="Times New Roman"/>
                <a:ea typeface="+mn-ea"/>
                <a:cs typeface="Times New Roman"/>
              </a:rPr>
              <a:t>                   343 772 €            323 196 €</a:t>
            </a:r>
          </a:p>
          <a:p>
            <a:pPr eaLnBrk="1" fontAlgn="auto" hangingPunct="1">
              <a:spcAft>
                <a:spcPts val="0"/>
              </a:spcAft>
              <a:buFont typeface="Arial"/>
              <a:buChar char="•"/>
              <a:defRPr/>
            </a:pPr>
            <a:r>
              <a:rPr lang="fr-FR" sz="2600" dirty="0" smtClean="0">
                <a:latin typeface="Times New Roman"/>
                <a:ea typeface="+mn-ea"/>
                <a:cs typeface="Times New Roman"/>
              </a:rPr>
              <a:t>Provisions </a:t>
            </a:r>
            <a:r>
              <a:rPr lang="fr-FR" sz="2000" dirty="0" smtClean="0">
                <a:latin typeface="Times New Roman"/>
                <a:ea typeface="+mn-ea"/>
                <a:cs typeface="Times New Roman"/>
              </a:rPr>
              <a:t>pour risques et charges      </a:t>
            </a:r>
            <a:r>
              <a:rPr lang="fr-FR" sz="2600" dirty="0" smtClean="0">
                <a:latin typeface="Times New Roman"/>
                <a:ea typeface="+mn-ea"/>
                <a:cs typeface="Times New Roman"/>
              </a:rPr>
              <a:t>25 000 </a:t>
            </a:r>
            <a:r>
              <a:rPr lang="fr-FR" sz="2800" dirty="0" smtClean="0">
                <a:latin typeface="Times New Roman"/>
                <a:ea typeface="+mn-ea"/>
                <a:cs typeface="Times New Roman"/>
              </a:rPr>
              <a:t>€                25 000 €</a:t>
            </a:r>
            <a:endParaRPr lang="fr-FR" sz="2800" dirty="0">
              <a:latin typeface="Times New Roman"/>
              <a:ea typeface="+mn-ea"/>
              <a:cs typeface="Times New Roman"/>
            </a:endParaRPr>
          </a:p>
          <a:p>
            <a:pPr eaLnBrk="1" fontAlgn="auto" hangingPunct="1">
              <a:spcAft>
                <a:spcPts val="0"/>
              </a:spcAft>
              <a:buFont typeface="Arial"/>
              <a:buChar char="•"/>
              <a:defRPr/>
            </a:pPr>
            <a:r>
              <a:rPr lang="fr-FR" sz="2800" dirty="0" smtClean="0">
                <a:latin typeface="Times New Roman"/>
                <a:ea typeface="+mn-ea"/>
                <a:cs typeface="Times New Roman"/>
              </a:rPr>
              <a:t>Dettes			        71 527 €              116 499 €</a:t>
            </a:r>
            <a:endParaRPr lang="fr-FR" sz="2800" dirty="0">
              <a:latin typeface="Times New Roman"/>
              <a:ea typeface="+mn-ea"/>
              <a:cs typeface="Times New Roman"/>
            </a:endParaRPr>
          </a:p>
          <a:p>
            <a:pPr marL="0" indent="0" eaLnBrk="1" fontAlgn="auto" hangingPunct="1">
              <a:spcAft>
                <a:spcPts val="0"/>
              </a:spcAft>
              <a:buFont typeface="Arial"/>
              <a:buNone/>
              <a:defRPr/>
            </a:pPr>
            <a:r>
              <a:rPr lang="fr-FR" sz="3900" dirty="0" smtClean="0">
                <a:solidFill>
                  <a:srgbClr val="FF0000"/>
                </a:solidFill>
                <a:latin typeface="Times New Roman"/>
                <a:ea typeface="+mn-ea"/>
                <a:cs typeface="Times New Roman"/>
              </a:rPr>
              <a:t> TOTAL PASSIF	   440 299€       464 695€               </a:t>
            </a:r>
            <a:endParaRPr lang="fr-FR" sz="3900" dirty="0">
              <a:solidFill>
                <a:srgbClr val="FF0000"/>
              </a:solidFill>
              <a:latin typeface="Times New Roman"/>
              <a:ea typeface="+mn-ea"/>
              <a:cs typeface="Times New Roman"/>
            </a:endParaRPr>
          </a:p>
        </p:txBody>
      </p:sp>
    </p:spTree>
    <p:extLst>
      <p:ext uri="{BB962C8B-B14F-4D97-AF65-F5344CB8AC3E}">
        <p14:creationId xmlns:p14="http://schemas.microsoft.com/office/powerpoint/2010/main" val="2720599762"/>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552456"/>
          </a:xfrm>
        </p:spPr>
        <p:txBody>
          <a:bodyPr rtlCol="0">
            <a:normAutofit lnSpcReduction="10000"/>
          </a:bodyPr>
          <a:lstStyle/>
          <a:p>
            <a:pPr marL="114300" indent="0" algn="just" eaLnBrk="1" fontAlgn="auto" hangingPunct="1">
              <a:spcAft>
                <a:spcPts val="0"/>
              </a:spcAft>
              <a:buNone/>
              <a:defRPr/>
            </a:pPr>
            <a:r>
              <a:rPr lang="fr-FR" sz="3600" dirty="0">
                <a:latin typeface="Times New Roman"/>
                <a:ea typeface="+mn-ea"/>
                <a:cs typeface="Times New Roman"/>
              </a:rPr>
              <a:t>Au 31/12/</a:t>
            </a:r>
            <a:r>
              <a:rPr lang="fr-FR" sz="3600" dirty="0" smtClean="0">
                <a:latin typeface="Times New Roman"/>
                <a:ea typeface="+mn-ea"/>
                <a:cs typeface="Times New Roman"/>
              </a:rPr>
              <a:t>2016, </a:t>
            </a:r>
            <a:r>
              <a:rPr lang="fr-FR" sz="3600" dirty="0">
                <a:latin typeface="Times New Roman"/>
                <a:ea typeface="+mn-ea"/>
                <a:cs typeface="Times New Roman"/>
              </a:rPr>
              <a:t>les fonds propres sont </a:t>
            </a:r>
            <a:r>
              <a:rPr lang="fr-FR" sz="3600" dirty="0" smtClean="0">
                <a:latin typeface="Times New Roman"/>
                <a:ea typeface="+mn-ea"/>
                <a:cs typeface="Times New Roman"/>
              </a:rPr>
              <a:t>de</a:t>
            </a:r>
          </a:p>
          <a:p>
            <a:pPr marL="114300" indent="0" algn="just" eaLnBrk="1" fontAlgn="auto" hangingPunct="1">
              <a:spcAft>
                <a:spcPts val="0"/>
              </a:spcAft>
              <a:buNone/>
              <a:defRPr/>
            </a:pPr>
            <a:r>
              <a:rPr lang="fr-FR" sz="3600" dirty="0" smtClean="0">
                <a:latin typeface="Times New Roman"/>
                <a:ea typeface="+mn-ea"/>
                <a:cs typeface="Times New Roman"/>
              </a:rPr>
              <a:t>344k</a:t>
            </a:r>
            <a:r>
              <a:rPr lang="fr-FR" sz="3600" dirty="0">
                <a:latin typeface="Times New Roman"/>
                <a:ea typeface="+mn-ea"/>
                <a:cs typeface="Times New Roman"/>
              </a:rPr>
              <a:t>€. De son côté, la trésorerie disponible s’est élevée à </a:t>
            </a:r>
            <a:r>
              <a:rPr lang="fr-FR" sz="3600" dirty="0" smtClean="0">
                <a:latin typeface="Times New Roman"/>
                <a:ea typeface="+mn-ea"/>
                <a:cs typeface="Times New Roman"/>
              </a:rPr>
              <a:t>359 k</a:t>
            </a:r>
            <a:r>
              <a:rPr lang="fr-FR" sz="3600" dirty="0">
                <a:latin typeface="Times New Roman"/>
                <a:ea typeface="+mn-ea"/>
                <a:cs typeface="Times New Roman"/>
              </a:rPr>
              <a:t>€.</a:t>
            </a:r>
          </a:p>
          <a:p>
            <a:pPr marL="0" indent="0" algn="just" eaLnBrk="1" fontAlgn="auto" hangingPunct="1">
              <a:spcAft>
                <a:spcPts val="0"/>
              </a:spcAft>
              <a:buFont typeface="Arial" charset="0"/>
              <a:buNone/>
              <a:defRPr/>
            </a:pPr>
            <a:r>
              <a:rPr lang="fr-FR" sz="3600" dirty="0" smtClean="0">
                <a:solidFill>
                  <a:srgbClr val="800000"/>
                </a:solidFill>
                <a:latin typeface="Times New Roman"/>
                <a:ea typeface="+mn-ea"/>
                <a:cs typeface="Times New Roman"/>
              </a:rPr>
              <a:t>CONCLUSION</a:t>
            </a:r>
            <a:endParaRPr lang="fr-FR" sz="3600" dirty="0">
              <a:solidFill>
                <a:srgbClr val="800000"/>
              </a:solidFill>
              <a:latin typeface="Times New Roman"/>
              <a:ea typeface="+mn-ea"/>
              <a:cs typeface="Times New Roman"/>
            </a:endParaRPr>
          </a:p>
          <a:p>
            <a:pPr marL="0" indent="0" algn="just" eaLnBrk="1" fontAlgn="auto" hangingPunct="1">
              <a:spcAft>
                <a:spcPts val="0"/>
              </a:spcAft>
              <a:buNone/>
              <a:defRPr/>
            </a:pPr>
            <a:r>
              <a:rPr lang="fr-FR" sz="3600" dirty="0" smtClean="0">
                <a:latin typeface="Times New Roman"/>
                <a:ea typeface="+mn-ea"/>
                <a:cs typeface="Times New Roman"/>
              </a:rPr>
              <a:t>Nous </a:t>
            </a:r>
            <a:r>
              <a:rPr lang="fr-FR" sz="3600" dirty="0">
                <a:latin typeface="Times New Roman"/>
                <a:ea typeface="+mn-ea"/>
                <a:cs typeface="Times New Roman"/>
              </a:rPr>
              <a:t>espérons que la résolution qui vous sera proposée recevra votre agrément et que vous voudrez bien donner quitus au Conseil d’Administration pour sa gestion au titre de l’exercice clos le 31 décembre </a:t>
            </a:r>
            <a:r>
              <a:rPr lang="fr-FR" sz="3600" dirty="0" smtClean="0">
                <a:latin typeface="Times New Roman"/>
                <a:ea typeface="+mn-ea"/>
                <a:cs typeface="Times New Roman"/>
              </a:rPr>
              <a:t>2016.</a:t>
            </a:r>
            <a:endParaRPr lang="fr-FR" sz="3600" dirty="0">
              <a:latin typeface="Times New Roman"/>
              <a:ea typeface="+mn-ea"/>
              <a:cs typeface="Times New Roman"/>
            </a:endParaRPr>
          </a:p>
          <a:p>
            <a:pPr marL="0" indent="0" eaLnBrk="1" fontAlgn="auto" hangingPunct="1">
              <a:spcAft>
                <a:spcPts val="0"/>
              </a:spcAft>
              <a:buFont typeface="Arial" charset="0"/>
              <a:buNone/>
              <a:defRPr/>
            </a:pPr>
            <a:r>
              <a:rPr lang="fr-FR" sz="3600" dirty="0" smtClean="0">
                <a:latin typeface="Times New Roman"/>
                <a:ea typeface="+mn-ea"/>
                <a:cs typeface="Times New Roman"/>
              </a:rPr>
              <a:t>Le </a:t>
            </a:r>
            <a:r>
              <a:rPr lang="fr-FR" sz="3600" dirty="0">
                <a:latin typeface="Times New Roman"/>
                <a:ea typeface="+mn-ea"/>
                <a:cs typeface="Times New Roman"/>
              </a:rPr>
              <a:t>Trésorier </a:t>
            </a:r>
          </a:p>
          <a:p>
            <a:pPr marL="0" indent="0" eaLnBrk="1" fontAlgn="auto" hangingPunct="1">
              <a:spcAft>
                <a:spcPts val="0"/>
              </a:spcAft>
              <a:buFont typeface="Arial" charset="0"/>
              <a:buNone/>
              <a:defRPr/>
            </a:pPr>
            <a:r>
              <a:rPr lang="fr-FR" sz="3600" dirty="0" err="1">
                <a:latin typeface="Times New Roman"/>
                <a:ea typeface="+mn-ea"/>
                <a:cs typeface="Times New Roman"/>
              </a:rPr>
              <a:t>Dominic</a:t>
            </a:r>
            <a:r>
              <a:rPr lang="fr-FR" sz="3600" dirty="0">
                <a:latin typeface="Times New Roman"/>
                <a:ea typeface="+mn-ea"/>
                <a:cs typeface="Times New Roman"/>
              </a:rPr>
              <a:t> PHI TRAN</a:t>
            </a:r>
            <a:r>
              <a:rPr lang="fr-FR" sz="3600" dirty="0" smtClean="0">
                <a:latin typeface="Times New Roman"/>
                <a:ea typeface="+mn-ea"/>
                <a:cs typeface="Times New Roman"/>
              </a:rPr>
              <a:t> </a:t>
            </a:r>
            <a:endParaRPr lang="fr-FR" sz="3600" dirty="0">
              <a:latin typeface="Times New Roman"/>
              <a:ea typeface="+mn-ea"/>
              <a:cs typeface="Times New Roman"/>
            </a:endParaRPr>
          </a:p>
        </p:txBody>
      </p:sp>
    </p:spTree>
    <p:extLst>
      <p:ext uri="{BB962C8B-B14F-4D97-AF65-F5344CB8AC3E}">
        <p14:creationId xmlns:p14="http://schemas.microsoft.com/office/powerpoint/2010/main" val="57015071"/>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5" name="AutoShape 3"/>
          <p:cNvSpPr>
            <a:spLocks noGrp="1" noChangeArrowheads="1"/>
          </p:cNvSpPr>
          <p:nvPr>
            <p:ph type="subTitle" idx="1"/>
          </p:nvPr>
        </p:nvSpPr>
        <p:spPr>
          <a:xfrm>
            <a:off x="1219200" y="3733800"/>
            <a:ext cx="2262188" cy="2209800"/>
          </a:xfrm>
          <a:prstGeom prst="foldedCorner">
            <a:avLst>
              <a:gd name="adj" fmla="val 17602"/>
            </a:avLst>
          </a:prstGeom>
          <a:solidFill>
            <a:srgbClr val="FFFF99"/>
          </a:solidFill>
          <a:ln>
            <a:solidFill>
              <a:schemeClr val="tx1"/>
            </a:solidFill>
            <a:round/>
          </a:ln>
        </p:spPr>
        <p:txBody>
          <a:bodyPr>
            <a:normAutofit/>
          </a:bodyPr>
          <a:lstStyle/>
          <a:p>
            <a:pPr marL="36513" eaLnBrk="1" fontAlgn="auto" hangingPunct="1">
              <a:spcBef>
                <a:spcPct val="0"/>
              </a:spcBef>
              <a:spcAft>
                <a:spcPts val="0"/>
              </a:spcAft>
              <a:buClrTx/>
              <a:buFontTx/>
              <a:buNone/>
              <a:defRPr/>
            </a:pPr>
            <a:r>
              <a:rPr lang="fr-FR" sz="3600" dirty="0" smtClean="0">
                <a:solidFill>
                  <a:schemeClr val="tx1"/>
                </a:solidFill>
                <a:latin typeface="Bookman Old Style" pitchFamily="18" charset="0"/>
              </a:rPr>
              <a:t>7</a:t>
            </a:r>
          </a:p>
          <a:p>
            <a:pPr marL="36513" eaLnBrk="1" fontAlgn="auto" hangingPunct="1">
              <a:spcBef>
                <a:spcPct val="0"/>
              </a:spcBef>
              <a:spcAft>
                <a:spcPts val="0"/>
              </a:spcAft>
              <a:buClrTx/>
              <a:buFontTx/>
              <a:buNone/>
              <a:defRPr/>
            </a:pPr>
            <a:r>
              <a:rPr lang="fr-FR" sz="3600" cap="none" dirty="0" smtClean="0">
                <a:solidFill>
                  <a:schemeClr val="tx1"/>
                </a:solidFill>
                <a:latin typeface="Times New Roman" pitchFamily="18" charset="0"/>
                <a:cs typeface="Times New Roman" pitchFamily="18" charset="0"/>
              </a:rPr>
              <a:t>Postes à pourvoir</a:t>
            </a:r>
          </a:p>
          <a:p>
            <a:pPr marL="36513" eaLnBrk="1" fontAlgn="auto" hangingPunct="1">
              <a:spcBef>
                <a:spcPct val="0"/>
              </a:spcBef>
              <a:spcAft>
                <a:spcPts val="0"/>
              </a:spcAft>
              <a:buClrTx/>
              <a:buFontTx/>
              <a:buNone/>
              <a:defRPr/>
            </a:pPr>
            <a:endParaRPr lang="fr-FR" sz="3600" dirty="0" smtClean="0">
              <a:solidFill>
                <a:srgbClr val="FF0000"/>
              </a:solidFill>
              <a:latin typeface="Bookman Old Style" pitchFamily="18" charset="0"/>
            </a:endParaRPr>
          </a:p>
        </p:txBody>
      </p:sp>
      <p:sp>
        <p:nvSpPr>
          <p:cNvPr id="18435" name="Rectangle 2"/>
          <p:cNvSpPr>
            <a:spLocks noGrp="1" noChangeArrowheads="1"/>
          </p:cNvSpPr>
          <p:nvPr>
            <p:ph type="ctrTitle"/>
          </p:nvPr>
        </p:nvSpPr>
        <p:spPr>
          <a:xfrm>
            <a:off x="1293813" y="260350"/>
            <a:ext cx="7772400" cy="1944688"/>
          </a:xfrm>
        </p:spPr>
        <p:txBody>
          <a:bodyPr/>
          <a:lstStyle/>
          <a:p>
            <a:pPr eaLnBrk="1" hangingPunct="1"/>
            <a:r>
              <a:rPr lang="fr-FR" sz="4000" b="1" dirty="0" smtClean="0">
                <a:solidFill>
                  <a:srgbClr val="073779"/>
                </a:solidFill>
                <a:latin typeface="Times New Roman" pitchFamily="18" charset="0"/>
                <a:cs typeface="Times New Roman" pitchFamily="18" charset="0"/>
              </a:rPr>
              <a:t>ELECTION DES MEMBRES</a:t>
            </a:r>
            <a:br>
              <a:rPr lang="fr-FR" sz="4000" b="1" dirty="0" smtClean="0">
                <a:solidFill>
                  <a:srgbClr val="073779"/>
                </a:solidFill>
                <a:latin typeface="Times New Roman" pitchFamily="18" charset="0"/>
                <a:cs typeface="Times New Roman" pitchFamily="18" charset="0"/>
              </a:rPr>
            </a:br>
            <a:r>
              <a:rPr lang="fr-FR" sz="4000" b="1" dirty="0" smtClean="0">
                <a:solidFill>
                  <a:srgbClr val="073779"/>
                </a:solidFill>
                <a:latin typeface="Times New Roman" pitchFamily="18" charset="0"/>
                <a:cs typeface="Times New Roman" pitchFamily="18" charset="0"/>
              </a:rPr>
              <a:t>DU CONSEIL D’ADMINISTRATION</a:t>
            </a:r>
          </a:p>
        </p:txBody>
      </p:sp>
      <p:sp>
        <p:nvSpPr>
          <p:cNvPr id="64516" name="AutoShape 4"/>
          <p:cNvSpPr>
            <a:spLocks noChangeArrowheads="1"/>
          </p:cNvSpPr>
          <p:nvPr/>
        </p:nvSpPr>
        <p:spPr bwMode="auto">
          <a:xfrm rot="1604344">
            <a:off x="4114800" y="4724400"/>
            <a:ext cx="1223963" cy="5762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99"/>
          </a:solidFill>
          <a:ln w="9525">
            <a:solidFill>
              <a:schemeClr val="tx1"/>
            </a:solidFill>
            <a:miter lim="800000"/>
            <a:headEnd/>
            <a:tailEnd/>
          </a:ln>
        </p:spPr>
        <p:txBody>
          <a:bodyPr wrap="none" anchor="ctr"/>
          <a:lstStyle/>
          <a:p>
            <a:endParaRPr lang="fr-FR"/>
          </a:p>
        </p:txBody>
      </p:sp>
      <p:sp>
        <p:nvSpPr>
          <p:cNvPr id="64517" name="AutoShape 5"/>
          <p:cNvSpPr>
            <a:spLocks noChangeArrowheads="1"/>
          </p:cNvSpPr>
          <p:nvPr/>
        </p:nvSpPr>
        <p:spPr bwMode="auto">
          <a:xfrm>
            <a:off x="5486400" y="3657600"/>
            <a:ext cx="3209925" cy="2663825"/>
          </a:xfrm>
          <a:prstGeom prst="foldedCorner">
            <a:avLst>
              <a:gd name="adj" fmla="val 17602"/>
            </a:avLst>
          </a:prstGeom>
          <a:solidFill>
            <a:srgbClr val="FFFF99"/>
          </a:solidFill>
          <a:ln w="9525">
            <a:solidFill>
              <a:schemeClr val="tx1"/>
            </a:solidFill>
            <a:round/>
            <a:headEnd/>
            <a:tailEnd/>
          </a:ln>
        </p:spPr>
        <p:txBody>
          <a:bodyPr wrap="none" anchor="ctr"/>
          <a:lstStyle/>
          <a:p>
            <a:pPr algn="ctr"/>
            <a:r>
              <a:rPr lang="fr-FR" sz="3600" b="1" dirty="0">
                <a:solidFill>
                  <a:srgbClr val="000000"/>
                </a:solidFill>
                <a:cs typeface="Times New Roman" pitchFamily="18" charset="0"/>
              </a:rPr>
              <a:t>7</a:t>
            </a:r>
          </a:p>
          <a:p>
            <a:pPr algn="ctr"/>
            <a:r>
              <a:rPr lang="fr-FR" sz="3600" b="1" dirty="0">
                <a:solidFill>
                  <a:srgbClr val="000000"/>
                </a:solidFill>
                <a:cs typeface="Times New Roman" pitchFamily="18" charset="0"/>
              </a:rPr>
              <a:t>Associations</a:t>
            </a:r>
          </a:p>
          <a:p>
            <a:pPr algn="ctr"/>
            <a:r>
              <a:rPr lang="fr-FR" sz="3600" b="1" dirty="0">
                <a:solidFill>
                  <a:srgbClr val="000000"/>
                </a:solidFill>
                <a:cs typeface="Times New Roman" pitchFamily="18" charset="0"/>
              </a:rPr>
              <a:t>candidates</a:t>
            </a:r>
          </a:p>
        </p:txBody>
      </p:sp>
      <p:pic>
        <p:nvPicPr>
          <p:cNvPr id="6" name="~PP88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8" name="Image 7"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64515">
                                            <p:txEl>
                                              <p:pRg st="0" end="0"/>
                                            </p:txEl>
                                          </p:spTgt>
                                        </p:tgtEl>
                                        <p:attrNameLst>
                                          <p:attrName>style.visibility</p:attrName>
                                        </p:attrNameLst>
                                      </p:cBhvr>
                                      <p:to>
                                        <p:strVal val="visible"/>
                                      </p:to>
                                    </p:set>
                                    <p:animEffect transition="in" filter="barn(outVertical)">
                                      <p:cBhvr>
                                        <p:cTn id="11" dur="500"/>
                                        <p:tgtEl>
                                          <p:spTgt spid="6451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64516"/>
                                        </p:tgtEl>
                                        <p:attrNameLst>
                                          <p:attrName>style.visibility</p:attrName>
                                        </p:attrNameLst>
                                      </p:cBhvr>
                                      <p:to>
                                        <p:strVal val="visible"/>
                                      </p:to>
                                    </p:set>
                                    <p:animEffect transition="in" filter="box(out)">
                                      <p:cBhvr>
                                        <p:cTn id="16" dur="500"/>
                                        <p:tgtEl>
                                          <p:spTgt spid="64516"/>
                                        </p:tgtEl>
                                      </p:cBhvr>
                                    </p:animEffect>
                                  </p:childTnLst>
                                </p:cTn>
                              </p:par>
                            </p:childTnLst>
                          </p:cTn>
                        </p:par>
                        <p:par>
                          <p:cTn id="17" fill="hold">
                            <p:stCondLst>
                              <p:cond delay="500"/>
                            </p:stCondLst>
                            <p:childTnLst>
                              <p:par>
                                <p:cTn id="18" presetID="4" presetClass="entr" presetSubtype="16" fill="hold" grpId="0" nodeType="afterEffect">
                                  <p:stCondLst>
                                    <p:cond delay="1000"/>
                                  </p:stCondLst>
                                  <p:childTnLst>
                                    <p:set>
                                      <p:cBhvr>
                                        <p:cTn id="19" dur="1" fill="hold">
                                          <p:stCondLst>
                                            <p:cond delay="0"/>
                                          </p:stCondLst>
                                        </p:cTn>
                                        <p:tgtEl>
                                          <p:spTgt spid="64517"/>
                                        </p:tgtEl>
                                        <p:attrNameLst>
                                          <p:attrName>style.visibility</p:attrName>
                                        </p:attrNameLst>
                                      </p:cBhvr>
                                      <p:to>
                                        <p:strVal val="visible"/>
                                      </p:to>
                                    </p:set>
                                    <p:animEffect transition="in" filter="box(in)">
                                      <p:cBhvr>
                                        <p:cTn id="20" dur="500"/>
                                        <p:tgtEl>
                                          <p:spTgt spid="64517"/>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1" fill="hold" display="0">
                  <p:stCondLst>
                    <p:cond delay="indefinite"/>
                  </p:stCondLst>
                  <p:endCondLst>
                    <p:cond evt="onPrev" delay="0">
                      <p:tgtEl>
                        <p:sldTgt/>
                      </p:tgtEl>
                    </p:cond>
                    <p:cond evt="onStopAudio" delay="0">
                      <p:tgtEl>
                        <p:sldTgt/>
                      </p:tgtEl>
                    </p:cond>
                  </p:endCondLst>
                </p:cTn>
                <p:tgtEl>
                  <p:spTgt spid="6"/>
                </p:tgtEl>
              </p:cMediaNode>
            </p:audio>
          </p:childTnLst>
        </p:cTn>
      </p:par>
    </p:tnLst>
    <p:bldLst>
      <p:bldP spid="64515" grpId="0" build="p" autoUpdateAnimBg="0"/>
      <p:bldP spid="64516" grpId="0" animBg="1"/>
      <p:bldP spid="64517"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640960" cy="5760640"/>
          </a:xfrm>
          <a:extLst/>
        </p:spPr>
        <p:txBody>
          <a:bodyPr rtlCol="0">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Aft>
                <a:spcPts val="0"/>
              </a:spcAft>
              <a:buClr>
                <a:schemeClr val="accent1">
                  <a:lumMod val="60000"/>
                  <a:lumOff val="40000"/>
                </a:schemeClr>
              </a:buClr>
              <a:buFont typeface="Wingdings 2" pitchFamily="18" charset="2"/>
              <a:buChar char=""/>
              <a:defRPr/>
            </a:pPr>
            <a:endParaRPr lang="fr-F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n-ea"/>
              <a:cs typeface="+mn-cs"/>
            </a:endParaRPr>
          </a:p>
          <a:p>
            <a:pPr eaLnBrk="1" fontAlgn="auto" hangingPunct="1">
              <a:spcAft>
                <a:spcPts val="0"/>
              </a:spcAft>
              <a:buClr>
                <a:schemeClr val="accent1">
                  <a:lumMod val="60000"/>
                  <a:lumOff val="40000"/>
                </a:schemeClr>
              </a:buClr>
              <a:buFont typeface="Wingdings 2" pitchFamily="18" charset="2"/>
              <a:buChar char=""/>
              <a:defRPr/>
            </a:pPr>
            <a:endParaRPr lang="fr-F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n-ea"/>
              <a:cs typeface="+mn-cs"/>
            </a:endParaRPr>
          </a:p>
          <a:p>
            <a:pPr marL="0" indent="0" algn="ctr" eaLnBrk="1" fontAlgn="auto" hangingPunct="1">
              <a:spcAft>
                <a:spcPts val="0"/>
              </a:spcAft>
              <a:buClr>
                <a:schemeClr val="accent1">
                  <a:lumMod val="60000"/>
                  <a:lumOff val="40000"/>
                </a:schemeClr>
              </a:buClr>
              <a:buFont typeface="Arial"/>
              <a:buNone/>
              <a:defRPr/>
            </a:pPr>
            <a:r>
              <a:rPr lang="fr-FR" sz="6000" b="1" spc="50" dirty="0" smtClean="0">
                <a:ln w="11430"/>
                <a:solidFill>
                  <a:srgbClr val="800000"/>
                </a:solidFill>
                <a:effectLst>
                  <a:outerShdw blurRad="76200" dist="50800" dir="5400000" algn="tl" rotWithShape="0">
                    <a:srgbClr val="000000">
                      <a:alpha val="65000"/>
                    </a:srgbClr>
                  </a:outerShdw>
                </a:effectLst>
                <a:latin typeface="Times New Roman"/>
                <a:ea typeface="+mn-ea"/>
                <a:cs typeface="Times New Roman"/>
              </a:rPr>
              <a:t>VOTE </a:t>
            </a:r>
          </a:p>
          <a:p>
            <a:pPr marL="0" indent="0" algn="ctr" eaLnBrk="1" fontAlgn="auto" hangingPunct="1">
              <a:spcAft>
                <a:spcPts val="0"/>
              </a:spcAft>
              <a:buClr>
                <a:schemeClr val="accent1">
                  <a:lumMod val="60000"/>
                  <a:lumOff val="40000"/>
                </a:schemeClr>
              </a:buClr>
              <a:buFont typeface="Arial"/>
              <a:buNone/>
              <a:defRPr/>
            </a:pPr>
            <a:r>
              <a:rPr lang="fr-FR" sz="6000" b="1" spc="50" dirty="0" smtClean="0">
                <a:ln w="11430"/>
                <a:solidFill>
                  <a:srgbClr val="800000"/>
                </a:solidFill>
                <a:effectLst>
                  <a:outerShdw blurRad="76200" dist="50800" dir="5400000" algn="tl" rotWithShape="0">
                    <a:srgbClr val="000000">
                      <a:alpha val="65000"/>
                    </a:srgbClr>
                  </a:outerShdw>
                </a:effectLst>
                <a:latin typeface="Times New Roman"/>
                <a:ea typeface="+mn-ea"/>
                <a:cs typeface="Times New Roman"/>
              </a:rPr>
              <a:t>DES RÉSOLUTIONS </a:t>
            </a:r>
          </a:p>
          <a:p>
            <a:pPr marL="0" indent="0" algn="ctr" eaLnBrk="1" fontAlgn="auto" hangingPunct="1">
              <a:spcAft>
                <a:spcPts val="0"/>
              </a:spcAft>
              <a:buClr>
                <a:schemeClr val="accent1">
                  <a:lumMod val="60000"/>
                  <a:lumOff val="40000"/>
                </a:schemeClr>
              </a:buClr>
              <a:buFont typeface="Arial"/>
              <a:buNone/>
              <a:defRPr/>
            </a:pPr>
            <a:r>
              <a:rPr lang="fr-FR" sz="6000" b="1" spc="50" dirty="0" smtClean="0">
                <a:ln w="11430"/>
                <a:solidFill>
                  <a:srgbClr val="800000"/>
                </a:solidFill>
                <a:effectLst>
                  <a:outerShdw blurRad="76200" dist="50800" dir="5400000" algn="tl" rotWithShape="0">
                    <a:srgbClr val="000000">
                      <a:alpha val="65000"/>
                    </a:srgbClr>
                  </a:outerShdw>
                </a:effectLst>
                <a:latin typeface="Times New Roman"/>
                <a:ea typeface="+mn-ea"/>
                <a:cs typeface="Times New Roman"/>
              </a:rPr>
              <a:t>Assemblée Générale Ordinaire</a:t>
            </a:r>
            <a:endParaRPr lang="fr-FR" sz="6000" b="1" spc="50" dirty="0">
              <a:ln w="11430"/>
              <a:solidFill>
                <a:srgbClr val="800000"/>
              </a:solidFill>
              <a:effectLst>
                <a:outerShdw blurRad="76200" dist="50800" dir="5400000" algn="tl" rotWithShape="0">
                  <a:srgbClr val="000000">
                    <a:alpha val="65000"/>
                  </a:srgbClr>
                </a:outerShdw>
              </a:effectLst>
              <a:latin typeface="Times New Roman"/>
              <a:ea typeface="+mn-ea"/>
              <a:cs typeface="Times New Roman"/>
            </a:endParaRPr>
          </a:p>
        </p:txBody>
      </p:sp>
    </p:spTree>
    <p:extLst>
      <p:ext uri="{BB962C8B-B14F-4D97-AF65-F5344CB8AC3E}">
        <p14:creationId xmlns:p14="http://schemas.microsoft.com/office/powerpoint/2010/main" val="3088901511"/>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contenu 2"/>
          <p:cNvSpPr>
            <a:spLocks noGrp="1"/>
          </p:cNvSpPr>
          <p:nvPr>
            <p:ph idx="1"/>
          </p:nvPr>
        </p:nvSpPr>
        <p:spPr>
          <a:xfrm>
            <a:off x="323528" y="332656"/>
            <a:ext cx="8569647" cy="6409457"/>
          </a:xfrm>
        </p:spPr>
        <p:txBody>
          <a:bodyPr rtlCol="0">
            <a:normAutofit fontScale="92500" lnSpcReduction="10000"/>
          </a:bodyPr>
          <a:lstStyle/>
          <a:p>
            <a:pPr marL="0" indent="0" algn="just" eaLnBrk="1" fontAlgn="auto" hangingPunct="1">
              <a:spcAft>
                <a:spcPts val="0"/>
              </a:spcAft>
              <a:buClr>
                <a:schemeClr val="accent1">
                  <a:lumMod val="60000"/>
                  <a:lumOff val="40000"/>
                </a:schemeClr>
              </a:buClr>
              <a:buFont typeface="Arial" charset="0"/>
              <a:buNone/>
              <a:defRPr/>
            </a:pPr>
            <a:r>
              <a:rPr lang="fr-FR" sz="3900" u="sng" dirty="0">
                <a:solidFill>
                  <a:srgbClr val="800000"/>
                </a:solidFill>
                <a:latin typeface="Times New Roman"/>
                <a:ea typeface="+mn-ea"/>
                <a:cs typeface="Times New Roman"/>
              </a:rPr>
              <a:t>PREMIERE </a:t>
            </a:r>
            <a:r>
              <a:rPr lang="fr-FR" sz="3900" u="sng" dirty="0" smtClean="0">
                <a:solidFill>
                  <a:srgbClr val="800000"/>
                </a:solidFill>
                <a:latin typeface="Times New Roman"/>
                <a:ea typeface="+mn-ea"/>
                <a:cs typeface="Times New Roman"/>
              </a:rPr>
              <a:t>RESOLUTION</a:t>
            </a:r>
          </a:p>
          <a:p>
            <a:pPr algn="just" eaLnBrk="1" fontAlgn="auto" hangingPunct="1">
              <a:spcAft>
                <a:spcPts val="0"/>
              </a:spcAft>
              <a:buClr>
                <a:schemeClr val="accent1">
                  <a:lumMod val="60000"/>
                  <a:lumOff val="40000"/>
                </a:schemeClr>
              </a:buClr>
              <a:buFont typeface="Wingdings 2" pitchFamily="18" charset="2"/>
              <a:buChar char=""/>
              <a:defRPr/>
            </a:pPr>
            <a:endParaRPr lang="fr-FR" sz="3900" dirty="0" smtClean="0">
              <a:solidFill>
                <a:srgbClr val="000000"/>
              </a:solidFill>
              <a:latin typeface="Times New Roman"/>
              <a:ea typeface="+mn-ea"/>
              <a:cs typeface="Times New Roman"/>
            </a:endParaRPr>
          </a:p>
          <a:p>
            <a:pPr algn="just" eaLnBrk="1" fontAlgn="auto" hangingPunct="1">
              <a:spcAft>
                <a:spcPts val="0"/>
              </a:spcAft>
              <a:buClr>
                <a:schemeClr val="accent1">
                  <a:lumMod val="60000"/>
                  <a:lumOff val="40000"/>
                </a:schemeClr>
              </a:buClr>
              <a:buFont typeface="Wingdings 2" pitchFamily="18" charset="2"/>
              <a:buChar char=""/>
              <a:defRPr/>
            </a:pPr>
            <a:r>
              <a:rPr lang="fr-FR" sz="3900" dirty="0" smtClean="0">
                <a:solidFill>
                  <a:srgbClr val="000000"/>
                </a:solidFill>
                <a:latin typeface="Times New Roman"/>
                <a:ea typeface="+mn-ea"/>
                <a:cs typeface="Times New Roman"/>
              </a:rPr>
              <a:t>L’assemblée </a:t>
            </a:r>
            <a:r>
              <a:rPr lang="fr-FR" sz="3900" dirty="0">
                <a:solidFill>
                  <a:srgbClr val="000000"/>
                </a:solidFill>
                <a:latin typeface="Times New Roman"/>
                <a:ea typeface="+mn-ea"/>
                <a:cs typeface="Times New Roman"/>
              </a:rPr>
              <a:t>générale, après avoir entendu la lecture du rapport </a:t>
            </a:r>
            <a:r>
              <a:rPr lang="fr-FR" sz="3900" dirty="0" smtClean="0">
                <a:solidFill>
                  <a:srgbClr val="000000"/>
                </a:solidFill>
                <a:latin typeface="Times New Roman"/>
                <a:cs typeface="Times New Roman"/>
              </a:rPr>
              <a:t>d’activité</a:t>
            </a:r>
            <a:r>
              <a:rPr lang="fr-FR" sz="3900" dirty="0" smtClean="0">
                <a:solidFill>
                  <a:srgbClr val="000000"/>
                </a:solidFill>
                <a:latin typeface="Times New Roman"/>
                <a:ea typeface="+mn-ea"/>
                <a:cs typeface="Times New Roman"/>
              </a:rPr>
              <a:t> </a:t>
            </a:r>
            <a:r>
              <a:rPr lang="fr-FR" sz="3900" dirty="0">
                <a:solidFill>
                  <a:srgbClr val="000000"/>
                </a:solidFill>
                <a:latin typeface="Times New Roman"/>
                <a:ea typeface="+mn-ea"/>
                <a:cs typeface="Times New Roman"/>
              </a:rPr>
              <a:t>du Conseil d’administration, la lecture du rapport financier,  et pris connaissance des comptes et du bilan de l’exercice clos le 31 décembre </a:t>
            </a:r>
            <a:r>
              <a:rPr lang="fr-FR" sz="3900" dirty="0" smtClean="0">
                <a:solidFill>
                  <a:srgbClr val="000000"/>
                </a:solidFill>
                <a:latin typeface="Times New Roman"/>
                <a:ea typeface="+mn-ea"/>
                <a:cs typeface="Times New Roman"/>
              </a:rPr>
              <a:t>2016, </a:t>
            </a:r>
            <a:r>
              <a:rPr lang="fr-FR" sz="3900" dirty="0">
                <a:solidFill>
                  <a:srgbClr val="000000"/>
                </a:solidFill>
                <a:latin typeface="Times New Roman"/>
                <a:ea typeface="+mn-ea"/>
                <a:cs typeface="Times New Roman"/>
              </a:rPr>
              <a:t>les approuve tels qu’ils lui sont présentés et donne au Conseil d’administration quitus pour sa gestion au titre de l’exercice clos le 31 décembre </a:t>
            </a:r>
            <a:r>
              <a:rPr lang="fr-FR" sz="3900" dirty="0" smtClean="0">
                <a:solidFill>
                  <a:srgbClr val="000000"/>
                </a:solidFill>
                <a:latin typeface="Times New Roman"/>
                <a:ea typeface="+mn-ea"/>
                <a:cs typeface="Times New Roman"/>
              </a:rPr>
              <a:t>2016.</a:t>
            </a:r>
            <a:endParaRPr lang="fr-FR" sz="3900" dirty="0">
              <a:solidFill>
                <a:srgbClr val="000000"/>
              </a:solidFill>
              <a:latin typeface="Times New Roman"/>
              <a:ea typeface="+mn-ea"/>
              <a:cs typeface="Times New Roman"/>
            </a:endParaRPr>
          </a:p>
          <a:p>
            <a:pPr algn="just" eaLnBrk="1" fontAlgn="auto" hangingPunct="1">
              <a:spcAft>
                <a:spcPts val="0"/>
              </a:spcAft>
              <a:buClr>
                <a:schemeClr val="accent1">
                  <a:lumMod val="60000"/>
                  <a:lumOff val="40000"/>
                </a:schemeClr>
              </a:buClr>
              <a:buFont typeface="Wingdings 2" pitchFamily="18" charset="2"/>
              <a:buChar char=""/>
              <a:defRPr/>
            </a:pPr>
            <a:r>
              <a:rPr lang="fr-FR" sz="3600" dirty="0">
                <a:solidFill>
                  <a:srgbClr val="000000"/>
                </a:solidFill>
                <a:latin typeface="+mj-lt"/>
                <a:ea typeface="+mn-ea"/>
                <a:cs typeface="Times New Roman" charset="0"/>
              </a:rPr>
              <a:t>  </a:t>
            </a:r>
          </a:p>
        </p:txBody>
      </p:sp>
    </p:spTree>
    <p:extLst>
      <p:ext uri="{BB962C8B-B14F-4D97-AF65-F5344CB8AC3E}">
        <p14:creationId xmlns:p14="http://schemas.microsoft.com/office/powerpoint/2010/main" val="308597507"/>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Espace réservé du contenu 2"/>
          <p:cNvSpPr>
            <a:spLocks noGrp="1"/>
          </p:cNvSpPr>
          <p:nvPr>
            <p:ph idx="1"/>
          </p:nvPr>
        </p:nvSpPr>
        <p:spPr>
          <a:xfrm>
            <a:off x="323528" y="332656"/>
            <a:ext cx="8820472" cy="6525344"/>
          </a:xfrm>
        </p:spPr>
        <p:txBody>
          <a:bodyPr/>
          <a:lstStyle/>
          <a:p>
            <a:pPr eaLnBrk="1" hangingPunct="1">
              <a:lnSpc>
                <a:spcPct val="90000"/>
              </a:lnSpc>
              <a:buFont typeface="Arial" charset="0"/>
              <a:buNone/>
            </a:pPr>
            <a:r>
              <a:rPr lang="fr-FR" sz="4000" u="sng" dirty="0">
                <a:solidFill>
                  <a:srgbClr val="800000"/>
                </a:solidFill>
                <a:latin typeface="Calibri" charset="0"/>
                <a:cs typeface="Times New Roman" charset="0"/>
              </a:rPr>
              <a:t>DEUXIEME RESOLUTION</a:t>
            </a:r>
            <a:endParaRPr lang="fr-FR" sz="4000" dirty="0">
              <a:solidFill>
                <a:srgbClr val="800000"/>
              </a:solidFill>
              <a:latin typeface="Calibri" charset="0"/>
              <a:cs typeface="Times New Roman" charset="0"/>
            </a:endParaRPr>
          </a:p>
          <a:p>
            <a:pPr eaLnBrk="1" hangingPunct="1">
              <a:buFont typeface="Arial" charset="0"/>
              <a:buNone/>
            </a:pPr>
            <a:endParaRPr lang="fr-FR" dirty="0">
              <a:latin typeface="Calibri" charset="0"/>
              <a:cs typeface="Times New Roman" charset="0"/>
            </a:endParaRPr>
          </a:p>
          <a:p>
            <a:pPr algn="just" eaLnBrk="1" hangingPunct="1">
              <a:buFont typeface="Arial" charset="0"/>
              <a:buNone/>
            </a:pPr>
            <a:r>
              <a:rPr lang="fr-FR" dirty="0">
                <a:latin typeface="Calibri" charset="0"/>
                <a:cs typeface="Times New Roman" charset="0"/>
              </a:rPr>
              <a:t> </a:t>
            </a:r>
            <a:r>
              <a:rPr lang="fr-FR" sz="4000" dirty="0">
                <a:latin typeface="Calibri" charset="0"/>
                <a:cs typeface="Times New Roman" charset="0"/>
              </a:rPr>
              <a:t>L’assemblée générale décide </a:t>
            </a:r>
            <a:r>
              <a:rPr lang="fr-FR" sz="4000" dirty="0" smtClean="0">
                <a:latin typeface="Calibri" charset="0"/>
                <a:cs typeface="Times New Roman" charset="0"/>
              </a:rPr>
              <a:t>d’affecter</a:t>
            </a:r>
          </a:p>
          <a:p>
            <a:pPr algn="just" eaLnBrk="1" hangingPunct="1">
              <a:buFont typeface="Arial" charset="0"/>
              <a:buNone/>
            </a:pPr>
            <a:r>
              <a:rPr lang="fr-FR" sz="4000" dirty="0" smtClean="0">
                <a:latin typeface="Calibri" charset="0"/>
                <a:cs typeface="Times New Roman" charset="0"/>
              </a:rPr>
              <a:t>le </a:t>
            </a:r>
            <a:r>
              <a:rPr lang="fr-FR" sz="4000" dirty="0">
                <a:latin typeface="Calibri" charset="0"/>
                <a:cs typeface="Times New Roman" charset="0"/>
              </a:rPr>
              <a:t>résultat </a:t>
            </a:r>
            <a:r>
              <a:rPr lang="fr-FR" sz="4000" dirty="0" smtClean="0">
                <a:latin typeface="Calibri" charset="0"/>
                <a:cs typeface="Times New Roman" charset="0"/>
              </a:rPr>
              <a:t>bénéficiaire de 20 575,57</a:t>
            </a:r>
          </a:p>
          <a:p>
            <a:pPr algn="just" eaLnBrk="1" hangingPunct="1">
              <a:buFont typeface="Arial" charset="0"/>
              <a:buNone/>
            </a:pPr>
            <a:r>
              <a:rPr lang="fr-FR" sz="4000" dirty="0" smtClean="0">
                <a:latin typeface="Calibri" charset="0"/>
                <a:cs typeface="Times New Roman" charset="0"/>
              </a:rPr>
              <a:t>euros </a:t>
            </a:r>
            <a:r>
              <a:rPr lang="fr-FR" sz="4000" dirty="0">
                <a:latin typeface="Calibri" charset="0"/>
                <a:cs typeface="Times New Roman" charset="0"/>
              </a:rPr>
              <a:t>au compte « Report à nouveau ».</a:t>
            </a:r>
          </a:p>
          <a:p>
            <a:pPr algn="just" eaLnBrk="1" hangingPunct="1">
              <a:buFont typeface="Arial" charset="0"/>
              <a:buNone/>
            </a:pPr>
            <a:endParaRPr lang="fr-FR" sz="4000" dirty="0">
              <a:latin typeface="Calibri" charset="0"/>
              <a:cs typeface="Times New Roman" charset="0"/>
            </a:endParaRPr>
          </a:p>
        </p:txBody>
      </p:sp>
    </p:spTree>
    <p:extLst>
      <p:ext uri="{BB962C8B-B14F-4D97-AF65-F5344CB8AC3E}">
        <p14:creationId xmlns:p14="http://schemas.microsoft.com/office/powerpoint/2010/main" val="932628553"/>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u contenu 2"/>
          <p:cNvSpPr>
            <a:spLocks noGrp="1"/>
          </p:cNvSpPr>
          <p:nvPr>
            <p:ph idx="1"/>
          </p:nvPr>
        </p:nvSpPr>
        <p:spPr>
          <a:xfrm>
            <a:off x="0" y="476672"/>
            <a:ext cx="9144000" cy="6381328"/>
          </a:xfrm>
        </p:spPr>
        <p:txBody>
          <a:bodyPr rtlCol="0">
            <a:normAutofit fontScale="70000" lnSpcReduction="20000"/>
          </a:bodyPr>
          <a:lstStyle/>
          <a:p>
            <a:pPr eaLnBrk="1" fontAlgn="auto" hangingPunct="1">
              <a:lnSpc>
                <a:spcPct val="90000"/>
              </a:lnSpc>
              <a:spcAft>
                <a:spcPts val="0"/>
              </a:spcAft>
              <a:buFont typeface="Arial" pitchFamily="34" charset="0"/>
              <a:buNone/>
              <a:defRPr/>
            </a:pPr>
            <a:r>
              <a:rPr lang="fr-FR" sz="4200" dirty="0" smtClean="0">
                <a:solidFill>
                  <a:srgbClr val="800000"/>
                </a:solidFill>
                <a:latin typeface="Times New Roman"/>
                <a:ea typeface="+mn-ea"/>
                <a:cs typeface="Times New Roman"/>
              </a:rPr>
              <a:t> </a:t>
            </a:r>
            <a:r>
              <a:rPr lang="fr-FR" sz="5100" u="sng" dirty="0" smtClean="0">
                <a:solidFill>
                  <a:srgbClr val="800000"/>
                </a:solidFill>
                <a:latin typeface="Times New Roman"/>
                <a:ea typeface="+mn-ea"/>
                <a:cs typeface="Times New Roman"/>
              </a:rPr>
              <a:t>TROISIEME RESOLUTION</a:t>
            </a:r>
          </a:p>
          <a:p>
            <a:pPr eaLnBrk="1" fontAlgn="auto" hangingPunct="1">
              <a:lnSpc>
                <a:spcPct val="90000"/>
              </a:lnSpc>
              <a:spcAft>
                <a:spcPts val="0"/>
              </a:spcAft>
              <a:buFont typeface="Arial" pitchFamily="34" charset="0"/>
              <a:buNone/>
              <a:defRPr/>
            </a:pPr>
            <a:endParaRPr lang="fr-FR" sz="4200" u="sng" dirty="0">
              <a:solidFill>
                <a:srgbClr val="800000"/>
              </a:solidFill>
              <a:latin typeface="Times New Roman"/>
              <a:cs typeface="Times New Roman"/>
            </a:endParaRPr>
          </a:p>
          <a:p>
            <a:pPr eaLnBrk="1" fontAlgn="auto" hangingPunct="1">
              <a:lnSpc>
                <a:spcPct val="90000"/>
              </a:lnSpc>
              <a:spcAft>
                <a:spcPts val="0"/>
              </a:spcAft>
              <a:buFont typeface="Arial" pitchFamily="34" charset="0"/>
              <a:buNone/>
              <a:defRPr/>
            </a:pPr>
            <a:endParaRPr lang="fr-FR" sz="4200" dirty="0">
              <a:solidFill>
                <a:srgbClr val="800000"/>
              </a:solidFill>
              <a:latin typeface="Times New Roman"/>
              <a:ea typeface="+mn-ea"/>
              <a:cs typeface="Times New Roman"/>
            </a:endParaRPr>
          </a:p>
          <a:p>
            <a:pPr eaLnBrk="1" fontAlgn="auto" hangingPunct="1">
              <a:spcAft>
                <a:spcPts val="0"/>
              </a:spcAft>
              <a:buFont typeface="Arial" pitchFamily="34" charset="0"/>
              <a:buNone/>
              <a:defRPr/>
            </a:pPr>
            <a:r>
              <a:rPr lang="fr-FR" sz="4200" dirty="0">
                <a:latin typeface="+mj-lt"/>
                <a:ea typeface="+mn-ea"/>
                <a:cs typeface="Times New Roman" charset="0"/>
              </a:rPr>
              <a:t> </a:t>
            </a:r>
            <a:r>
              <a:rPr lang="fr-FR" sz="4200" dirty="0" smtClean="0">
                <a:latin typeface="+mj-lt"/>
                <a:ea typeface="+mn-ea"/>
                <a:cs typeface="Times New Roman" charset="0"/>
              </a:rPr>
              <a:t>  </a:t>
            </a:r>
            <a:r>
              <a:rPr lang="fr-FR" sz="4600" dirty="0" smtClean="0">
                <a:latin typeface="Times New Roman"/>
                <a:cs typeface="Times New Roman"/>
              </a:rPr>
              <a:t>L’assemblée </a:t>
            </a:r>
            <a:r>
              <a:rPr lang="fr-FR" sz="4600" dirty="0">
                <a:latin typeface="Times New Roman"/>
                <a:cs typeface="Times New Roman"/>
              </a:rPr>
              <a:t>générale maintient pour l’année </a:t>
            </a:r>
            <a:r>
              <a:rPr lang="fr-FR" sz="4600" dirty="0" smtClean="0">
                <a:latin typeface="Times New Roman"/>
                <a:cs typeface="Times New Roman"/>
              </a:rPr>
              <a:t>2018 </a:t>
            </a:r>
            <a:r>
              <a:rPr lang="fr-FR" sz="4600" dirty="0">
                <a:latin typeface="Times New Roman"/>
                <a:cs typeface="Times New Roman"/>
              </a:rPr>
              <a:t>le montant des cotisations annuelles à 2 euros </a:t>
            </a:r>
            <a:r>
              <a:rPr lang="fr-FR" sz="4600" dirty="0" err="1">
                <a:latin typeface="Times New Roman"/>
                <a:cs typeface="Times New Roman"/>
              </a:rPr>
              <a:t>h.t</a:t>
            </a:r>
            <a:r>
              <a:rPr lang="fr-FR" sz="4600" dirty="0">
                <a:latin typeface="Times New Roman"/>
                <a:cs typeface="Times New Roman"/>
              </a:rPr>
              <a:t>. par adhérent et le plafond  à 9 000 euros </a:t>
            </a:r>
            <a:r>
              <a:rPr lang="fr-FR" sz="4600" dirty="0" err="1">
                <a:latin typeface="Times New Roman"/>
                <a:cs typeface="Times New Roman"/>
              </a:rPr>
              <a:t>h.t</a:t>
            </a:r>
            <a:r>
              <a:rPr lang="fr-FR" sz="4600" dirty="0">
                <a:latin typeface="Times New Roman"/>
                <a:cs typeface="Times New Roman"/>
              </a:rPr>
              <a:t>. par an par association</a:t>
            </a:r>
            <a:r>
              <a:rPr lang="fr-FR" sz="4600" dirty="0" smtClean="0">
                <a:latin typeface="Times New Roman"/>
                <a:cs typeface="Times New Roman"/>
              </a:rPr>
              <a:t>.</a:t>
            </a:r>
          </a:p>
          <a:p>
            <a:pPr eaLnBrk="1" fontAlgn="auto" hangingPunct="1">
              <a:spcAft>
                <a:spcPts val="0"/>
              </a:spcAft>
              <a:buFont typeface="Arial" pitchFamily="34" charset="0"/>
              <a:buNone/>
              <a:defRPr/>
            </a:pPr>
            <a:endParaRPr lang="fr-FR" sz="4600" dirty="0" smtClean="0">
              <a:latin typeface="Times New Roman"/>
              <a:cs typeface="Times New Roman"/>
            </a:endParaRPr>
          </a:p>
          <a:p>
            <a:pPr eaLnBrk="1" fontAlgn="auto" hangingPunct="1">
              <a:spcAft>
                <a:spcPts val="0"/>
              </a:spcAft>
              <a:buFont typeface="Arial" pitchFamily="34" charset="0"/>
              <a:buNone/>
              <a:defRPr/>
            </a:pPr>
            <a:r>
              <a:rPr lang="fr-FR" sz="4600" dirty="0" smtClean="0">
                <a:latin typeface="Times New Roman"/>
                <a:cs typeface="Times New Roman"/>
              </a:rPr>
              <a:t>   Pour les OMGA membres de l’UNASA, adhérents d’une autre fédération d’OMGA, seul l’effectif des adhérents relevant du régime des BNC sera pris en compte pour le calcul de la cotisation.</a:t>
            </a:r>
          </a:p>
          <a:p>
            <a:pPr eaLnBrk="1" fontAlgn="auto" hangingPunct="1">
              <a:spcAft>
                <a:spcPts val="0"/>
              </a:spcAft>
              <a:buFont typeface="Arial" pitchFamily="34" charset="0"/>
              <a:buNone/>
              <a:defRPr/>
            </a:pPr>
            <a:endParaRPr lang="fr-FR" sz="3500" dirty="0">
              <a:latin typeface="Times New Roman"/>
              <a:ea typeface="+mn-ea"/>
              <a:cs typeface="Times New Roman"/>
            </a:endParaRPr>
          </a:p>
          <a:p>
            <a:pPr algn="just" eaLnBrk="1" fontAlgn="auto" hangingPunct="1">
              <a:spcAft>
                <a:spcPts val="0"/>
              </a:spcAft>
              <a:buFont typeface="Arial" pitchFamily="34" charset="0"/>
              <a:buNone/>
              <a:defRPr/>
            </a:pPr>
            <a:r>
              <a:rPr lang="fr-FR" sz="3500" dirty="0">
                <a:latin typeface="Times New Roman"/>
                <a:ea typeface="+mn-ea"/>
                <a:cs typeface="Times New Roman"/>
              </a:rPr>
              <a:t>  </a:t>
            </a:r>
            <a:endParaRPr lang="fr-FR" sz="3500" dirty="0" smtClean="0">
              <a:latin typeface="Times New Roman"/>
              <a:ea typeface="+mn-ea"/>
              <a:cs typeface="Times New Roman"/>
            </a:endParaRPr>
          </a:p>
          <a:p>
            <a:pPr eaLnBrk="1" fontAlgn="auto" hangingPunct="1">
              <a:spcAft>
                <a:spcPts val="0"/>
              </a:spcAft>
              <a:buFont typeface="Arial" pitchFamily="34" charset="0"/>
              <a:buNone/>
              <a:defRPr/>
            </a:pPr>
            <a:r>
              <a:rPr lang="fr-FR" sz="3500" dirty="0">
                <a:latin typeface="+mj-lt"/>
                <a:ea typeface="+mn-ea"/>
                <a:cs typeface="+mn-cs"/>
              </a:rPr>
              <a:t> </a:t>
            </a:r>
          </a:p>
        </p:txBody>
      </p:sp>
    </p:spTree>
    <p:extLst>
      <p:ext uri="{BB962C8B-B14F-4D97-AF65-F5344CB8AC3E}">
        <p14:creationId xmlns:p14="http://schemas.microsoft.com/office/powerpoint/2010/main" val="2870589164"/>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u contenu 2"/>
          <p:cNvSpPr>
            <a:spLocks noGrp="1"/>
          </p:cNvSpPr>
          <p:nvPr>
            <p:ph idx="1"/>
          </p:nvPr>
        </p:nvSpPr>
        <p:spPr>
          <a:xfrm>
            <a:off x="0" y="332656"/>
            <a:ext cx="9144000" cy="6525344"/>
          </a:xfrm>
        </p:spPr>
        <p:txBody>
          <a:bodyPr rtlCol="0">
            <a:normAutofit/>
          </a:bodyPr>
          <a:lstStyle/>
          <a:p>
            <a:pPr eaLnBrk="1" fontAlgn="auto" hangingPunct="1">
              <a:lnSpc>
                <a:spcPct val="90000"/>
              </a:lnSpc>
              <a:spcAft>
                <a:spcPts val="0"/>
              </a:spcAft>
              <a:buFont typeface="Arial" pitchFamily="34" charset="0"/>
              <a:buNone/>
              <a:defRPr/>
            </a:pPr>
            <a:r>
              <a:rPr lang="fr-FR" sz="3600" u="sng" dirty="0" smtClean="0">
                <a:solidFill>
                  <a:srgbClr val="800000"/>
                </a:solidFill>
                <a:latin typeface="Times New Roman"/>
                <a:cs typeface="Times New Roman"/>
              </a:rPr>
              <a:t>TROISIEME </a:t>
            </a:r>
            <a:r>
              <a:rPr lang="fr-FR" sz="3600" u="sng" dirty="0">
                <a:solidFill>
                  <a:srgbClr val="800000"/>
                </a:solidFill>
                <a:latin typeface="Times New Roman"/>
                <a:cs typeface="Times New Roman"/>
              </a:rPr>
              <a:t>RESOLUTION</a:t>
            </a:r>
            <a:endParaRPr lang="fr-FR" sz="3600" dirty="0">
              <a:solidFill>
                <a:srgbClr val="800000"/>
              </a:solidFill>
              <a:latin typeface="Times New Roman"/>
              <a:cs typeface="Times New Roman"/>
            </a:endParaRPr>
          </a:p>
          <a:p>
            <a:pPr eaLnBrk="1" fontAlgn="auto" hangingPunct="1">
              <a:spcAft>
                <a:spcPts val="0"/>
              </a:spcAft>
              <a:buFont typeface="Arial" pitchFamily="34" charset="0"/>
              <a:buNone/>
              <a:defRPr/>
            </a:pPr>
            <a:r>
              <a:rPr lang="fr-FR" sz="3600" dirty="0" smtClean="0">
                <a:latin typeface="Times New Roman"/>
                <a:cs typeface="Times New Roman"/>
              </a:rPr>
              <a:t> </a:t>
            </a:r>
            <a:r>
              <a:rPr lang="fr-FR" sz="3600" dirty="0">
                <a:latin typeface="Times New Roman"/>
                <a:cs typeface="Times New Roman"/>
              </a:rPr>
              <a:t> </a:t>
            </a:r>
            <a:endParaRPr lang="fr-FR" sz="3600" dirty="0" smtClean="0">
              <a:latin typeface="Times New Roman"/>
              <a:cs typeface="Times New Roman"/>
            </a:endParaRPr>
          </a:p>
          <a:p>
            <a:pPr eaLnBrk="1" fontAlgn="auto" hangingPunct="1">
              <a:spcAft>
                <a:spcPts val="0"/>
              </a:spcAft>
              <a:buFont typeface="Arial" pitchFamily="34" charset="0"/>
              <a:buNone/>
              <a:defRPr/>
            </a:pPr>
            <a:r>
              <a:rPr lang="fr-FR" sz="3500" dirty="0">
                <a:latin typeface="Times New Roman"/>
                <a:ea typeface="+mn-ea"/>
                <a:cs typeface="Times New Roman"/>
              </a:rPr>
              <a:t> </a:t>
            </a:r>
            <a:r>
              <a:rPr lang="fr-FR" sz="3500" dirty="0" smtClean="0">
                <a:latin typeface="Times New Roman"/>
                <a:ea typeface="+mn-ea"/>
                <a:cs typeface="Times New Roman"/>
              </a:rPr>
              <a:t> L’appel </a:t>
            </a:r>
            <a:r>
              <a:rPr lang="fr-FR" sz="3500" dirty="0">
                <a:latin typeface="Times New Roman"/>
                <a:ea typeface="+mn-ea"/>
                <a:cs typeface="Times New Roman"/>
              </a:rPr>
              <a:t>de cotisation provisoire est effectué en début de chaque année civile sur la base du nombre d’adhérents de chaque association au 31 mai de l’année précédente. Dans le cas où cet effectif n’a pas été communiqué, il est pris en compte le nombre d’adhérents de la pénultième année avec une majoration de 10%.</a:t>
            </a:r>
          </a:p>
          <a:p>
            <a:pPr eaLnBrk="1" fontAlgn="auto" hangingPunct="1">
              <a:spcAft>
                <a:spcPts val="0"/>
              </a:spcAft>
              <a:buFont typeface="Arial" pitchFamily="34" charset="0"/>
              <a:buNone/>
              <a:defRPr/>
            </a:pPr>
            <a:r>
              <a:rPr lang="fr-FR" sz="3500" dirty="0">
                <a:latin typeface="+mj-lt"/>
                <a:ea typeface="+mn-ea"/>
                <a:cs typeface="+mn-cs"/>
              </a:rPr>
              <a:t> </a:t>
            </a:r>
          </a:p>
        </p:txBody>
      </p:sp>
    </p:spTree>
    <p:extLst>
      <p:ext uri="{BB962C8B-B14F-4D97-AF65-F5344CB8AC3E}">
        <p14:creationId xmlns:p14="http://schemas.microsoft.com/office/powerpoint/2010/main" val="2300470421"/>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re 1"/>
          <p:cNvSpPr>
            <a:spLocks noGrp="1"/>
          </p:cNvSpPr>
          <p:nvPr>
            <p:ph type="title"/>
          </p:nvPr>
        </p:nvSpPr>
        <p:spPr>
          <a:xfrm>
            <a:off x="179388" y="115888"/>
            <a:ext cx="8964612" cy="798512"/>
          </a:xfrm>
        </p:spPr>
        <p:txBody>
          <a:bodyPr/>
          <a:lstStyle/>
          <a:p>
            <a:pPr eaLnBrk="1" hangingPunct="1"/>
            <a:r>
              <a:rPr lang="fr-FR" sz="3600" u="sng" dirty="0">
                <a:solidFill>
                  <a:srgbClr val="800000"/>
                </a:solidFill>
                <a:latin typeface="Times New Roman"/>
                <a:cs typeface="Times New Roman"/>
              </a:rPr>
              <a:t>TROISIEME RESOLUTION (</a:t>
            </a:r>
            <a:r>
              <a:rPr lang="fr-FR" sz="3600" dirty="0">
                <a:solidFill>
                  <a:srgbClr val="800000"/>
                </a:solidFill>
                <a:latin typeface="Times New Roman"/>
                <a:cs typeface="Times New Roman"/>
              </a:rPr>
              <a:t>suite)</a:t>
            </a:r>
          </a:p>
        </p:txBody>
      </p:sp>
      <p:sp>
        <p:nvSpPr>
          <p:cNvPr id="71682" name="Espace réservé du contenu 2"/>
          <p:cNvSpPr>
            <a:spLocks noGrp="1"/>
          </p:cNvSpPr>
          <p:nvPr>
            <p:ph idx="1"/>
          </p:nvPr>
        </p:nvSpPr>
        <p:spPr>
          <a:xfrm>
            <a:off x="0" y="908050"/>
            <a:ext cx="9144000" cy="5949950"/>
          </a:xfrm>
        </p:spPr>
        <p:txBody>
          <a:bodyPr rtlCol="0">
            <a:noAutofit/>
          </a:bodyPr>
          <a:lstStyle/>
          <a:p>
            <a:pPr algn="just" eaLnBrk="1" fontAlgn="auto" hangingPunct="1">
              <a:spcAft>
                <a:spcPts val="0"/>
              </a:spcAft>
              <a:buFont typeface="Arial" pitchFamily="34" charset="0"/>
              <a:buNone/>
              <a:defRPr/>
            </a:pPr>
            <a:r>
              <a:rPr lang="fr-FR" dirty="0" smtClean="0">
                <a:latin typeface="+mj-lt"/>
                <a:ea typeface="+mn-ea"/>
                <a:cs typeface="+mn-cs"/>
              </a:rPr>
              <a:t>  </a:t>
            </a:r>
          </a:p>
          <a:p>
            <a:pPr algn="just" eaLnBrk="1" fontAlgn="auto" hangingPunct="1">
              <a:spcAft>
                <a:spcPts val="0"/>
              </a:spcAft>
              <a:buFont typeface="Arial" pitchFamily="34" charset="0"/>
              <a:buNone/>
              <a:defRPr/>
            </a:pPr>
            <a:r>
              <a:rPr lang="fr-FR" sz="3000" dirty="0">
                <a:latin typeface="+mj-lt"/>
              </a:rPr>
              <a:t> </a:t>
            </a:r>
            <a:r>
              <a:rPr lang="fr-FR" sz="3000" dirty="0" smtClean="0">
                <a:latin typeface="+mj-lt"/>
              </a:rPr>
              <a:t> </a:t>
            </a:r>
            <a:r>
              <a:rPr lang="fr-FR" sz="3000" dirty="0" smtClean="0">
                <a:latin typeface="Times New Roman"/>
                <a:ea typeface="+mn-ea"/>
                <a:cs typeface="Times New Roman"/>
              </a:rPr>
              <a:t>Chaque </a:t>
            </a:r>
            <a:r>
              <a:rPr lang="fr-FR" sz="3000" dirty="0">
                <a:latin typeface="Times New Roman"/>
                <a:ea typeface="+mn-ea"/>
                <a:cs typeface="Times New Roman"/>
              </a:rPr>
              <a:t>association doit communiquer avant le 31 août de la même année de la facturation provisoire son effectif porté sur son registre des adhésions au 31 mai. </a:t>
            </a:r>
          </a:p>
          <a:p>
            <a:pPr algn="just" eaLnBrk="1" fontAlgn="auto" hangingPunct="1">
              <a:spcAft>
                <a:spcPts val="0"/>
              </a:spcAft>
              <a:buFont typeface="Arial" pitchFamily="34" charset="0"/>
              <a:buNone/>
              <a:defRPr/>
            </a:pPr>
            <a:r>
              <a:rPr lang="fr-FR" sz="3000" dirty="0" smtClean="0">
                <a:latin typeface="Times New Roman"/>
                <a:ea typeface="+mn-ea"/>
                <a:cs typeface="Times New Roman"/>
              </a:rPr>
              <a:t>  A </a:t>
            </a:r>
            <a:r>
              <a:rPr lang="fr-FR" sz="3000" dirty="0">
                <a:latin typeface="Times New Roman"/>
                <a:ea typeface="+mn-ea"/>
                <a:cs typeface="Times New Roman"/>
              </a:rPr>
              <a:t>compter du 1er septembre, une facture définitive est établie sur cette base avec imputation du montant acquitté lors de l’appel provisoire. </a:t>
            </a:r>
          </a:p>
          <a:p>
            <a:pPr algn="just" eaLnBrk="1" fontAlgn="auto" hangingPunct="1">
              <a:spcAft>
                <a:spcPts val="0"/>
              </a:spcAft>
              <a:buFont typeface="Arial" pitchFamily="34" charset="0"/>
              <a:buNone/>
              <a:defRPr/>
            </a:pPr>
            <a:r>
              <a:rPr lang="fr-FR" sz="3000" dirty="0">
                <a:latin typeface="Times New Roman"/>
                <a:ea typeface="+mn-ea"/>
                <a:cs typeface="Times New Roman"/>
              </a:rPr>
              <a:t> 	</a:t>
            </a:r>
            <a:r>
              <a:rPr lang="fr-FR" sz="3000" dirty="0" smtClean="0">
                <a:latin typeface="Times New Roman"/>
                <a:ea typeface="+mn-ea"/>
                <a:cs typeface="Times New Roman"/>
              </a:rPr>
              <a:t>Les </a:t>
            </a:r>
            <a:r>
              <a:rPr lang="fr-FR" sz="3000" dirty="0">
                <a:latin typeface="Times New Roman"/>
                <a:ea typeface="+mn-ea"/>
                <a:cs typeface="Times New Roman"/>
              </a:rPr>
              <a:t>associations qui ne communiquent pas leurs chiffres dans ces délais se verront facturer leur cotisation sur la base de leur effectif de l’année précédente majoré de 10%. </a:t>
            </a:r>
          </a:p>
          <a:p>
            <a:pPr algn="just" eaLnBrk="1" fontAlgn="auto" hangingPunct="1">
              <a:spcAft>
                <a:spcPts val="0"/>
              </a:spcAft>
              <a:buFont typeface="Arial" pitchFamily="34" charset="0"/>
              <a:buNone/>
              <a:defRPr/>
            </a:pPr>
            <a:r>
              <a:rPr lang="fr-FR" sz="3000" dirty="0">
                <a:latin typeface="Times New Roman"/>
                <a:ea typeface="+mn-ea"/>
                <a:cs typeface="Times New Roman"/>
              </a:rPr>
              <a:t> </a:t>
            </a:r>
          </a:p>
        </p:txBody>
      </p:sp>
    </p:spTree>
    <p:extLst>
      <p:ext uri="{BB962C8B-B14F-4D97-AF65-F5344CB8AC3E}">
        <p14:creationId xmlns:p14="http://schemas.microsoft.com/office/powerpoint/2010/main" val="2685156794"/>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65125"/>
            <a:ext cx="9144000" cy="542925"/>
          </a:xfrm>
        </p:spPr>
        <p:txBody>
          <a:bodyPr rtlCol="0">
            <a:normAutofit fontScale="90000"/>
          </a:bodyPr>
          <a:lstStyle/>
          <a:p>
            <a:pPr eaLnBrk="1" fontAlgn="auto" hangingPunct="1">
              <a:spcAft>
                <a:spcPts val="0"/>
              </a:spcAft>
              <a:defRPr/>
            </a:pPr>
            <a:r>
              <a:rPr lang="fr-FR" sz="4000" u="sng" dirty="0" smtClean="0">
                <a:solidFill>
                  <a:srgbClr val="800000"/>
                </a:solidFill>
                <a:latin typeface="Times New Roman"/>
                <a:ea typeface="+mj-ea"/>
                <a:cs typeface="Times New Roman"/>
              </a:rPr>
              <a:t>TROISIEME RESOLUTION  (fin)</a:t>
            </a:r>
            <a:endParaRPr lang="fr-FR" dirty="0">
              <a:solidFill>
                <a:srgbClr val="800000"/>
              </a:solidFill>
              <a:latin typeface="Times New Roman"/>
              <a:ea typeface="+mj-ea"/>
              <a:cs typeface="Times New Roman"/>
            </a:endParaRPr>
          </a:p>
        </p:txBody>
      </p:sp>
      <p:sp>
        <p:nvSpPr>
          <p:cNvPr id="87042" name="Espace réservé du contenu 2"/>
          <p:cNvSpPr>
            <a:spLocks noGrp="1"/>
          </p:cNvSpPr>
          <p:nvPr>
            <p:ph idx="1"/>
          </p:nvPr>
        </p:nvSpPr>
        <p:spPr>
          <a:xfrm>
            <a:off x="0" y="908050"/>
            <a:ext cx="9144000" cy="5949950"/>
          </a:xfrm>
        </p:spPr>
        <p:txBody>
          <a:bodyPr rtlCol="0">
            <a:normAutofit/>
          </a:bodyPr>
          <a:lstStyle/>
          <a:p>
            <a:pPr marL="0" indent="0" algn="just" eaLnBrk="1" fontAlgn="auto" hangingPunct="1">
              <a:spcAft>
                <a:spcPts val="0"/>
              </a:spcAft>
              <a:buFont typeface="Arial"/>
              <a:buNone/>
              <a:defRPr/>
            </a:pPr>
            <a:endParaRPr lang="fr-FR" sz="3600" dirty="0">
              <a:latin typeface="Cambria" charset="0"/>
              <a:ea typeface="+mn-ea"/>
              <a:cs typeface="+mn-cs"/>
            </a:endParaRPr>
          </a:p>
          <a:p>
            <a:pPr algn="just" eaLnBrk="1" fontAlgn="auto" hangingPunct="1">
              <a:spcAft>
                <a:spcPts val="0"/>
              </a:spcAft>
              <a:buFont typeface="Arial"/>
              <a:buChar char="•"/>
              <a:defRPr/>
            </a:pPr>
            <a:r>
              <a:rPr lang="fr-FR" sz="3600" dirty="0" smtClean="0">
                <a:latin typeface="Times New Roman"/>
                <a:ea typeface="+mn-ea"/>
                <a:cs typeface="Times New Roman"/>
              </a:rPr>
              <a:t>Cette même base servira pour la facturation de la base documentaire de la même année civile.</a:t>
            </a:r>
          </a:p>
          <a:p>
            <a:pPr algn="just" eaLnBrk="1" fontAlgn="auto" hangingPunct="1">
              <a:spcAft>
                <a:spcPts val="0"/>
              </a:spcAft>
              <a:buFont typeface="Arial"/>
              <a:buChar char="•"/>
              <a:defRPr/>
            </a:pPr>
            <a:endParaRPr lang="fr-FR" sz="3600" dirty="0" smtClean="0">
              <a:latin typeface="Times New Roman"/>
              <a:ea typeface="+mn-ea"/>
              <a:cs typeface="Times New Roman"/>
            </a:endParaRPr>
          </a:p>
          <a:p>
            <a:pPr algn="just" eaLnBrk="1" fontAlgn="auto" hangingPunct="1">
              <a:lnSpc>
                <a:spcPct val="90000"/>
              </a:lnSpc>
              <a:spcAft>
                <a:spcPts val="0"/>
              </a:spcAft>
              <a:buFont typeface="Arial"/>
              <a:buChar char="•"/>
              <a:defRPr/>
            </a:pPr>
            <a:r>
              <a:rPr lang="fr-FR" sz="3600" dirty="0" smtClean="0">
                <a:latin typeface="Times New Roman"/>
                <a:ea typeface="+mn-ea"/>
                <a:cs typeface="Times New Roman"/>
              </a:rPr>
              <a:t>Les </a:t>
            </a:r>
            <a:r>
              <a:rPr lang="fr-FR" sz="3600" dirty="0">
                <a:latin typeface="Times New Roman"/>
                <a:ea typeface="+mn-ea"/>
                <a:cs typeface="Times New Roman"/>
              </a:rPr>
              <a:t>associations qui ne respectent pas ce délai lors de deux années consécutives se verront appliquées des sanctions disciplinaires.</a:t>
            </a:r>
          </a:p>
          <a:p>
            <a:pPr algn="just" eaLnBrk="1" fontAlgn="auto" hangingPunct="1">
              <a:lnSpc>
                <a:spcPct val="90000"/>
              </a:lnSpc>
              <a:spcAft>
                <a:spcPts val="0"/>
              </a:spcAft>
              <a:buFont typeface="Arial"/>
              <a:buChar char="•"/>
              <a:defRPr/>
            </a:pPr>
            <a:endParaRPr lang="fr-FR" sz="3600" dirty="0">
              <a:latin typeface="Times New Roman" charset="0"/>
              <a:ea typeface="+mn-ea"/>
              <a:cs typeface="Times New Roman" charset="0"/>
            </a:endParaRPr>
          </a:p>
          <a:p>
            <a:pPr algn="just" eaLnBrk="1" fontAlgn="auto" hangingPunct="1">
              <a:lnSpc>
                <a:spcPct val="90000"/>
              </a:lnSpc>
              <a:spcAft>
                <a:spcPts val="0"/>
              </a:spcAft>
              <a:buFont typeface="Arial"/>
              <a:buChar char="•"/>
              <a:defRPr/>
            </a:pPr>
            <a:endParaRPr lang="fr-FR" sz="3600" dirty="0">
              <a:latin typeface="Times New Roman" charset="0"/>
              <a:ea typeface="+mn-ea"/>
              <a:cs typeface="Times New Roman" charset="0"/>
            </a:endParaRPr>
          </a:p>
          <a:p>
            <a:pPr algn="just" eaLnBrk="1" fontAlgn="auto" hangingPunct="1">
              <a:spcAft>
                <a:spcPts val="0"/>
              </a:spcAft>
              <a:buFont typeface="Arial"/>
              <a:buChar char="•"/>
              <a:defRPr/>
            </a:pPr>
            <a:endParaRPr lang="fr-FR" sz="3600" dirty="0">
              <a:latin typeface="Cambria" charset="0"/>
              <a:ea typeface="+mn-ea"/>
              <a:cs typeface="+mn-cs"/>
            </a:endParaRPr>
          </a:p>
        </p:txBody>
      </p:sp>
    </p:spTree>
    <p:extLst>
      <p:ext uri="{BB962C8B-B14F-4D97-AF65-F5344CB8AC3E}">
        <p14:creationId xmlns:p14="http://schemas.microsoft.com/office/powerpoint/2010/main" val="1225930201"/>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Espace réservé du contenu 2"/>
          <p:cNvSpPr>
            <a:spLocks noGrp="1"/>
          </p:cNvSpPr>
          <p:nvPr>
            <p:ph idx="1"/>
          </p:nvPr>
        </p:nvSpPr>
        <p:spPr>
          <a:xfrm>
            <a:off x="0" y="115888"/>
            <a:ext cx="9144000" cy="6742112"/>
          </a:xfrm>
        </p:spPr>
        <p:txBody>
          <a:bodyPr/>
          <a:lstStyle/>
          <a:p>
            <a:pPr marL="0" indent="0" eaLnBrk="1" hangingPunct="1">
              <a:lnSpc>
                <a:spcPct val="90000"/>
              </a:lnSpc>
              <a:buNone/>
            </a:pPr>
            <a:r>
              <a:rPr lang="fr-FR" sz="3600" dirty="0" smtClean="0">
                <a:solidFill>
                  <a:srgbClr val="800000"/>
                </a:solidFill>
                <a:latin typeface="Times New Roman"/>
                <a:cs typeface="Times New Roman"/>
              </a:rPr>
              <a:t> </a:t>
            </a:r>
            <a:r>
              <a:rPr lang="fr-FR" sz="3600" u="sng" dirty="0" smtClean="0">
                <a:solidFill>
                  <a:srgbClr val="800000"/>
                </a:solidFill>
                <a:latin typeface="Times New Roman"/>
                <a:cs typeface="Times New Roman"/>
              </a:rPr>
              <a:t>QUATRIEME </a:t>
            </a:r>
            <a:r>
              <a:rPr lang="fr-FR" sz="3600" u="sng" dirty="0">
                <a:solidFill>
                  <a:srgbClr val="800000"/>
                </a:solidFill>
                <a:latin typeface="Times New Roman"/>
                <a:cs typeface="Times New Roman"/>
              </a:rPr>
              <a:t>RESOLUTION</a:t>
            </a:r>
            <a:r>
              <a:rPr lang="fr-FR" sz="3600" dirty="0">
                <a:latin typeface="Calibri" charset="0"/>
                <a:cs typeface="Times New Roman" charset="0"/>
              </a:rPr>
              <a:t> </a:t>
            </a:r>
          </a:p>
        </p:txBody>
      </p:sp>
      <p:sp>
        <p:nvSpPr>
          <p:cNvPr id="3" name="Rectangle 2"/>
          <p:cNvSpPr/>
          <p:nvPr/>
        </p:nvSpPr>
        <p:spPr>
          <a:xfrm>
            <a:off x="107504" y="1124744"/>
            <a:ext cx="9036496" cy="7294305"/>
          </a:xfrm>
          <a:prstGeom prst="rect">
            <a:avLst/>
          </a:prstGeom>
        </p:spPr>
        <p:txBody>
          <a:bodyPr wrap="square">
            <a:spAutoFit/>
          </a:bodyPr>
          <a:lstStyle/>
          <a:p>
            <a:pPr algn="just" hangingPunct="0">
              <a:defRPr/>
            </a:pPr>
            <a:endParaRPr lang="fr-FR" sz="3000" dirty="0" smtClean="0">
              <a:latin typeface="Times New Roman"/>
              <a:cs typeface="Times New Roman"/>
            </a:endParaRPr>
          </a:p>
          <a:p>
            <a:pPr algn="just" hangingPunct="0">
              <a:defRPr/>
            </a:pPr>
            <a:endParaRPr lang="fr-FR" sz="3000" dirty="0">
              <a:latin typeface="Times New Roman"/>
              <a:cs typeface="Times New Roman"/>
            </a:endParaRPr>
          </a:p>
          <a:p>
            <a:pPr algn="just" hangingPunct="0">
              <a:defRPr/>
            </a:pPr>
            <a:r>
              <a:rPr lang="fr-FR" sz="3000" dirty="0" smtClean="0">
                <a:latin typeface="Times New Roman"/>
                <a:cs typeface="Times New Roman"/>
              </a:rPr>
              <a:t>L’assemblée </a:t>
            </a:r>
            <a:r>
              <a:rPr lang="fr-FR" sz="3000" dirty="0">
                <a:latin typeface="Times New Roman"/>
                <a:cs typeface="Times New Roman"/>
              </a:rPr>
              <a:t>générale </a:t>
            </a:r>
            <a:r>
              <a:rPr lang="fr-FR" sz="3000" dirty="0" smtClean="0">
                <a:latin typeface="Times New Roman"/>
                <a:cs typeface="Times New Roman"/>
              </a:rPr>
              <a:t>maintient </a:t>
            </a:r>
            <a:r>
              <a:rPr lang="fr-FR" sz="3000" dirty="0">
                <a:latin typeface="Times New Roman"/>
                <a:cs typeface="Times New Roman"/>
              </a:rPr>
              <a:t>le forfait documentation </a:t>
            </a:r>
            <a:r>
              <a:rPr lang="fr-FR" sz="3000" dirty="0" smtClean="0">
                <a:latin typeface="Times New Roman"/>
                <a:cs typeface="Times New Roman"/>
              </a:rPr>
              <a:t>à </a:t>
            </a:r>
            <a:r>
              <a:rPr lang="fr-FR" sz="3000" dirty="0">
                <a:latin typeface="Times New Roman"/>
                <a:cs typeface="Times New Roman"/>
              </a:rPr>
              <a:t>40 centimes par adhérent sans limite de plafond au titre de l’année </a:t>
            </a:r>
            <a:r>
              <a:rPr lang="fr-FR" sz="3000" dirty="0" smtClean="0">
                <a:latin typeface="Times New Roman"/>
                <a:cs typeface="Times New Roman"/>
              </a:rPr>
              <a:t>2018.</a:t>
            </a:r>
          </a:p>
          <a:p>
            <a:pPr algn="just" hangingPunct="0">
              <a:defRPr/>
            </a:pPr>
            <a:endParaRPr lang="fr-FR" sz="3000" dirty="0">
              <a:latin typeface="Times New Roman"/>
              <a:cs typeface="Times New Roman"/>
            </a:endParaRPr>
          </a:p>
          <a:p>
            <a:pPr algn="just" hangingPunct="0">
              <a:defRPr/>
            </a:pPr>
            <a:r>
              <a:rPr lang="fr-FR" sz="3000" dirty="0" smtClean="0">
                <a:latin typeface="Times New Roman"/>
                <a:cs typeface="Times New Roman"/>
              </a:rPr>
              <a:t>Ce </a:t>
            </a:r>
            <a:r>
              <a:rPr lang="fr-FR" sz="3000" dirty="0">
                <a:latin typeface="Times New Roman"/>
                <a:cs typeface="Times New Roman"/>
              </a:rPr>
              <a:t>forfait documentation sera facturé, à titre provisoire,  en début de chaque année civile sur la base du nombre d’adhérents de chaque association au 31 mai de l’année N -1.</a:t>
            </a:r>
          </a:p>
          <a:p>
            <a:pPr algn="just" hangingPunct="0">
              <a:defRPr/>
            </a:pPr>
            <a:r>
              <a:rPr lang="x-none" sz="3000" b="1" dirty="0">
                <a:latin typeface="Times New Roman"/>
                <a:cs typeface="Times New Roman"/>
              </a:rPr>
              <a:t> </a:t>
            </a:r>
            <a:endParaRPr lang="fr-FR" sz="3000" b="1" dirty="0">
              <a:latin typeface="Times New Roman"/>
              <a:cs typeface="Times New Roman"/>
            </a:endParaRPr>
          </a:p>
          <a:p>
            <a:pPr hangingPunct="0">
              <a:defRPr/>
            </a:pPr>
            <a:r>
              <a:rPr lang="fr-FR" sz="3000" dirty="0">
                <a:latin typeface="Times New Roman"/>
                <a:cs typeface="Times New Roman"/>
              </a:rPr>
              <a:t> </a:t>
            </a:r>
          </a:p>
          <a:p>
            <a:pPr hangingPunct="0">
              <a:defRPr/>
            </a:pPr>
            <a:endParaRPr lang="fr-FR" sz="3600" dirty="0">
              <a:latin typeface="Times New Roman"/>
              <a:cs typeface="Times New Roman"/>
            </a:endParaRPr>
          </a:p>
          <a:p>
            <a:pPr hangingPunct="0">
              <a:defRPr/>
            </a:pPr>
            <a:endParaRPr lang="fr-FR" sz="3600" dirty="0">
              <a:latin typeface="+mj-lt"/>
            </a:endParaRPr>
          </a:p>
          <a:p>
            <a:pPr hangingPunct="0">
              <a:defRPr/>
            </a:pPr>
            <a:endParaRPr lang="fr-FR" sz="3600" dirty="0">
              <a:latin typeface="+mj-lt"/>
            </a:endParaRPr>
          </a:p>
        </p:txBody>
      </p:sp>
    </p:spTree>
    <p:extLst>
      <p:ext uri="{BB962C8B-B14F-4D97-AF65-F5344CB8AC3E}">
        <p14:creationId xmlns:p14="http://schemas.microsoft.com/office/powerpoint/2010/main" val="1680924043"/>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Espace réservé du contenu 2"/>
          <p:cNvSpPr>
            <a:spLocks noGrp="1"/>
          </p:cNvSpPr>
          <p:nvPr>
            <p:ph idx="1"/>
          </p:nvPr>
        </p:nvSpPr>
        <p:spPr>
          <a:xfrm>
            <a:off x="0" y="115888"/>
            <a:ext cx="9144000" cy="6742112"/>
          </a:xfrm>
        </p:spPr>
        <p:txBody>
          <a:bodyPr/>
          <a:lstStyle/>
          <a:p>
            <a:pPr marL="0" indent="0" eaLnBrk="1" hangingPunct="1">
              <a:lnSpc>
                <a:spcPct val="90000"/>
              </a:lnSpc>
              <a:buNone/>
            </a:pPr>
            <a:r>
              <a:rPr lang="fr-FR" sz="3600" dirty="0" smtClean="0">
                <a:solidFill>
                  <a:srgbClr val="800000"/>
                </a:solidFill>
                <a:latin typeface="Times New Roman"/>
                <a:cs typeface="Times New Roman"/>
              </a:rPr>
              <a:t> </a:t>
            </a:r>
            <a:r>
              <a:rPr lang="fr-FR" sz="3600" u="sng" dirty="0" smtClean="0">
                <a:solidFill>
                  <a:srgbClr val="800000"/>
                </a:solidFill>
                <a:latin typeface="Times New Roman"/>
                <a:cs typeface="Times New Roman"/>
              </a:rPr>
              <a:t>QUATRIEME </a:t>
            </a:r>
            <a:r>
              <a:rPr lang="fr-FR" sz="3600" u="sng" dirty="0">
                <a:solidFill>
                  <a:srgbClr val="800000"/>
                </a:solidFill>
                <a:latin typeface="Times New Roman"/>
                <a:cs typeface="Times New Roman"/>
              </a:rPr>
              <a:t>RESOLUTION</a:t>
            </a:r>
            <a:r>
              <a:rPr lang="fr-FR" sz="3600" dirty="0">
                <a:latin typeface="Calibri" charset="0"/>
                <a:cs typeface="Times New Roman" charset="0"/>
              </a:rPr>
              <a:t> </a:t>
            </a:r>
          </a:p>
        </p:txBody>
      </p:sp>
      <p:sp>
        <p:nvSpPr>
          <p:cNvPr id="3" name="Rectangle 2"/>
          <p:cNvSpPr/>
          <p:nvPr/>
        </p:nvSpPr>
        <p:spPr>
          <a:xfrm>
            <a:off x="107504" y="1124744"/>
            <a:ext cx="9036496" cy="4985981"/>
          </a:xfrm>
          <a:prstGeom prst="rect">
            <a:avLst/>
          </a:prstGeom>
        </p:spPr>
        <p:txBody>
          <a:bodyPr wrap="square">
            <a:spAutoFit/>
          </a:bodyPr>
          <a:lstStyle/>
          <a:p>
            <a:pPr algn="just" hangingPunct="0">
              <a:defRPr/>
            </a:pPr>
            <a:endParaRPr lang="fr-FR" sz="3000" dirty="0" smtClean="0">
              <a:latin typeface="Times New Roman"/>
              <a:cs typeface="Times New Roman"/>
            </a:endParaRPr>
          </a:p>
          <a:p>
            <a:pPr algn="just" hangingPunct="0">
              <a:defRPr/>
            </a:pPr>
            <a:endParaRPr lang="fr-FR" sz="3000" dirty="0">
              <a:latin typeface="Times New Roman"/>
              <a:cs typeface="Times New Roman"/>
            </a:endParaRPr>
          </a:p>
          <a:p>
            <a:pPr algn="just" hangingPunct="0">
              <a:defRPr/>
            </a:pPr>
            <a:r>
              <a:rPr lang="fr-FR" sz="3000" dirty="0" smtClean="0">
                <a:latin typeface="Times New Roman"/>
                <a:cs typeface="Times New Roman"/>
              </a:rPr>
              <a:t>Une </a:t>
            </a:r>
            <a:r>
              <a:rPr lang="fr-FR" sz="3000" dirty="0">
                <a:latin typeface="Times New Roman"/>
                <a:cs typeface="Times New Roman"/>
              </a:rPr>
              <a:t>régularisation de ce forfait sera effectuée courant septembre de l’année N et ce après communication du nombre d’adhérents définitif de chaque association.</a:t>
            </a:r>
          </a:p>
          <a:p>
            <a:pPr algn="just" hangingPunct="0">
              <a:defRPr/>
            </a:pPr>
            <a:r>
              <a:rPr lang="x-none" sz="3000" b="1" dirty="0">
                <a:latin typeface="Times New Roman"/>
                <a:cs typeface="Times New Roman"/>
              </a:rPr>
              <a:t> </a:t>
            </a:r>
            <a:endParaRPr lang="fr-FR" sz="3000" b="1" dirty="0">
              <a:latin typeface="Times New Roman"/>
              <a:cs typeface="Times New Roman"/>
            </a:endParaRPr>
          </a:p>
          <a:p>
            <a:pPr hangingPunct="0">
              <a:defRPr/>
            </a:pPr>
            <a:r>
              <a:rPr lang="fr-FR" sz="3000" dirty="0">
                <a:latin typeface="Times New Roman"/>
                <a:cs typeface="Times New Roman"/>
              </a:rPr>
              <a:t> </a:t>
            </a:r>
          </a:p>
          <a:p>
            <a:pPr hangingPunct="0">
              <a:defRPr/>
            </a:pPr>
            <a:endParaRPr lang="fr-FR" sz="3600" dirty="0">
              <a:latin typeface="Times New Roman"/>
              <a:cs typeface="Times New Roman"/>
            </a:endParaRPr>
          </a:p>
          <a:p>
            <a:pPr hangingPunct="0">
              <a:defRPr/>
            </a:pPr>
            <a:endParaRPr lang="fr-FR" sz="3600" dirty="0">
              <a:latin typeface="+mj-lt"/>
            </a:endParaRPr>
          </a:p>
          <a:p>
            <a:pPr hangingPunct="0">
              <a:defRPr/>
            </a:pPr>
            <a:endParaRPr lang="fr-FR" sz="3600" dirty="0">
              <a:latin typeface="+mj-lt"/>
            </a:endParaRPr>
          </a:p>
        </p:txBody>
      </p:sp>
    </p:spTree>
    <p:extLst>
      <p:ext uri="{BB962C8B-B14F-4D97-AF65-F5344CB8AC3E}">
        <p14:creationId xmlns:p14="http://schemas.microsoft.com/office/powerpoint/2010/main" val="3902916522"/>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Espace réservé du contenu 2"/>
          <p:cNvSpPr>
            <a:spLocks noGrp="1"/>
          </p:cNvSpPr>
          <p:nvPr>
            <p:ph idx="1"/>
          </p:nvPr>
        </p:nvSpPr>
        <p:spPr>
          <a:xfrm>
            <a:off x="0" y="115888"/>
            <a:ext cx="9144000" cy="6626225"/>
          </a:xfrm>
        </p:spPr>
        <p:txBody>
          <a:bodyPr/>
          <a:lstStyle/>
          <a:p>
            <a:pPr eaLnBrk="1" hangingPunct="1">
              <a:lnSpc>
                <a:spcPct val="90000"/>
              </a:lnSpc>
            </a:pPr>
            <a:r>
              <a:rPr lang="fr-FR" sz="4000" u="sng" dirty="0">
                <a:solidFill>
                  <a:srgbClr val="800000"/>
                </a:solidFill>
                <a:latin typeface="Calibri" charset="0"/>
                <a:cs typeface="Times New Roman" charset="0"/>
              </a:rPr>
              <a:t>CINQUIEME RESOLUTION</a:t>
            </a:r>
            <a:endParaRPr lang="fr-FR" sz="4000" dirty="0">
              <a:solidFill>
                <a:srgbClr val="800000"/>
              </a:solidFill>
              <a:latin typeface="Calibri" charset="0"/>
              <a:cs typeface="Times New Roman" charset="0"/>
            </a:endParaRPr>
          </a:p>
          <a:p>
            <a:pPr algn="just" eaLnBrk="1" hangingPunct="1"/>
            <a:endParaRPr lang="fr-FR" sz="4000" dirty="0">
              <a:latin typeface="Calibri" charset="0"/>
            </a:endParaRPr>
          </a:p>
          <a:p>
            <a:pPr algn="just" eaLnBrk="1" hangingPunct="1">
              <a:buFont typeface="Arial" charset="0"/>
              <a:buNone/>
            </a:pPr>
            <a:r>
              <a:rPr lang="fr-FR" sz="4000" dirty="0" smtClean="0">
                <a:latin typeface="Calibri" charset="0"/>
              </a:rPr>
              <a:t> L’assemblée </a:t>
            </a:r>
            <a:r>
              <a:rPr lang="fr-FR" sz="4000" dirty="0">
                <a:latin typeface="Calibri" charset="0"/>
              </a:rPr>
              <a:t>générale décide d’adopter le budget prévisionnel de l’exercice allant du 1</a:t>
            </a:r>
            <a:r>
              <a:rPr lang="fr-FR" sz="4000" baseline="30000" dirty="0">
                <a:latin typeface="Calibri" charset="0"/>
              </a:rPr>
              <a:t>er</a:t>
            </a:r>
            <a:r>
              <a:rPr lang="fr-FR" sz="4000" dirty="0">
                <a:latin typeface="Calibri" charset="0"/>
              </a:rPr>
              <a:t> janvier au 31 décembre </a:t>
            </a:r>
            <a:r>
              <a:rPr lang="fr-FR" sz="4000" dirty="0" smtClean="0">
                <a:latin typeface="Calibri" charset="0"/>
              </a:rPr>
              <a:t>2018, </a:t>
            </a:r>
            <a:r>
              <a:rPr lang="fr-FR" sz="4000" dirty="0">
                <a:latin typeface="Calibri" charset="0"/>
              </a:rPr>
              <a:t>qui fait ressortir un résultat prévisionnel à l’équilibre.</a:t>
            </a:r>
          </a:p>
          <a:p>
            <a:pPr algn="just" eaLnBrk="1" hangingPunct="1">
              <a:buFont typeface="Arial" charset="0"/>
              <a:buNone/>
            </a:pPr>
            <a:r>
              <a:rPr lang="fr-FR" sz="4000" dirty="0">
                <a:latin typeface="Calibri" charset="0"/>
              </a:rPr>
              <a:t> </a:t>
            </a:r>
          </a:p>
          <a:p>
            <a:pPr eaLnBrk="1" hangingPunct="1">
              <a:lnSpc>
                <a:spcPct val="90000"/>
              </a:lnSpc>
            </a:pPr>
            <a:endParaRPr lang="fr-FR" dirty="0">
              <a:latin typeface="Times New Roman" charset="0"/>
              <a:cs typeface="Times New Roman" charset="0"/>
            </a:endParaRPr>
          </a:p>
        </p:txBody>
      </p:sp>
    </p:spTree>
    <p:extLst>
      <p:ext uri="{BB962C8B-B14F-4D97-AF65-F5344CB8AC3E}">
        <p14:creationId xmlns:p14="http://schemas.microsoft.com/office/powerpoint/2010/main" val="1452934998"/>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619250" y="476250"/>
            <a:ext cx="7067550" cy="649288"/>
          </a:xfrm>
        </p:spPr>
        <p:txBody>
          <a:bodyPr>
            <a:normAutofit fontScale="90000"/>
          </a:bodyPr>
          <a:lstStyle/>
          <a:p>
            <a:pPr eaLnBrk="1" fontAlgn="auto" hangingPunct="1">
              <a:spcAft>
                <a:spcPts val="0"/>
              </a:spcAft>
              <a:defRPr/>
            </a:pPr>
            <a:r>
              <a:rPr lang="fr-FR" b="1" dirty="0" smtClean="0">
                <a:solidFill>
                  <a:srgbClr val="073779"/>
                </a:solidFill>
                <a:latin typeface="Times New Roman" pitchFamily="18" charset="0"/>
                <a:cs typeface="Times New Roman" pitchFamily="18" charset="0"/>
              </a:rPr>
              <a:t>LES 7 ASSOCIATIONS CANDIDATES </a:t>
            </a:r>
          </a:p>
        </p:txBody>
      </p:sp>
      <p:sp>
        <p:nvSpPr>
          <p:cNvPr id="30723" name="Rectangle 3"/>
          <p:cNvSpPr>
            <a:spLocks noGrp="1" noChangeArrowheads="1"/>
          </p:cNvSpPr>
          <p:nvPr>
            <p:ph sz="quarter" idx="1"/>
          </p:nvPr>
        </p:nvSpPr>
        <p:spPr>
          <a:xfrm>
            <a:off x="250825" y="1484313"/>
            <a:ext cx="8678863" cy="4840287"/>
          </a:xfrm>
        </p:spPr>
        <p:txBody>
          <a:bodyPr/>
          <a:lstStyle/>
          <a:p>
            <a:pPr>
              <a:buFont typeface="Courier New"/>
              <a:buChar char="o"/>
            </a:pPr>
            <a:r>
              <a:rPr lang="fr-FR" sz="3200" b="1" dirty="0" smtClean="0">
                <a:solidFill>
                  <a:srgbClr val="C00000"/>
                </a:solidFill>
                <a:latin typeface="Times New Roman" pitchFamily="18" charset="0"/>
                <a:cs typeface="Times New Roman" pitchFamily="18" charset="0"/>
              </a:rPr>
              <a:t>ADAPL GRENOBLE</a:t>
            </a:r>
            <a:r>
              <a:rPr lang="fr-FR" sz="3200" b="1" dirty="0" smtClean="0">
                <a:latin typeface="Times New Roman" pitchFamily="18" charset="0"/>
                <a:cs typeface="Times New Roman" pitchFamily="18" charset="0"/>
              </a:rPr>
              <a:t>		</a:t>
            </a:r>
          </a:p>
          <a:p>
            <a:pPr marL="0" indent="0">
              <a:buNone/>
            </a:pPr>
            <a:r>
              <a:rPr lang="fr-FR" sz="3200" b="1" dirty="0" smtClean="0">
                <a:latin typeface="Times New Roman" pitchFamily="18" charset="0"/>
                <a:cs typeface="Times New Roman" pitchFamily="18" charset="0"/>
              </a:rPr>
              <a:t>représentée par M. Alain MARCELLIN GROS</a:t>
            </a:r>
            <a:endParaRPr lang="fr-FR" sz="3200" dirty="0" smtClean="0">
              <a:latin typeface="Times New Roman" pitchFamily="18" charset="0"/>
              <a:cs typeface="Times New Roman" pitchFamily="18" charset="0"/>
            </a:endParaRPr>
          </a:p>
          <a:p>
            <a:pPr>
              <a:buFont typeface="Courier New"/>
              <a:buChar char="o"/>
            </a:pPr>
            <a:r>
              <a:rPr lang="fr-FR" sz="3200" b="1" dirty="0" smtClean="0">
                <a:solidFill>
                  <a:srgbClr val="C00000"/>
                </a:solidFill>
                <a:latin typeface="Times New Roman" pitchFamily="18" charset="0"/>
                <a:cs typeface="Times New Roman" pitchFamily="18" charset="0"/>
              </a:rPr>
              <a:t>CGA PARTENAIRE </a:t>
            </a:r>
            <a:r>
              <a:rPr lang="fr-FR" sz="3200" b="1" dirty="0">
                <a:solidFill>
                  <a:srgbClr val="C00000"/>
                </a:solidFill>
                <a:latin typeface="Times New Roman" pitchFamily="18" charset="0"/>
                <a:cs typeface="Times New Roman" pitchFamily="18" charset="0"/>
              </a:rPr>
              <a:t>PARIS</a:t>
            </a:r>
            <a:r>
              <a:rPr lang="fr-FR" sz="3200" b="1" dirty="0" smtClean="0">
                <a:latin typeface="Times New Roman" pitchFamily="18" charset="0"/>
                <a:cs typeface="Times New Roman" pitchFamily="18" charset="0"/>
              </a:rPr>
              <a:t>			</a:t>
            </a:r>
          </a:p>
          <a:p>
            <a:pPr marL="0" indent="0">
              <a:buNone/>
            </a:pPr>
            <a:r>
              <a:rPr lang="fr-FR" sz="3200" b="1" dirty="0" smtClean="0">
                <a:latin typeface="Times New Roman" pitchFamily="18" charset="0"/>
                <a:cs typeface="Times New Roman" pitchFamily="18" charset="0"/>
              </a:rPr>
              <a:t>représenté par M. Phi TRAN</a:t>
            </a:r>
            <a:endParaRPr lang="fr-FR" sz="3200" dirty="0" smtClean="0">
              <a:latin typeface="Times New Roman" pitchFamily="18" charset="0"/>
              <a:cs typeface="Times New Roman" pitchFamily="18" charset="0"/>
            </a:endParaRPr>
          </a:p>
          <a:p>
            <a:pPr>
              <a:buFont typeface="Courier New"/>
              <a:buChar char="o"/>
            </a:pPr>
            <a:r>
              <a:rPr lang="fr-FR" sz="3200" b="1" dirty="0" smtClean="0">
                <a:solidFill>
                  <a:srgbClr val="C00000"/>
                </a:solidFill>
                <a:latin typeface="Times New Roman" pitchFamily="18" charset="0"/>
                <a:cs typeface="Times New Roman" pitchFamily="18" charset="0"/>
              </a:rPr>
              <a:t>AGAPA PAU	</a:t>
            </a:r>
            <a:r>
              <a:rPr lang="fr-FR" sz="3200" b="1" dirty="0" smtClean="0">
                <a:latin typeface="Times New Roman" pitchFamily="18" charset="0"/>
                <a:cs typeface="Times New Roman" pitchFamily="18" charset="0"/>
              </a:rPr>
              <a:t>		</a:t>
            </a:r>
          </a:p>
          <a:p>
            <a:pPr>
              <a:buFont typeface="Wingdings 2" pitchFamily="18" charset="2"/>
              <a:buNone/>
            </a:pPr>
            <a:r>
              <a:rPr lang="fr-FR" sz="3200" b="1" dirty="0" smtClean="0">
                <a:latin typeface="Times New Roman" pitchFamily="18" charset="0"/>
                <a:cs typeface="Times New Roman" pitchFamily="18" charset="0"/>
              </a:rPr>
              <a:t>représentée par Mme Mireille SAUGE</a:t>
            </a:r>
          </a:p>
          <a:p>
            <a:pPr>
              <a:buFont typeface="Courier New"/>
              <a:buChar char="o"/>
            </a:pPr>
            <a:r>
              <a:rPr lang="fr-FR" sz="3200" b="1" dirty="0">
                <a:solidFill>
                  <a:srgbClr val="C00000"/>
                </a:solidFill>
                <a:latin typeface="Times New Roman" pitchFamily="18" charset="0"/>
                <a:cs typeface="Times New Roman" pitchFamily="18" charset="0"/>
              </a:rPr>
              <a:t>AGAPL BOURGOGNE </a:t>
            </a:r>
            <a:r>
              <a:rPr lang="fr-FR" sz="3200" b="1" dirty="0">
                <a:solidFill>
                  <a:srgbClr val="C00000"/>
                </a:solidFill>
                <a:latin typeface="Times New Roman" pitchFamily="18" charset="0"/>
                <a:cs typeface="Times New Roman" pitchFamily="18" charset="0"/>
              </a:rPr>
              <a:t>DIJON</a:t>
            </a:r>
            <a:endParaRPr lang="fr-FR" sz="3200" b="1" dirty="0">
              <a:solidFill>
                <a:srgbClr val="C00000"/>
              </a:solidFill>
              <a:latin typeface="Times New Roman" pitchFamily="18" charset="0"/>
              <a:cs typeface="Times New Roman" pitchFamily="18" charset="0"/>
            </a:endParaRPr>
          </a:p>
          <a:p>
            <a:pPr>
              <a:buNone/>
            </a:pPr>
            <a:r>
              <a:rPr lang="fr-FR" sz="3200" b="1" dirty="0">
                <a:latin typeface="Times New Roman" pitchFamily="18" charset="0"/>
                <a:cs typeface="Times New Roman" pitchFamily="18" charset="0"/>
              </a:rPr>
              <a:t>représentée </a:t>
            </a:r>
            <a:r>
              <a:rPr lang="fr-FR" sz="3200" b="1" dirty="0" smtClean="0">
                <a:latin typeface="Times New Roman" pitchFamily="18" charset="0"/>
                <a:cs typeface="Times New Roman" pitchFamily="18" charset="0"/>
              </a:rPr>
              <a:t>par M. Rémy SEGUIN</a:t>
            </a:r>
          </a:p>
          <a:p>
            <a:pPr>
              <a:buFont typeface="Wingdings 2" pitchFamily="18" charset="2"/>
              <a:buNone/>
            </a:pPr>
            <a:endParaRPr lang="fr-FR" sz="3200" b="1" dirty="0">
              <a:latin typeface="Times New Roman" pitchFamily="18" charset="0"/>
              <a:cs typeface="Times New Roman" pitchFamily="18" charset="0"/>
            </a:endParaRPr>
          </a:p>
          <a:p>
            <a:pPr>
              <a:buFont typeface="Wingdings 2" pitchFamily="18" charset="2"/>
              <a:buNone/>
            </a:pPr>
            <a:endParaRPr lang="fr-FR" sz="3200" dirty="0" smtClean="0">
              <a:latin typeface="Times New Roman" pitchFamily="18" charset="0"/>
              <a:cs typeface="Times New Roman" pitchFamily="18" charset="0"/>
            </a:endParaRPr>
          </a:p>
          <a:p>
            <a:pPr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6" name="Image 5"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wipe(left)">
                                      <p:cBhvr>
                                        <p:cTn id="11" dur="500"/>
                                        <p:tgtEl>
                                          <p:spTgt spid="307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Effect transition="in" filter="wipe(left)">
                                      <p:cBhvr>
                                        <p:cTn id="16" dur="500"/>
                                        <p:tgtEl>
                                          <p:spTgt spid="307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2" end="2"/>
                                            </p:txEl>
                                          </p:spTgt>
                                        </p:tgtEl>
                                        <p:attrNameLst>
                                          <p:attrName>style.visibility</p:attrName>
                                        </p:attrNameLst>
                                      </p:cBhvr>
                                      <p:to>
                                        <p:strVal val="visible"/>
                                      </p:to>
                                    </p:set>
                                    <p:animEffect transition="in" filter="wipe(left)">
                                      <p:cBhvr>
                                        <p:cTn id="21" dur="500"/>
                                        <p:tgtEl>
                                          <p:spTgt spid="3072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3">
                                            <p:txEl>
                                              <p:pRg st="3" end="3"/>
                                            </p:txEl>
                                          </p:spTgt>
                                        </p:tgtEl>
                                        <p:attrNameLst>
                                          <p:attrName>style.visibility</p:attrName>
                                        </p:attrNameLst>
                                      </p:cBhvr>
                                      <p:to>
                                        <p:strVal val="visible"/>
                                      </p:to>
                                    </p:set>
                                    <p:animEffect transition="in" filter="wipe(left)">
                                      <p:cBhvr>
                                        <p:cTn id="26" dur="500"/>
                                        <p:tgtEl>
                                          <p:spTgt spid="3072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Effect transition="in" filter="wipe(left)">
                                      <p:cBhvr>
                                        <p:cTn id="31" dur="500"/>
                                        <p:tgtEl>
                                          <p:spTgt spid="3072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0723">
                                            <p:txEl>
                                              <p:pRg st="5" end="5"/>
                                            </p:txEl>
                                          </p:spTgt>
                                        </p:tgtEl>
                                        <p:attrNameLst>
                                          <p:attrName>style.visibility</p:attrName>
                                        </p:attrNameLst>
                                      </p:cBhvr>
                                      <p:to>
                                        <p:strVal val="visible"/>
                                      </p:to>
                                    </p:set>
                                    <p:animEffect transition="in" filter="wipe(left)">
                                      <p:cBhvr>
                                        <p:cTn id="36" dur="500"/>
                                        <p:tgtEl>
                                          <p:spTgt spid="3072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0723">
                                            <p:txEl>
                                              <p:pRg st="6" end="6"/>
                                            </p:txEl>
                                          </p:spTgt>
                                        </p:tgtEl>
                                        <p:attrNameLst>
                                          <p:attrName>style.visibility</p:attrName>
                                        </p:attrNameLst>
                                      </p:cBhvr>
                                      <p:to>
                                        <p:strVal val="visible"/>
                                      </p:to>
                                    </p:set>
                                    <p:animEffect transition="in" filter="wipe(left)">
                                      <p:cBhvr>
                                        <p:cTn id="41" dur="500"/>
                                        <p:tgtEl>
                                          <p:spTgt spid="3072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0723">
                                            <p:txEl>
                                              <p:pRg st="7" end="7"/>
                                            </p:txEl>
                                          </p:spTgt>
                                        </p:tgtEl>
                                        <p:attrNameLst>
                                          <p:attrName>style.visibility</p:attrName>
                                        </p:attrNameLst>
                                      </p:cBhvr>
                                      <p:to>
                                        <p:strVal val="visible"/>
                                      </p:to>
                                    </p:set>
                                    <p:animEffect transition="in" filter="wipe(left)">
                                      <p:cBhvr>
                                        <p:cTn id="46"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47"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Espace réservé du contenu 2"/>
          <p:cNvSpPr>
            <a:spLocks noGrp="1"/>
          </p:cNvSpPr>
          <p:nvPr>
            <p:ph idx="1"/>
          </p:nvPr>
        </p:nvSpPr>
        <p:spPr>
          <a:xfrm>
            <a:off x="0" y="115888"/>
            <a:ext cx="9144000" cy="6626225"/>
          </a:xfrm>
        </p:spPr>
        <p:txBody>
          <a:bodyPr/>
          <a:lstStyle/>
          <a:p>
            <a:pPr eaLnBrk="1" hangingPunct="1">
              <a:lnSpc>
                <a:spcPct val="90000"/>
              </a:lnSpc>
            </a:pPr>
            <a:r>
              <a:rPr lang="fr-FR" sz="4000" u="sng" dirty="0" smtClean="0">
                <a:solidFill>
                  <a:srgbClr val="800000"/>
                </a:solidFill>
                <a:latin typeface="Calibri" charset="0"/>
                <a:cs typeface="Times New Roman" charset="0"/>
              </a:rPr>
              <a:t>SIXIEME RESOLUTION</a:t>
            </a:r>
            <a:endParaRPr lang="fr-FR" sz="4000" dirty="0">
              <a:solidFill>
                <a:srgbClr val="800000"/>
              </a:solidFill>
              <a:latin typeface="Calibri" charset="0"/>
              <a:cs typeface="Times New Roman" charset="0"/>
            </a:endParaRPr>
          </a:p>
          <a:p>
            <a:pPr algn="just" eaLnBrk="1" hangingPunct="1"/>
            <a:endParaRPr lang="fr-FR" sz="4000" dirty="0">
              <a:latin typeface="Calibri" charset="0"/>
            </a:endParaRPr>
          </a:p>
          <a:p>
            <a:pPr algn="just" eaLnBrk="1" hangingPunct="1">
              <a:buFont typeface="Arial" charset="0"/>
              <a:buNone/>
            </a:pPr>
            <a:r>
              <a:rPr lang="fr-FR" sz="4000" dirty="0" smtClean="0">
                <a:latin typeface="Calibri" charset="0"/>
              </a:rPr>
              <a:t> Conformément à l’article 12 des statuts, l’assemblée </a:t>
            </a:r>
            <a:r>
              <a:rPr lang="fr-FR" sz="4000" dirty="0">
                <a:latin typeface="Calibri" charset="0"/>
              </a:rPr>
              <a:t>générale </a:t>
            </a:r>
            <a:r>
              <a:rPr lang="fr-FR" sz="4000" dirty="0" smtClean="0">
                <a:latin typeface="Calibri" charset="0"/>
              </a:rPr>
              <a:t>élit comme administratrices pour la durée du mandat restant à courir des membres du conseil d’administration qu’elles remplacent, les associations suivantes : </a:t>
            </a:r>
            <a:endParaRPr lang="fr-FR" sz="4000" dirty="0">
              <a:latin typeface="Calibri" charset="0"/>
            </a:endParaRPr>
          </a:p>
          <a:p>
            <a:pPr algn="just" eaLnBrk="1" hangingPunct="1">
              <a:buFont typeface="Arial" charset="0"/>
              <a:buNone/>
            </a:pPr>
            <a:r>
              <a:rPr lang="fr-FR" sz="4000" dirty="0">
                <a:latin typeface="Calibri" charset="0"/>
              </a:rPr>
              <a:t> </a:t>
            </a:r>
            <a:endParaRPr lang="fr-FR" dirty="0">
              <a:latin typeface="Times New Roman" charset="0"/>
              <a:cs typeface="Times New Roman" charset="0"/>
            </a:endParaRPr>
          </a:p>
        </p:txBody>
      </p:sp>
    </p:spTree>
    <p:extLst>
      <p:ext uri="{BB962C8B-B14F-4D97-AF65-F5344CB8AC3E}">
        <p14:creationId xmlns:p14="http://schemas.microsoft.com/office/powerpoint/2010/main" val="934806541"/>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Espace réservé du contenu 2"/>
          <p:cNvSpPr>
            <a:spLocks noGrp="1"/>
          </p:cNvSpPr>
          <p:nvPr>
            <p:ph idx="1"/>
          </p:nvPr>
        </p:nvSpPr>
        <p:spPr>
          <a:xfrm>
            <a:off x="0" y="115888"/>
            <a:ext cx="9144000" cy="6626225"/>
          </a:xfrm>
        </p:spPr>
        <p:txBody>
          <a:bodyPr/>
          <a:lstStyle/>
          <a:p>
            <a:pPr eaLnBrk="1" hangingPunct="1">
              <a:lnSpc>
                <a:spcPct val="90000"/>
              </a:lnSpc>
            </a:pPr>
            <a:r>
              <a:rPr lang="fr-FR" sz="4000" u="sng" dirty="0" smtClean="0">
                <a:solidFill>
                  <a:srgbClr val="800000"/>
                </a:solidFill>
                <a:latin typeface="Calibri" charset="0"/>
                <a:cs typeface="Times New Roman" charset="0"/>
              </a:rPr>
              <a:t>SIXIEME RESOLUTION</a:t>
            </a:r>
            <a:endParaRPr lang="fr-FR" sz="4000" dirty="0">
              <a:solidFill>
                <a:srgbClr val="800000"/>
              </a:solidFill>
              <a:latin typeface="Calibri" charset="0"/>
              <a:cs typeface="Times New Roman" charset="0"/>
            </a:endParaRPr>
          </a:p>
          <a:p>
            <a:pPr algn="just" eaLnBrk="1" hangingPunct="1"/>
            <a:endParaRPr lang="fr-FR" sz="4000" dirty="0">
              <a:latin typeface="Calibri" charset="0"/>
            </a:endParaRPr>
          </a:p>
          <a:p>
            <a:pPr marL="0" indent="0" algn="just" eaLnBrk="1" hangingPunct="1">
              <a:buNone/>
            </a:pPr>
            <a:r>
              <a:rPr lang="fr-FR" sz="4000" dirty="0" smtClean="0">
                <a:latin typeface="Calibri" charset="0"/>
              </a:rPr>
              <a:t>- AGERA Nantes jusqu’à l’assemblée  </a:t>
            </a:r>
            <a:r>
              <a:rPr lang="fr-FR" sz="4000" dirty="0">
                <a:latin typeface="Calibri" charset="0"/>
              </a:rPr>
              <a:t> </a:t>
            </a:r>
            <a:r>
              <a:rPr lang="fr-FR" sz="4000" dirty="0" smtClean="0">
                <a:latin typeface="Calibri" charset="0"/>
              </a:rPr>
              <a:t>     </a:t>
            </a:r>
            <a:r>
              <a:rPr lang="fr-FR" sz="4000" dirty="0" smtClean="0">
                <a:latin typeface="Calibri" charset="0"/>
              </a:rPr>
              <a:t>  générale </a:t>
            </a:r>
            <a:r>
              <a:rPr lang="fr-FR" sz="4000" dirty="0" smtClean="0">
                <a:latin typeface="Calibri" charset="0"/>
              </a:rPr>
              <a:t>de novembre 2018, en remplacement de l’UNAGA</a:t>
            </a:r>
          </a:p>
          <a:p>
            <a:pPr algn="just" eaLnBrk="1" hangingPunct="1">
              <a:buFontTx/>
              <a:buChar char="-"/>
            </a:pPr>
            <a:r>
              <a:rPr lang="fr-FR" sz="4000" dirty="0" smtClean="0">
                <a:latin typeface="Calibri" charset="0"/>
                <a:cs typeface="Times New Roman" charset="0"/>
              </a:rPr>
              <a:t>TERRAGESTION OMGA </a:t>
            </a:r>
            <a:r>
              <a:rPr lang="fr-FR" sz="4000" dirty="0">
                <a:latin typeface="Calibri" charset="0"/>
              </a:rPr>
              <a:t>jusqu’à l’assemblée  générale de novembre </a:t>
            </a:r>
            <a:r>
              <a:rPr lang="fr-FR" sz="4000" dirty="0" smtClean="0">
                <a:latin typeface="Calibri" charset="0"/>
              </a:rPr>
              <a:t>2019, en remplacement de TERRAGESTION Professions Libérales</a:t>
            </a:r>
            <a:endParaRPr lang="fr-FR" dirty="0">
              <a:latin typeface="Times New Roman" charset="0"/>
              <a:cs typeface="Times New Roman" charset="0"/>
            </a:endParaRPr>
          </a:p>
        </p:txBody>
      </p:sp>
    </p:spTree>
    <p:extLst>
      <p:ext uri="{BB962C8B-B14F-4D97-AF65-F5344CB8AC3E}">
        <p14:creationId xmlns:p14="http://schemas.microsoft.com/office/powerpoint/2010/main" val="2781522745"/>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contenu 2"/>
          <p:cNvSpPr>
            <a:spLocks noGrp="1"/>
          </p:cNvSpPr>
          <p:nvPr>
            <p:ph idx="1"/>
          </p:nvPr>
        </p:nvSpPr>
        <p:spPr>
          <a:xfrm>
            <a:off x="0" y="0"/>
            <a:ext cx="9144000" cy="6742113"/>
          </a:xfrm>
        </p:spPr>
        <p:txBody>
          <a:bodyPr rtlCol="0">
            <a:normAutofit fontScale="92500" lnSpcReduction="20000"/>
          </a:bodyPr>
          <a:lstStyle/>
          <a:p>
            <a:pPr marL="0" indent="0" algn="just" eaLnBrk="1" fontAlgn="auto" hangingPunct="1">
              <a:spcAft>
                <a:spcPts val="0"/>
              </a:spcAft>
              <a:buClr>
                <a:schemeClr val="accent1">
                  <a:lumMod val="60000"/>
                  <a:lumOff val="40000"/>
                </a:schemeClr>
              </a:buClr>
              <a:buFont typeface="Arial" charset="0"/>
              <a:buNone/>
              <a:defRPr/>
            </a:pPr>
            <a:endParaRPr lang="fr-FR" sz="3600" u="sng" dirty="0" smtClean="0">
              <a:solidFill>
                <a:srgbClr val="800000"/>
              </a:solidFill>
              <a:latin typeface="Times New Roman"/>
              <a:ea typeface="+mn-ea"/>
              <a:cs typeface="Times New Roman"/>
            </a:endParaRPr>
          </a:p>
          <a:p>
            <a:pPr marL="0" indent="0" algn="just" eaLnBrk="1" fontAlgn="auto" hangingPunct="1">
              <a:spcAft>
                <a:spcPts val="0"/>
              </a:spcAft>
              <a:buClr>
                <a:schemeClr val="accent1">
                  <a:lumMod val="60000"/>
                  <a:lumOff val="40000"/>
                </a:schemeClr>
              </a:buClr>
              <a:buFont typeface="Arial" charset="0"/>
              <a:buNone/>
              <a:defRPr/>
            </a:pPr>
            <a:r>
              <a:rPr lang="fr-FR" sz="3600" u="sng" dirty="0" smtClean="0">
                <a:solidFill>
                  <a:srgbClr val="800000"/>
                </a:solidFill>
                <a:latin typeface="Times New Roman"/>
                <a:ea typeface="+mn-ea"/>
                <a:cs typeface="Times New Roman"/>
              </a:rPr>
              <a:t> SEPTIEME RESOLUTION</a:t>
            </a:r>
            <a:endParaRPr lang="fr-FR" sz="3600" dirty="0">
              <a:solidFill>
                <a:srgbClr val="800000"/>
              </a:solidFill>
              <a:latin typeface="Times New Roman"/>
              <a:ea typeface="+mn-ea"/>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3200" dirty="0" smtClean="0">
              <a:solidFill>
                <a:srgbClr val="000000"/>
              </a:solidFill>
              <a:latin typeface="Times New Roman"/>
              <a:ea typeface="+mn-ea"/>
              <a:cs typeface="Times New Roman"/>
            </a:endParaRPr>
          </a:p>
          <a:p>
            <a:pPr marL="0" indent="0" algn="just" eaLnBrk="1" fontAlgn="auto" hangingPunct="1">
              <a:spcAft>
                <a:spcPts val="0"/>
              </a:spcAft>
              <a:buClr>
                <a:schemeClr val="accent1">
                  <a:lumMod val="60000"/>
                  <a:lumOff val="40000"/>
                </a:schemeClr>
              </a:buClr>
              <a:buFont typeface="Arial"/>
              <a:buChar char="•"/>
              <a:defRPr/>
            </a:pPr>
            <a:endParaRPr lang="fr-FR" sz="3200" dirty="0" smtClean="0">
              <a:solidFill>
                <a:srgbClr val="000000"/>
              </a:solidFill>
              <a:latin typeface="Times New Roman"/>
              <a:ea typeface="+mn-ea"/>
              <a:cs typeface="Times New Roman"/>
            </a:endParaRPr>
          </a:p>
          <a:p>
            <a:pPr marL="0" indent="0" algn="just" eaLnBrk="1" fontAlgn="auto" hangingPunct="1">
              <a:spcAft>
                <a:spcPts val="0"/>
              </a:spcAft>
              <a:buClr>
                <a:schemeClr val="accent1">
                  <a:lumMod val="60000"/>
                  <a:lumOff val="40000"/>
                </a:schemeClr>
              </a:buClr>
              <a:buFont typeface="Arial"/>
              <a:buChar char="•"/>
              <a:defRPr/>
            </a:pPr>
            <a:r>
              <a:rPr lang="fr-FR" sz="3200" dirty="0" smtClean="0">
                <a:solidFill>
                  <a:srgbClr val="000000"/>
                </a:solidFill>
                <a:latin typeface="Times New Roman"/>
                <a:ea typeface="+mn-ea"/>
                <a:cs typeface="Times New Roman"/>
              </a:rPr>
              <a:t>L’assemblée </a:t>
            </a:r>
            <a:r>
              <a:rPr lang="fr-FR" sz="3200" dirty="0">
                <a:solidFill>
                  <a:srgbClr val="000000"/>
                </a:solidFill>
                <a:latin typeface="Times New Roman"/>
                <a:ea typeface="+mn-ea"/>
                <a:cs typeface="Times New Roman"/>
              </a:rPr>
              <a:t>générale élit comme administratrices pour un mandat de trois années </a:t>
            </a:r>
            <a:r>
              <a:rPr lang="fr-FR" sz="3200" dirty="0" smtClean="0">
                <a:solidFill>
                  <a:srgbClr val="000000"/>
                </a:solidFill>
                <a:latin typeface="Times New Roman"/>
                <a:ea typeface="+mn-ea"/>
                <a:cs typeface="Times New Roman"/>
              </a:rPr>
              <a:t>les </a:t>
            </a:r>
            <a:r>
              <a:rPr lang="fr-FR" sz="3200" dirty="0">
                <a:solidFill>
                  <a:srgbClr val="000000"/>
                </a:solidFill>
                <a:latin typeface="Times New Roman"/>
                <a:ea typeface="+mn-ea"/>
                <a:cs typeface="Times New Roman"/>
              </a:rPr>
              <a:t>associations suivantes : </a:t>
            </a:r>
          </a:p>
          <a:p>
            <a:pPr marL="0" indent="0" algn="just" eaLnBrk="1" fontAlgn="auto" hangingPunct="1">
              <a:spcAft>
                <a:spcPts val="0"/>
              </a:spcAft>
              <a:buClr>
                <a:schemeClr val="accent1">
                  <a:lumMod val="60000"/>
                  <a:lumOff val="40000"/>
                </a:schemeClr>
              </a:buClr>
              <a:buFont typeface="Arial"/>
              <a:buChar char="•"/>
              <a:defRPr/>
            </a:pPr>
            <a:r>
              <a:rPr lang="fr-FR" sz="3600" dirty="0" smtClean="0">
                <a:solidFill>
                  <a:srgbClr val="000000"/>
                </a:solidFill>
                <a:latin typeface="Times New Roman"/>
                <a:ea typeface="+mn-ea"/>
                <a:cs typeface="Times New Roman"/>
              </a:rPr>
              <a:t>-</a:t>
            </a:r>
            <a:endParaRPr lang="fr-FR" sz="3600" dirty="0">
              <a:solidFill>
                <a:srgbClr val="000000"/>
              </a:solidFill>
              <a:latin typeface="Times New Roman"/>
              <a:ea typeface="+mn-ea"/>
              <a:cs typeface="Times New Roman"/>
            </a:endParaRPr>
          </a:p>
          <a:p>
            <a:pPr marL="0" indent="0" algn="just" eaLnBrk="1" fontAlgn="auto" hangingPunct="1">
              <a:spcAft>
                <a:spcPts val="0"/>
              </a:spcAft>
              <a:buClr>
                <a:schemeClr val="accent1">
                  <a:lumMod val="60000"/>
                  <a:lumOff val="40000"/>
                </a:schemeClr>
              </a:buClr>
              <a:buFont typeface="Arial"/>
              <a:buChar char="•"/>
              <a:defRPr/>
            </a:pPr>
            <a:r>
              <a:rPr lang="fr-FR" sz="3600" dirty="0" smtClean="0">
                <a:solidFill>
                  <a:srgbClr val="000000"/>
                </a:solidFill>
                <a:latin typeface="+mj-lt"/>
                <a:ea typeface="+mn-ea"/>
                <a:cs typeface="+mn-cs"/>
              </a:rPr>
              <a:t>-</a:t>
            </a:r>
            <a:endParaRPr lang="fr-FR" sz="3600" dirty="0">
              <a:solidFill>
                <a:srgbClr val="000000"/>
              </a:solidFill>
              <a:latin typeface="+mj-lt"/>
              <a:ea typeface="+mn-ea"/>
              <a:cs typeface="+mn-cs"/>
            </a:endParaRPr>
          </a:p>
          <a:p>
            <a:pPr marL="0" indent="0" eaLnBrk="1" fontAlgn="auto" hangingPunct="1">
              <a:spcAft>
                <a:spcPts val="0"/>
              </a:spcAft>
              <a:buClr>
                <a:schemeClr val="accent1">
                  <a:lumMod val="60000"/>
                  <a:lumOff val="40000"/>
                </a:schemeClr>
              </a:buClr>
              <a:buFont typeface="Arial"/>
              <a:buChar char="•"/>
              <a:defRPr/>
            </a:pPr>
            <a:r>
              <a:rPr lang="fr-FR" sz="3600" dirty="0" smtClean="0">
                <a:solidFill>
                  <a:schemeClr val="tx1">
                    <a:lumMod val="65000"/>
                    <a:lumOff val="35000"/>
                  </a:schemeClr>
                </a:solidFill>
                <a:ea typeface="+mn-ea"/>
                <a:cs typeface="+mn-cs"/>
              </a:rPr>
              <a:t>-</a:t>
            </a:r>
            <a:endParaRPr lang="fr-FR" sz="3600" dirty="0">
              <a:solidFill>
                <a:schemeClr val="tx1">
                  <a:lumMod val="65000"/>
                  <a:lumOff val="35000"/>
                </a:schemeClr>
              </a:solidFill>
              <a:ea typeface="+mn-ea"/>
              <a:cs typeface="+mn-cs"/>
            </a:endParaRPr>
          </a:p>
          <a:p>
            <a:pPr marL="0" indent="0" algn="just" eaLnBrk="1" fontAlgn="auto" hangingPunct="1">
              <a:spcAft>
                <a:spcPts val="0"/>
              </a:spcAft>
              <a:buClr>
                <a:schemeClr val="accent1">
                  <a:lumMod val="60000"/>
                  <a:lumOff val="40000"/>
                </a:schemeClr>
              </a:buClr>
              <a:buFont typeface="Arial"/>
              <a:buChar char="•"/>
              <a:defRPr/>
            </a:pPr>
            <a:r>
              <a:rPr lang="fr-FR" sz="3600" dirty="0" smtClean="0">
                <a:solidFill>
                  <a:schemeClr val="tx1">
                    <a:lumMod val="65000"/>
                    <a:lumOff val="35000"/>
                  </a:schemeClr>
                </a:solidFill>
                <a:latin typeface="+mj-lt"/>
                <a:ea typeface="+mn-ea"/>
                <a:cs typeface="Times New Roman" charset="0"/>
              </a:rPr>
              <a:t>-</a:t>
            </a:r>
            <a:endParaRPr lang="fr-FR" sz="3600" dirty="0">
              <a:solidFill>
                <a:schemeClr val="tx1">
                  <a:lumMod val="65000"/>
                  <a:lumOff val="35000"/>
                </a:schemeClr>
              </a:solidFill>
              <a:latin typeface="+mj-lt"/>
              <a:ea typeface="+mn-ea"/>
              <a:cs typeface="Times New Roman" charset="0"/>
            </a:endParaRPr>
          </a:p>
          <a:p>
            <a:pPr marL="0" indent="0" algn="just" eaLnBrk="1" fontAlgn="auto" hangingPunct="1">
              <a:spcAft>
                <a:spcPts val="0"/>
              </a:spcAft>
              <a:buClr>
                <a:schemeClr val="accent1">
                  <a:lumMod val="60000"/>
                  <a:lumOff val="40000"/>
                </a:schemeClr>
              </a:buClr>
              <a:buFont typeface="Arial"/>
              <a:buChar char="•"/>
              <a:defRPr/>
            </a:pPr>
            <a:r>
              <a:rPr lang="fr-FR" sz="3600" dirty="0" smtClean="0">
                <a:solidFill>
                  <a:schemeClr val="tx1">
                    <a:lumMod val="65000"/>
                    <a:lumOff val="35000"/>
                  </a:schemeClr>
                </a:solidFill>
                <a:latin typeface="Times New Roman" charset="0"/>
                <a:ea typeface="+mn-ea"/>
                <a:cs typeface="Times New Roman" charset="0"/>
              </a:rPr>
              <a:t>-</a:t>
            </a:r>
            <a:endParaRPr lang="fr-FR" sz="3600" dirty="0">
              <a:solidFill>
                <a:schemeClr val="tx1">
                  <a:lumMod val="65000"/>
                  <a:lumOff val="35000"/>
                </a:schemeClr>
              </a:solidFill>
              <a:latin typeface="Times New Roman" charset="0"/>
              <a:ea typeface="+mn-ea"/>
              <a:cs typeface="Times New Roman" charset="0"/>
            </a:endParaRPr>
          </a:p>
          <a:p>
            <a:pPr marL="0" indent="0" algn="just" eaLnBrk="1" fontAlgn="auto" hangingPunct="1">
              <a:spcAft>
                <a:spcPts val="0"/>
              </a:spcAft>
              <a:buClr>
                <a:schemeClr val="accent1">
                  <a:lumMod val="60000"/>
                  <a:lumOff val="40000"/>
                </a:schemeClr>
              </a:buClr>
              <a:buFont typeface="Arial"/>
              <a:buChar char="•"/>
              <a:defRPr/>
            </a:pPr>
            <a:r>
              <a:rPr lang="fr-FR" sz="3600" dirty="0" smtClean="0">
                <a:solidFill>
                  <a:schemeClr val="tx1">
                    <a:lumMod val="65000"/>
                    <a:lumOff val="35000"/>
                  </a:schemeClr>
                </a:solidFill>
                <a:latin typeface="Times New Roman" charset="0"/>
                <a:ea typeface="+mn-ea"/>
                <a:cs typeface="Times New Roman" charset="0"/>
              </a:rPr>
              <a:t>-</a:t>
            </a:r>
          </a:p>
          <a:p>
            <a:pPr marL="0" indent="0" algn="just" eaLnBrk="1" fontAlgn="auto" hangingPunct="1">
              <a:spcAft>
                <a:spcPts val="0"/>
              </a:spcAft>
              <a:buClr>
                <a:schemeClr val="accent1">
                  <a:lumMod val="60000"/>
                  <a:lumOff val="40000"/>
                </a:schemeClr>
              </a:buClr>
              <a:buFont typeface="Arial"/>
              <a:buChar char="•"/>
              <a:defRPr/>
            </a:pPr>
            <a:r>
              <a:rPr lang="fr-FR" sz="3600" dirty="0">
                <a:solidFill>
                  <a:schemeClr val="tx1">
                    <a:lumMod val="65000"/>
                    <a:lumOff val="35000"/>
                  </a:schemeClr>
                </a:solidFill>
                <a:latin typeface="Times New Roman" charset="0"/>
                <a:ea typeface="+mn-ea"/>
                <a:cs typeface="Times New Roman" charset="0"/>
              </a:rPr>
              <a:t>-</a:t>
            </a:r>
          </a:p>
        </p:txBody>
      </p:sp>
    </p:spTree>
    <p:extLst>
      <p:ext uri="{BB962C8B-B14F-4D97-AF65-F5344CB8AC3E}">
        <p14:creationId xmlns:p14="http://schemas.microsoft.com/office/powerpoint/2010/main" val="2253347857"/>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728521" cy="1008112"/>
          </a:xfrm>
        </p:spPr>
        <p:txBody>
          <a:bodyPr/>
          <a:lstStyle/>
          <a:p>
            <a:endParaRPr lang="fr-FR" b="1" dirty="0">
              <a:latin typeface="Times New Roman" pitchFamily="18" charset="0"/>
              <a:cs typeface="Times New Roman" pitchFamily="18" charset="0"/>
            </a:endParaRPr>
          </a:p>
        </p:txBody>
      </p:sp>
      <p:sp>
        <p:nvSpPr>
          <p:cNvPr id="3" name="Espace réservé du contenu 2"/>
          <p:cNvSpPr>
            <a:spLocks noGrp="1"/>
          </p:cNvSpPr>
          <p:nvPr>
            <p:ph sz="quarter" idx="1"/>
          </p:nvPr>
        </p:nvSpPr>
        <p:spPr/>
        <p:txBody>
          <a:bodyPr/>
          <a:lstStyle/>
          <a:p>
            <a:endParaRPr lang="fr-FR" dirty="0" smtClean="0"/>
          </a:p>
          <a:p>
            <a:endParaRPr lang="fr-FR" dirty="0" smtClean="0"/>
          </a:p>
          <a:p>
            <a:pPr algn="ctr">
              <a:buNone/>
            </a:pPr>
            <a:r>
              <a:rPr lang="fr-FR" sz="4800" dirty="0" smtClean="0">
                <a:latin typeface="Times New Roman" pitchFamily="18" charset="0"/>
                <a:cs typeface="Times New Roman" pitchFamily="18" charset="0"/>
              </a:rPr>
              <a:t>MERCI POUR VOTRE ATTENTION</a:t>
            </a:r>
            <a:endParaRPr lang="fr-FR" sz="4800" dirty="0">
              <a:latin typeface="Times New Roman" pitchFamily="18" charset="0"/>
              <a:cs typeface="Times New Roman" pitchFamily="18" charset="0"/>
            </a:endParaRPr>
          </a:p>
        </p:txBody>
      </p:sp>
      <p:pic>
        <p:nvPicPr>
          <p:cNvPr id="4" name="Image 3" descr="UNASA.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260648"/>
            <a:ext cx="1440160" cy="996435"/>
          </a:xfrm>
          <a:prstGeom prst="rect">
            <a:avLst/>
          </a:prstGeom>
        </p:spPr>
      </p:pic>
    </p:spTree>
  </p:cSld>
  <p:clrMapOvr>
    <a:masterClrMapping/>
  </p:clrMapOvr>
  <p:transition xmlns:p14="http://schemas.microsoft.com/office/powerpoint/2010/main" spd="med">
    <p:wedg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619250" y="476250"/>
            <a:ext cx="7067550" cy="649288"/>
          </a:xfrm>
        </p:spPr>
        <p:txBody>
          <a:bodyPr>
            <a:normAutofit fontScale="90000"/>
          </a:bodyPr>
          <a:lstStyle/>
          <a:p>
            <a:pPr eaLnBrk="1" fontAlgn="auto" hangingPunct="1">
              <a:spcAft>
                <a:spcPts val="0"/>
              </a:spcAft>
              <a:defRPr/>
            </a:pPr>
            <a:r>
              <a:rPr lang="fr-FR" b="1" dirty="0" smtClean="0">
                <a:solidFill>
                  <a:srgbClr val="073779"/>
                </a:solidFill>
                <a:latin typeface="Times New Roman" pitchFamily="18" charset="0"/>
                <a:cs typeface="Times New Roman" pitchFamily="18" charset="0"/>
              </a:rPr>
              <a:t>LES 7ASSOCIATIONS CANDIDATES </a:t>
            </a:r>
          </a:p>
        </p:txBody>
      </p:sp>
      <p:sp>
        <p:nvSpPr>
          <p:cNvPr id="30723" name="Rectangle 3"/>
          <p:cNvSpPr>
            <a:spLocks noGrp="1" noChangeArrowheads="1"/>
          </p:cNvSpPr>
          <p:nvPr>
            <p:ph sz="quarter" idx="1"/>
          </p:nvPr>
        </p:nvSpPr>
        <p:spPr>
          <a:xfrm>
            <a:off x="251520" y="1484784"/>
            <a:ext cx="8678863" cy="4840287"/>
          </a:xfrm>
        </p:spPr>
        <p:txBody>
          <a:bodyPr/>
          <a:lstStyle/>
          <a:p>
            <a:pPr marL="0" indent="0">
              <a:buNone/>
            </a:pPr>
            <a:endParaRPr lang="fr-FR" sz="3000" b="1" dirty="0" smtClean="0">
              <a:solidFill>
                <a:srgbClr val="C00000"/>
              </a:solidFill>
              <a:latin typeface="Times New Roman" pitchFamily="18" charset="0"/>
              <a:cs typeface="Times New Roman" pitchFamily="18" charset="0"/>
            </a:endParaRPr>
          </a:p>
          <a:p>
            <a:pPr>
              <a:buFont typeface="Courier New"/>
              <a:buChar char="o"/>
            </a:pPr>
            <a:r>
              <a:rPr lang="fr-FR" sz="3200" b="1" dirty="0" smtClean="0">
                <a:solidFill>
                  <a:srgbClr val="C00000"/>
                </a:solidFill>
                <a:latin typeface="Times New Roman" pitchFamily="18" charset="0"/>
                <a:cs typeface="Times New Roman" pitchFamily="18" charset="0"/>
              </a:rPr>
              <a:t>AGAPL LANGUEDOC ROUSSILLON</a:t>
            </a:r>
          </a:p>
          <a:p>
            <a:pPr marL="0" indent="0">
              <a:buNone/>
            </a:pPr>
            <a:r>
              <a:rPr lang="fr-FR" sz="3200" b="1" dirty="0">
                <a:latin typeface="Times New Roman" pitchFamily="18" charset="0"/>
                <a:cs typeface="Times New Roman" pitchFamily="18" charset="0"/>
              </a:rPr>
              <a:t>r</a:t>
            </a:r>
            <a:r>
              <a:rPr lang="fr-FR" sz="3200" b="1" dirty="0" smtClean="0">
                <a:latin typeface="Times New Roman" pitchFamily="18" charset="0"/>
                <a:cs typeface="Times New Roman" pitchFamily="18" charset="0"/>
              </a:rPr>
              <a:t>eprésentée par M</a:t>
            </a:r>
            <a:r>
              <a:rPr lang="fr-FR" sz="3200" b="1" dirty="0">
                <a:latin typeface="Times New Roman" pitchFamily="18" charset="0"/>
                <a:cs typeface="Times New Roman" pitchFamily="18" charset="0"/>
              </a:rPr>
              <a:t>.</a:t>
            </a:r>
            <a:r>
              <a:rPr lang="fr-FR" sz="3200" b="1" dirty="0" smtClean="0">
                <a:latin typeface="Times New Roman" pitchFamily="18" charset="0"/>
                <a:cs typeface="Times New Roman" pitchFamily="18" charset="0"/>
              </a:rPr>
              <a:t> Emmanuel HEBERT		</a:t>
            </a:r>
            <a:endParaRPr lang="fr-FR" sz="3200" dirty="0" smtClean="0">
              <a:latin typeface="Times New Roman" pitchFamily="18" charset="0"/>
              <a:cs typeface="Times New Roman" pitchFamily="18" charset="0"/>
            </a:endParaRPr>
          </a:p>
          <a:p>
            <a:pPr>
              <a:buFont typeface="Courier New"/>
              <a:buChar char="o"/>
            </a:pPr>
            <a:r>
              <a:rPr lang="fr-FR" sz="3200" b="1" dirty="0" smtClean="0">
                <a:solidFill>
                  <a:srgbClr val="C00000"/>
                </a:solidFill>
                <a:latin typeface="Times New Roman" pitchFamily="18" charset="0"/>
                <a:cs typeface="Times New Roman" pitchFamily="18" charset="0"/>
              </a:rPr>
              <a:t>OGALYS TOURS</a:t>
            </a:r>
            <a:r>
              <a:rPr lang="fr-FR" sz="3200" b="1" dirty="0" smtClean="0">
                <a:latin typeface="Times New Roman" pitchFamily="18" charset="0"/>
                <a:cs typeface="Times New Roman" pitchFamily="18" charset="0"/>
              </a:rPr>
              <a:t>	</a:t>
            </a:r>
          </a:p>
          <a:p>
            <a:pPr marL="0" indent="0">
              <a:buNone/>
            </a:pPr>
            <a:r>
              <a:rPr lang="fr-FR" sz="3200" b="1" dirty="0" smtClean="0">
                <a:latin typeface="Times New Roman" pitchFamily="18" charset="0"/>
                <a:cs typeface="Times New Roman" pitchFamily="18" charset="0"/>
              </a:rPr>
              <a:t>représenté par M. Eric DAVONNEAU</a:t>
            </a:r>
            <a:endParaRPr lang="fr-FR" sz="3200" dirty="0" smtClean="0">
              <a:latin typeface="Times New Roman" pitchFamily="18" charset="0"/>
              <a:cs typeface="Times New Roman" pitchFamily="18" charset="0"/>
            </a:endParaRPr>
          </a:p>
          <a:p>
            <a:pPr>
              <a:buFont typeface="Courier New"/>
              <a:buChar char="o"/>
            </a:pPr>
            <a:r>
              <a:rPr lang="fr-FR" sz="3200" b="1" dirty="0" smtClean="0">
                <a:solidFill>
                  <a:srgbClr val="C00000"/>
                </a:solidFill>
                <a:latin typeface="Times New Roman" pitchFamily="18" charset="0"/>
                <a:cs typeface="Times New Roman" pitchFamily="18" charset="0"/>
              </a:rPr>
              <a:t>FRANCE </a:t>
            </a:r>
            <a:r>
              <a:rPr lang="fr-FR" sz="3200" b="1" dirty="0" smtClean="0">
                <a:solidFill>
                  <a:srgbClr val="C00000"/>
                </a:solidFill>
                <a:latin typeface="Times New Roman" pitchFamily="18" charset="0"/>
                <a:cs typeface="Times New Roman" pitchFamily="18" charset="0"/>
              </a:rPr>
              <a:t>GESTION Professions libérales	</a:t>
            </a:r>
            <a:endParaRPr lang="fr-FR" sz="3200" b="1" dirty="0" smtClean="0">
              <a:latin typeface="Times New Roman" pitchFamily="18" charset="0"/>
              <a:cs typeface="Times New Roman" pitchFamily="18" charset="0"/>
            </a:endParaRPr>
          </a:p>
          <a:p>
            <a:pPr marL="0" indent="0">
              <a:buNone/>
            </a:pPr>
            <a:r>
              <a:rPr lang="fr-FR" sz="3200" b="1" dirty="0" smtClean="0">
                <a:latin typeface="Times New Roman" pitchFamily="18" charset="0"/>
                <a:cs typeface="Times New Roman" pitchFamily="18" charset="0"/>
              </a:rPr>
              <a:t>représentée par M. Bernard RAVENNE</a:t>
            </a:r>
            <a:endParaRPr lang="fr-FR" sz="3200" dirty="0" smtClean="0">
              <a:latin typeface="Times New Roman" pitchFamily="18" charset="0"/>
              <a:cs typeface="Times New Roman" pitchFamily="18" charset="0"/>
            </a:endParaRPr>
          </a:p>
          <a:p>
            <a:pPr eaLnBrk="1" hangingPunct="1">
              <a:lnSpc>
                <a:spcPct val="90000"/>
              </a:lnSpc>
              <a:buFont typeface="Wingdings 2" pitchFamily="18" charset="2"/>
              <a:buNone/>
            </a:pPr>
            <a:endParaRPr lang="fr-FR" b="1" dirty="0" smtClean="0">
              <a:latin typeface="Times New Roman" pitchFamily="18"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6" name="Image 5"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3122991049"/>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animEffect transition="in" filter="wipe(left)">
                                      <p:cBhvr>
                                        <p:cTn id="11" dur="500"/>
                                        <p:tgtEl>
                                          <p:spTgt spid="3072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2" end="2"/>
                                            </p:txEl>
                                          </p:spTgt>
                                        </p:tgtEl>
                                        <p:attrNameLst>
                                          <p:attrName>style.visibility</p:attrName>
                                        </p:attrNameLst>
                                      </p:cBhvr>
                                      <p:to>
                                        <p:strVal val="visible"/>
                                      </p:to>
                                    </p:set>
                                    <p:animEffect transition="in" filter="wipe(left)">
                                      <p:cBhvr>
                                        <p:cTn id="16" dur="500"/>
                                        <p:tgtEl>
                                          <p:spTgt spid="3072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3" end="3"/>
                                            </p:txEl>
                                          </p:spTgt>
                                        </p:tgtEl>
                                        <p:attrNameLst>
                                          <p:attrName>style.visibility</p:attrName>
                                        </p:attrNameLst>
                                      </p:cBhvr>
                                      <p:to>
                                        <p:strVal val="visible"/>
                                      </p:to>
                                    </p:set>
                                    <p:animEffect transition="in" filter="wipe(left)">
                                      <p:cBhvr>
                                        <p:cTn id="21" dur="500"/>
                                        <p:tgtEl>
                                          <p:spTgt spid="3072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3">
                                            <p:txEl>
                                              <p:pRg st="4" end="4"/>
                                            </p:txEl>
                                          </p:spTgt>
                                        </p:tgtEl>
                                        <p:attrNameLst>
                                          <p:attrName>style.visibility</p:attrName>
                                        </p:attrNameLst>
                                      </p:cBhvr>
                                      <p:to>
                                        <p:strVal val="visible"/>
                                      </p:to>
                                    </p:set>
                                    <p:animEffect transition="in" filter="wipe(left)">
                                      <p:cBhvr>
                                        <p:cTn id="26" dur="500"/>
                                        <p:tgtEl>
                                          <p:spTgt spid="3072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0723">
                                            <p:txEl>
                                              <p:pRg st="5" end="5"/>
                                            </p:txEl>
                                          </p:spTgt>
                                        </p:tgtEl>
                                        <p:attrNameLst>
                                          <p:attrName>style.visibility</p:attrName>
                                        </p:attrNameLst>
                                      </p:cBhvr>
                                      <p:to>
                                        <p:strVal val="visible"/>
                                      </p:to>
                                    </p:set>
                                    <p:animEffect transition="in" filter="wipe(left)">
                                      <p:cBhvr>
                                        <p:cTn id="31" dur="500"/>
                                        <p:tgtEl>
                                          <p:spTgt spid="3072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0723">
                                            <p:txEl>
                                              <p:pRg st="6" end="6"/>
                                            </p:txEl>
                                          </p:spTgt>
                                        </p:tgtEl>
                                        <p:attrNameLst>
                                          <p:attrName>style.visibility</p:attrName>
                                        </p:attrNameLst>
                                      </p:cBhvr>
                                      <p:to>
                                        <p:strVal val="visible"/>
                                      </p:to>
                                    </p:set>
                                    <p:animEffect transition="in" filter="wipe(left)">
                                      <p:cBhvr>
                                        <p:cTn id="36" dur="500"/>
                                        <p:tgtEl>
                                          <p:spTgt spid="30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37"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388" y="1341438"/>
            <a:ext cx="8750300" cy="4983162"/>
          </a:xfrm>
        </p:spPr>
        <p:style>
          <a:lnRef idx="1">
            <a:schemeClr val="accent1"/>
          </a:lnRef>
          <a:fillRef idx="2">
            <a:schemeClr val="accent1"/>
          </a:fillRef>
          <a:effectRef idx="1">
            <a:schemeClr val="accent1"/>
          </a:effectRef>
          <a:fontRef idx="minor">
            <a:schemeClr val="dk1"/>
          </a:fontRef>
        </p:style>
        <p:txBody>
          <a:bodyPr>
            <a:normAutofit/>
          </a:bodyPr>
          <a:lstStyle/>
          <a:p>
            <a:pPr marL="0" indent="0" algn="ctr" eaLnBrk="1" fontAlgn="auto" hangingPunct="1">
              <a:lnSpc>
                <a:spcPct val="90000"/>
              </a:lnSpc>
              <a:spcAft>
                <a:spcPts val="0"/>
              </a:spcAft>
              <a:buNone/>
              <a:defRPr/>
            </a:pPr>
            <a:r>
              <a:rPr lang="fr-FR" sz="3600" dirty="0" smtClean="0">
                <a:latin typeface="Times New Roman" pitchFamily="18" charset="0"/>
                <a:cs typeface="Times New Roman" pitchFamily="18" charset="0"/>
              </a:rPr>
              <a:t>1.CAMPAGNE FISCALE 2017</a:t>
            </a:r>
            <a:endParaRPr lang="fr-FR" sz="36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3600" dirty="0" smtClean="0">
                <a:latin typeface="Times New Roman" pitchFamily="18" charset="0"/>
                <a:cs typeface="Times New Roman" pitchFamily="18" charset="0"/>
              </a:rPr>
              <a:t>Une campagne satisfaisante : 90% des liasses réceptionnées au 18 mai</a:t>
            </a:r>
          </a:p>
          <a:p>
            <a:pPr marL="0" indent="0" eaLnBrk="1" fontAlgn="auto" hangingPunct="1">
              <a:lnSpc>
                <a:spcPct val="90000"/>
              </a:lnSpc>
              <a:spcAft>
                <a:spcPts val="0"/>
              </a:spcAft>
              <a:buNone/>
              <a:defRPr/>
            </a:pPr>
            <a:endParaRPr lang="fr-FR" sz="3600" dirty="0">
              <a:latin typeface="Times New Roman" pitchFamily="18" charset="0"/>
              <a:cs typeface="Times New Roman" pitchFamily="18" charset="0"/>
            </a:endParaRPr>
          </a:p>
          <a:p>
            <a:pPr marL="0" indent="0" eaLnBrk="1" fontAlgn="auto" hangingPunct="1">
              <a:lnSpc>
                <a:spcPct val="90000"/>
              </a:lnSpc>
              <a:spcAft>
                <a:spcPts val="0"/>
              </a:spcAft>
              <a:buNone/>
              <a:defRPr/>
            </a:pPr>
            <a:r>
              <a:rPr lang="fr-FR" sz="3600" dirty="0" smtClean="0">
                <a:latin typeface="Times New Roman" pitchFamily="18" charset="0"/>
                <a:cs typeface="Times New Roman" pitchFamily="18" charset="0"/>
              </a:rPr>
              <a:t>La nouveauté : </a:t>
            </a:r>
            <a:r>
              <a:rPr lang="fr-FR" sz="3600" b="1" dirty="0" smtClean="0">
                <a:latin typeface="Times New Roman" pitchFamily="18" charset="0"/>
                <a:cs typeface="Times New Roman" pitchFamily="18" charset="0"/>
              </a:rPr>
              <a:t>l’examen périodique de sincérité</a:t>
            </a:r>
          </a:p>
          <a:p>
            <a:pPr marL="0" indent="0" eaLnBrk="1" fontAlgn="auto" hangingPunct="1">
              <a:lnSpc>
                <a:spcPct val="90000"/>
              </a:lnSpc>
              <a:spcAft>
                <a:spcPts val="0"/>
              </a:spcAft>
              <a:buNone/>
              <a:defRPr/>
            </a:pPr>
            <a:r>
              <a:rPr lang="fr-FR" sz="3600" dirty="0" smtClean="0">
                <a:latin typeface="Times New Roman" pitchFamily="18" charset="0"/>
                <a:cs typeface="Times New Roman" pitchFamily="18" charset="0"/>
              </a:rPr>
              <a:t>Une nouvelle mission globalement bien perçue par les cabinets grâce à une communication en amont des OGA</a:t>
            </a:r>
          </a:p>
          <a:p>
            <a:pPr marL="0" indent="0" eaLnBrk="1" fontAlgn="auto" hangingPunct="1">
              <a:lnSpc>
                <a:spcPct val="90000"/>
              </a:lnSpc>
              <a:spcAft>
                <a:spcPts val="0"/>
              </a:spcAft>
              <a:buNone/>
              <a:defRPr/>
            </a:pPr>
            <a:endParaRPr lang="fr-FR" sz="3600" dirty="0">
              <a:latin typeface="Times New Roman" pitchFamily="18" charset="0"/>
              <a:cs typeface="Times New Roman" pitchFamily="18" charset="0"/>
            </a:endParaRPr>
          </a:p>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265176" indent="-265176" algn="ctr" eaLnBrk="1" fontAlgn="auto" hangingPunct="1">
              <a:lnSpc>
                <a:spcPct val="90000"/>
              </a:lnSpc>
              <a:spcAft>
                <a:spcPts val="0"/>
              </a:spcAft>
              <a:buFont typeface="Wingdings 2"/>
              <a:buChar char=""/>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Effect transition="in" filter="wipe(left)">
                                      <p:cBhvr>
                                        <p:cTn id="11" dur="500"/>
                                        <p:tgtEl>
                                          <p:spTgt spid="307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Effect transition="in" filter="wipe(left)">
                                      <p:cBhvr>
                                        <p:cTn id="16" dur="500"/>
                                        <p:tgtEl>
                                          <p:spTgt spid="307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0723">
                                            <p:txEl>
                                              <p:pRg st="3" end="3"/>
                                            </p:txEl>
                                          </p:spTgt>
                                        </p:tgtEl>
                                        <p:attrNameLst>
                                          <p:attrName>style.visibility</p:attrName>
                                        </p:attrNameLst>
                                      </p:cBhvr>
                                      <p:to>
                                        <p:strVal val="visible"/>
                                      </p:to>
                                    </p:set>
                                    <p:animEffect transition="in" filter="wipe(left)">
                                      <p:cBhvr>
                                        <p:cTn id="21" dur="500"/>
                                        <p:tgtEl>
                                          <p:spTgt spid="3072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723">
                                            <p:txEl>
                                              <p:pRg st="4" end="4"/>
                                            </p:txEl>
                                          </p:spTgt>
                                        </p:tgtEl>
                                        <p:attrNameLst>
                                          <p:attrName>style.visibility</p:attrName>
                                        </p:attrNameLst>
                                      </p:cBhvr>
                                      <p:to>
                                        <p:strVal val="visible"/>
                                      </p:to>
                                    </p:set>
                                    <p:animEffect transition="in" filter="wipe(left)">
                                      <p:cBhvr>
                                        <p:cTn id="26"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27"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7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smtClean="0">
                <a:solidFill>
                  <a:srgbClr val="000090"/>
                </a:solidFill>
                <a:latin typeface="Times New Roman" pitchFamily="18" charset="0"/>
                <a:cs typeface="Times New Roman" pitchFamily="18" charset="0"/>
              </a:rPr>
              <a:t>LE RAPPORT D’ACTIVITÉ </a:t>
            </a:r>
            <a:br>
              <a:rPr lang="fr-FR" sz="3600" dirty="0" smtClean="0">
                <a:solidFill>
                  <a:srgbClr val="000090"/>
                </a:solidFill>
                <a:latin typeface="Times New Roman" pitchFamily="18" charset="0"/>
                <a:cs typeface="Times New Roman" pitchFamily="18" charset="0"/>
              </a:rPr>
            </a:br>
            <a:r>
              <a:rPr lang="fr-FR" sz="3600" dirty="0" smtClean="0">
                <a:solidFill>
                  <a:srgbClr val="000090"/>
                </a:solidFill>
                <a:latin typeface="Times New Roman" pitchFamily="18" charset="0"/>
                <a:cs typeface="Times New Roman" pitchFamily="18" charset="0"/>
              </a:rPr>
              <a:t>EN BREF </a:t>
            </a:r>
          </a:p>
        </p:txBody>
      </p:sp>
      <p:sp>
        <p:nvSpPr>
          <p:cNvPr id="30723" name="Rectangle 3"/>
          <p:cNvSpPr>
            <a:spLocks noGrp="1" noChangeArrowheads="1"/>
          </p:cNvSpPr>
          <p:nvPr>
            <p:ph sz="quarter" idx="1"/>
          </p:nvPr>
        </p:nvSpPr>
        <p:spPr>
          <a:xfrm>
            <a:off x="179388" y="1341438"/>
            <a:ext cx="8750300" cy="4983162"/>
          </a:xfrm>
        </p:spPr>
        <p:style>
          <a:lnRef idx="1">
            <a:schemeClr val="accent1"/>
          </a:lnRef>
          <a:fillRef idx="2">
            <a:schemeClr val="accent1"/>
          </a:fillRef>
          <a:effectRef idx="1">
            <a:schemeClr val="accent1"/>
          </a:effectRef>
          <a:fontRef idx="minor">
            <a:schemeClr val="dk1"/>
          </a:fontRef>
        </p:style>
        <p:txBody>
          <a:bodyPr>
            <a:normAutofit/>
          </a:bodyPr>
          <a:lstStyle/>
          <a:p>
            <a:pPr marL="0" indent="0" eaLnBrk="1" fontAlgn="auto" hangingPunct="1">
              <a:lnSpc>
                <a:spcPct val="90000"/>
              </a:lnSpc>
              <a:spcAft>
                <a:spcPts val="0"/>
              </a:spcAft>
              <a:buNone/>
              <a:defRPr/>
            </a:pPr>
            <a:endParaRPr lang="fr-FR" sz="3600" dirty="0" smtClean="0">
              <a:latin typeface="Times New Roman" pitchFamily="18" charset="0"/>
              <a:cs typeface="Times New Roman" pitchFamily="18" charset="0"/>
            </a:endParaRPr>
          </a:p>
          <a:p>
            <a:pPr marL="0" indent="0" algn="just" eaLnBrk="1" fontAlgn="auto" hangingPunct="1">
              <a:lnSpc>
                <a:spcPct val="90000"/>
              </a:lnSpc>
              <a:spcAft>
                <a:spcPts val="0"/>
              </a:spcAft>
              <a:buNone/>
              <a:defRPr/>
            </a:pPr>
            <a:r>
              <a:rPr lang="fr-FR" sz="3600" dirty="0" smtClean="0">
                <a:latin typeface="Times New Roman" pitchFamily="18" charset="0"/>
                <a:cs typeface="Times New Roman" pitchFamily="18" charset="0"/>
              </a:rPr>
              <a:t>Mais des difficultés techniques très fréquentes : </a:t>
            </a:r>
          </a:p>
          <a:p>
            <a:pPr eaLnBrk="1" fontAlgn="auto" hangingPunct="1">
              <a:lnSpc>
                <a:spcPct val="90000"/>
              </a:lnSpc>
              <a:spcAft>
                <a:spcPts val="0"/>
              </a:spcAft>
              <a:buFont typeface="Wingdings" charset="2"/>
              <a:buChar char="ü"/>
              <a:defRPr/>
            </a:pPr>
            <a:r>
              <a:rPr lang="fr-FR" sz="3600" dirty="0" smtClean="0">
                <a:latin typeface="Times New Roman" pitchFamily="18" charset="0"/>
                <a:cs typeface="Times New Roman" pitchFamily="18" charset="0"/>
              </a:rPr>
              <a:t> le contrôle de la conformité du logiciel aux exigences techniques de l’administration fiscale</a:t>
            </a:r>
          </a:p>
          <a:p>
            <a:pPr eaLnBrk="1" fontAlgn="auto" hangingPunct="1">
              <a:lnSpc>
                <a:spcPct val="90000"/>
              </a:lnSpc>
              <a:spcAft>
                <a:spcPts val="0"/>
              </a:spcAft>
              <a:buFont typeface="Wingdings" charset="2"/>
              <a:buChar char="ü"/>
              <a:defRPr/>
            </a:pPr>
            <a:r>
              <a:rPr lang="fr-FR" sz="3600" dirty="0">
                <a:latin typeface="Times New Roman" pitchFamily="18" charset="0"/>
                <a:cs typeface="Times New Roman" pitchFamily="18" charset="0"/>
              </a:rPr>
              <a:t>l</a:t>
            </a:r>
            <a:r>
              <a:rPr lang="fr-FR" sz="3600" dirty="0" smtClean="0">
                <a:latin typeface="Times New Roman" pitchFamily="18" charset="0"/>
                <a:cs typeface="Times New Roman" pitchFamily="18" charset="0"/>
              </a:rPr>
              <a:t>a collecte du FEC et sa conformité </a:t>
            </a:r>
          </a:p>
          <a:p>
            <a:pPr eaLnBrk="1" fontAlgn="auto" hangingPunct="1">
              <a:lnSpc>
                <a:spcPct val="90000"/>
              </a:lnSpc>
              <a:spcAft>
                <a:spcPts val="0"/>
              </a:spcAft>
              <a:buFont typeface="Wingdings" charset="2"/>
              <a:buChar char="ü"/>
              <a:defRPr/>
            </a:pPr>
            <a:endParaRPr lang="fr-FR" sz="3600" dirty="0" smtClean="0">
              <a:latin typeface="Times New Roman" pitchFamily="18" charset="0"/>
              <a:cs typeface="Times New Roman" pitchFamily="18" charset="0"/>
            </a:endParaRPr>
          </a:p>
          <a:p>
            <a:pPr algn="ctr" eaLnBrk="1" fontAlgn="auto" hangingPunct="1">
              <a:lnSpc>
                <a:spcPct val="90000"/>
              </a:lnSpc>
              <a:spcAft>
                <a:spcPts val="0"/>
              </a:spcAft>
              <a:buFont typeface="Wingdings" charset="2"/>
              <a:buChar char="ü"/>
              <a:defRPr/>
            </a:pPr>
            <a:endParaRPr lang="fr-FR" sz="3600" b="1" dirty="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a:buChar char=""/>
              <a:defRPr/>
            </a:pPr>
            <a:endParaRPr lang="fr-FR" b="1" dirty="0" smtClean="0">
              <a:latin typeface="Times New Roman" pitchFamily="18"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2" pitchFamily="18" charset="2"/>
              <a:buNone/>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a:p>
            <a:pPr marL="265176" indent="-265176" eaLnBrk="1" fontAlgn="auto" hangingPunct="1">
              <a:lnSpc>
                <a:spcPct val="90000"/>
              </a:lnSpc>
              <a:spcAft>
                <a:spcPts val="0"/>
              </a:spcAft>
              <a:buFont typeface="Wingdings" pitchFamily="2" charset="2"/>
              <a:buChar char="Ø"/>
              <a:defRPr/>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pic>
        <p:nvPicPr>
          <p:cNvPr id="7" name="Image 6" descr="UNASA.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extLst>
      <p:ext uri="{BB962C8B-B14F-4D97-AF65-F5344CB8AC3E}">
        <p14:creationId xmlns:p14="http://schemas.microsoft.com/office/powerpoint/2010/main" val="3260506670"/>
      </p:ext>
    </p:ext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04850"/>
            <a:ext cx="8229600" cy="563563"/>
          </a:xfrm>
        </p:spPr>
        <p:txBody>
          <a:bodyPr>
            <a:noAutofit/>
          </a:bodyPr>
          <a:lstStyle/>
          <a:p>
            <a:pPr eaLnBrk="1" fontAlgn="auto" hangingPunct="1">
              <a:spcAft>
                <a:spcPts val="0"/>
              </a:spcAft>
              <a:defRPr/>
            </a:pPr>
            <a:r>
              <a:rPr lang="fr-FR" sz="3600" dirty="0">
                <a:solidFill>
                  <a:srgbClr val="000090"/>
                </a:solidFill>
                <a:latin typeface="Times New Roman" pitchFamily="18" charset="0"/>
                <a:cs typeface="Times New Roman" pitchFamily="18" charset="0"/>
              </a:rPr>
              <a:t>LE RAPPORT D’ACTIVITÉ </a:t>
            </a:r>
            <a:br>
              <a:rPr lang="fr-FR" sz="3600" dirty="0">
                <a:solidFill>
                  <a:srgbClr val="000090"/>
                </a:solidFill>
                <a:latin typeface="Times New Roman" pitchFamily="18" charset="0"/>
                <a:cs typeface="Times New Roman" pitchFamily="18" charset="0"/>
              </a:rPr>
            </a:br>
            <a:r>
              <a:rPr lang="fr-FR" sz="3600" dirty="0">
                <a:solidFill>
                  <a:srgbClr val="000090"/>
                </a:solidFill>
                <a:latin typeface="Times New Roman" pitchFamily="18" charset="0"/>
                <a:cs typeface="Times New Roman" pitchFamily="18" charset="0"/>
              </a:rPr>
              <a:t>EN BREF </a:t>
            </a:r>
            <a:endParaRPr lang="fr-FR" sz="3600" b="1" dirty="0" smtClean="0">
              <a:solidFill>
                <a:schemeClr val="accent2">
                  <a:lumMod val="50000"/>
                </a:schemeClr>
              </a:solidFill>
              <a:latin typeface="Times New Roman" pitchFamily="18" charset="0"/>
              <a:cs typeface="Times New Roman" pitchFamily="18" charset="0"/>
            </a:endParaRPr>
          </a:p>
        </p:txBody>
      </p:sp>
      <p:sp>
        <p:nvSpPr>
          <p:cNvPr id="30723" name="Rectangle 3"/>
          <p:cNvSpPr>
            <a:spLocks noGrp="1" noChangeArrowheads="1"/>
          </p:cNvSpPr>
          <p:nvPr>
            <p:ph sz="quarter" idx="1"/>
          </p:nvPr>
        </p:nvSpPr>
        <p:spPr>
          <a:xfrm>
            <a:off x="179388" y="1341438"/>
            <a:ext cx="8750300" cy="4983162"/>
          </a:xfrm>
        </p:spPr>
        <p:txBody>
          <a:bodyPr/>
          <a:lstStyle/>
          <a:p>
            <a:pPr marL="265113" indent="-265113" algn="ctr" eaLnBrk="1" hangingPunct="1">
              <a:lnSpc>
                <a:spcPct val="90000"/>
              </a:lnSpc>
              <a:buFont typeface="Wingdings 2" pitchFamily="18" charset="2"/>
              <a:buNone/>
            </a:pPr>
            <a:r>
              <a:rPr lang="fr-FR" sz="2800" b="1" dirty="0">
                <a:latin typeface="Times New Roman" pitchFamily="18" charset="0"/>
                <a:cs typeface="Times New Roman" pitchFamily="18" charset="0"/>
                <a:sym typeface="Wingdings" pitchFamily="2" charset="2"/>
              </a:rPr>
              <a:t>2</a:t>
            </a:r>
            <a:r>
              <a:rPr lang="fr-FR" sz="2800" b="1" dirty="0" smtClean="0">
                <a:latin typeface="Times New Roman" pitchFamily="18" charset="0"/>
                <a:cs typeface="Times New Roman" pitchFamily="18" charset="0"/>
                <a:sym typeface="Wingdings" pitchFamily="2" charset="2"/>
              </a:rPr>
              <a:t>. LES RELATIONS DE L’UNASA </a:t>
            </a:r>
          </a:p>
          <a:p>
            <a:pPr marL="265113" indent="-265113" algn="ctr" eaLnBrk="1" hangingPunct="1">
              <a:lnSpc>
                <a:spcPct val="90000"/>
              </a:lnSpc>
              <a:buFont typeface="Wingdings 2" pitchFamily="18" charset="2"/>
              <a:buNone/>
            </a:pPr>
            <a:r>
              <a:rPr lang="fr-FR" sz="2800" b="1" dirty="0" smtClean="0">
                <a:latin typeface="Times New Roman" pitchFamily="18" charset="0"/>
                <a:cs typeface="Times New Roman" pitchFamily="18" charset="0"/>
                <a:sym typeface="Wingdings" pitchFamily="2" charset="2"/>
              </a:rPr>
              <a:t>AVEC LA DGFIP</a:t>
            </a:r>
            <a:endParaRPr lang="fr-FR" sz="2400"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2" pitchFamily="18" charset="2"/>
              <a:buNone/>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Calibri" pitchFamily="34" charset="0"/>
              <a:cs typeface="Times New Roman" pitchFamily="18" charset="0"/>
              <a:sym typeface="Wingdings" pitchFamily="2" charset="2"/>
            </a:endParaRPr>
          </a:p>
          <a:p>
            <a:pPr marL="265113" indent="-265113" eaLnBrk="1" hangingPunct="1">
              <a:lnSpc>
                <a:spcPct val="90000"/>
              </a:lnSpc>
              <a:buFont typeface="Wingdings" pitchFamily="2" charset="2"/>
              <a:buChar char="Ø"/>
            </a:pPr>
            <a:endParaRPr lang="fr-FR" b="1" dirty="0" smtClean="0">
              <a:latin typeface="Calibri" pitchFamily="34" charset="0"/>
              <a:cs typeface="Times New Roman" pitchFamily="18" charset="0"/>
              <a:sym typeface="Wingdings" pitchFamily="2" charset="2"/>
            </a:endParaRPr>
          </a:p>
        </p:txBody>
      </p:sp>
      <p:pic>
        <p:nvPicPr>
          <p:cNvPr id="4" name="~PP2154.WAV">
            <a:hlinkClick r:id="" action="ppaction://media"/>
          </p:cNvPr>
          <p:cNvPicPr>
            <a:picLocks noRot="1" noChangeAspect="1"/>
          </p:cNvPicPr>
          <p:nvPr>
            <a:audioFile r:link="rId3"/>
            <p:extLst>
              <p:ext uri="{DAA4B4D4-6D71-4841-9C94-3DE7FCFB9230}">
                <p14:media xmlns:p14="http://schemas.microsoft.com/office/powerpoint/2010/main" r:embed="rId2"/>
              </p:ext>
            </p:extLst>
          </p:nvPr>
        </p:nvPicPr>
        <p:blipFill>
          <a:blip r:embed="rId6" cstate="print"/>
          <a:srcRect/>
          <a:stretch>
            <a:fillRect/>
          </a:stretch>
        </p:blipFill>
        <p:spPr bwMode="auto">
          <a:xfrm>
            <a:off x="8639175" y="6353175"/>
            <a:ext cx="304800" cy="304800"/>
          </a:xfrm>
          <a:prstGeom prst="rect">
            <a:avLst/>
          </a:prstGeom>
          <a:noFill/>
          <a:ln w="9525">
            <a:noFill/>
            <a:miter lim="800000"/>
            <a:headEnd/>
            <a:tailEnd/>
          </a:ln>
        </p:spPr>
      </p:pic>
      <p:graphicFrame>
        <p:nvGraphicFramePr>
          <p:cNvPr id="8" name="Diagramme 7"/>
          <p:cNvGraphicFramePr/>
          <p:nvPr>
            <p:extLst>
              <p:ext uri="{D42A27DB-BD31-4B8C-83A1-F6EECF244321}">
                <p14:modId xmlns:p14="http://schemas.microsoft.com/office/powerpoint/2010/main" val="2304163112"/>
              </p:ext>
            </p:extLst>
          </p:nvPr>
        </p:nvGraphicFramePr>
        <p:xfrm>
          <a:off x="251520" y="2348880"/>
          <a:ext cx="8712968" cy="43204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Image 6" descr="UNASA.pdf"/>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23528" y="260648"/>
            <a:ext cx="1368152" cy="946613"/>
          </a:xfrm>
          <a:prstGeom prst="rect">
            <a:avLst/>
          </a:prstGeom>
        </p:spPr>
      </p:pic>
    </p:spTree>
    <p:custDataLst>
      <p:tags r:id="rId1"/>
    </p:custDataLst>
  </p:cSld>
  <p:clrMapOvr>
    <a:masterClrMapping/>
  </p:clrMapOvr>
  <p:transition xmlns:p14="http://schemas.microsoft.com/office/powerpoint/2010/main" spd="med">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4|0.7|0.1|0.3|0.1"/>
</p:tagLst>
</file>

<file path=ppt/tags/tag10.xml><?xml version="1.0" encoding="utf-8"?>
<p:tagLst xmlns:a="http://schemas.openxmlformats.org/drawingml/2006/main" xmlns:r="http://schemas.openxmlformats.org/officeDocument/2006/relationships" xmlns:p="http://schemas.openxmlformats.org/presentationml/2006/main">
  <p:tag name="TIMING" val="|0.2|0.7|0.7|0.5|0.4"/>
</p:tagLst>
</file>

<file path=ppt/tags/tag11.xml><?xml version="1.0" encoding="utf-8"?>
<p:tagLst xmlns:a="http://schemas.openxmlformats.org/drawingml/2006/main" xmlns:r="http://schemas.openxmlformats.org/officeDocument/2006/relationships" xmlns:p="http://schemas.openxmlformats.org/presentationml/2006/main">
  <p:tag name="TIMING" val="|0.2|0.7|0.7|0.5|0.4"/>
</p:tagLst>
</file>

<file path=ppt/tags/tag12.xml><?xml version="1.0" encoding="utf-8"?>
<p:tagLst xmlns:a="http://schemas.openxmlformats.org/drawingml/2006/main" xmlns:r="http://schemas.openxmlformats.org/officeDocument/2006/relationships" xmlns:p="http://schemas.openxmlformats.org/presentationml/2006/main">
  <p:tag name="TIMING" val="|0.2|0.7|0.7|0.5|0.4"/>
</p:tagLst>
</file>

<file path=ppt/tags/tag13.xml><?xml version="1.0" encoding="utf-8"?>
<p:tagLst xmlns:a="http://schemas.openxmlformats.org/drawingml/2006/main" xmlns:r="http://schemas.openxmlformats.org/officeDocument/2006/relationships" xmlns:p="http://schemas.openxmlformats.org/presentationml/2006/main">
  <p:tag name="TIMING" val="|0.2|0.7|0.7|0.5|0.4"/>
</p:tagLst>
</file>

<file path=ppt/tags/tag14.xml><?xml version="1.0" encoding="utf-8"?>
<p:tagLst xmlns:a="http://schemas.openxmlformats.org/drawingml/2006/main" xmlns:r="http://schemas.openxmlformats.org/officeDocument/2006/relationships" xmlns:p="http://schemas.openxmlformats.org/presentationml/2006/main">
  <p:tag name="TIMING" val="|0.2|0.7|0.7|0.5|0.4"/>
</p:tagLst>
</file>

<file path=ppt/tags/tag15.xml><?xml version="1.0" encoding="utf-8"?>
<p:tagLst xmlns:a="http://schemas.openxmlformats.org/drawingml/2006/main" xmlns:r="http://schemas.openxmlformats.org/officeDocument/2006/relationships" xmlns:p="http://schemas.openxmlformats.org/presentationml/2006/main">
  <p:tag name="TIMING" val="|0.2|0.7|0.7|0.5|0.4"/>
</p:tagLst>
</file>

<file path=ppt/tags/tag16.xml><?xml version="1.0" encoding="utf-8"?>
<p:tagLst xmlns:a="http://schemas.openxmlformats.org/drawingml/2006/main" xmlns:r="http://schemas.openxmlformats.org/officeDocument/2006/relationships" xmlns:p="http://schemas.openxmlformats.org/presentationml/2006/main">
  <p:tag name="TIMING" val="|0.2|0.7|0.7|0.5|0.4"/>
</p:tagLst>
</file>

<file path=ppt/tags/tag17.xml><?xml version="1.0" encoding="utf-8"?>
<p:tagLst xmlns:a="http://schemas.openxmlformats.org/drawingml/2006/main" xmlns:r="http://schemas.openxmlformats.org/officeDocument/2006/relationships" xmlns:p="http://schemas.openxmlformats.org/presentationml/2006/main">
  <p:tag name="TIMING" val="|0.2|0.7|0.7|0.5|0.4"/>
</p:tagLst>
</file>

<file path=ppt/tags/tag18.xml><?xml version="1.0" encoding="utf-8"?>
<p:tagLst xmlns:a="http://schemas.openxmlformats.org/drawingml/2006/main" xmlns:r="http://schemas.openxmlformats.org/officeDocument/2006/relationships" xmlns:p="http://schemas.openxmlformats.org/presentationml/2006/main">
  <p:tag name="TIMING" val="|0.2|0.7|0.7|0.5|0.4"/>
</p:tagLst>
</file>

<file path=ppt/tags/tag19.xml><?xml version="1.0" encoding="utf-8"?>
<p:tagLst xmlns:a="http://schemas.openxmlformats.org/drawingml/2006/main" xmlns:r="http://schemas.openxmlformats.org/officeDocument/2006/relationships" xmlns:p="http://schemas.openxmlformats.org/presentationml/2006/main">
  <p:tag name="TIMING" val="|0.2|0.7|0.7|0.5|0.4"/>
</p:tagLst>
</file>

<file path=ppt/tags/tag2.xml><?xml version="1.0" encoding="utf-8"?>
<p:tagLst xmlns:a="http://schemas.openxmlformats.org/drawingml/2006/main" xmlns:r="http://schemas.openxmlformats.org/officeDocument/2006/relationships" xmlns:p="http://schemas.openxmlformats.org/presentationml/2006/main">
  <p:tag name="TIMING" val="|0.4|0.7|0.1|0.3|0.1"/>
</p:tagLst>
</file>

<file path=ppt/tags/tag20.xml><?xml version="1.0" encoding="utf-8"?>
<p:tagLst xmlns:a="http://schemas.openxmlformats.org/drawingml/2006/main" xmlns:r="http://schemas.openxmlformats.org/officeDocument/2006/relationships" xmlns:p="http://schemas.openxmlformats.org/presentationml/2006/main">
  <p:tag name="TIMING" val="|0.2|0.7|0.7|0.5|0.4"/>
</p:tagLst>
</file>

<file path=ppt/tags/tag21.xml><?xml version="1.0" encoding="utf-8"?>
<p:tagLst xmlns:a="http://schemas.openxmlformats.org/drawingml/2006/main" xmlns:r="http://schemas.openxmlformats.org/officeDocument/2006/relationships" xmlns:p="http://schemas.openxmlformats.org/presentationml/2006/main">
  <p:tag name="TIMING" val="|0.2|0.7|0.7|0.5|0.4"/>
</p:tagLst>
</file>

<file path=ppt/tags/tag22.xml><?xml version="1.0" encoding="utf-8"?>
<p:tagLst xmlns:a="http://schemas.openxmlformats.org/drawingml/2006/main" xmlns:r="http://schemas.openxmlformats.org/officeDocument/2006/relationships" xmlns:p="http://schemas.openxmlformats.org/presentationml/2006/main">
  <p:tag name="TIMING" val="|0.2|0.7|0.7|0.5|0.4"/>
</p:tagLst>
</file>

<file path=ppt/tags/tag23.xml><?xml version="1.0" encoding="utf-8"?>
<p:tagLst xmlns:a="http://schemas.openxmlformats.org/drawingml/2006/main" xmlns:r="http://schemas.openxmlformats.org/officeDocument/2006/relationships" xmlns:p="http://schemas.openxmlformats.org/presentationml/2006/main">
  <p:tag name="TIMING" val="|0.2|0.7|0.7|0.5|0.4"/>
</p:tagLst>
</file>

<file path=ppt/tags/tag24.xml><?xml version="1.0" encoding="utf-8"?>
<p:tagLst xmlns:a="http://schemas.openxmlformats.org/drawingml/2006/main" xmlns:r="http://schemas.openxmlformats.org/officeDocument/2006/relationships" xmlns:p="http://schemas.openxmlformats.org/presentationml/2006/main">
  <p:tag name="TIMING" val="|0.2|0.7|0.7|0.5|0.4"/>
</p:tagLst>
</file>

<file path=ppt/tags/tag25.xml><?xml version="1.0" encoding="utf-8"?>
<p:tagLst xmlns:a="http://schemas.openxmlformats.org/drawingml/2006/main" xmlns:r="http://schemas.openxmlformats.org/officeDocument/2006/relationships" xmlns:p="http://schemas.openxmlformats.org/presentationml/2006/main">
  <p:tag name="TIMING" val="|0.2|0.7|0.7|0.5|0.4"/>
</p:tagLst>
</file>

<file path=ppt/tags/tag3.xml><?xml version="1.0" encoding="utf-8"?>
<p:tagLst xmlns:a="http://schemas.openxmlformats.org/drawingml/2006/main" xmlns:r="http://schemas.openxmlformats.org/officeDocument/2006/relationships" xmlns:p="http://schemas.openxmlformats.org/presentationml/2006/main">
  <p:tag name="TIMING" val="|2.6"/>
</p:tagLst>
</file>

<file path=ppt/tags/tag4.xml><?xml version="1.0" encoding="utf-8"?>
<p:tagLst xmlns:a="http://schemas.openxmlformats.org/drawingml/2006/main" xmlns:r="http://schemas.openxmlformats.org/officeDocument/2006/relationships" xmlns:p="http://schemas.openxmlformats.org/presentationml/2006/main">
  <p:tag name="TIMING" val="|0.2|0.7|0.7|0.5|0.4"/>
</p:tagLst>
</file>

<file path=ppt/tags/tag5.xml><?xml version="1.0" encoding="utf-8"?>
<p:tagLst xmlns:a="http://schemas.openxmlformats.org/drawingml/2006/main" xmlns:r="http://schemas.openxmlformats.org/officeDocument/2006/relationships" xmlns:p="http://schemas.openxmlformats.org/presentationml/2006/main">
  <p:tag name="TIMING" val="|0.2|0.7|0.7|0.5|0.4"/>
</p:tagLst>
</file>

<file path=ppt/tags/tag6.xml><?xml version="1.0" encoding="utf-8"?>
<p:tagLst xmlns:a="http://schemas.openxmlformats.org/drawingml/2006/main" xmlns:r="http://schemas.openxmlformats.org/officeDocument/2006/relationships" xmlns:p="http://schemas.openxmlformats.org/presentationml/2006/main">
  <p:tag name="TIMING" val="|0.2|0.7|0.7|0.5|0.4"/>
</p:tagLst>
</file>

<file path=ppt/tags/tag7.xml><?xml version="1.0" encoding="utf-8"?>
<p:tagLst xmlns:a="http://schemas.openxmlformats.org/drawingml/2006/main" xmlns:r="http://schemas.openxmlformats.org/officeDocument/2006/relationships" xmlns:p="http://schemas.openxmlformats.org/presentationml/2006/main">
  <p:tag name="TIMING" val="|0.2|0.7|0.7|0.5|0.4"/>
</p:tagLst>
</file>

<file path=ppt/tags/tag8.xml><?xml version="1.0" encoding="utf-8"?>
<p:tagLst xmlns:a="http://schemas.openxmlformats.org/drawingml/2006/main" xmlns:r="http://schemas.openxmlformats.org/officeDocument/2006/relationships" xmlns:p="http://schemas.openxmlformats.org/presentationml/2006/main">
  <p:tag name="TIMING" val="|0.2|0.7|0.7|0.5|0.4"/>
</p:tagLst>
</file>

<file path=ppt/tags/tag9.xml><?xml version="1.0" encoding="utf-8"?>
<p:tagLst xmlns:a="http://schemas.openxmlformats.org/drawingml/2006/main" xmlns:r="http://schemas.openxmlformats.org/officeDocument/2006/relationships" xmlns:p="http://schemas.openxmlformats.org/presentationml/2006/main">
  <p:tag name="TIMING" val="|0.2|0.7|0.7|0.5|0.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l">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3977</TotalTime>
  <Words>1534</Words>
  <Application>Microsoft Macintosh PowerPoint</Application>
  <PresentationFormat>Présentation à l'écran (4:3)</PresentationFormat>
  <Paragraphs>537</Paragraphs>
  <Slides>53</Slides>
  <Notes>28</Notes>
  <HiddenSlides>0</HiddenSlides>
  <MMClips>20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Civil</vt:lpstr>
      <vt:lpstr>Bienvenue à Paris                                     Bienvenue à Deauville    Bienvenue à Deauville Assemblée Générale Ordinaire de l’UNASA le 17 novembre 2017  </vt:lpstr>
      <vt:lpstr>          ASSEMBLEE GENERALE ORDINAIRE  ORDRE DU JOUR</vt:lpstr>
      <vt:lpstr>          ASSEMBLEE GENERALE ORDINAIRE  ORDRE DU JOUR</vt:lpstr>
      <vt:lpstr>ELECTION DES MEMBRES DU CONSEIL D’ADMINISTRATION</vt:lpstr>
      <vt:lpstr>LES 7 ASSOCIATIONS CANDIDATES </vt:lpstr>
      <vt:lpstr>LES 7ASSOCIATIONS CANDIDATES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D’ACTIVITÉ  EN BREF </vt:lpstr>
      <vt:lpstr>LE RAPPORT D’ACTVITÉ  EN BREF </vt:lpstr>
      <vt:lpstr>LE RAPPORT D’ACTIVITÉ  EN BREF </vt:lpstr>
      <vt:lpstr>DEVELOPPEMENT DES PRODUITS ET SERVICES   </vt:lpstr>
      <vt:lpstr> </vt:lpstr>
      <vt:lpstr>Présentation PowerPoint</vt:lpstr>
      <vt:lpstr>Présentation PowerPoint</vt:lpstr>
      <vt:lpstr>                                                                                  LES ACTIONS EXTERIEURES  </vt:lpstr>
      <vt:lpstr>                                                                                  LES ACTIONS EXTERIEURES  </vt:lpstr>
      <vt:lpstr>L’UNASA AUJOURD’HUI </vt:lpstr>
      <vt:lpstr>LE RAPPORT FINANCIER en quelques chiffres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TROISIEME RESOLUTION (suite)</vt:lpstr>
      <vt:lpstr>TROISIEME RESOLUTION  (fin)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 A LYON</dc:title>
  <dc:creator>Isabelle</dc:creator>
  <cp:lastModifiedBy>Isabelle HURIER</cp:lastModifiedBy>
  <cp:revision>749</cp:revision>
  <cp:lastPrinted>1601-01-01T00:00:00Z</cp:lastPrinted>
  <dcterms:created xsi:type="dcterms:W3CDTF">2004-10-27T12:02:44Z</dcterms:created>
  <dcterms:modified xsi:type="dcterms:W3CDTF">2017-11-16T20:50:06Z</dcterms:modified>
</cp:coreProperties>
</file>