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notesSlides/notesSlide23.xml" ContentType="application/vnd.openxmlformats-officedocument.presentationml.notesSlide+xml"/>
  <Override PartName="/ppt/tags/tag27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21.xml" ContentType="application/vnd.openxmlformats-officedocument.presentationml.notesSlide+xml"/>
  <Override PartName="/ppt/tags/tag25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tags/tag19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tags/tag28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  <Override PartName="/ppt/notesSlides/notesSlide22.xml" ContentType="application/vnd.openxmlformats-officedocument.presentationml.notesSlide+xml"/>
  <Override PartName="/ppt/tags/tag26.xml" ContentType="application/vnd.openxmlformats-officedocument.presentationml.tag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20.xml" ContentType="application/vnd.openxmlformats-officedocument.presentationml.notesSlide+xml"/>
  <Override PartName="/ppt/tags/tag24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74" r:id="rId1"/>
  </p:sldMasterIdLst>
  <p:notesMasterIdLst>
    <p:notesMasterId r:id="rId31"/>
  </p:notesMasterIdLst>
  <p:handoutMasterIdLst>
    <p:handoutMasterId r:id="rId32"/>
  </p:handoutMasterIdLst>
  <p:sldIdLst>
    <p:sldId id="312" r:id="rId2"/>
    <p:sldId id="258" r:id="rId3"/>
    <p:sldId id="429" r:id="rId4"/>
    <p:sldId id="433" r:id="rId5"/>
    <p:sldId id="443" r:id="rId6"/>
    <p:sldId id="434" r:id="rId7"/>
    <p:sldId id="435" r:id="rId8"/>
    <p:sldId id="432" r:id="rId9"/>
    <p:sldId id="436" r:id="rId10"/>
    <p:sldId id="437" r:id="rId11"/>
    <p:sldId id="444" r:id="rId12"/>
    <p:sldId id="445" r:id="rId13"/>
    <p:sldId id="440" r:id="rId14"/>
    <p:sldId id="441" r:id="rId15"/>
    <p:sldId id="442" r:id="rId16"/>
    <p:sldId id="439" r:id="rId17"/>
    <p:sldId id="431" r:id="rId18"/>
    <p:sldId id="446" r:id="rId19"/>
    <p:sldId id="447" r:id="rId20"/>
    <p:sldId id="448" r:id="rId21"/>
    <p:sldId id="450" r:id="rId22"/>
    <p:sldId id="451" r:id="rId23"/>
    <p:sldId id="456" r:id="rId24"/>
    <p:sldId id="449" r:id="rId25"/>
    <p:sldId id="452" r:id="rId26"/>
    <p:sldId id="453" r:id="rId27"/>
    <p:sldId id="454" r:id="rId28"/>
    <p:sldId id="455" r:id="rId29"/>
    <p:sldId id="430" r:id="rId30"/>
  </p:sldIdLst>
  <p:sldSz cx="9144000" cy="6858000" type="screen4x3"/>
  <p:notesSz cx="6858000" cy="97742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FF0000"/>
    <a:srgbClr val="FFFF00"/>
    <a:srgbClr val="3333CC"/>
    <a:srgbClr val="008080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01" autoAdjust="0"/>
    <p:restoredTop sz="78614" autoAdjust="0"/>
  </p:normalViewPr>
  <p:slideViewPr>
    <p:cSldViewPr>
      <p:cViewPr varScale="1">
        <p:scale>
          <a:sx n="84" d="100"/>
          <a:sy n="84" d="100"/>
        </p:scale>
        <p:origin x="-394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75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75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5288"/>
            <a:ext cx="2971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75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85288"/>
            <a:ext cx="29718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D648B85-1B7A-4919-BD71-0A1E357CF0C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88111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20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8200"/>
            <a:ext cx="502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96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96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1233179-DC34-48F5-878E-9B2CB54703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81868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E65777-6364-4544-81BF-23EC89787724}" type="slidenum">
              <a:rPr lang="fr-FR" smtClean="0"/>
              <a:pPr>
                <a:defRPr/>
              </a:pPr>
              <a:t>1</a:t>
            </a:fld>
            <a:endParaRPr lang="fr-FR" smtClean="0"/>
          </a:p>
        </p:txBody>
      </p:sp>
      <p:sp>
        <p:nvSpPr>
          <p:cNvPr id="44035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10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11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12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13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14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15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16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17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18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19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2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20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21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22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23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24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25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26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27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28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29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3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4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5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6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7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8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53B3E6-33E4-4A70-B406-0BA0A36D41A3}" type="slidenum">
              <a:rPr lang="fr-FR" smtClean="0"/>
              <a:pPr>
                <a:defRPr/>
              </a:pPr>
              <a:t>9</a:t>
            </a:fld>
            <a:endParaRPr lang="fr-FR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Ellipse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5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6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  <p:sp>
        <p:nvSpPr>
          <p:cNvPr id="17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1FA2BBB-AC14-43AD-BA45-B5D87EC64D0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A0155-F80E-4E48-AC34-1D784DBDE2F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Ellipse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Ellipse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07208-B5F4-4126-A76F-21B0FFB4D7C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4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94783-B3EF-4AB4-9298-ECFA815DAD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Ellipse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Ellipse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D893892-4320-422E-ABAD-5D497B5CA07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E6044-1DFA-4AAF-8675-7C319C8B71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Ellipse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Ellipse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8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  <p:sp>
        <p:nvSpPr>
          <p:cNvPr id="20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0D3E4AB-B517-43A9-81C8-1F9DBD18CBA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A35C6-C6BE-4111-9942-5C3411534BF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  <p:sp>
        <p:nvSpPr>
          <p:cNvPr id="1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DF5F638-E483-45B1-BA08-CCA1B402BBE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Ellipse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Ellipse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6" name="Espace réservé du numéro de diapositive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BB8A140-19BE-4CC7-92CF-7A57B297058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7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pied de page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Ellipse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Ellipse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6" name="Espace réservé du numéro de diapositive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99F9C-7234-4398-A026-624D081B20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7" name="Espace réservé de la date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pied de page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Ellipse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93B001F-060F-493F-B842-E441E976E49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4110" name="Espace réservé du titre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4111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5" r:id="rId1"/>
    <p:sldLayoutId id="2147484586" r:id="rId2"/>
    <p:sldLayoutId id="2147484587" r:id="rId3"/>
    <p:sldLayoutId id="2147484588" r:id="rId4"/>
    <p:sldLayoutId id="2147484589" r:id="rId5"/>
    <p:sldLayoutId id="2147484590" r:id="rId6"/>
    <p:sldLayoutId id="2147484591" r:id="rId7"/>
    <p:sldLayoutId id="2147484592" r:id="rId8"/>
    <p:sldLayoutId id="2147484593" r:id="rId9"/>
    <p:sldLayoutId id="2147484594" r:id="rId10"/>
    <p:sldLayoutId id="2147484595" r:id="rId11"/>
  </p:sldLayoutIdLst>
  <p:transition>
    <p:pull dir="d"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2132855"/>
            <a:ext cx="8280920" cy="100880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>Bienvenue à Paris</a:t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>                                                                           </a:t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dirty="0" smtClean="0">
                <a:solidFill>
                  <a:srgbClr val="FFFF00"/>
                </a:solidFill>
                <a:latin typeface="Garamond" pitchFamily="18" charset="0"/>
              </a:rPr>
              <a:t/>
            </a:r>
            <a:br>
              <a:rPr lang="fr-FR" dirty="0" smtClean="0">
                <a:solidFill>
                  <a:srgbClr val="FFFF00"/>
                </a:solidFill>
                <a:latin typeface="Garamond" pitchFamily="18" charset="0"/>
              </a:rPr>
            </a:br>
            <a:r>
              <a:rPr lang="fr-F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 régimes de la micro-entreprise BNC </a:t>
            </a:r>
            <a:br>
              <a:rPr lang="fr-F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 de l’auto-entreprise libérale</a:t>
            </a:r>
            <a:r>
              <a:rPr lang="fr-FR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UNASA Strasbourg 2012</a:t>
            </a:r>
            <a:endParaRPr lang="fr-FR" sz="38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0" name="AutoShape 6" descr="data:image/jpeg;base64,/9j/4AAQSkZJRgABAQAAAQABAAD/2wBDAAkGBwgHBgkIBwgKCgkLDRYPDQwMDRsUFRAWIB0iIiAdHx8kKDQsJCYxJx8fLT0tMTU3Ojo6Iys/RD84QzQ5Ojf/2wBDAQoKCg0MDRoPDxo3JR8lNzc3Nzc3Nzc3Nzc3Nzc3Nzc3Nzc3Nzc3Nzc3Nzc3Nzc3Nzc3Nzc3Nzc3Nzc3Nzc3Nzf/wAARCABfAGEDASIAAhEBAxEB/8QAHAAAAQUBAQEAAAAAAAAAAAAAAwACBAUHBgEI/8QAOhAAAgEDAgIHBQUHBQAAAAAAAQIDAAQREiEFMQYTIkFRYYEHcZGh8BQyUrHBFjNCVJTR4VNyktLx/8QAGQEAAgMBAAAAAAAAAAAAAAAAAgMBBAUA/8QAIREAAgICAgMAAwAAAAAAAAAAAAECEQMSBCEUMVETQYH/2gAMAwEAAhEDEQA/AO0pE14c0sE1rmdQtVejDUhGx5DNGghI3auslICyjHkOdQ7G5W+heSMEKkrRjz0nGfXnXJ+0Pi88N+bG3lPUpCGmjDYBbJOD6aa99nFxNNdXcLM/VCLUsZbKg5AJA9aQuSnkUEPfHax7s7Lq9qay+FSmTahFcGrZVIzCvMVI6rVzFNeEAZqGzgFFj8q8WLJ3oyxhaFsk93pU6lUHCIzT02plI1xKJS8qj8V4hFwuwa7mV3CsqhFG7EnAFFjOwrmfaPxAw8LSxic9ZKwaQLnIUciSOQ1Y+FIzT0g5D8MN5pGe8QvX4jeXV6yvmeQuoIzgE8vQAb1e9Arq34fxiRry4WCI274LnYkuNvk3wrnLa+zIiCNAp222JAB39+x+VGhftdbKBHH1AY4GnmSds+eKyI5ZQnsbEsUZw1NWuOkXBY4nkPEYNKqWIDb7U6w4pZX1olysyQhs9iZ1Vhg43GfKspvsywyxJIHmliZQuRup2wfXzqK/EdNiNUYaQiM6yu5Bz4+751aXPyfpFR8DH6s1q36QcOn403CYZC86rnWuDGTpDaQQeeDnl3GrCfYVkXRTjEXDelEM2kJDJhXxuCDtq5bbEGtcue0VZSCCMgiruDM8ibfspcjCsbSj6GpvTqbHyp1PK4qVKlXHB0j1DcUpIO9akxx6uVGEBzgjag2SGfjl8K4RuMc6zDpnfPxbizSQx4i1CONnBVgFG+of7iflWvXzpY2U91J92GNnPoKxaKd5byZidZYEHUM6ifoVnc7L0kjS4OFq2yrhsDEgZ5E0pGdlJ3JG+NvM1NvLQtHJazt1TJpGoNq2wDtnHnRbG76y4lUtrXSTjbflnHhzFPuS0caNrKjTtsCWP1is1ydmgoqiCbGNbmGb7QOwgyMAZAOfGoT232nhcbI+lmQopZjvpcDf5499WLSzgay+oHxUD9KHbyxhJ+uJAV8gnu2OfzzRqTAaTKR4Ws5YbiQqV7KuoY5xy/Kts6KXbcW4esToUmtFWOTC4U89Ok8jsBnHjWQwzJdwyIyqRpJXAGVwM4yPJSPU1oHsf4jqmnsJCcyRBlyf4k2PqQSfSrfHyuMynyMUZQb/AKd2tnjOaZJbhRscVcGIVDubZ2zpIx51pKfZmNIrMUqkfZG/EvxpUzZAUGtzkjFWK8hmqe1mRcBnUNsAC2Dvyqzhk1HT30ia7L+KXRyntJuWSxt7WKQkyMWeBTgyKB49wB5+lZxFp1SyopHaJRefef7Vee0LjYl47eRIx6u3UQgqcbkDPf4s1UUawzRrqYsQuMjGDWPyHcmamGlGgXCLBogHnQsGXSy/iOBkfIUSeN5JCFibq15DIOPKrC2t7VZIuryDuc5xjY94xiqi8kVmICHVpwSw9Ac/XfSFJyYckoqh0ls4RCI2Xu299RrNNbXKSxtlGVic/dU5Bz9eFNM/WAo6BgTkDOfEY+BqNw19V1KH1KhjBIyQGpyixLkrA8PtprdiXTYgZOR6/mfhVr0UneG+VIpGt545hJ14P7tdgxI7wBv5igobR3QtHhSuSM8if/TUG3nSDiaNGdCOxVlDHGDt+tEm2wXSS+H0tbzrcWkVwv3ZEDj1Gar7y5Y5VdqqfZ/xU8Q6PiGRlM1tI0bY71+8D8Dj0q7uolO+K1cUk0mYmVaycSt6x/GlRfs48TSqzaFmTdIbscQ4txOVp5AImCQqASCQcDv8nO361K4N04vuF2U1rOySgRyGGYsWdJCDpLd5UHyz764SDjDvbyHq5GudWrUTlTy5nmMAHx50NuIy3BVLlUwO1ldqyW5bOSNZNKKiTLq4eZXeRtUksmpyT9409JBHpZGPMatzt9GqyW5V4yYiGZDvgbY+h86fFxKMLjqlR+9RDrz6lv0pbVhqdM6RuJCN8RtyUhicnJ7iPCqyOV8MWOSfE8vdUI8UAUYi1P4NDpBJ8w1OhuMMcK2Cit2sbHvH5UChqHLNsGLyxuWOAO4DG1CguWhvGJ5Fd8HkPKmm716dgMgnn5+6o6PibOM6gcAUaQty+El3bdg57ODz/Ko07doOrasHIyfPNEWXSrZTOoYIJ99B6p3QOAEjbkztgH+/pmpSohuzQPZlxOWLpVFEsiLFcrpkVj97bbHnnSfQ1s06lk2518uRcQWyaNreaUTxNqSWMY0nuxnc+uK1/hntZ4RdQubppLaZUYhJEwHYAYAYZAyc/LlVnDNRVMqcjG5StHeaG/AfhSrDP206QfzM/wDVUqZ5C+C/Hl9OKbqyoXLYH4j/AGrxcasxsB+tRySTk0g2DkVWtFnv2S0ZlMi515C47hz5UpJI5JOsKEEnJH+aVhc9XMxaMSDTyY4xjfIPdyqw4pBC4E9mNMbR6yrEkjl/j4+VC/YftFeJpGHV6nIJzhT9eFFjlVJIIs6VbSGIHeQB8KigEqSNgTXoTXIvv7/WuqyLrsklxHME2OlihbxodzN1csgBLMrYDYxihzHq7lQSAAQ2edOaJXlftg6hq5VNHWE4fd3HXBUCyE/wsiv8iCKJPd3NtO8ZEQcHfEKEHv7xtzqAulHDI7oynnUi4Mt3KkvZ1Y0sRtnfn86GuyVJpA7ib7SdUmlX5dlFUfBQBXloswuVEODIc6QQDny3GKG7MXYk9onepAdoRFKDkhgR3VNEWH+1X38uP6NP+tKpX7R3X+mv/I0qgLZn/9k="/>
          <p:cNvSpPr>
            <a:spLocks noChangeAspect="1" noChangeArrowheads="1"/>
          </p:cNvSpPr>
          <p:nvPr/>
        </p:nvSpPr>
        <p:spPr bwMode="auto">
          <a:xfrm>
            <a:off x="1682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6392" name="AutoShape 8" descr="data:image/jpeg;base64,/9j/4AAQSkZJRgABAQAAAQABAAD/2wBDAAkGBwgHBgkIBwgKCgkLDRYPDQwMDRsUFRAWIB0iIiAdHx8kKDQsJCYxJx8fLT0tMTU3Ojo6Iys/RD84QzQ5Ojf/2wBDAQoKCg0MDRoPDxo3JR8lNzc3Nzc3Nzc3Nzc3Nzc3Nzc3Nzc3Nzc3Nzc3Nzc3Nzc3Nzc3Nzc3Nzc3Nzc3Nzc3Nzf/wAARCABfAGEDASIAAhEBAxEB/8QAHAAAAQUBAQEAAAAAAAAAAAAAAwACBAUHBgEI/8QAOhAAAgEDAgIHBQUHBQAAAAAAAQIDAAQREiEFMQYTIkFRYYEHcZGh8BQyUrHBFjNCVJTR4VNyktLx/8QAGQEAAgMBAAAAAAAAAAAAAAAAAgMBBAUA/8QAIREAAgICAgMAAwAAAAAAAAAAAAECEQMSBCEUMVETQYH/2gAMAwEAAhEDEQA/AO0pE14c0sE1rmdQtVejDUhGx5DNGghI3auslICyjHkOdQ7G5W+heSMEKkrRjz0nGfXnXJ+0Pi88N+bG3lPUpCGmjDYBbJOD6aa99nFxNNdXcLM/VCLUsZbKg5AJA9aQuSnkUEPfHax7s7Lq9qay+FSmTahFcGrZVIzCvMVI6rVzFNeEAZqGzgFFj8q8WLJ3oyxhaFsk93pU6lUHCIzT02plI1xKJS8qj8V4hFwuwa7mV3CsqhFG7EnAFFjOwrmfaPxAw8LSxic9ZKwaQLnIUciSOQ1Y+FIzT0g5D8MN5pGe8QvX4jeXV6yvmeQuoIzgE8vQAb1e9Arq34fxiRry4WCI274LnYkuNvk3wrnLa+zIiCNAp222JAB39+x+VGhftdbKBHH1AY4GnmSds+eKyI5ZQnsbEsUZw1NWuOkXBY4nkPEYNKqWIDb7U6w4pZX1olysyQhs9iZ1Vhg43GfKspvsywyxJIHmliZQuRup2wfXzqK/EdNiNUYaQiM6yu5Bz4+751aXPyfpFR8DH6s1q36QcOn403CYZC86rnWuDGTpDaQQeeDnl3GrCfYVkXRTjEXDelEM2kJDJhXxuCDtq5bbEGtcue0VZSCCMgiruDM8ibfspcjCsbSj6GpvTqbHyp1PK4qVKlXHB0j1DcUpIO9akxx6uVGEBzgjag2SGfjl8K4RuMc6zDpnfPxbizSQx4i1CONnBVgFG+of7iflWvXzpY2U91J92GNnPoKxaKd5byZidZYEHUM6ifoVnc7L0kjS4OFq2yrhsDEgZ5E0pGdlJ3JG+NvM1NvLQtHJazt1TJpGoNq2wDtnHnRbG76y4lUtrXSTjbflnHhzFPuS0caNrKjTtsCWP1is1ydmgoqiCbGNbmGb7QOwgyMAZAOfGoT232nhcbI+lmQopZjvpcDf5499WLSzgay+oHxUD9KHbyxhJ+uJAV8gnu2OfzzRqTAaTKR4Ws5YbiQqV7KuoY5xy/Kts6KXbcW4esToUmtFWOTC4U89Ok8jsBnHjWQwzJdwyIyqRpJXAGVwM4yPJSPU1oHsf4jqmnsJCcyRBlyf4k2PqQSfSrfHyuMynyMUZQb/AKd2tnjOaZJbhRscVcGIVDubZ2zpIx51pKfZmNIrMUqkfZG/EvxpUzZAUGtzkjFWK8hmqe1mRcBnUNsAC2Dvyqzhk1HT30ia7L+KXRyntJuWSxt7WKQkyMWeBTgyKB49wB5+lZxFp1SyopHaJRefef7Vee0LjYl47eRIx6u3UQgqcbkDPf4s1UUawzRrqYsQuMjGDWPyHcmamGlGgXCLBogHnQsGXSy/iOBkfIUSeN5JCFibq15DIOPKrC2t7VZIuryDuc5xjY94xiqi8kVmICHVpwSw9Ac/XfSFJyYckoqh0ls4RCI2Xu299RrNNbXKSxtlGVic/dU5Bz9eFNM/WAo6BgTkDOfEY+BqNw19V1KH1KhjBIyQGpyixLkrA8PtprdiXTYgZOR6/mfhVr0UneG+VIpGt545hJ14P7tdgxI7wBv5igobR3QtHhSuSM8if/TUG3nSDiaNGdCOxVlDHGDt+tEm2wXSS+H0tbzrcWkVwv3ZEDj1Gar7y5Y5VdqqfZ/xU8Q6PiGRlM1tI0bY71+8D8Dj0q7uolO+K1cUk0mYmVaycSt6x/GlRfs48TSqzaFmTdIbscQ4txOVp5AImCQqASCQcDv8nO361K4N04vuF2U1rOySgRyGGYsWdJCDpLd5UHyz764SDjDvbyHq5GudWrUTlTy5nmMAHx50NuIy3BVLlUwO1ldqyW5bOSNZNKKiTLq4eZXeRtUksmpyT9409JBHpZGPMatzt9GqyW5V4yYiGZDvgbY+h86fFxKMLjqlR+9RDrz6lv0pbVhqdM6RuJCN8RtyUhicnJ7iPCqyOV8MWOSfE8vdUI8UAUYi1P4NDpBJ8w1OhuMMcK2Cit2sbHvH5UChqHLNsGLyxuWOAO4DG1CguWhvGJ5Fd8HkPKmm716dgMgnn5+6o6PibOM6gcAUaQty+El3bdg57ODz/Ko07doOrasHIyfPNEWXSrZTOoYIJ99B6p3QOAEjbkztgH+/pmpSohuzQPZlxOWLpVFEsiLFcrpkVj97bbHnnSfQ1s06lk2518uRcQWyaNreaUTxNqSWMY0nuxnc+uK1/hntZ4RdQubppLaZUYhJEwHYAYAYZAyc/LlVnDNRVMqcjG5StHeaG/AfhSrDP206QfzM/wDVUqZ5C+C/Hl9OKbqyoXLYH4j/AGrxcasxsB+tRySTk0g2DkVWtFnv2S0ZlMi515C47hz5UpJI5JOsKEEnJH+aVhc9XMxaMSDTyY4xjfIPdyqw4pBC4E9mNMbR6yrEkjl/j4+VC/YftFeJpGHV6nIJzhT9eFFjlVJIIs6VbSGIHeQB8KigEqSNgTXoTXIvv7/WuqyLrsklxHME2OlihbxodzN1csgBLMrYDYxihzHq7lQSAAQ2edOaJXlftg6hq5VNHWE4fd3HXBUCyE/wsiv8iCKJPd3NtO8ZEQcHfEKEHv7xtzqAulHDI7oynnUi4Mt3KkvZ1Y0sRtnfn86GuyVJpA7ib7SdUmlX5dlFUfBQBXloswuVEODIc6QQDny3GKG7MXYk9onepAdoRFKDkhgR3VNEWH+1X38uP6NP+tKpX7R3X+mv/I0qgLZn/9k="/>
          <p:cNvSpPr>
            <a:spLocks noChangeAspect="1" noChangeArrowheads="1"/>
          </p:cNvSpPr>
          <p:nvPr/>
        </p:nvSpPr>
        <p:spPr bwMode="auto">
          <a:xfrm>
            <a:off x="168275" y="-411163"/>
            <a:ext cx="876300" cy="8572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6396" name="Picture 12" descr="http://www.mixavenue.com/files/mix-127-ima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3140968"/>
            <a:ext cx="5191522" cy="3593532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5364088" y="4005064"/>
            <a:ext cx="36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solidFill>
                  <a:schemeClr val="accent4"/>
                </a:solidFill>
              </a:rPr>
              <a:t>Le 7 novembre 2012</a:t>
            </a:r>
          </a:p>
          <a:p>
            <a:endParaRPr lang="fr-FR" sz="1800" dirty="0" smtClean="0">
              <a:solidFill>
                <a:schemeClr val="accent4"/>
              </a:solidFill>
            </a:endParaRPr>
          </a:p>
          <a:p>
            <a:r>
              <a:rPr lang="fr-FR" sz="1800" dirty="0" smtClean="0">
                <a:solidFill>
                  <a:schemeClr val="accent4"/>
                </a:solidFill>
              </a:rPr>
              <a:t>Intervenants :</a:t>
            </a:r>
          </a:p>
          <a:p>
            <a:r>
              <a:rPr lang="fr-FR" sz="1800" dirty="0" smtClean="0">
                <a:solidFill>
                  <a:schemeClr val="accent4"/>
                </a:solidFill>
              </a:rPr>
              <a:t>Béchir CHEBBAH, Président UNASA</a:t>
            </a:r>
          </a:p>
          <a:p>
            <a:r>
              <a:rPr lang="fr-FR" sz="1800" dirty="0" smtClean="0">
                <a:solidFill>
                  <a:schemeClr val="accent4"/>
                </a:solidFill>
              </a:rPr>
              <a:t>Raoul FAGE, AARP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A2BBB-AC14-43AD-BA45-B5D87EC64D0C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cotisations sociales</a:t>
            </a:r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400" dirty="0"/>
              <a:t>A quel moment faut-il payer ?</a:t>
            </a:r>
          </a:p>
          <a:p>
            <a:pPr marL="0" indent="0" algn="ctr">
              <a:buNone/>
            </a:pPr>
            <a:endParaRPr lang="fr-FR" sz="2400" dirty="0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10575125"/>
              </p:ext>
            </p:extLst>
          </p:nvPr>
        </p:nvGraphicFramePr>
        <p:xfrm>
          <a:off x="179511" y="2132857"/>
          <a:ext cx="8764464" cy="4192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1488"/>
                <a:gridCol w="2911161"/>
                <a:gridCol w="2931815"/>
              </a:tblGrid>
              <a:tr h="3329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Déclaration contrôlée</a:t>
                      </a:r>
                      <a:endParaRPr lang="fr-F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Micro-entreprise </a:t>
                      </a:r>
                      <a:r>
                        <a:rPr lang="fr-FR" sz="17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« classique </a:t>
                      </a:r>
                      <a:r>
                        <a:rPr lang="fr-FR" sz="17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»</a:t>
                      </a:r>
                      <a:r>
                        <a:rPr lang="fr-FR" sz="17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Régime </a:t>
                      </a:r>
                      <a:r>
                        <a:rPr lang="fr-FR" sz="17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 l’auto-entrepreneur</a:t>
                      </a:r>
                      <a:endParaRPr lang="fr-F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94085">
                <a:tc gridSpan="2">
                  <a:txBody>
                    <a:bodyPr/>
                    <a:lstStyle/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Versement dans un premier temps de cotisations provisionnelles pendant l’année N</a:t>
                      </a:r>
                    </a:p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Régularisation l’année suivante, une fois le revenu professionnel de l’année N connu</a:t>
                      </a:r>
                    </a:p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début d’activité, les cotisations provisionnelles sont calculées sur une base forfaitaire, même en l’absence d’encaissement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Déclaration et paiement des cotisations chaque mois ou chaque trimestre selon le choix :</a:t>
                      </a:r>
                    </a:p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6213" indent="-176213"/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Dernier jour de chaque mois qui suit en cas d’échéance mensuelle,</a:t>
                      </a:r>
                    </a:p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6213" indent="-176213"/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Les 30 avril, 31 juillet, 31 octobre et 31 janvier en cas d’option trimestrielle</a:t>
                      </a:r>
                    </a:p>
                  </a:txBody>
                  <a:tcPr/>
                </a:tc>
              </a:tr>
              <a:tr h="349408"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422212138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cotisations sociales</a:t>
            </a:r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400" dirty="0" smtClean="0"/>
              <a:t>Quel est leur montant?</a:t>
            </a:r>
            <a:endParaRPr lang="fr-FR" sz="2400" dirty="0"/>
          </a:p>
          <a:p>
            <a:pPr marL="0" indent="0" algn="ctr">
              <a:buNone/>
            </a:pPr>
            <a:endParaRPr lang="fr-FR" sz="2400" dirty="0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10575125"/>
              </p:ext>
            </p:extLst>
          </p:nvPr>
        </p:nvGraphicFramePr>
        <p:xfrm>
          <a:off x="179512" y="1988840"/>
          <a:ext cx="8764464" cy="43801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1488"/>
                <a:gridCol w="2911161"/>
                <a:gridCol w="2931815"/>
              </a:tblGrid>
              <a:tr h="326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Déclaration contrôlée</a:t>
                      </a:r>
                      <a:endParaRPr lang="fr-F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Micro-entreprise </a:t>
                      </a:r>
                      <a:r>
                        <a:rPr lang="fr-FR" sz="17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« classique </a:t>
                      </a:r>
                      <a:r>
                        <a:rPr lang="fr-FR" sz="17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»</a:t>
                      </a:r>
                      <a:r>
                        <a:rPr lang="fr-FR" sz="17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Régime </a:t>
                      </a:r>
                      <a:r>
                        <a:rPr lang="fr-FR" sz="17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 l’auto-entrepreneur</a:t>
                      </a:r>
                      <a:endParaRPr lang="fr-F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76083">
                <a:tc gridSpan="2">
                  <a:txBody>
                    <a:bodyPr/>
                    <a:lstStyle/>
                    <a:p>
                      <a:pPr lvl="0"/>
                      <a:r>
                        <a:rPr kumimoji="0" lang="fr-F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CSG-CRDS</a:t>
                      </a:r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: 8%</a:t>
                      </a:r>
                    </a:p>
                    <a:p>
                      <a:pPr lvl="0"/>
                      <a:endParaRPr kumimoji="0"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fr-F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Maladie</a:t>
                      </a:r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: 6,5% (0,6% dans la limite du PASS et 5,90% dans la limite 5 x PASS)</a:t>
                      </a:r>
                    </a:p>
                    <a:p>
                      <a:pPr lvl="0"/>
                      <a:endParaRPr kumimoji="0"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fr-F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Allocations Familiales</a:t>
                      </a:r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: 5,4%</a:t>
                      </a:r>
                    </a:p>
                    <a:p>
                      <a:pPr lvl="0"/>
                      <a:endParaRPr kumimoji="0"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fr-F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Retraite de base CIPAV</a:t>
                      </a:r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: 8,6% dans la limite de 0,85 x PASS et 1,6% entre 0,85 et 5 fois le PASS</a:t>
                      </a:r>
                    </a:p>
                    <a:p>
                      <a:pPr lvl="0"/>
                      <a:endParaRPr kumimoji="0"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kumimoji="0" lang="fr-F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Retraite de base RSI</a:t>
                      </a:r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: 16,65% dans la limite du PASS</a:t>
                      </a:r>
                    </a:p>
                    <a:p>
                      <a:pPr lvl="0"/>
                      <a:endParaRPr kumimoji="0"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Retraite complémentaire</a:t>
                      </a:r>
                    </a:p>
                    <a:p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Formation professionnelle 0,15% du PASS</a:t>
                      </a:r>
                    </a:p>
                    <a:p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Indemnités journalières dans certains cas : 0,7%</a:t>
                      </a:r>
                    </a:p>
                    <a:p>
                      <a:endParaRPr kumimoji="0"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PASS (Plafond Annuel de la Sécurité Sociale) 2012 : 36 372</a:t>
                      </a:r>
                      <a:endParaRPr lang="fr-FR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Professions libérales relevant du RSI : </a:t>
                      </a:r>
                      <a:r>
                        <a:rPr kumimoji="0" lang="fr-F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21,3%</a:t>
                      </a:r>
                    </a:p>
                    <a:p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Professions libérales relevant de la CIPAV : </a:t>
                      </a:r>
                      <a:r>
                        <a:rPr kumimoji="0" lang="fr-F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18,3%</a:t>
                      </a:r>
                    </a:p>
                    <a:p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76213" indent="-176213"/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 Contribution à la formation professionnelle : </a:t>
                      </a:r>
                      <a:r>
                        <a:rPr kumimoji="0" lang="fr-F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0,2%</a:t>
                      </a:r>
                    </a:p>
                    <a:p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 taux minorés sont applicables pour :</a:t>
                      </a:r>
                    </a:p>
                    <a:p>
                      <a:endParaRPr kumimoji="0"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6213" lvl="0" indent="-176213">
                        <a:buFontTx/>
                        <a:buChar char="-"/>
                      </a:pPr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 bénéficiaires de l’</a:t>
                      </a:r>
                      <a:r>
                        <a:rPr kumimoji="0" lang="fr-FR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Accre</a:t>
                      </a:r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176213" indent="-176213">
                        <a:buFontTx/>
                        <a:buChar char="-"/>
                      </a:pPr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 AE d’Outre-mer</a:t>
                      </a:r>
                      <a:endParaRPr kumimoji="0" lang="fr-FR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46073">
                <a:tc gridSpan="2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fr-FR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422212138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/>
          <a:lstStyle/>
          <a:p>
            <a:pPr algn="ctr">
              <a:buNone/>
            </a:pPr>
            <a:r>
              <a:rPr lang="fr-FR" sz="1800" dirty="0"/>
              <a:t>Est-il possible d’opter pour </a:t>
            </a:r>
            <a:r>
              <a:rPr lang="fr-FR" sz="1800" dirty="0" smtClean="0"/>
              <a:t>le « </a:t>
            </a:r>
            <a:r>
              <a:rPr lang="fr-FR" sz="1800" dirty="0" err="1" smtClean="0"/>
              <a:t>micro-social</a:t>
            </a:r>
            <a:r>
              <a:rPr lang="fr-FR" sz="1800" dirty="0" smtClean="0"/>
              <a:t> » </a:t>
            </a:r>
            <a:r>
              <a:rPr lang="fr-FR" sz="2400" dirty="0"/>
              <a:t>?</a:t>
            </a:r>
          </a:p>
          <a:p>
            <a:pPr algn="ctr">
              <a:buNone/>
            </a:pPr>
            <a:endParaRPr lang="fr-FR" sz="2400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cotisations sociales</a:t>
            </a:r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70154257"/>
              </p:ext>
            </p:extLst>
          </p:nvPr>
        </p:nvGraphicFramePr>
        <p:xfrm>
          <a:off x="107504" y="1988840"/>
          <a:ext cx="8856984" cy="433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424"/>
                <a:gridCol w="3010006"/>
                <a:gridCol w="290555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libri"/>
                          <a:ea typeface="Calibri"/>
                          <a:cs typeface="Times New Roman"/>
                        </a:rPr>
                        <a:t>Déclaration </a:t>
                      </a: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contrôlée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 smtClean="0">
                          <a:latin typeface="Calibri"/>
                          <a:ea typeface="Calibri"/>
                          <a:cs typeface="Times New Roman"/>
                        </a:rPr>
                        <a:t>Micro-entreprise </a:t>
                      </a:r>
                      <a:r>
                        <a:rPr lang="fr-FR" sz="1700" dirty="0">
                          <a:latin typeface="Calibri"/>
                          <a:ea typeface="Calibri"/>
                          <a:cs typeface="Times New Roman"/>
                        </a:rPr>
                        <a:t>« classique 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 smtClean="0">
                          <a:latin typeface="Calibri"/>
                          <a:ea typeface="Calibri"/>
                          <a:cs typeface="Times New Roman"/>
                        </a:rPr>
                        <a:t>Régime </a:t>
                      </a:r>
                      <a:r>
                        <a:rPr lang="fr-FR" sz="1700" dirty="0">
                          <a:latin typeface="Calibri"/>
                          <a:ea typeface="Calibri"/>
                          <a:cs typeface="Times New Roman"/>
                        </a:rPr>
                        <a:t>de l’auto-entrepreneur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</a:t>
                      </a:r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7313" lvl="0" indent="-87313">
                        <a:buFontTx/>
                        <a:buChar char="-"/>
                      </a:pPr>
                      <a:r>
                        <a:rPr kumimoji="0" lang="fr-F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ntreprises créées après le 1</a:t>
                      </a:r>
                      <a:r>
                        <a:rPr kumimoji="0" lang="fr-FR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</a:t>
                      </a:r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mai 2009 et bénéficiant de l’</a:t>
                      </a:r>
                      <a:r>
                        <a:rPr kumimoji="0" lang="fr-FR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Accre</a:t>
                      </a:r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le </a:t>
                      </a:r>
                      <a:r>
                        <a:rPr kumimoji="0" lang="fr-FR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micro-social</a:t>
                      </a:r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s’applique obligatoirement</a:t>
                      </a:r>
                    </a:p>
                    <a:p>
                      <a:pPr marL="87313" lvl="0" indent="-87313">
                        <a:buFontTx/>
                        <a:buNone/>
                      </a:pPr>
                      <a:endParaRPr kumimoji="0"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7313" lvl="0" indent="-87313">
                        <a:buFontTx/>
                        <a:buChar char="-"/>
                      </a:pPr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Entreprises créées avant le 1</a:t>
                      </a:r>
                      <a:r>
                        <a:rPr kumimoji="0" lang="fr-FR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</a:t>
                      </a:r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mai 2009, l’option est possible après la période d’exonération</a:t>
                      </a:r>
                    </a:p>
                    <a:p>
                      <a:pPr marL="0" indent="0"/>
                      <a:endParaRPr kumimoji="0"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Quand opter ?</a:t>
                      </a:r>
                      <a:endParaRPr kumimoji="0" lang="fr-F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7313" lvl="0" indent="-87313">
                        <a:buFontTx/>
                        <a:buChar char="-"/>
                      </a:pPr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 dernier jour du 3</a:t>
                      </a:r>
                      <a:r>
                        <a:rPr kumimoji="0" lang="fr-FR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ème</a:t>
                      </a:r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mois après la création,</a:t>
                      </a:r>
                    </a:p>
                    <a:p>
                      <a:pPr lvl="0">
                        <a:buFontTx/>
                        <a:buNone/>
                      </a:pPr>
                      <a:endParaRPr kumimoji="0"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7313" indent="-87313"/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-Au plus tard le 31/12 N-1 pour une application au 1</a:t>
                      </a:r>
                      <a:r>
                        <a:rPr kumimoji="0" lang="fr-FR" sz="16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</a:t>
                      </a:r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/01/N pour les BNC en activité</a:t>
                      </a:r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fr-FR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c’est obligatoire</a:t>
                      </a:r>
                    </a:p>
                    <a:p>
                      <a:endParaRPr kumimoji="0" lang="fr-FR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(dispositif obligatoire le plus important du régime Auto-entrepreneur)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901020964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fiscalité des régimes</a:t>
            </a:r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sz="2400" dirty="0" smtClean="0"/>
          </a:p>
          <a:p>
            <a:r>
              <a:rPr lang="fr-FR" sz="2400" dirty="0"/>
              <a:t>Comment sont imposés les bénéfices </a:t>
            </a:r>
            <a:r>
              <a:rPr lang="fr-FR" sz="2400" dirty="0" smtClean="0"/>
              <a:t>?</a:t>
            </a:r>
          </a:p>
          <a:p>
            <a:endParaRPr lang="fr-FR" sz="2400" dirty="0"/>
          </a:p>
          <a:p>
            <a:r>
              <a:rPr lang="fr-FR" sz="2400" dirty="0"/>
              <a:t>Est-il possible d’opter pour le paiement de l’impôt par versement libératoire </a:t>
            </a:r>
            <a:r>
              <a:rPr lang="fr-FR" sz="2400" dirty="0" smtClean="0"/>
              <a:t>?</a:t>
            </a:r>
          </a:p>
          <a:p>
            <a:endParaRPr lang="fr-FR" sz="2400" dirty="0" smtClean="0"/>
          </a:p>
          <a:p>
            <a:r>
              <a:rPr lang="fr-FR" sz="2400" dirty="0"/>
              <a:t>La </a:t>
            </a:r>
            <a:r>
              <a:rPr lang="fr-FR" sz="2400" dirty="0" smtClean="0"/>
              <a:t>Cotisation </a:t>
            </a:r>
            <a:r>
              <a:rPr lang="fr-FR" sz="2400" dirty="0"/>
              <a:t>F</a:t>
            </a:r>
            <a:r>
              <a:rPr lang="fr-FR" sz="2400" dirty="0" smtClean="0"/>
              <a:t>oncière </a:t>
            </a:r>
            <a:r>
              <a:rPr lang="fr-FR" sz="2400" dirty="0"/>
              <a:t>des </a:t>
            </a:r>
            <a:r>
              <a:rPr lang="fr-FR" sz="2400" dirty="0" smtClean="0"/>
              <a:t>Entreprises </a:t>
            </a:r>
            <a:r>
              <a:rPr lang="fr-FR" sz="2400" dirty="0"/>
              <a:t>sera-t-elle due ?</a:t>
            </a:r>
            <a:endParaRPr lang="fr-FR" sz="2400" dirty="0" smtClean="0"/>
          </a:p>
          <a:p>
            <a:pPr marL="0" indent="0">
              <a:buNone/>
            </a:pPr>
            <a:endParaRPr lang="fr-FR" sz="2400" dirty="0" smtClean="0"/>
          </a:p>
          <a:p>
            <a:endParaRPr lang="fr-FR" sz="2400" dirty="0" smtClean="0"/>
          </a:p>
          <a:p>
            <a:pPr marL="0" indent="0">
              <a:buNone/>
            </a:pPr>
            <a:endParaRPr lang="fr-FR" sz="24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148105891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/>
          <a:lstStyle/>
          <a:p>
            <a:pPr algn="ctr">
              <a:buNone/>
            </a:pPr>
            <a:r>
              <a:rPr lang="fr-FR" sz="2400" dirty="0" smtClean="0"/>
              <a:t>Comment sont imposés les bénéfices ?</a:t>
            </a:r>
          </a:p>
          <a:p>
            <a:pPr algn="ctr">
              <a:buNone/>
            </a:pPr>
            <a:endParaRPr lang="fr-FR" sz="2400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fiscalité des régimes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75152830"/>
              </p:ext>
            </p:extLst>
          </p:nvPr>
        </p:nvGraphicFramePr>
        <p:xfrm>
          <a:off x="179512" y="1988840"/>
          <a:ext cx="8784978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/>
                <a:gridCol w="2904324"/>
                <a:gridCol w="2928326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libri"/>
                          <a:ea typeface="Calibri"/>
                          <a:cs typeface="Times New Roman"/>
                        </a:rPr>
                        <a:t>Déclaration </a:t>
                      </a: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contrôlée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 smtClean="0">
                          <a:latin typeface="Calibri"/>
                          <a:ea typeface="Calibri"/>
                          <a:cs typeface="Times New Roman"/>
                        </a:rPr>
                        <a:t>Micro-entreprise </a:t>
                      </a:r>
                      <a:r>
                        <a:rPr lang="fr-FR" sz="1700" dirty="0">
                          <a:latin typeface="Calibri"/>
                          <a:ea typeface="Calibri"/>
                          <a:cs typeface="Times New Roman"/>
                        </a:rPr>
                        <a:t>« classique 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 smtClean="0">
                          <a:latin typeface="Calibri"/>
                          <a:ea typeface="Calibri"/>
                          <a:cs typeface="Times New Roman"/>
                        </a:rPr>
                        <a:t>Régime </a:t>
                      </a:r>
                      <a:r>
                        <a:rPr lang="fr-FR" sz="1700" dirty="0">
                          <a:latin typeface="Calibri"/>
                          <a:ea typeface="Calibri"/>
                          <a:cs typeface="Times New Roman"/>
                        </a:rPr>
                        <a:t>de l’auto-entrepreneur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l’IR : le bénéfice est déterminé en réel selon la règle des « Recettes-dépenses » (option possible pour les « Créances-Dettes »</a:t>
                      </a:r>
                    </a:p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sera ensuite intégré aux revenus d’ensemble puis soumis au barème progressif.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Vous porterez le montant du CA sur votre déclaration de revenus 2042/2042C</a:t>
                      </a:r>
                    </a:p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L’administration appliquera un abattement forfaitaire  de 34% représentatif de l’ensemble des frais</a:t>
                      </a:r>
                    </a:p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revenus ainsi déterminés seront ensuite soumis au barème progressif de l’IRPP (sauf si option pour le versement libératoire – voir point suivant)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940870606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/>
          <a:lstStyle/>
          <a:p>
            <a:pPr algn="ctr">
              <a:buNone/>
            </a:pPr>
            <a:r>
              <a:rPr lang="fr-FR" sz="1800" dirty="0"/>
              <a:t>Est-il possible d’opter pour le paiement de l’impôt par versement libératoire </a:t>
            </a:r>
            <a:r>
              <a:rPr lang="fr-FR" sz="2400" dirty="0"/>
              <a:t>?</a:t>
            </a:r>
          </a:p>
          <a:p>
            <a:pPr algn="ctr">
              <a:buNone/>
            </a:pPr>
            <a:endParaRPr lang="fr-FR" sz="2400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fiscalité des régimes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70154257"/>
              </p:ext>
            </p:extLst>
          </p:nvPr>
        </p:nvGraphicFramePr>
        <p:xfrm>
          <a:off x="107504" y="1988840"/>
          <a:ext cx="8856984" cy="465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424"/>
                <a:gridCol w="3010006"/>
                <a:gridCol w="290555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libri"/>
                          <a:ea typeface="Calibri"/>
                          <a:cs typeface="Times New Roman"/>
                        </a:rPr>
                        <a:t>Déclaration </a:t>
                      </a: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contrôlée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 smtClean="0">
                          <a:latin typeface="Calibri"/>
                          <a:ea typeface="Calibri"/>
                          <a:cs typeface="Times New Roman"/>
                        </a:rPr>
                        <a:t>Micro-entreprise </a:t>
                      </a:r>
                      <a:r>
                        <a:rPr lang="fr-FR" sz="1700" dirty="0">
                          <a:latin typeface="Calibri"/>
                          <a:ea typeface="Calibri"/>
                          <a:cs typeface="Times New Roman"/>
                        </a:rPr>
                        <a:t>« classique 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 smtClean="0">
                          <a:latin typeface="Calibri"/>
                          <a:ea typeface="Calibri"/>
                          <a:cs typeface="Times New Roman"/>
                        </a:rPr>
                        <a:t>Régime </a:t>
                      </a:r>
                      <a:r>
                        <a:rPr lang="fr-FR" sz="1700" dirty="0">
                          <a:latin typeface="Calibri"/>
                          <a:ea typeface="Calibri"/>
                          <a:cs typeface="Times New Roman"/>
                        </a:rPr>
                        <a:t>de l’auto-entrepreneur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</a:t>
                      </a:r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mais uniquement si vous avez opté pour le régime  « </a:t>
                      </a:r>
                      <a:r>
                        <a:rPr kumimoji="0" lang="fr-FR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micro-social</a:t>
                      </a:r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»</a:t>
                      </a:r>
                    </a:p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r>
                        <a:rPr kumimoji="0" lang="fr-FR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sous conditions</a:t>
                      </a:r>
                    </a:p>
                    <a:p>
                      <a:r>
                        <a:rPr kumimoji="0" lang="fr-FR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L’option du « micro-fiscal » pour 2012 est possible à condition que le revenu du foyer fiscal 2010 par part soit inférieur à 26 420€ </a:t>
                      </a:r>
                    </a:p>
                    <a:p>
                      <a:r>
                        <a:rPr kumimoji="0" lang="fr-FR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88900" lvl="0" indent="-88900"/>
                      <a:r>
                        <a:rPr kumimoji="0" lang="fr-FR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-Taux de 1,7% du CA pour les BNC relevant du RSI</a:t>
                      </a:r>
                    </a:p>
                    <a:p>
                      <a:pPr lvl="0"/>
                      <a:endParaRPr kumimoji="0" lang="fr-FR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7313" lvl="0" indent="-87313"/>
                      <a:r>
                        <a:rPr kumimoji="0" lang="fr-FR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-Taux de 2,2% du CA pour les BNC relevant de la CIPAV</a:t>
                      </a:r>
                    </a:p>
                    <a:p>
                      <a:pPr marL="87313" lvl="0" indent="-87313"/>
                      <a:endParaRPr kumimoji="0" lang="fr-FR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7313" lvl="0" indent="-87313"/>
                      <a:r>
                        <a:rPr kumimoji="0" lang="fr-FR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fr-FR" sz="17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Quand opter ?</a:t>
                      </a:r>
                      <a:endParaRPr kumimoji="0" lang="fr-FR" sz="17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Délai identique au « </a:t>
                      </a:r>
                      <a:r>
                        <a:rPr kumimoji="0" lang="fr-FR" sz="17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micro-social</a:t>
                      </a:r>
                      <a:r>
                        <a:rPr kumimoji="0" lang="fr-FR" sz="17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»</a:t>
                      </a:r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901020964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fiscalité des régimes</a:t>
            </a:r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400" dirty="0"/>
              <a:t>La cotisation foncière des entreprises sera-t-elle due ?</a:t>
            </a: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26377926"/>
              </p:ext>
            </p:extLst>
          </p:nvPr>
        </p:nvGraphicFramePr>
        <p:xfrm>
          <a:off x="179511" y="1988840"/>
          <a:ext cx="8764464" cy="429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1488"/>
                <a:gridCol w="2921488"/>
                <a:gridCol w="2921488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Déclaration contrôlée</a:t>
                      </a:r>
                      <a:endParaRPr lang="fr-F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Micro-entreprise </a:t>
                      </a:r>
                      <a:r>
                        <a:rPr lang="fr-FR" sz="17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« classique </a:t>
                      </a:r>
                      <a:r>
                        <a:rPr lang="fr-FR" sz="17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»</a:t>
                      </a:r>
                      <a:r>
                        <a:rPr lang="fr-FR" sz="17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Régime </a:t>
                      </a:r>
                      <a:r>
                        <a:rPr lang="fr-FR" sz="17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 l’auto-entrepreneur</a:t>
                      </a:r>
                      <a:endParaRPr lang="fr-F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 gridSpan="2">
                  <a:txBody>
                    <a:bodyPr/>
                    <a:lstStyle/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Oui</a:t>
                      </a:r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mais qu’à partir de l’année suivant celle de la création de l’entreprise.</a:t>
                      </a:r>
                    </a:p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cas d’implantation dans une zone prioritaire en matière d’aménagement du territoire, des mesures temporaires d’exonération sont possibles.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kumimoji="0" lang="fr-FR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Exonération, sous conditions, l’année de création de l’entreprise et les deux années suivantes.</a:t>
                      </a:r>
                    </a:p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la condition que l’AE, son conjoint, son partenaire pacsé, ses ascendants et descendants n’aient pas exercé une activité similaire au cours des 3 années précédant la création.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011645257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/>
        <p:txBody>
          <a:bodyPr anchor="ctr"/>
          <a:lstStyle/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Les réponses aux questions sur les régimes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 diverses sur les </a:t>
            </a:r>
            <a:r>
              <a:rPr lang="fr-FR" dirty="0" smtClean="0"/>
              <a:t>régimes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Peut-on </a:t>
            </a:r>
            <a:r>
              <a:rPr lang="fr-FR" dirty="0" smtClean="0"/>
              <a:t>passer </a:t>
            </a:r>
            <a:r>
              <a:rPr lang="fr-FR" dirty="0"/>
              <a:t>d’un régime à un autre </a:t>
            </a:r>
            <a:r>
              <a:rPr lang="fr-FR" dirty="0" smtClean="0"/>
              <a:t>?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 diverses sur les </a:t>
            </a:r>
            <a:r>
              <a:rPr lang="fr-FR" dirty="0" smtClean="0"/>
              <a:t>régimes</a:t>
            </a:r>
            <a:endParaRPr lang="fr-FR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16899830"/>
              </p:ext>
            </p:extLst>
          </p:nvPr>
        </p:nvGraphicFramePr>
        <p:xfrm>
          <a:off x="251520" y="1988840"/>
          <a:ext cx="8764461" cy="4568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1487"/>
                <a:gridCol w="2921487"/>
                <a:gridCol w="2921487"/>
              </a:tblGrid>
              <a:tr h="366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Déclaration contrôlée</a:t>
                      </a:r>
                      <a:r>
                        <a:rPr lang="fr-F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Micro-entreprise </a:t>
                      </a:r>
                      <a:r>
                        <a:rPr lang="fr-F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« classique </a:t>
                      </a:r>
                      <a:r>
                        <a:rPr lang="fr-F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»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Régime </a:t>
                      </a:r>
                      <a:r>
                        <a:rPr lang="fr-FR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 l’auto-entrepreneur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696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Oui</a:t>
                      </a:r>
                      <a:r>
                        <a:rPr lang="fr-F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si le CA se situe en dessous des seuils. Il est possible :</a:t>
                      </a:r>
                    </a:p>
                    <a:p>
                      <a:pPr marL="285750" indent="-285750">
                        <a:lnSpc>
                          <a:spcPct val="115000"/>
                        </a:lnSpc>
                        <a:spcAft>
                          <a:spcPts val="1000"/>
                        </a:spcAft>
                        <a:buFontTx/>
                        <a:buChar char="-"/>
                      </a:pPr>
                      <a:r>
                        <a:rPr lang="fr-F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 revenir au régime fiscal de la micro-entreprise,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Calibri"/>
                        <a:buChar char="-"/>
                      </a:pPr>
                      <a:r>
                        <a:rPr lang="fr-F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Puis d’opter pour le régime de l’AE</a:t>
                      </a:r>
                    </a:p>
                    <a:p>
                      <a:pPr marL="419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Cette option s’applique en théorie sur une période de 2 ans.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Oui</a:t>
                      </a:r>
                      <a:r>
                        <a:rPr lang="fr-F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il est possible : 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fr-F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D’opter pour le régime de la déclaration contrôlée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Calibri"/>
                        <a:buChar char="-"/>
                      </a:pPr>
                      <a:r>
                        <a:rPr lang="fr-F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 devenir AE en optant pour le régime « </a:t>
                      </a:r>
                      <a:r>
                        <a:rPr lang="fr-FR" sz="16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micro-social</a:t>
                      </a:r>
                      <a:r>
                        <a:rPr lang="fr-F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» 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Blip>
                          <a:blip r:embed="rId5"/>
                        </a:buBlip>
                        <a:tabLst>
                          <a:tab pos="751205" algn="l"/>
                        </a:tabLst>
                      </a:pPr>
                      <a:r>
                        <a:rPr lang="fr-F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Si le CA dépasse 34 600€, sortie du régime micro-entreprise pour rentrer de plein droit dans le régime de la Déclaration Contrôlée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Oui</a:t>
                      </a:r>
                      <a:r>
                        <a:rPr lang="fr-F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il est possible de renoncer au régime « </a:t>
                      </a:r>
                      <a:r>
                        <a:rPr lang="fr-FR" sz="16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micro-social</a:t>
                      </a:r>
                      <a:r>
                        <a:rPr lang="fr-F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» et au « micro-fiscal » en faisant une demande expresse au plus tard le 31/12/N-1 pour une application au 1</a:t>
                      </a:r>
                      <a:r>
                        <a:rPr lang="fr-FR" sz="1600" baseline="30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er</a:t>
                      </a:r>
                      <a:r>
                        <a:rPr lang="fr-FR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/01/N 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Blip>
                          <a:blip r:embed="rId5"/>
                        </a:buBlip>
                        <a:tabLst>
                          <a:tab pos="751205" algn="l"/>
                        </a:tabLst>
                      </a:pP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Si le CA dépasse 34 600€ 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Sortie obligatoire du régime fiscal micro,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Entrée de plein droit dans le régime de la DC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Bénéfice du régime « </a:t>
                      </a:r>
                      <a:r>
                        <a:rPr lang="fr-FR" sz="12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micro-social</a:t>
                      </a: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» jusqu’à la fin de l’année civile (régime social de droit commun à partir du 1</a:t>
                      </a:r>
                      <a:r>
                        <a:rPr lang="fr-FR" sz="1200" baseline="30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er</a:t>
                      </a: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janvier suivant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Blip>
                          <a:blip r:embed="rId5"/>
                        </a:buBlip>
                        <a:tabLst>
                          <a:tab pos="751205" algn="l"/>
                        </a:tabLst>
                      </a:pP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DC est  à effet rétroactif au 1</a:t>
                      </a:r>
                      <a:r>
                        <a:rPr lang="fr-FR" sz="1200" baseline="30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er</a:t>
                      </a:r>
                      <a:r>
                        <a:rPr lang="fr-FR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/01 de l’année de dépassement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Que se passe-t-il en cas de dépassement des seuils ?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 diverses sur les </a:t>
            </a:r>
            <a:r>
              <a:rPr lang="fr-FR" dirty="0" smtClean="0"/>
              <a:t>régimes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Présentation </a:t>
            </a:r>
            <a:r>
              <a:rPr lang="fr-FR" dirty="0" smtClean="0"/>
              <a:t>des deux régimes au plan fiscal et social</a:t>
            </a:r>
          </a:p>
          <a:p>
            <a:pPr lvl="2">
              <a:buClr>
                <a:schemeClr val="tx1">
                  <a:lumMod val="95000"/>
                  <a:lumOff val="5000"/>
                </a:schemeClr>
              </a:buClr>
              <a:buFont typeface="Wingdings" pitchFamily="2" charset="2"/>
              <a:buChar char="Ø"/>
            </a:pPr>
            <a:r>
              <a:rPr lang="fr-FR" dirty="0" smtClean="0"/>
              <a:t>Examen comparatif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None/>
            </a:pPr>
            <a:endParaRPr lang="fr-FR" dirty="0" smtClean="0"/>
          </a:p>
          <a:p>
            <a:pPr>
              <a:buClr>
                <a:schemeClr val="tx1">
                  <a:lumMod val="95000"/>
                  <a:lumOff val="5000"/>
                </a:schemeClr>
              </a:buClr>
              <a:buNone/>
            </a:pPr>
            <a:endParaRPr lang="fr-FR" dirty="0" smtClean="0"/>
          </a:p>
          <a:p>
            <a:r>
              <a:rPr lang="fr-FR" dirty="0" smtClean="0"/>
              <a:t>Présentation de l’enquête comparative entre les deux régimes sur des entreprises ayant un chiffre d’affaires inférieur à 32 000 €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</a:pPr>
            <a:endParaRPr lang="fr-FR" dirty="0" smtClean="0"/>
          </a:p>
          <a:p>
            <a:pPr lvl="2">
              <a:buClr>
                <a:schemeClr val="tx1">
                  <a:lumMod val="95000"/>
                  <a:lumOff val="5000"/>
                </a:schemeClr>
              </a:buClr>
              <a:buNone/>
            </a:pPr>
            <a:endParaRPr lang="fr-FR" dirty="0" smtClean="0"/>
          </a:p>
          <a:p>
            <a:pPr lvl="2">
              <a:buClr>
                <a:schemeClr val="accent1">
                  <a:lumMod val="50000"/>
                </a:schemeClr>
              </a:buClr>
              <a:buFont typeface="Wingdings" pitchFamily="2" charset="2"/>
              <a:buChar char="Ø"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Formation du 7 novembre 2012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  <a:noFill/>
          <a:ln w="28575">
            <a:noFill/>
            <a:round/>
            <a:headEnd/>
            <a:tailEnd/>
          </a:ln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fr-FR" sz="2400" dirty="0" smtClean="0">
                <a:latin typeface="Times New Roman" pitchFamily="18" charset="0"/>
                <a:cs typeface="Arial" charset="0"/>
              </a:rPr>
              <a:t>Que se passe-t-il en cas de dépassement des seuils?</a:t>
            </a:r>
          </a:p>
          <a:p>
            <a:pPr marL="0" indent="0">
              <a:spcBef>
                <a:spcPct val="0"/>
              </a:spcBef>
              <a:buNone/>
            </a:pPr>
            <a:endParaRPr lang="fr-FR" sz="1100" dirty="0" smtClean="0">
              <a:latin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fr-FR" sz="1600" dirty="0" smtClean="0">
                <a:solidFill>
                  <a:srgbClr val="C00000"/>
                </a:solidFill>
                <a:latin typeface="Times New Roman" pitchFamily="18" charset="0"/>
                <a:cs typeface="Arial" charset="0"/>
              </a:rPr>
              <a:t>CA dans la zone de tolérance pendant 1 an</a:t>
            </a:r>
          </a:p>
          <a:p>
            <a:pPr marL="0" indent="0">
              <a:spcBef>
                <a:spcPct val="0"/>
              </a:spcBef>
              <a:buNone/>
            </a:pPr>
            <a:endParaRPr lang="fr-FR" sz="2400" dirty="0" smtClean="0">
              <a:latin typeface="Times New Roman" pitchFamily="18" charset="0"/>
              <a:cs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fr-FR" sz="24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 diverses sur les </a:t>
            </a:r>
            <a:r>
              <a:rPr lang="fr-FR" dirty="0" smtClean="0"/>
              <a:t>régimes</a:t>
            </a:r>
            <a:endParaRPr lang="fr-FR" dirty="0"/>
          </a:p>
        </p:txBody>
      </p:sp>
      <p:sp>
        <p:nvSpPr>
          <p:cNvPr id="5" name="AutoShape 35"/>
          <p:cNvSpPr>
            <a:spLocks noChangeArrowheads="1"/>
          </p:cNvSpPr>
          <p:nvPr/>
        </p:nvSpPr>
        <p:spPr bwMode="auto">
          <a:xfrm>
            <a:off x="539751" y="5688013"/>
            <a:ext cx="7920682" cy="565150"/>
          </a:xfrm>
          <a:custGeom>
            <a:avLst/>
            <a:gdLst>
              <a:gd name="T0" fmla="*/ 8044057 w 21600"/>
              <a:gd name="T1" fmla="*/ 0 h 21600"/>
              <a:gd name="T2" fmla="*/ 0 w 21600"/>
              <a:gd name="T3" fmla="*/ 282575 h 21600"/>
              <a:gd name="T4" fmla="*/ 8044057 w 21600"/>
              <a:gd name="T5" fmla="*/ 565150 h 21600"/>
              <a:gd name="T6" fmla="*/ 8569325 w 21600"/>
              <a:gd name="T7" fmla="*/ 28257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2987 h 21600"/>
              <a:gd name="T14" fmla="*/ 20642 w 21600"/>
              <a:gd name="T15" fmla="*/ 186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276" y="0"/>
                </a:moveTo>
                <a:lnTo>
                  <a:pt x="20276" y="2987"/>
                </a:lnTo>
                <a:lnTo>
                  <a:pt x="3375" y="2987"/>
                </a:lnTo>
                <a:lnTo>
                  <a:pt x="3375" y="18613"/>
                </a:lnTo>
                <a:lnTo>
                  <a:pt x="20276" y="18613"/>
                </a:lnTo>
                <a:lnTo>
                  <a:pt x="2027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2987"/>
                </a:moveTo>
                <a:lnTo>
                  <a:pt x="1350" y="18613"/>
                </a:lnTo>
                <a:lnTo>
                  <a:pt x="2700" y="18613"/>
                </a:lnTo>
                <a:lnTo>
                  <a:pt x="2700" y="2987"/>
                </a:lnTo>
                <a:close/>
              </a:path>
              <a:path w="21600" h="21600">
                <a:moveTo>
                  <a:pt x="0" y="2987"/>
                </a:moveTo>
                <a:lnTo>
                  <a:pt x="0" y="18613"/>
                </a:lnTo>
                <a:lnTo>
                  <a:pt x="675" y="18613"/>
                </a:lnTo>
                <a:lnTo>
                  <a:pt x="675" y="2987"/>
                </a:lnTo>
                <a:close/>
              </a:path>
            </a:pathLst>
          </a:cu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Calibri" pitchFamily="34" charset="0"/>
              </a:rPr>
              <a:t>Pas de TVA</a:t>
            </a:r>
          </a:p>
        </p:txBody>
      </p:sp>
      <p:sp>
        <p:nvSpPr>
          <p:cNvPr id="8" name="AutoShape 34"/>
          <p:cNvSpPr>
            <a:spLocks noChangeArrowheads="1"/>
          </p:cNvSpPr>
          <p:nvPr/>
        </p:nvSpPr>
        <p:spPr bwMode="auto">
          <a:xfrm>
            <a:off x="539751" y="5091113"/>
            <a:ext cx="7920682" cy="565150"/>
          </a:xfrm>
          <a:custGeom>
            <a:avLst/>
            <a:gdLst>
              <a:gd name="T0" fmla="*/ 8044057 w 21600"/>
              <a:gd name="T1" fmla="*/ 0 h 21600"/>
              <a:gd name="T2" fmla="*/ 0 w 21600"/>
              <a:gd name="T3" fmla="*/ 282575 h 21600"/>
              <a:gd name="T4" fmla="*/ 8044057 w 21600"/>
              <a:gd name="T5" fmla="*/ 565150 h 21600"/>
              <a:gd name="T6" fmla="*/ 8569325 w 21600"/>
              <a:gd name="T7" fmla="*/ 28257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2987 h 21600"/>
              <a:gd name="T14" fmla="*/ 20642 w 21600"/>
              <a:gd name="T15" fmla="*/ 186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276" y="0"/>
                </a:moveTo>
                <a:lnTo>
                  <a:pt x="20276" y="2987"/>
                </a:lnTo>
                <a:lnTo>
                  <a:pt x="3375" y="2987"/>
                </a:lnTo>
                <a:lnTo>
                  <a:pt x="3375" y="18613"/>
                </a:lnTo>
                <a:lnTo>
                  <a:pt x="20276" y="18613"/>
                </a:lnTo>
                <a:lnTo>
                  <a:pt x="2027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2987"/>
                </a:moveTo>
                <a:lnTo>
                  <a:pt x="1350" y="18613"/>
                </a:lnTo>
                <a:lnTo>
                  <a:pt x="2700" y="18613"/>
                </a:lnTo>
                <a:lnTo>
                  <a:pt x="2700" y="2987"/>
                </a:lnTo>
                <a:close/>
              </a:path>
              <a:path w="21600" h="21600">
                <a:moveTo>
                  <a:pt x="0" y="2987"/>
                </a:moveTo>
                <a:lnTo>
                  <a:pt x="0" y="18613"/>
                </a:lnTo>
                <a:lnTo>
                  <a:pt x="675" y="18613"/>
                </a:lnTo>
                <a:lnTo>
                  <a:pt x="675" y="2987"/>
                </a:lnTo>
                <a:close/>
              </a:path>
            </a:pathLst>
          </a:custGeom>
          <a:solidFill>
            <a:srgbClr val="39A7C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Calibri" pitchFamily="34" charset="0"/>
              </a:rPr>
              <a:t>Régime </a:t>
            </a:r>
            <a:r>
              <a:rPr lang="fr-FR" sz="2000" b="1" dirty="0" err="1">
                <a:solidFill>
                  <a:schemeClr val="bg1"/>
                </a:solidFill>
                <a:latin typeface="Calibri" pitchFamily="34" charset="0"/>
              </a:rPr>
              <a:t>micro-social</a:t>
            </a:r>
            <a:r>
              <a:rPr lang="fr-FR" sz="2000" b="1" dirty="0">
                <a:solidFill>
                  <a:schemeClr val="bg1"/>
                </a:solidFill>
                <a:latin typeface="Calibri" pitchFamily="34" charset="0"/>
              </a:rPr>
              <a:t> de la micro-entreprise</a:t>
            </a:r>
          </a:p>
        </p:txBody>
      </p:sp>
      <p:sp>
        <p:nvSpPr>
          <p:cNvPr id="9" name="AutoShape 33"/>
          <p:cNvSpPr>
            <a:spLocks noChangeArrowheads="1"/>
          </p:cNvSpPr>
          <p:nvPr/>
        </p:nvSpPr>
        <p:spPr bwMode="auto">
          <a:xfrm>
            <a:off x="539751" y="4494213"/>
            <a:ext cx="7920682" cy="565150"/>
          </a:xfrm>
          <a:custGeom>
            <a:avLst/>
            <a:gdLst>
              <a:gd name="T0" fmla="*/ 8044057 w 21600"/>
              <a:gd name="T1" fmla="*/ 0 h 21600"/>
              <a:gd name="T2" fmla="*/ 0 w 21600"/>
              <a:gd name="T3" fmla="*/ 282575 h 21600"/>
              <a:gd name="T4" fmla="*/ 8044057 w 21600"/>
              <a:gd name="T5" fmla="*/ 565150 h 21600"/>
              <a:gd name="T6" fmla="*/ 8569325 w 21600"/>
              <a:gd name="T7" fmla="*/ 28257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2987 h 21600"/>
              <a:gd name="T14" fmla="*/ 20642 w 21600"/>
              <a:gd name="T15" fmla="*/ 186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276" y="0"/>
                </a:moveTo>
                <a:lnTo>
                  <a:pt x="20276" y="2987"/>
                </a:lnTo>
                <a:lnTo>
                  <a:pt x="3375" y="2987"/>
                </a:lnTo>
                <a:lnTo>
                  <a:pt x="3375" y="18613"/>
                </a:lnTo>
                <a:lnTo>
                  <a:pt x="20276" y="18613"/>
                </a:lnTo>
                <a:lnTo>
                  <a:pt x="2027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2987"/>
                </a:moveTo>
                <a:lnTo>
                  <a:pt x="1350" y="18613"/>
                </a:lnTo>
                <a:lnTo>
                  <a:pt x="2700" y="18613"/>
                </a:lnTo>
                <a:lnTo>
                  <a:pt x="2700" y="2987"/>
                </a:lnTo>
                <a:close/>
              </a:path>
              <a:path w="21600" h="21600">
                <a:moveTo>
                  <a:pt x="0" y="2987"/>
                </a:moveTo>
                <a:lnTo>
                  <a:pt x="0" y="18613"/>
                </a:lnTo>
                <a:lnTo>
                  <a:pt x="675" y="18613"/>
                </a:lnTo>
                <a:lnTo>
                  <a:pt x="675" y="2987"/>
                </a:lnTo>
                <a:close/>
              </a:path>
            </a:pathLst>
          </a:custGeom>
          <a:solidFill>
            <a:srgbClr val="00A9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Calibri" pitchFamily="34" charset="0"/>
              </a:rPr>
              <a:t>Régime fiscal de la micro-entreprise</a:t>
            </a: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539552" y="3501008"/>
            <a:ext cx="7920880" cy="603498"/>
          </a:xfrm>
          <a:custGeom>
            <a:avLst/>
            <a:gdLst>
              <a:gd name="T0" fmla="*/ 8044057 w 21600"/>
              <a:gd name="T1" fmla="*/ 0 h 21600"/>
              <a:gd name="T2" fmla="*/ 0 w 21600"/>
              <a:gd name="T3" fmla="*/ 396081 h 21600"/>
              <a:gd name="T4" fmla="*/ 8044057 w 21600"/>
              <a:gd name="T5" fmla="*/ 792162 h 21600"/>
              <a:gd name="T6" fmla="*/ 8569325 w 21600"/>
              <a:gd name="T7" fmla="*/ 396081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2987 h 21600"/>
              <a:gd name="T14" fmla="*/ 20642 w 21600"/>
              <a:gd name="T15" fmla="*/ 186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276" y="0"/>
                </a:moveTo>
                <a:lnTo>
                  <a:pt x="20276" y="2987"/>
                </a:lnTo>
                <a:lnTo>
                  <a:pt x="3375" y="2987"/>
                </a:lnTo>
                <a:lnTo>
                  <a:pt x="3375" y="18613"/>
                </a:lnTo>
                <a:lnTo>
                  <a:pt x="20276" y="18613"/>
                </a:lnTo>
                <a:lnTo>
                  <a:pt x="2027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2987"/>
                </a:moveTo>
                <a:lnTo>
                  <a:pt x="1350" y="18613"/>
                </a:lnTo>
                <a:lnTo>
                  <a:pt x="2700" y="18613"/>
                </a:lnTo>
                <a:lnTo>
                  <a:pt x="2700" y="2987"/>
                </a:lnTo>
                <a:close/>
              </a:path>
              <a:path w="21600" h="21600">
                <a:moveTo>
                  <a:pt x="0" y="2987"/>
                </a:moveTo>
                <a:lnTo>
                  <a:pt x="0" y="18613"/>
                </a:lnTo>
                <a:lnTo>
                  <a:pt x="675" y="18613"/>
                </a:lnTo>
                <a:lnTo>
                  <a:pt x="675" y="2987"/>
                </a:lnTo>
                <a:close/>
              </a:path>
            </a:pathLst>
          </a:cu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 flipH="1">
            <a:off x="1979712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 flipH="1">
            <a:off x="2195736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 flipH="1">
            <a:off x="2411760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 flipH="1">
            <a:off x="2627784" y="3573016"/>
            <a:ext cx="0" cy="648072"/>
          </a:xfrm>
          <a:prstGeom prst="line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H="1">
            <a:off x="2843808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 flipH="1">
            <a:off x="3059832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 flipH="1">
            <a:off x="3275856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 flipH="1">
            <a:off x="3491880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" name="Line 7"/>
          <p:cNvSpPr>
            <a:spLocks noChangeShapeType="1"/>
          </p:cNvSpPr>
          <p:nvPr/>
        </p:nvSpPr>
        <p:spPr bwMode="auto">
          <a:xfrm flipH="1">
            <a:off x="3707904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 flipH="1">
            <a:off x="3923928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1" name="Line 7"/>
          <p:cNvSpPr>
            <a:spLocks noChangeShapeType="1"/>
          </p:cNvSpPr>
          <p:nvPr/>
        </p:nvSpPr>
        <p:spPr bwMode="auto">
          <a:xfrm flipH="1">
            <a:off x="4139952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 flipH="1">
            <a:off x="4355976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 flipH="1">
            <a:off x="4572000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" name="Line 7"/>
          <p:cNvSpPr>
            <a:spLocks noChangeShapeType="1"/>
          </p:cNvSpPr>
          <p:nvPr/>
        </p:nvSpPr>
        <p:spPr bwMode="auto">
          <a:xfrm flipH="1">
            <a:off x="4788024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5" name="Line 7"/>
          <p:cNvSpPr>
            <a:spLocks noChangeShapeType="1"/>
          </p:cNvSpPr>
          <p:nvPr/>
        </p:nvSpPr>
        <p:spPr bwMode="auto">
          <a:xfrm flipH="1">
            <a:off x="5004048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 flipH="1">
            <a:off x="5220072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7" name="Line 7"/>
          <p:cNvSpPr>
            <a:spLocks noChangeShapeType="1"/>
          </p:cNvSpPr>
          <p:nvPr/>
        </p:nvSpPr>
        <p:spPr bwMode="auto">
          <a:xfrm flipH="1">
            <a:off x="5436096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auto">
          <a:xfrm flipH="1">
            <a:off x="5652120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9" name="Line 7"/>
          <p:cNvSpPr>
            <a:spLocks noChangeShapeType="1"/>
          </p:cNvSpPr>
          <p:nvPr/>
        </p:nvSpPr>
        <p:spPr bwMode="auto">
          <a:xfrm flipH="1">
            <a:off x="5868144" y="3573016"/>
            <a:ext cx="0" cy="648072"/>
          </a:xfrm>
          <a:prstGeom prst="line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0" name="Line 7"/>
          <p:cNvSpPr>
            <a:spLocks noChangeShapeType="1"/>
          </p:cNvSpPr>
          <p:nvPr/>
        </p:nvSpPr>
        <p:spPr bwMode="auto">
          <a:xfrm flipH="1">
            <a:off x="6084168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 flipH="1">
            <a:off x="6300192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2" name="Line 7"/>
          <p:cNvSpPr>
            <a:spLocks noChangeShapeType="1"/>
          </p:cNvSpPr>
          <p:nvPr/>
        </p:nvSpPr>
        <p:spPr bwMode="auto">
          <a:xfrm flipH="1">
            <a:off x="6516216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3" name="Line 7"/>
          <p:cNvSpPr>
            <a:spLocks noChangeShapeType="1"/>
          </p:cNvSpPr>
          <p:nvPr/>
        </p:nvSpPr>
        <p:spPr bwMode="auto">
          <a:xfrm flipH="1">
            <a:off x="6732240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 flipH="1">
            <a:off x="6948264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5" name="Line 7"/>
          <p:cNvSpPr>
            <a:spLocks noChangeShapeType="1"/>
          </p:cNvSpPr>
          <p:nvPr/>
        </p:nvSpPr>
        <p:spPr bwMode="auto">
          <a:xfrm flipH="1">
            <a:off x="7164288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6" name="Line 7"/>
          <p:cNvSpPr>
            <a:spLocks noChangeShapeType="1"/>
          </p:cNvSpPr>
          <p:nvPr/>
        </p:nvSpPr>
        <p:spPr bwMode="auto">
          <a:xfrm flipH="1">
            <a:off x="7380312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7" name="Line 7"/>
          <p:cNvSpPr>
            <a:spLocks noChangeShapeType="1"/>
          </p:cNvSpPr>
          <p:nvPr/>
        </p:nvSpPr>
        <p:spPr bwMode="auto">
          <a:xfrm flipH="1">
            <a:off x="7596336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8" name="Line 7"/>
          <p:cNvSpPr>
            <a:spLocks noChangeShapeType="1"/>
          </p:cNvSpPr>
          <p:nvPr/>
        </p:nvSpPr>
        <p:spPr bwMode="auto">
          <a:xfrm flipH="1">
            <a:off x="7812360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2267744" y="4221088"/>
            <a:ext cx="8143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>
                <a:latin typeface="Arial Narrow" pitchFamily="34" charset="0"/>
              </a:rPr>
              <a:t>01/01/N</a:t>
            </a:r>
          </a:p>
        </p:txBody>
      </p: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5508104" y="4221088"/>
            <a:ext cx="8143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 smtClean="0">
                <a:latin typeface="Arial Narrow" pitchFamily="34" charset="0"/>
              </a:rPr>
              <a:t>31/12/N</a:t>
            </a:r>
            <a:endParaRPr lang="fr-FR" sz="1400" b="1" dirty="0">
              <a:latin typeface="Arial Narrow" pitchFamily="34" charset="0"/>
            </a:endParaRPr>
          </a:p>
        </p:txBody>
      </p:sp>
      <p:sp>
        <p:nvSpPr>
          <p:cNvPr id="41" name="AutoShape 30"/>
          <p:cNvSpPr>
            <a:spLocks/>
          </p:cNvSpPr>
          <p:nvPr/>
        </p:nvSpPr>
        <p:spPr bwMode="auto">
          <a:xfrm rot="5400000">
            <a:off x="1367606" y="2240906"/>
            <a:ext cx="360362" cy="2160487"/>
          </a:xfrm>
          <a:prstGeom prst="leftBrace">
            <a:avLst>
              <a:gd name="adj1" fmla="val 64941"/>
              <a:gd name="adj2" fmla="val 50269"/>
            </a:avLst>
          </a:prstGeom>
          <a:noFill/>
          <a:ln w="22225">
            <a:solidFill>
              <a:srgbClr val="92D05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2" name="AutoShape 30"/>
          <p:cNvSpPr>
            <a:spLocks/>
          </p:cNvSpPr>
          <p:nvPr/>
        </p:nvSpPr>
        <p:spPr bwMode="auto">
          <a:xfrm rot="5400000">
            <a:off x="6768207" y="2168898"/>
            <a:ext cx="360362" cy="2160487"/>
          </a:xfrm>
          <a:prstGeom prst="leftBrace">
            <a:avLst>
              <a:gd name="adj1" fmla="val 64941"/>
              <a:gd name="adj2" fmla="val 50269"/>
            </a:avLst>
          </a:prstGeom>
          <a:noFill/>
          <a:ln w="22225">
            <a:solidFill>
              <a:srgbClr val="92D05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3" name="AutoShape 27"/>
          <p:cNvSpPr>
            <a:spLocks/>
          </p:cNvSpPr>
          <p:nvPr/>
        </p:nvSpPr>
        <p:spPr bwMode="auto">
          <a:xfrm rot="5400000">
            <a:off x="4067783" y="1772977"/>
            <a:ext cx="360362" cy="3096344"/>
          </a:xfrm>
          <a:prstGeom prst="leftBrace">
            <a:avLst>
              <a:gd name="adj1" fmla="val 94934"/>
              <a:gd name="adj2" fmla="val 50269"/>
            </a:avLst>
          </a:prstGeom>
          <a:noFill/>
          <a:ln w="2222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899592" y="2564904"/>
            <a:ext cx="12961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solidFill>
                  <a:srgbClr val="4D4D4D"/>
                </a:solidFill>
                <a:latin typeface="Calibri" pitchFamily="34" charset="0"/>
              </a:rPr>
              <a:t>Année </a:t>
            </a:r>
            <a:r>
              <a:rPr lang="fr-FR" sz="1400" b="1" dirty="0" smtClean="0">
                <a:solidFill>
                  <a:srgbClr val="4D4D4D"/>
                </a:solidFill>
                <a:latin typeface="Calibri" pitchFamily="34" charset="0"/>
              </a:rPr>
              <a:t>N-1</a:t>
            </a:r>
            <a:r>
              <a:rPr lang="fr-FR" sz="1400" dirty="0">
                <a:latin typeface="Calibri" pitchFamily="34" charset="0"/>
              </a:rPr>
              <a:t/>
            </a:r>
            <a:br>
              <a:rPr lang="fr-FR" sz="1400" dirty="0">
                <a:latin typeface="Calibri" pitchFamily="34" charset="0"/>
              </a:rPr>
            </a:br>
            <a:r>
              <a:rPr lang="fr-FR" sz="1400" dirty="0">
                <a:latin typeface="Calibri" pitchFamily="34" charset="0"/>
              </a:rPr>
              <a:t>CA &lt;  32 600 €</a:t>
            </a:r>
          </a:p>
        </p:txBody>
      </p:sp>
      <p:sp>
        <p:nvSpPr>
          <p:cNvPr id="45" name="Text Box 29"/>
          <p:cNvSpPr txBox="1">
            <a:spLocks noChangeArrowheads="1"/>
          </p:cNvSpPr>
          <p:nvPr/>
        </p:nvSpPr>
        <p:spPr bwMode="auto">
          <a:xfrm>
            <a:off x="3059832" y="2492896"/>
            <a:ext cx="23042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solidFill>
                  <a:srgbClr val="4D4D4D"/>
                </a:solidFill>
                <a:latin typeface="Calibri" pitchFamily="34" charset="0"/>
              </a:rPr>
              <a:t>Année </a:t>
            </a:r>
            <a:r>
              <a:rPr lang="fr-FR" sz="1400" b="1" dirty="0" smtClean="0">
                <a:solidFill>
                  <a:srgbClr val="4D4D4D"/>
                </a:solidFill>
                <a:latin typeface="Calibri" pitchFamily="34" charset="0"/>
              </a:rPr>
              <a:t>N</a:t>
            </a:r>
            <a:r>
              <a:rPr lang="fr-FR" sz="1400" dirty="0">
                <a:latin typeface="Calibri" pitchFamily="34" charset="0"/>
              </a:rPr>
              <a:t/>
            </a:r>
            <a:br>
              <a:rPr lang="fr-FR" sz="1400" dirty="0">
                <a:latin typeface="Calibri" pitchFamily="34" charset="0"/>
              </a:rPr>
            </a:br>
            <a:r>
              <a:rPr lang="fr-FR" sz="1400" dirty="0" smtClean="0">
                <a:latin typeface="Calibri" pitchFamily="34" charset="0"/>
              </a:rPr>
              <a:t>  32 600 &lt; CA </a:t>
            </a:r>
            <a:r>
              <a:rPr lang="fr-FR" sz="1400" dirty="0">
                <a:latin typeface="Calibri" pitchFamily="34" charset="0"/>
              </a:rPr>
              <a:t>&lt;  </a:t>
            </a:r>
            <a:r>
              <a:rPr lang="fr-FR" sz="1400" dirty="0" smtClean="0">
                <a:latin typeface="Calibri" pitchFamily="34" charset="0"/>
              </a:rPr>
              <a:t>34 </a:t>
            </a:r>
            <a:r>
              <a:rPr lang="fr-FR" sz="1400" dirty="0">
                <a:latin typeface="Calibri" pitchFamily="34" charset="0"/>
              </a:rPr>
              <a:t>600 €</a:t>
            </a:r>
          </a:p>
        </p:txBody>
      </p:sp>
      <p:sp>
        <p:nvSpPr>
          <p:cNvPr id="46" name="Text Box 29"/>
          <p:cNvSpPr txBox="1">
            <a:spLocks noChangeArrowheads="1"/>
          </p:cNvSpPr>
          <p:nvPr/>
        </p:nvSpPr>
        <p:spPr bwMode="auto">
          <a:xfrm>
            <a:off x="6156176" y="2492896"/>
            <a:ext cx="15121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solidFill>
                  <a:srgbClr val="4D4D4D"/>
                </a:solidFill>
                <a:latin typeface="Calibri" pitchFamily="34" charset="0"/>
              </a:rPr>
              <a:t>Année </a:t>
            </a:r>
            <a:r>
              <a:rPr lang="fr-FR" sz="1400" b="1" dirty="0" smtClean="0">
                <a:solidFill>
                  <a:srgbClr val="4D4D4D"/>
                </a:solidFill>
                <a:latin typeface="Calibri" pitchFamily="34" charset="0"/>
              </a:rPr>
              <a:t>N+1</a:t>
            </a:r>
            <a:r>
              <a:rPr lang="fr-FR" sz="1400" dirty="0">
                <a:latin typeface="Calibri" pitchFamily="34" charset="0"/>
              </a:rPr>
              <a:t/>
            </a:r>
            <a:br>
              <a:rPr lang="fr-FR" sz="1400" dirty="0">
                <a:latin typeface="Calibri" pitchFamily="34" charset="0"/>
              </a:rPr>
            </a:br>
            <a:r>
              <a:rPr lang="fr-FR" sz="1400" dirty="0">
                <a:latin typeface="Calibri" pitchFamily="34" charset="0"/>
              </a:rPr>
              <a:t>CA &lt;  32 600 €</a:t>
            </a:r>
          </a:p>
        </p:txBody>
      </p:sp>
      <p:sp>
        <p:nvSpPr>
          <p:cNvPr id="47" name="Espace réservé du numéro de diapositive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  <p:sp>
        <p:nvSpPr>
          <p:cNvPr id="48" name="Espace réservé du pied de page 4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  <a:noFill/>
          <a:ln w="28575">
            <a:noFill/>
            <a:round/>
            <a:headEnd/>
            <a:tailEnd/>
          </a:ln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fr-FR" sz="2400" dirty="0" smtClean="0">
                <a:latin typeface="Times New Roman" pitchFamily="18" charset="0"/>
                <a:cs typeface="Arial" charset="0"/>
              </a:rPr>
              <a:t>Que se passe-t-il en cas de dépassement des seuils?</a:t>
            </a:r>
          </a:p>
          <a:p>
            <a:pPr marL="0" indent="0">
              <a:spcBef>
                <a:spcPct val="0"/>
              </a:spcBef>
              <a:buNone/>
            </a:pPr>
            <a:endParaRPr lang="fr-FR" sz="1100" dirty="0" smtClean="0">
              <a:latin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fr-FR" sz="1600" dirty="0" smtClean="0">
                <a:solidFill>
                  <a:srgbClr val="C00000"/>
                </a:solidFill>
                <a:latin typeface="Times New Roman" pitchFamily="18" charset="0"/>
                <a:cs typeface="Arial" charset="0"/>
              </a:rPr>
              <a:t>CA dans la zone de tolérance pendant 2 ans</a:t>
            </a:r>
          </a:p>
          <a:p>
            <a:pPr marL="0" indent="0">
              <a:spcBef>
                <a:spcPct val="0"/>
              </a:spcBef>
              <a:buNone/>
            </a:pPr>
            <a:endParaRPr lang="fr-FR" sz="2400" dirty="0" smtClean="0">
              <a:latin typeface="Times New Roman" pitchFamily="18" charset="0"/>
              <a:cs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fr-FR" sz="24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 diverses sur les </a:t>
            </a:r>
            <a:r>
              <a:rPr lang="fr-FR" dirty="0" smtClean="0"/>
              <a:t>régimes</a:t>
            </a:r>
            <a:endParaRPr lang="fr-FR" dirty="0"/>
          </a:p>
        </p:txBody>
      </p:sp>
      <p:sp>
        <p:nvSpPr>
          <p:cNvPr id="5" name="AutoShape 35"/>
          <p:cNvSpPr>
            <a:spLocks noChangeArrowheads="1"/>
          </p:cNvSpPr>
          <p:nvPr/>
        </p:nvSpPr>
        <p:spPr bwMode="auto">
          <a:xfrm>
            <a:off x="539751" y="5688013"/>
            <a:ext cx="5256385" cy="565150"/>
          </a:xfrm>
          <a:custGeom>
            <a:avLst/>
            <a:gdLst>
              <a:gd name="T0" fmla="*/ 8044057 w 21600"/>
              <a:gd name="T1" fmla="*/ 0 h 21600"/>
              <a:gd name="T2" fmla="*/ 0 w 21600"/>
              <a:gd name="T3" fmla="*/ 282575 h 21600"/>
              <a:gd name="T4" fmla="*/ 8044057 w 21600"/>
              <a:gd name="T5" fmla="*/ 565150 h 21600"/>
              <a:gd name="T6" fmla="*/ 8569325 w 21600"/>
              <a:gd name="T7" fmla="*/ 28257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2987 h 21600"/>
              <a:gd name="T14" fmla="*/ 20642 w 21600"/>
              <a:gd name="T15" fmla="*/ 186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276" y="0"/>
                </a:moveTo>
                <a:lnTo>
                  <a:pt x="20276" y="2987"/>
                </a:lnTo>
                <a:lnTo>
                  <a:pt x="3375" y="2987"/>
                </a:lnTo>
                <a:lnTo>
                  <a:pt x="3375" y="18613"/>
                </a:lnTo>
                <a:lnTo>
                  <a:pt x="20276" y="18613"/>
                </a:lnTo>
                <a:lnTo>
                  <a:pt x="2027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2987"/>
                </a:moveTo>
                <a:lnTo>
                  <a:pt x="1350" y="18613"/>
                </a:lnTo>
                <a:lnTo>
                  <a:pt x="2700" y="18613"/>
                </a:lnTo>
                <a:lnTo>
                  <a:pt x="2700" y="2987"/>
                </a:lnTo>
                <a:close/>
              </a:path>
              <a:path w="21600" h="21600">
                <a:moveTo>
                  <a:pt x="0" y="2987"/>
                </a:moveTo>
                <a:lnTo>
                  <a:pt x="0" y="18613"/>
                </a:lnTo>
                <a:lnTo>
                  <a:pt x="675" y="18613"/>
                </a:lnTo>
                <a:lnTo>
                  <a:pt x="675" y="2987"/>
                </a:lnTo>
                <a:close/>
              </a:path>
            </a:pathLst>
          </a:cu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Calibri" pitchFamily="34" charset="0"/>
              </a:rPr>
              <a:t>Pas de TVA</a:t>
            </a:r>
          </a:p>
        </p:txBody>
      </p:sp>
      <p:sp>
        <p:nvSpPr>
          <p:cNvPr id="8" name="AutoShape 34"/>
          <p:cNvSpPr>
            <a:spLocks noChangeArrowheads="1"/>
          </p:cNvSpPr>
          <p:nvPr/>
        </p:nvSpPr>
        <p:spPr bwMode="auto">
          <a:xfrm>
            <a:off x="539751" y="5091113"/>
            <a:ext cx="5256385" cy="565150"/>
          </a:xfrm>
          <a:custGeom>
            <a:avLst/>
            <a:gdLst>
              <a:gd name="T0" fmla="*/ 8044057 w 21600"/>
              <a:gd name="T1" fmla="*/ 0 h 21600"/>
              <a:gd name="T2" fmla="*/ 0 w 21600"/>
              <a:gd name="T3" fmla="*/ 282575 h 21600"/>
              <a:gd name="T4" fmla="*/ 8044057 w 21600"/>
              <a:gd name="T5" fmla="*/ 565150 h 21600"/>
              <a:gd name="T6" fmla="*/ 8569325 w 21600"/>
              <a:gd name="T7" fmla="*/ 28257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2987 h 21600"/>
              <a:gd name="T14" fmla="*/ 20642 w 21600"/>
              <a:gd name="T15" fmla="*/ 186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276" y="0"/>
                </a:moveTo>
                <a:lnTo>
                  <a:pt x="20276" y="2987"/>
                </a:lnTo>
                <a:lnTo>
                  <a:pt x="3375" y="2987"/>
                </a:lnTo>
                <a:lnTo>
                  <a:pt x="3375" y="18613"/>
                </a:lnTo>
                <a:lnTo>
                  <a:pt x="20276" y="18613"/>
                </a:lnTo>
                <a:lnTo>
                  <a:pt x="2027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2987"/>
                </a:moveTo>
                <a:lnTo>
                  <a:pt x="1350" y="18613"/>
                </a:lnTo>
                <a:lnTo>
                  <a:pt x="2700" y="18613"/>
                </a:lnTo>
                <a:lnTo>
                  <a:pt x="2700" y="2987"/>
                </a:lnTo>
                <a:close/>
              </a:path>
              <a:path w="21600" h="21600">
                <a:moveTo>
                  <a:pt x="0" y="2987"/>
                </a:moveTo>
                <a:lnTo>
                  <a:pt x="0" y="18613"/>
                </a:lnTo>
                <a:lnTo>
                  <a:pt x="675" y="18613"/>
                </a:lnTo>
                <a:lnTo>
                  <a:pt x="675" y="2987"/>
                </a:lnTo>
                <a:close/>
              </a:path>
            </a:pathLst>
          </a:custGeom>
          <a:solidFill>
            <a:srgbClr val="39A7C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800" b="1" dirty="0">
                <a:solidFill>
                  <a:schemeClr val="bg1"/>
                </a:solidFill>
                <a:latin typeface="Calibri" pitchFamily="34" charset="0"/>
              </a:rPr>
              <a:t>Régime </a:t>
            </a:r>
            <a:r>
              <a:rPr lang="fr-FR" sz="1800" b="1" dirty="0" err="1">
                <a:solidFill>
                  <a:schemeClr val="bg1"/>
                </a:solidFill>
                <a:latin typeface="Calibri" pitchFamily="34" charset="0"/>
              </a:rPr>
              <a:t>micro-social</a:t>
            </a:r>
            <a:r>
              <a:rPr lang="fr-FR" sz="1800" b="1" dirty="0">
                <a:solidFill>
                  <a:schemeClr val="bg1"/>
                </a:solidFill>
                <a:latin typeface="Calibri" pitchFamily="34" charset="0"/>
              </a:rPr>
              <a:t> de la micro-entreprise</a:t>
            </a:r>
          </a:p>
        </p:txBody>
      </p:sp>
      <p:sp>
        <p:nvSpPr>
          <p:cNvPr id="9" name="AutoShape 33"/>
          <p:cNvSpPr>
            <a:spLocks noChangeArrowheads="1"/>
          </p:cNvSpPr>
          <p:nvPr/>
        </p:nvSpPr>
        <p:spPr bwMode="auto">
          <a:xfrm>
            <a:off x="539751" y="4494213"/>
            <a:ext cx="5256385" cy="565150"/>
          </a:xfrm>
          <a:custGeom>
            <a:avLst/>
            <a:gdLst>
              <a:gd name="T0" fmla="*/ 8044057 w 21600"/>
              <a:gd name="T1" fmla="*/ 0 h 21600"/>
              <a:gd name="T2" fmla="*/ 0 w 21600"/>
              <a:gd name="T3" fmla="*/ 282575 h 21600"/>
              <a:gd name="T4" fmla="*/ 8044057 w 21600"/>
              <a:gd name="T5" fmla="*/ 565150 h 21600"/>
              <a:gd name="T6" fmla="*/ 8569325 w 21600"/>
              <a:gd name="T7" fmla="*/ 28257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2987 h 21600"/>
              <a:gd name="T14" fmla="*/ 20642 w 21600"/>
              <a:gd name="T15" fmla="*/ 186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276" y="0"/>
                </a:moveTo>
                <a:lnTo>
                  <a:pt x="20276" y="2987"/>
                </a:lnTo>
                <a:lnTo>
                  <a:pt x="3375" y="2987"/>
                </a:lnTo>
                <a:lnTo>
                  <a:pt x="3375" y="18613"/>
                </a:lnTo>
                <a:lnTo>
                  <a:pt x="20276" y="18613"/>
                </a:lnTo>
                <a:lnTo>
                  <a:pt x="2027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2987"/>
                </a:moveTo>
                <a:lnTo>
                  <a:pt x="1350" y="18613"/>
                </a:lnTo>
                <a:lnTo>
                  <a:pt x="2700" y="18613"/>
                </a:lnTo>
                <a:lnTo>
                  <a:pt x="2700" y="2987"/>
                </a:lnTo>
                <a:close/>
              </a:path>
              <a:path w="21600" h="21600">
                <a:moveTo>
                  <a:pt x="0" y="2987"/>
                </a:moveTo>
                <a:lnTo>
                  <a:pt x="0" y="18613"/>
                </a:lnTo>
                <a:lnTo>
                  <a:pt x="675" y="18613"/>
                </a:lnTo>
                <a:lnTo>
                  <a:pt x="675" y="2987"/>
                </a:lnTo>
                <a:close/>
              </a:path>
            </a:pathLst>
          </a:custGeom>
          <a:solidFill>
            <a:srgbClr val="00A9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Calibri" pitchFamily="34" charset="0"/>
              </a:rPr>
              <a:t>Régime fiscal de la micro-entreprise</a:t>
            </a: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539552" y="3501008"/>
            <a:ext cx="7920880" cy="603498"/>
          </a:xfrm>
          <a:custGeom>
            <a:avLst/>
            <a:gdLst>
              <a:gd name="T0" fmla="*/ 8044057 w 21600"/>
              <a:gd name="T1" fmla="*/ 0 h 21600"/>
              <a:gd name="T2" fmla="*/ 0 w 21600"/>
              <a:gd name="T3" fmla="*/ 396081 h 21600"/>
              <a:gd name="T4" fmla="*/ 8044057 w 21600"/>
              <a:gd name="T5" fmla="*/ 792162 h 21600"/>
              <a:gd name="T6" fmla="*/ 8569325 w 21600"/>
              <a:gd name="T7" fmla="*/ 396081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2987 h 21600"/>
              <a:gd name="T14" fmla="*/ 20642 w 21600"/>
              <a:gd name="T15" fmla="*/ 186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276" y="0"/>
                </a:moveTo>
                <a:lnTo>
                  <a:pt x="20276" y="2987"/>
                </a:lnTo>
                <a:lnTo>
                  <a:pt x="3375" y="2987"/>
                </a:lnTo>
                <a:lnTo>
                  <a:pt x="3375" y="18613"/>
                </a:lnTo>
                <a:lnTo>
                  <a:pt x="20276" y="18613"/>
                </a:lnTo>
                <a:lnTo>
                  <a:pt x="2027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2987"/>
                </a:moveTo>
                <a:lnTo>
                  <a:pt x="1350" y="18613"/>
                </a:lnTo>
                <a:lnTo>
                  <a:pt x="2700" y="18613"/>
                </a:lnTo>
                <a:lnTo>
                  <a:pt x="2700" y="2987"/>
                </a:lnTo>
                <a:close/>
              </a:path>
              <a:path w="21600" h="21600">
                <a:moveTo>
                  <a:pt x="0" y="2987"/>
                </a:moveTo>
                <a:lnTo>
                  <a:pt x="0" y="18613"/>
                </a:lnTo>
                <a:lnTo>
                  <a:pt x="675" y="18613"/>
                </a:lnTo>
                <a:lnTo>
                  <a:pt x="675" y="2987"/>
                </a:lnTo>
                <a:close/>
              </a:path>
            </a:pathLst>
          </a:cu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 flipH="1">
            <a:off x="1979712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 flipH="1">
            <a:off x="2195736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 flipH="1">
            <a:off x="2411760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 flipH="1">
            <a:off x="2627784" y="3573016"/>
            <a:ext cx="0" cy="648072"/>
          </a:xfrm>
          <a:prstGeom prst="line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H="1">
            <a:off x="2843808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 flipH="1">
            <a:off x="3059832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 flipH="1">
            <a:off x="3275856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 flipH="1">
            <a:off x="3491880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" name="Line 7"/>
          <p:cNvSpPr>
            <a:spLocks noChangeShapeType="1"/>
          </p:cNvSpPr>
          <p:nvPr/>
        </p:nvSpPr>
        <p:spPr bwMode="auto">
          <a:xfrm flipH="1">
            <a:off x="3707904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 flipH="1">
            <a:off x="3923928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1" name="Line 7"/>
          <p:cNvSpPr>
            <a:spLocks noChangeShapeType="1"/>
          </p:cNvSpPr>
          <p:nvPr/>
        </p:nvSpPr>
        <p:spPr bwMode="auto">
          <a:xfrm flipH="1">
            <a:off x="4139952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 flipH="1">
            <a:off x="4355976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 flipH="1">
            <a:off x="4572000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" name="Line 7"/>
          <p:cNvSpPr>
            <a:spLocks noChangeShapeType="1"/>
          </p:cNvSpPr>
          <p:nvPr/>
        </p:nvSpPr>
        <p:spPr bwMode="auto">
          <a:xfrm flipH="1">
            <a:off x="4788024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5" name="Line 7"/>
          <p:cNvSpPr>
            <a:spLocks noChangeShapeType="1"/>
          </p:cNvSpPr>
          <p:nvPr/>
        </p:nvSpPr>
        <p:spPr bwMode="auto">
          <a:xfrm flipH="1">
            <a:off x="5004048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 flipH="1">
            <a:off x="5220072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7" name="Line 7"/>
          <p:cNvSpPr>
            <a:spLocks noChangeShapeType="1"/>
          </p:cNvSpPr>
          <p:nvPr/>
        </p:nvSpPr>
        <p:spPr bwMode="auto">
          <a:xfrm flipH="1">
            <a:off x="5436096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auto">
          <a:xfrm flipH="1">
            <a:off x="5652120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9" name="Line 7"/>
          <p:cNvSpPr>
            <a:spLocks noChangeShapeType="1"/>
          </p:cNvSpPr>
          <p:nvPr/>
        </p:nvSpPr>
        <p:spPr bwMode="auto">
          <a:xfrm flipH="1">
            <a:off x="5868144" y="3573016"/>
            <a:ext cx="0" cy="648072"/>
          </a:xfrm>
          <a:prstGeom prst="line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0" name="Line 7"/>
          <p:cNvSpPr>
            <a:spLocks noChangeShapeType="1"/>
          </p:cNvSpPr>
          <p:nvPr/>
        </p:nvSpPr>
        <p:spPr bwMode="auto">
          <a:xfrm flipH="1">
            <a:off x="6084168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 flipH="1">
            <a:off x="6300192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2" name="Line 7"/>
          <p:cNvSpPr>
            <a:spLocks noChangeShapeType="1"/>
          </p:cNvSpPr>
          <p:nvPr/>
        </p:nvSpPr>
        <p:spPr bwMode="auto">
          <a:xfrm flipH="1">
            <a:off x="6516216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3" name="Line 7"/>
          <p:cNvSpPr>
            <a:spLocks noChangeShapeType="1"/>
          </p:cNvSpPr>
          <p:nvPr/>
        </p:nvSpPr>
        <p:spPr bwMode="auto">
          <a:xfrm flipH="1">
            <a:off x="6732240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 flipH="1">
            <a:off x="6948264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5" name="Line 7"/>
          <p:cNvSpPr>
            <a:spLocks noChangeShapeType="1"/>
          </p:cNvSpPr>
          <p:nvPr/>
        </p:nvSpPr>
        <p:spPr bwMode="auto">
          <a:xfrm flipH="1">
            <a:off x="7164288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6" name="Line 7"/>
          <p:cNvSpPr>
            <a:spLocks noChangeShapeType="1"/>
          </p:cNvSpPr>
          <p:nvPr/>
        </p:nvSpPr>
        <p:spPr bwMode="auto">
          <a:xfrm flipH="1">
            <a:off x="7380312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7" name="Line 7"/>
          <p:cNvSpPr>
            <a:spLocks noChangeShapeType="1"/>
          </p:cNvSpPr>
          <p:nvPr/>
        </p:nvSpPr>
        <p:spPr bwMode="auto">
          <a:xfrm flipH="1">
            <a:off x="7596336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8" name="Line 7"/>
          <p:cNvSpPr>
            <a:spLocks noChangeShapeType="1"/>
          </p:cNvSpPr>
          <p:nvPr/>
        </p:nvSpPr>
        <p:spPr bwMode="auto">
          <a:xfrm flipH="1">
            <a:off x="7812360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2267744" y="4221088"/>
            <a:ext cx="8143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>
                <a:latin typeface="Arial Narrow" pitchFamily="34" charset="0"/>
              </a:rPr>
              <a:t>01/01/N</a:t>
            </a:r>
          </a:p>
        </p:txBody>
      </p: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5508104" y="4221088"/>
            <a:ext cx="8143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 smtClean="0">
                <a:latin typeface="Arial Narrow" pitchFamily="34" charset="0"/>
              </a:rPr>
              <a:t>31/12/N</a:t>
            </a:r>
            <a:endParaRPr lang="fr-FR" sz="1400" b="1" dirty="0">
              <a:latin typeface="Arial Narrow" pitchFamily="34" charset="0"/>
            </a:endParaRPr>
          </a:p>
        </p:txBody>
      </p:sp>
      <p:sp>
        <p:nvSpPr>
          <p:cNvPr id="41" name="AutoShape 30"/>
          <p:cNvSpPr>
            <a:spLocks/>
          </p:cNvSpPr>
          <p:nvPr/>
        </p:nvSpPr>
        <p:spPr bwMode="auto">
          <a:xfrm rot="5400000">
            <a:off x="1367606" y="2240906"/>
            <a:ext cx="360362" cy="2160487"/>
          </a:xfrm>
          <a:prstGeom prst="leftBrace">
            <a:avLst>
              <a:gd name="adj1" fmla="val 64941"/>
              <a:gd name="adj2" fmla="val 50269"/>
            </a:avLst>
          </a:prstGeom>
          <a:noFill/>
          <a:ln w="2222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2" name="AutoShape 30"/>
          <p:cNvSpPr>
            <a:spLocks/>
          </p:cNvSpPr>
          <p:nvPr/>
        </p:nvSpPr>
        <p:spPr bwMode="auto">
          <a:xfrm rot="5400000">
            <a:off x="6768206" y="2240906"/>
            <a:ext cx="360362" cy="2160487"/>
          </a:xfrm>
          <a:prstGeom prst="leftBrace">
            <a:avLst>
              <a:gd name="adj1" fmla="val 64941"/>
              <a:gd name="adj2" fmla="val 50269"/>
            </a:avLst>
          </a:prstGeom>
          <a:noFill/>
          <a:ln w="22225">
            <a:solidFill>
              <a:srgbClr val="92D05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3" name="AutoShape 27"/>
          <p:cNvSpPr>
            <a:spLocks/>
          </p:cNvSpPr>
          <p:nvPr/>
        </p:nvSpPr>
        <p:spPr bwMode="auto">
          <a:xfrm rot="5400000">
            <a:off x="4067783" y="1772977"/>
            <a:ext cx="360362" cy="3096344"/>
          </a:xfrm>
          <a:prstGeom prst="leftBrace">
            <a:avLst>
              <a:gd name="adj1" fmla="val 94934"/>
              <a:gd name="adj2" fmla="val 50269"/>
            </a:avLst>
          </a:prstGeom>
          <a:noFill/>
          <a:ln w="2222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5" name="Text Box 29"/>
          <p:cNvSpPr txBox="1">
            <a:spLocks noChangeArrowheads="1"/>
          </p:cNvSpPr>
          <p:nvPr/>
        </p:nvSpPr>
        <p:spPr bwMode="auto">
          <a:xfrm>
            <a:off x="3059832" y="2492896"/>
            <a:ext cx="23042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solidFill>
                  <a:srgbClr val="4D4D4D"/>
                </a:solidFill>
                <a:latin typeface="Calibri" pitchFamily="34" charset="0"/>
              </a:rPr>
              <a:t>Année </a:t>
            </a:r>
            <a:r>
              <a:rPr lang="fr-FR" sz="1400" b="1" dirty="0" smtClean="0">
                <a:solidFill>
                  <a:srgbClr val="4D4D4D"/>
                </a:solidFill>
                <a:latin typeface="Calibri" pitchFamily="34" charset="0"/>
              </a:rPr>
              <a:t>N</a:t>
            </a:r>
            <a:r>
              <a:rPr lang="fr-FR" sz="1400" dirty="0">
                <a:latin typeface="Calibri" pitchFamily="34" charset="0"/>
              </a:rPr>
              <a:t/>
            </a:r>
            <a:br>
              <a:rPr lang="fr-FR" sz="1400" dirty="0">
                <a:latin typeface="Calibri" pitchFamily="34" charset="0"/>
              </a:rPr>
            </a:br>
            <a:r>
              <a:rPr lang="fr-FR" sz="1400" dirty="0" smtClean="0">
                <a:latin typeface="Calibri" pitchFamily="34" charset="0"/>
              </a:rPr>
              <a:t>  32 600 &lt; CA </a:t>
            </a:r>
            <a:r>
              <a:rPr lang="fr-FR" sz="1400" dirty="0">
                <a:latin typeface="Calibri" pitchFamily="34" charset="0"/>
              </a:rPr>
              <a:t>&lt;  </a:t>
            </a:r>
            <a:r>
              <a:rPr lang="fr-FR" sz="1400" dirty="0" smtClean="0">
                <a:latin typeface="Calibri" pitchFamily="34" charset="0"/>
              </a:rPr>
              <a:t>34 </a:t>
            </a:r>
            <a:r>
              <a:rPr lang="fr-FR" sz="1400" dirty="0">
                <a:latin typeface="Calibri" pitchFamily="34" charset="0"/>
              </a:rPr>
              <a:t>600 €</a:t>
            </a:r>
          </a:p>
        </p:txBody>
      </p:sp>
      <p:sp>
        <p:nvSpPr>
          <p:cNvPr id="46" name="Text Box 29"/>
          <p:cNvSpPr txBox="1">
            <a:spLocks noChangeArrowheads="1"/>
          </p:cNvSpPr>
          <p:nvPr/>
        </p:nvSpPr>
        <p:spPr bwMode="auto">
          <a:xfrm>
            <a:off x="6156176" y="2492896"/>
            <a:ext cx="15121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solidFill>
                  <a:srgbClr val="4D4D4D"/>
                </a:solidFill>
                <a:latin typeface="Calibri" pitchFamily="34" charset="0"/>
              </a:rPr>
              <a:t>Année </a:t>
            </a:r>
            <a:r>
              <a:rPr lang="fr-FR" sz="1400" b="1" dirty="0" smtClean="0">
                <a:solidFill>
                  <a:srgbClr val="4D4D4D"/>
                </a:solidFill>
                <a:latin typeface="Calibri" pitchFamily="34" charset="0"/>
              </a:rPr>
              <a:t>N+1</a:t>
            </a:r>
            <a:r>
              <a:rPr lang="fr-FR" sz="1400" dirty="0">
                <a:latin typeface="Calibri" pitchFamily="34" charset="0"/>
              </a:rPr>
              <a:t/>
            </a:r>
            <a:br>
              <a:rPr lang="fr-FR" sz="1400" dirty="0">
                <a:latin typeface="Calibri" pitchFamily="34" charset="0"/>
              </a:rPr>
            </a:br>
            <a:r>
              <a:rPr lang="fr-FR" sz="1400" dirty="0">
                <a:latin typeface="Calibri" pitchFamily="34" charset="0"/>
              </a:rPr>
              <a:t>CA &lt;  32 600 €</a:t>
            </a:r>
          </a:p>
        </p:txBody>
      </p:sp>
      <p:sp>
        <p:nvSpPr>
          <p:cNvPr id="47" name="Text Box 29"/>
          <p:cNvSpPr txBox="1">
            <a:spLocks noChangeArrowheads="1"/>
          </p:cNvSpPr>
          <p:nvPr/>
        </p:nvSpPr>
        <p:spPr bwMode="auto">
          <a:xfrm>
            <a:off x="395536" y="2564904"/>
            <a:ext cx="23042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solidFill>
                  <a:srgbClr val="4D4D4D"/>
                </a:solidFill>
                <a:latin typeface="Calibri" pitchFamily="34" charset="0"/>
              </a:rPr>
              <a:t>Année </a:t>
            </a:r>
            <a:r>
              <a:rPr lang="fr-FR" sz="1400" b="1" dirty="0" smtClean="0">
                <a:solidFill>
                  <a:srgbClr val="4D4D4D"/>
                </a:solidFill>
                <a:latin typeface="Calibri" pitchFamily="34" charset="0"/>
              </a:rPr>
              <a:t>N-1</a:t>
            </a:r>
            <a:r>
              <a:rPr lang="fr-FR" sz="1400" dirty="0">
                <a:latin typeface="Calibri" pitchFamily="34" charset="0"/>
              </a:rPr>
              <a:t/>
            </a:r>
            <a:br>
              <a:rPr lang="fr-FR" sz="1400" dirty="0">
                <a:latin typeface="Calibri" pitchFamily="34" charset="0"/>
              </a:rPr>
            </a:br>
            <a:r>
              <a:rPr lang="fr-FR" sz="1400" dirty="0" smtClean="0">
                <a:latin typeface="Calibri" pitchFamily="34" charset="0"/>
              </a:rPr>
              <a:t>  32 600 &lt; CA </a:t>
            </a:r>
            <a:r>
              <a:rPr lang="fr-FR" sz="1400" dirty="0">
                <a:latin typeface="Calibri" pitchFamily="34" charset="0"/>
              </a:rPr>
              <a:t>&lt;  </a:t>
            </a:r>
            <a:r>
              <a:rPr lang="fr-FR" sz="1400" dirty="0" smtClean="0">
                <a:latin typeface="Calibri" pitchFamily="34" charset="0"/>
              </a:rPr>
              <a:t>34 </a:t>
            </a:r>
            <a:r>
              <a:rPr lang="fr-FR" sz="1400" dirty="0">
                <a:latin typeface="Calibri" pitchFamily="34" charset="0"/>
              </a:rPr>
              <a:t>600 €</a:t>
            </a:r>
          </a:p>
        </p:txBody>
      </p:sp>
      <p:sp>
        <p:nvSpPr>
          <p:cNvPr id="48" name="Line 7"/>
          <p:cNvSpPr>
            <a:spLocks noChangeShapeType="1"/>
          </p:cNvSpPr>
          <p:nvPr/>
        </p:nvSpPr>
        <p:spPr bwMode="auto">
          <a:xfrm flipH="1">
            <a:off x="5868144" y="4581128"/>
            <a:ext cx="0" cy="1584176"/>
          </a:xfrm>
          <a:prstGeom prst="line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9" name="AutoShape 65"/>
          <p:cNvSpPr>
            <a:spLocks noChangeArrowheads="1"/>
          </p:cNvSpPr>
          <p:nvPr/>
        </p:nvSpPr>
        <p:spPr bwMode="auto">
          <a:xfrm>
            <a:off x="6012160" y="4509120"/>
            <a:ext cx="2448272" cy="565150"/>
          </a:xfrm>
          <a:prstGeom prst="rightArrow">
            <a:avLst>
              <a:gd name="adj1" fmla="val 67981"/>
              <a:gd name="adj2" fmla="val 76404"/>
            </a:avLst>
          </a:prstGeom>
          <a:solidFill>
            <a:srgbClr val="CC3399"/>
          </a:solidFill>
          <a:ln w="9525" algn="ctr">
            <a:solidFill>
              <a:srgbClr val="CC33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sz="1200" dirty="0">
                <a:solidFill>
                  <a:schemeClr val="bg1"/>
                </a:solidFill>
                <a:latin typeface="Calibri" pitchFamily="34" charset="0"/>
              </a:rPr>
              <a:t>Régime </a:t>
            </a:r>
            <a:r>
              <a:rPr lang="fr-FR" sz="1200" dirty="0" smtClean="0">
                <a:solidFill>
                  <a:schemeClr val="bg1"/>
                </a:solidFill>
                <a:latin typeface="Calibri" pitchFamily="34" charset="0"/>
              </a:rPr>
              <a:t>de la déclaration contrôlée</a:t>
            </a:r>
            <a:endParaRPr lang="fr-FR" sz="12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0" name="AutoShape 66"/>
          <p:cNvSpPr>
            <a:spLocks noChangeArrowheads="1"/>
          </p:cNvSpPr>
          <p:nvPr/>
        </p:nvSpPr>
        <p:spPr bwMode="auto">
          <a:xfrm>
            <a:off x="6012160" y="5085184"/>
            <a:ext cx="2448272" cy="565150"/>
          </a:xfrm>
          <a:prstGeom prst="rightArrow">
            <a:avLst>
              <a:gd name="adj1" fmla="val 67981"/>
              <a:gd name="adj2" fmla="val 76404"/>
            </a:avLst>
          </a:prstGeom>
          <a:solidFill>
            <a:srgbClr val="990099"/>
          </a:solidFill>
          <a:ln w="9525" algn="ctr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sz="1400" dirty="0">
                <a:solidFill>
                  <a:schemeClr val="bg1"/>
                </a:solidFill>
                <a:latin typeface="Calibri" pitchFamily="34" charset="0"/>
              </a:rPr>
              <a:t>Régime social </a:t>
            </a:r>
            <a:br>
              <a:rPr lang="fr-FR" sz="1400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fr-FR" sz="1400" dirty="0">
                <a:solidFill>
                  <a:schemeClr val="bg1"/>
                </a:solidFill>
                <a:latin typeface="Calibri" pitchFamily="34" charset="0"/>
              </a:rPr>
              <a:t>de droit commun</a:t>
            </a:r>
          </a:p>
        </p:txBody>
      </p:sp>
      <p:sp>
        <p:nvSpPr>
          <p:cNvPr id="51" name="AutoShape 67"/>
          <p:cNvSpPr>
            <a:spLocks noChangeArrowheads="1"/>
          </p:cNvSpPr>
          <p:nvPr/>
        </p:nvSpPr>
        <p:spPr bwMode="auto">
          <a:xfrm>
            <a:off x="6012160" y="5661248"/>
            <a:ext cx="2448272" cy="565150"/>
          </a:xfrm>
          <a:prstGeom prst="rightArrow">
            <a:avLst>
              <a:gd name="adj1" fmla="val 67981"/>
              <a:gd name="adj2" fmla="val 76404"/>
            </a:avLst>
          </a:prstGeom>
          <a:solidFill>
            <a:srgbClr val="9900FF"/>
          </a:solidFill>
          <a:ln w="9525" algn="ctr">
            <a:solidFill>
              <a:srgbClr val="9900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sz="1400" dirty="0">
                <a:solidFill>
                  <a:schemeClr val="bg1"/>
                </a:solidFill>
                <a:latin typeface="Calibri" pitchFamily="34" charset="0"/>
              </a:rPr>
              <a:t>TVA applicable</a:t>
            </a:r>
          </a:p>
        </p:txBody>
      </p:sp>
      <p:sp>
        <p:nvSpPr>
          <p:cNvPr id="52" name="Espace réservé du numéro de diapositive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  <p:sp>
        <p:nvSpPr>
          <p:cNvPr id="53" name="Espace réservé du pied de page 5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  <a:noFill/>
          <a:ln w="28575">
            <a:noFill/>
            <a:round/>
            <a:headEnd/>
            <a:tailEnd/>
          </a:ln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fr-FR" sz="2400" dirty="0" smtClean="0">
                <a:latin typeface="Times New Roman" pitchFamily="18" charset="0"/>
                <a:cs typeface="Arial" charset="0"/>
              </a:rPr>
              <a:t>Que se passe-t-il en cas de dépassement des seuils?</a:t>
            </a:r>
          </a:p>
          <a:p>
            <a:pPr marL="0" indent="0">
              <a:spcBef>
                <a:spcPct val="0"/>
              </a:spcBef>
              <a:buNone/>
            </a:pPr>
            <a:endParaRPr lang="fr-FR" sz="1100" dirty="0" smtClean="0">
              <a:latin typeface="Times New Roman" pitchFamily="18" charset="0"/>
              <a:cs typeface="Arial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fr-FR" sz="1600" dirty="0" smtClean="0">
                <a:solidFill>
                  <a:srgbClr val="C00000"/>
                </a:solidFill>
                <a:latin typeface="Times New Roman" pitchFamily="18" charset="0"/>
                <a:cs typeface="Arial" charset="0"/>
              </a:rPr>
              <a:t>Dépassement de la zone de tolérance</a:t>
            </a:r>
          </a:p>
          <a:p>
            <a:pPr marL="0" indent="0">
              <a:spcBef>
                <a:spcPct val="0"/>
              </a:spcBef>
              <a:buNone/>
            </a:pPr>
            <a:endParaRPr lang="fr-FR" sz="2400" dirty="0" smtClean="0">
              <a:latin typeface="Times New Roman" pitchFamily="18" charset="0"/>
              <a:cs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endParaRPr lang="fr-FR" sz="2400" dirty="0">
              <a:latin typeface="Times New Roman" pitchFamily="18" charset="0"/>
              <a:cs typeface="Arial" charset="0"/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 diverses sur les </a:t>
            </a:r>
            <a:r>
              <a:rPr lang="fr-FR" dirty="0" smtClean="0"/>
              <a:t>régimes</a:t>
            </a:r>
            <a:endParaRPr lang="fr-FR" dirty="0"/>
          </a:p>
        </p:txBody>
      </p:sp>
      <p:sp>
        <p:nvSpPr>
          <p:cNvPr id="5" name="AutoShape 35"/>
          <p:cNvSpPr>
            <a:spLocks noChangeArrowheads="1"/>
          </p:cNvSpPr>
          <p:nvPr/>
        </p:nvSpPr>
        <p:spPr bwMode="auto">
          <a:xfrm>
            <a:off x="395537" y="5688013"/>
            <a:ext cx="3600399" cy="565150"/>
          </a:xfrm>
          <a:custGeom>
            <a:avLst/>
            <a:gdLst>
              <a:gd name="T0" fmla="*/ 8044057 w 21600"/>
              <a:gd name="T1" fmla="*/ 0 h 21600"/>
              <a:gd name="T2" fmla="*/ 0 w 21600"/>
              <a:gd name="T3" fmla="*/ 282575 h 21600"/>
              <a:gd name="T4" fmla="*/ 8044057 w 21600"/>
              <a:gd name="T5" fmla="*/ 565150 h 21600"/>
              <a:gd name="T6" fmla="*/ 8569325 w 21600"/>
              <a:gd name="T7" fmla="*/ 28257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2987 h 21600"/>
              <a:gd name="T14" fmla="*/ 20642 w 21600"/>
              <a:gd name="T15" fmla="*/ 186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276" y="0"/>
                </a:moveTo>
                <a:lnTo>
                  <a:pt x="20276" y="2987"/>
                </a:lnTo>
                <a:lnTo>
                  <a:pt x="3375" y="2987"/>
                </a:lnTo>
                <a:lnTo>
                  <a:pt x="3375" y="18613"/>
                </a:lnTo>
                <a:lnTo>
                  <a:pt x="20276" y="18613"/>
                </a:lnTo>
                <a:lnTo>
                  <a:pt x="2027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2987"/>
                </a:moveTo>
                <a:lnTo>
                  <a:pt x="1350" y="18613"/>
                </a:lnTo>
                <a:lnTo>
                  <a:pt x="2700" y="18613"/>
                </a:lnTo>
                <a:lnTo>
                  <a:pt x="2700" y="2987"/>
                </a:lnTo>
                <a:close/>
              </a:path>
              <a:path w="21600" h="21600">
                <a:moveTo>
                  <a:pt x="0" y="2987"/>
                </a:moveTo>
                <a:lnTo>
                  <a:pt x="0" y="18613"/>
                </a:lnTo>
                <a:lnTo>
                  <a:pt x="675" y="18613"/>
                </a:lnTo>
                <a:lnTo>
                  <a:pt x="675" y="2987"/>
                </a:lnTo>
                <a:close/>
              </a:path>
            </a:pathLst>
          </a:cu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Calibri" pitchFamily="34" charset="0"/>
              </a:rPr>
              <a:t>Pas de TVA</a:t>
            </a:r>
          </a:p>
        </p:txBody>
      </p:sp>
      <p:sp>
        <p:nvSpPr>
          <p:cNvPr id="8" name="AutoShape 34"/>
          <p:cNvSpPr>
            <a:spLocks noChangeArrowheads="1"/>
          </p:cNvSpPr>
          <p:nvPr/>
        </p:nvSpPr>
        <p:spPr bwMode="auto">
          <a:xfrm>
            <a:off x="395536" y="5091113"/>
            <a:ext cx="5472607" cy="565150"/>
          </a:xfrm>
          <a:custGeom>
            <a:avLst/>
            <a:gdLst>
              <a:gd name="T0" fmla="*/ 8044057 w 21600"/>
              <a:gd name="T1" fmla="*/ 0 h 21600"/>
              <a:gd name="T2" fmla="*/ 0 w 21600"/>
              <a:gd name="T3" fmla="*/ 282575 h 21600"/>
              <a:gd name="T4" fmla="*/ 8044057 w 21600"/>
              <a:gd name="T5" fmla="*/ 565150 h 21600"/>
              <a:gd name="T6" fmla="*/ 8569325 w 21600"/>
              <a:gd name="T7" fmla="*/ 28257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2987 h 21600"/>
              <a:gd name="T14" fmla="*/ 20642 w 21600"/>
              <a:gd name="T15" fmla="*/ 186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276" y="0"/>
                </a:moveTo>
                <a:lnTo>
                  <a:pt x="20276" y="2987"/>
                </a:lnTo>
                <a:lnTo>
                  <a:pt x="3375" y="2987"/>
                </a:lnTo>
                <a:lnTo>
                  <a:pt x="3375" y="18613"/>
                </a:lnTo>
                <a:lnTo>
                  <a:pt x="20276" y="18613"/>
                </a:lnTo>
                <a:lnTo>
                  <a:pt x="2027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2987"/>
                </a:moveTo>
                <a:lnTo>
                  <a:pt x="1350" y="18613"/>
                </a:lnTo>
                <a:lnTo>
                  <a:pt x="2700" y="18613"/>
                </a:lnTo>
                <a:lnTo>
                  <a:pt x="2700" y="2987"/>
                </a:lnTo>
                <a:close/>
              </a:path>
              <a:path w="21600" h="21600">
                <a:moveTo>
                  <a:pt x="0" y="2987"/>
                </a:moveTo>
                <a:lnTo>
                  <a:pt x="0" y="18613"/>
                </a:lnTo>
                <a:lnTo>
                  <a:pt x="675" y="18613"/>
                </a:lnTo>
                <a:lnTo>
                  <a:pt x="675" y="2987"/>
                </a:lnTo>
                <a:close/>
              </a:path>
            </a:pathLst>
          </a:custGeom>
          <a:solidFill>
            <a:srgbClr val="39A7C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800" b="1" dirty="0">
                <a:solidFill>
                  <a:schemeClr val="bg1"/>
                </a:solidFill>
                <a:latin typeface="Calibri" pitchFamily="34" charset="0"/>
              </a:rPr>
              <a:t>Régime </a:t>
            </a:r>
            <a:r>
              <a:rPr lang="fr-FR" sz="1800" b="1" dirty="0" err="1">
                <a:solidFill>
                  <a:schemeClr val="bg1"/>
                </a:solidFill>
                <a:latin typeface="Calibri" pitchFamily="34" charset="0"/>
              </a:rPr>
              <a:t>micro-social</a:t>
            </a:r>
            <a:r>
              <a:rPr lang="fr-FR" sz="1800" b="1" dirty="0">
                <a:solidFill>
                  <a:schemeClr val="bg1"/>
                </a:solidFill>
                <a:latin typeface="Calibri" pitchFamily="34" charset="0"/>
              </a:rPr>
              <a:t> de la micro-entreprise</a:t>
            </a:r>
          </a:p>
        </p:txBody>
      </p:sp>
      <p:sp>
        <p:nvSpPr>
          <p:cNvPr id="9" name="AutoShape 33"/>
          <p:cNvSpPr>
            <a:spLocks noChangeArrowheads="1"/>
          </p:cNvSpPr>
          <p:nvPr/>
        </p:nvSpPr>
        <p:spPr bwMode="auto">
          <a:xfrm>
            <a:off x="395536" y="4494213"/>
            <a:ext cx="2232247" cy="565150"/>
          </a:xfrm>
          <a:custGeom>
            <a:avLst/>
            <a:gdLst>
              <a:gd name="T0" fmla="*/ 8044057 w 21600"/>
              <a:gd name="T1" fmla="*/ 0 h 21600"/>
              <a:gd name="T2" fmla="*/ 0 w 21600"/>
              <a:gd name="T3" fmla="*/ 282575 h 21600"/>
              <a:gd name="T4" fmla="*/ 8044057 w 21600"/>
              <a:gd name="T5" fmla="*/ 565150 h 21600"/>
              <a:gd name="T6" fmla="*/ 8569325 w 21600"/>
              <a:gd name="T7" fmla="*/ 28257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2987 h 21600"/>
              <a:gd name="T14" fmla="*/ 20642 w 21600"/>
              <a:gd name="T15" fmla="*/ 186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276" y="0"/>
                </a:moveTo>
                <a:lnTo>
                  <a:pt x="20276" y="2987"/>
                </a:lnTo>
                <a:lnTo>
                  <a:pt x="3375" y="2987"/>
                </a:lnTo>
                <a:lnTo>
                  <a:pt x="3375" y="18613"/>
                </a:lnTo>
                <a:lnTo>
                  <a:pt x="20276" y="18613"/>
                </a:lnTo>
                <a:lnTo>
                  <a:pt x="2027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2987"/>
                </a:moveTo>
                <a:lnTo>
                  <a:pt x="1350" y="18613"/>
                </a:lnTo>
                <a:lnTo>
                  <a:pt x="2700" y="18613"/>
                </a:lnTo>
                <a:lnTo>
                  <a:pt x="2700" y="2987"/>
                </a:lnTo>
                <a:close/>
              </a:path>
              <a:path w="21600" h="21600">
                <a:moveTo>
                  <a:pt x="0" y="2987"/>
                </a:moveTo>
                <a:lnTo>
                  <a:pt x="0" y="18613"/>
                </a:lnTo>
                <a:lnTo>
                  <a:pt x="675" y="18613"/>
                </a:lnTo>
                <a:lnTo>
                  <a:pt x="675" y="2987"/>
                </a:lnTo>
                <a:close/>
              </a:path>
            </a:pathLst>
          </a:custGeom>
          <a:solidFill>
            <a:srgbClr val="00A9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sz="1200" b="1" dirty="0" smtClean="0">
                <a:solidFill>
                  <a:schemeClr val="bg1"/>
                </a:solidFill>
                <a:latin typeface="Calibri" pitchFamily="34" charset="0"/>
              </a:rPr>
              <a:t>Régime </a:t>
            </a:r>
            <a:r>
              <a:rPr lang="fr-FR" sz="1200" b="1" dirty="0">
                <a:solidFill>
                  <a:schemeClr val="bg1"/>
                </a:solidFill>
                <a:latin typeface="Calibri" pitchFamily="34" charset="0"/>
              </a:rPr>
              <a:t>micro-entreprise</a:t>
            </a: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539552" y="3501008"/>
            <a:ext cx="7920880" cy="603498"/>
          </a:xfrm>
          <a:custGeom>
            <a:avLst/>
            <a:gdLst>
              <a:gd name="T0" fmla="*/ 8044057 w 21600"/>
              <a:gd name="T1" fmla="*/ 0 h 21600"/>
              <a:gd name="T2" fmla="*/ 0 w 21600"/>
              <a:gd name="T3" fmla="*/ 396081 h 21600"/>
              <a:gd name="T4" fmla="*/ 8044057 w 21600"/>
              <a:gd name="T5" fmla="*/ 792162 h 21600"/>
              <a:gd name="T6" fmla="*/ 8569325 w 21600"/>
              <a:gd name="T7" fmla="*/ 396081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2987 h 21600"/>
              <a:gd name="T14" fmla="*/ 20642 w 21600"/>
              <a:gd name="T15" fmla="*/ 1861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276" y="0"/>
                </a:moveTo>
                <a:lnTo>
                  <a:pt x="20276" y="2987"/>
                </a:lnTo>
                <a:lnTo>
                  <a:pt x="3375" y="2987"/>
                </a:lnTo>
                <a:lnTo>
                  <a:pt x="3375" y="18613"/>
                </a:lnTo>
                <a:lnTo>
                  <a:pt x="20276" y="18613"/>
                </a:lnTo>
                <a:lnTo>
                  <a:pt x="20276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2987"/>
                </a:moveTo>
                <a:lnTo>
                  <a:pt x="1350" y="18613"/>
                </a:lnTo>
                <a:lnTo>
                  <a:pt x="2700" y="18613"/>
                </a:lnTo>
                <a:lnTo>
                  <a:pt x="2700" y="2987"/>
                </a:lnTo>
                <a:close/>
              </a:path>
              <a:path w="21600" h="21600">
                <a:moveTo>
                  <a:pt x="0" y="2987"/>
                </a:moveTo>
                <a:lnTo>
                  <a:pt x="0" y="18613"/>
                </a:lnTo>
                <a:lnTo>
                  <a:pt x="675" y="18613"/>
                </a:lnTo>
                <a:lnTo>
                  <a:pt x="675" y="2987"/>
                </a:lnTo>
                <a:close/>
              </a:path>
            </a:pathLst>
          </a:cu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 flipH="1">
            <a:off x="1979712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 flipH="1">
            <a:off x="2195736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 flipH="1">
            <a:off x="2411760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 flipH="1">
            <a:off x="2627784" y="3573016"/>
            <a:ext cx="0" cy="648072"/>
          </a:xfrm>
          <a:prstGeom prst="line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H="1">
            <a:off x="2843808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 flipH="1">
            <a:off x="3059832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 flipH="1">
            <a:off x="3275856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 flipH="1">
            <a:off x="3491880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9" name="Line 7"/>
          <p:cNvSpPr>
            <a:spLocks noChangeShapeType="1"/>
          </p:cNvSpPr>
          <p:nvPr/>
        </p:nvSpPr>
        <p:spPr bwMode="auto">
          <a:xfrm flipH="1">
            <a:off x="3707904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0" name="Line 7"/>
          <p:cNvSpPr>
            <a:spLocks noChangeShapeType="1"/>
          </p:cNvSpPr>
          <p:nvPr/>
        </p:nvSpPr>
        <p:spPr bwMode="auto">
          <a:xfrm flipH="1">
            <a:off x="3923928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1" name="Line 7"/>
          <p:cNvSpPr>
            <a:spLocks noChangeShapeType="1"/>
          </p:cNvSpPr>
          <p:nvPr/>
        </p:nvSpPr>
        <p:spPr bwMode="auto">
          <a:xfrm flipH="1">
            <a:off x="4139952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 flipH="1">
            <a:off x="4355976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 flipH="1">
            <a:off x="4572000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4" name="Line 7"/>
          <p:cNvSpPr>
            <a:spLocks noChangeShapeType="1"/>
          </p:cNvSpPr>
          <p:nvPr/>
        </p:nvSpPr>
        <p:spPr bwMode="auto">
          <a:xfrm flipH="1">
            <a:off x="4788024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5" name="Line 7"/>
          <p:cNvSpPr>
            <a:spLocks noChangeShapeType="1"/>
          </p:cNvSpPr>
          <p:nvPr/>
        </p:nvSpPr>
        <p:spPr bwMode="auto">
          <a:xfrm flipH="1">
            <a:off x="5004048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 flipH="1">
            <a:off x="5220072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7" name="Line 7"/>
          <p:cNvSpPr>
            <a:spLocks noChangeShapeType="1"/>
          </p:cNvSpPr>
          <p:nvPr/>
        </p:nvSpPr>
        <p:spPr bwMode="auto">
          <a:xfrm flipH="1">
            <a:off x="5436096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auto">
          <a:xfrm flipH="1">
            <a:off x="5652120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29" name="Line 7"/>
          <p:cNvSpPr>
            <a:spLocks noChangeShapeType="1"/>
          </p:cNvSpPr>
          <p:nvPr/>
        </p:nvSpPr>
        <p:spPr bwMode="auto">
          <a:xfrm flipH="1">
            <a:off x="5868144" y="3573016"/>
            <a:ext cx="0" cy="648072"/>
          </a:xfrm>
          <a:prstGeom prst="line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0" name="Line 7"/>
          <p:cNvSpPr>
            <a:spLocks noChangeShapeType="1"/>
          </p:cNvSpPr>
          <p:nvPr/>
        </p:nvSpPr>
        <p:spPr bwMode="auto">
          <a:xfrm flipH="1">
            <a:off x="6084168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 flipH="1">
            <a:off x="6300192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2" name="Line 7"/>
          <p:cNvSpPr>
            <a:spLocks noChangeShapeType="1"/>
          </p:cNvSpPr>
          <p:nvPr/>
        </p:nvSpPr>
        <p:spPr bwMode="auto">
          <a:xfrm flipH="1">
            <a:off x="6516216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3" name="Line 7"/>
          <p:cNvSpPr>
            <a:spLocks noChangeShapeType="1"/>
          </p:cNvSpPr>
          <p:nvPr/>
        </p:nvSpPr>
        <p:spPr bwMode="auto">
          <a:xfrm flipH="1">
            <a:off x="6732240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 flipH="1">
            <a:off x="6948264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5" name="Line 7"/>
          <p:cNvSpPr>
            <a:spLocks noChangeShapeType="1"/>
          </p:cNvSpPr>
          <p:nvPr/>
        </p:nvSpPr>
        <p:spPr bwMode="auto">
          <a:xfrm flipH="1">
            <a:off x="7164288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6" name="Line 7"/>
          <p:cNvSpPr>
            <a:spLocks noChangeShapeType="1"/>
          </p:cNvSpPr>
          <p:nvPr/>
        </p:nvSpPr>
        <p:spPr bwMode="auto">
          <a:xfrm flipH="1">
            <a:off x="7380312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7" name="Line 7"/>
          <p:cNvSpPr>
            <a:spLocks noChangeShapeType="1"/>
          </p:cNvSpPr>
          <p:nvPr/>
        </p:nvSpPr>
        <p:spPr bwMode="auto">
          <a:xfrm flipH="1">
            <a:off x="7596336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8" name="Line 7"/>
          <p:cNvSpPr>
            <a:spLocks noChangeShapeType="1"/>
          </p:cNvSpPr>
          <p:nvPr/>
        </p:nvSpPr>
        <p:spPr bwMode="auto">
          <a:xfrm flipH="1">
            <a:off x="7812360" y="3573016"/>
            <a:ext cx="0" cy="504056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2267744" y="4221088"/>
            <a:ext cx="8143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>
                <a:latin typeface="Arial Narrow" pitchFamily="34" charset="0"/>
              </a:rPr>
              <a:t>01/01/N</a:t>
            </a:r>
          </a:p>
        </p:txBody>
      </p:sp>
      <p:sp>
        <p:nvSpPr>
          <p:cNvPr id="40" name="Text Box 5"/>
          <p:cNvSpPr txBox="1">
            <a:spLocks noChangeArrowheads="1"/>
          </p:cNvSpPr>
          <p:nvPr/>
        </p:nvSpPr>
        <p:spPr bwMode="auto">
          <a:xfrm>
            <a:off x="5508104" y="4221088"/>
            <a:ext cx="8143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 smtClean="0">
                <a:latin typeface="Arial Narrow" pitchFamily="34" charset="0"/>
              </a:rPr>
              <a:t>31/12/N</a:t>
            </a:r>
            <a:endParaRPr lang="fr-FR" sz="1400" b="1" dirty="0">
              <a:latin typeface="Arial Narrow" pitchFamily="34" charset="0"/>
            </a:endParaRPr>
          </a:p>
        </p:txBody>
      </p:sp>
      <p:sp>
        <p:nvSpPr>
          <p:cNvPr id="42" name="AutoShape 30"/>
          <p:cNvSpPr>
            <a:spLocks/>
          </p:cNvSpPr>
          <p:nvPr/>
        </p:nvSpPr>
        <p:spPr bwMode="auto">
          <a:xfrm rot="5400000">
            <a:off x="6768206" y="2240906"/>
            <a:ext cx="360362" cy="2160487"/>
          </a:xfrm>
          <a:prstGeom prst="leftBrace">
            <a:avLst>
              <a:gd name="adj1" fmla="val 64941"/>
              <a:gd name="adj2" fmla="val 50269"/>
            </a:avLst>
          </a:prstGeom>
          <a:noFill/>
          <a:ln w="22225">
            <a:solidFill>
              <a:srgbClr val="92D05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3" name="AutoShape 27"/>
          <p:cNvSpPr>
            <a:spLocks/>
          </p:cNvSpPr>
          <p:nvPr/>
        </p:nvSpPr>
        <p:spPr bwMode="auto">
          <a:xfrm rot="5400000">
            <a:off x="4067783" y="1772977"/>
            <a:ext cx="360362" cy="3096344"/>
          </a:xfrm>
          <a:prstGeom prst="leftBrace">
            <a:avLst>
              <a:gd name="adj1" fmla="val 94934"/>
              <a:gd name="adj2" fmla="val 50269"/>
            </a:avLst>
          </a:prstGeom>
          <a:noFill/>
          <a:ln w="22225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5" name="Text Box 29"/>
          <p:cNvSpPr txBox="1">
            <a:spLocks noChangeArrowheads="1"/>
          </p:cNvSpPr>
          <p:nvPr/>
        </p:nvSpPr>
        <p:spPr bwMode="auto">
          <a:xfrm>
            <a:off x="3059832" y="2492896"/>
            <a:ext cx="23042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solidFill>
                  <a:srgbClr val="4D4D4D"/>
                </a:solidFill>
                <a:latin typeface="Calibri" pitchFamily="34" charset="0"/>
              </a:rPr>
              <a:t>Année </a:t>
            </a:r>
            <a:r>
              <a:rPr lang="fr-FR" sz="1400" b="1" dirty="0" smtClean="0">
                <a:solidFill>
                  <a:srgbClr val="4D4D4D"/>
                </a:solidFill>
                <a:latin typeface="Calibri" pitchFamily="34" charset="0"/>
              </a:rPr>
              <a:t>N</a:t>
            </a:r>
            <a:r>
              <a:rPr lang="fr-FR" sz="1400" dirty="0">
                <a:latin typeface="Calibri" pitchFamily="34" charset="0"/>
              </a:rPr>
              <a:t/>
            </a:r>
            <a:br>
              <a:rPr lang="fr-FR" sz="1400" dirty="0">
                <a:latin typeface="Calibri" pitchFamily="34" charset="0"/>
              </a:rPr>
            </a:br>
            <a:r>
              <a:rPr lang="fr-FR" sz="1400" dirty="0" smtClean="0">
                <a:latin typeface="Calibri" pitchFamily="34" charset="0"/>
              </a:rPr>
              <a:t>  CA &gt; 34 </a:t>
            </a:r>
            <a:r>
              <a:rPr lang="fr-FR" sz="1400" dirty="0">
                <a:latin typeface="Calibri" pitchFamily="34" charset="0"/>
              </a:rPr>
              <a:t>600 €</a:t>
            </a:r>
          </a:p>
        </p:txBody>
      </p:sp>
      <p:sp>
        <p:nvSpPr>
          <p:cNvPr id="46" name="Text Box 29"/>
          <p:cNvSpPr txBox="1">
            <a:spLocks noChangeArrowheads="1"/>
          </p:cNvSpPr>
          <p:nvPr/>
        </p:nvSpPr>
        <p:spPr bwMode="auto">
          <a:xfrm>
            <a:off x="6156176" y="2492896"/>
            <a:ext cx="15121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solidFill>
                  <a:srgbClr val="4D4D4D"/>
                </a:solidFill>
                <a:latin typeface="Calibri" pitchFamily="34" charset="0"/>
              </a:rPr>
              <a:t>Année </a:t>
            </a:r>
            <a:r>
              <a:rPr lang="fr-FR" sz="1400" b="1" dirty="0" smtClean="0">
                <a:solidFill>
                  <a:srgbClr val="4D4D4D"/>
                </a:solidFill>
                <a:latin typeface="Calibri" pitchFamily="34" charset="0"/>
              </a:rPr>
              <a:t>N+1</a:t>
            </a:r>
            <a:r>
              <a:rPr lang="fr-FR" sz="1400" dirty="0">
                <a:latin typeface="Calibri" pitchFamily="34" charset="0"/>
              </a:rPr>
              <a:t/>
            </a:r>
            <a:br>
              <a:rPr lang="fr-FR" sz="1400" dirty="0">
                <a:latin typeface="Calibri" pitchFamily="34" charset="0"/>
              </a:rPr>
            </a:br>
            <a:r>
              <a:rPr lang="fr-FR" sz="1400" dirty="0">
                <a:latin typeface="Calibri" pitchFamily="34" charset="0"/>
              </a:rPr>
              <a:t>CA &lt;  32 600 €</a:t>
            </a:r>
          </a:p>
        </p:txBody>
      </p:sp>
      <p:sp>
        <p:nvSpPr>
          <p:cNvPr id="47" name="Text Box 29"/>
          <p:cNvSpPr txBox="1">
            <a:spLocks noChangeArrowheads="1"/>
          </p:cNvSpPr>
          <p:nvPr/>
        </p:nvSpPr>
        <p:spPr bwMode="auto">
          <a:xfrm>
            <a:off x="395536" y="2564904"/>
            <a:ext cx="23042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solidFill>
                  <a:srgbClr val="4D4D4D"/>
                </a:solidFill>
                <a:latin typeface="Calibri" pitchFamily="34" charset="0"/>
              </a:rPr>
              <a:t>Année </a:t>
            </a:r>
            <a:r>
              <a:rPr lang="fr-FR" sz="1400" b="1" dirty="0" smtClean="0">
                <a:solidFill>
                  <a:srgbClr val="4D4D4D"/>
                </a:solidFill>
                <a:latin typeface="Calibri" pitchFamily="34" charset="0"/>
              </a:rPr>
              <a:t>N-1</a:t>
            </a:r>
            <a:r>
              <a:rPr lang="fr-FR" sz="1400" dirty="0">
                <a:latin typeface="Calibri" pitchFamily="34" charset="0"/>
              </a:rPr>
              <a:t/>
            </a:r>
            <a:br>
              <a:rPr lang="fr-FR" sz="1400" dirty="0">
                <a:latin typeface="Calibri" pitchFamily="34" charset="0"/>
              </a:rPr>
            </a:br>
            <a:r>
              <a:rPr lang="fr-FR" sz="1400" dirty="0" smtClean="0">
                <a:latin typeface="Calibri" pitchFamily="34" charset="0"/>
              </a:rPr>
              <a:t>  CA </a:t>
            </a:r>
            <a:r>
              <a:rPr lang="fr-FR" sz="1400" dirty="0">
                <a:latin typeface="Calibri" pitchFamily="34" charset="0"/>
              </a:rPr>
              <a:t>&lt;  </a:t>
            </a:r>
            <a:r>
              <a:rPr lang="fr-FR" sz="1400" dirty="0" smtClean="0">
                <a:latin typeface="Calibri" pitchFamily="34" charset="0"/>
              </a:rPr>
              <a:t>32 </a:t>
            </a:r>
            <a:r>
              <a:rPr lang="fr-FR" sz="1400" dirty="0">
                <a:latin typeface="Calibri" pitchFamily="34" charset="0"/>
              </a:rPr>
              <a:t>600 €</a:t>
            </a:r>
          </a:p>
        </p:txBody>
      </p:sp>
      <p:sp>
        <p:nvSpPr>
          <p:cNvPr id="48" name="Line 7"/>
          <p:cNvSpPr>
            <a:spLocks noChangeShapeType="1"/>
          </p:cNvSpPr>
          <p:nvPr/>
        </p:nvSpPr>
        <p:spPr bwMode="auto">
          <a:xfrm flipH="1">
            <a:off x="5868144" y="4581128"/>
            <a:ext cx="0" cy="1584176"/>
          </a:xfrm>
          <a:prstGeom prst="line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49" name="AutoShape 65"/>
          <p:cNvSpPr>
            <a:spLocks noChangeArrowheads="1"/>
          </p:cNvSpPr>
          <p:nvPr/>
        </p:nvSpPr>
        <p:spPr bwMode="auto">
          <a:xfrm>
            <a:off x="2699792" y="4509120"/>
            <a:ext cx="5760640" cy="565150"/>
          </a:xfrm>
          <a:prstGeom prst="rightArrow">
            <a:avLst>
              <a:gd name="adj1" fmla="val 67981"/>
              <a:gd name="adj2" fmla="val 76404"/>
            </a:avLst>
          </a:prstGeom>
          <a:solidFill>
            <a:srgbClr val="CC3399"/>
          </a:solidFill>
          <a:ln w="9525" algn="ctr">
            <a:solidFill>
              <a:srgbClr val="CC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800" dirty="0">
                <a:solidFill>
                  <a:schemeClr val="bg1"/>
                </a:solidFill>
                <a:latin typeface="Calibri" pitchFamily="34" charset="0"/>
              </a:rPr>
              <a:t>Régime </a:t>
            </a:r>
            <a:r>
              <a:rPr lang="fr-FR" sz="1800" dirty="0" smtClean="0">
                <a:solidFill>
                  <a:schemeClr val="bg1"/>
                </a:solidFill>
                <a:latin typeface="Calibri" pitchFamily="34" charset="0"/>
              </a:rPr>
              <a:t>de la déclaration contrôlée</a:t>
            </a:r>
            <a:endParaRPr lang="fr-FR" sz="1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0" name="AutoShape 66"/>
          <p:cNvSpPr>
            <a:spLocks noChangeArrowheads="1"/>
          </p:cNvSpPr>
          <p:nvPr/>
        </p:nvSpPr>
        <p:spPr bwMode="auto">
          <a:xfrm>
            <a:off x="6012160" y="5085184"/>
            <a:ext cx="2448272" cy="565150"/>
          </a:xfrm>
          <a:prstGeom prst="rightArrow">
            <a:avLst>
              <a:gd name="adj1" fmla="val 67981"/>
              <a:gd name="adj2" fmla="val 76404"/>
            </a:avLst>
          </a:prstGeom>
          <a:solidFill>
            <a:srgbClr val="990099"/>
          </a:solidFill>
          <a:ln w="9525" algn="ctr">
            <a:solidFill>
              <a:srgbClr val="990099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r-FR" sz="1400" dirty="0">
                <a:solidFill>
                  <a:schemeClr val="bg1"/>
                </a:solidFill>
                <a:latin typeface="Calibri" pitchFamily="34" charset="0"/>
              </a:rPr>
              <a:t>Régime social </a:t>
            </a:r>
            <a:br>
              <a:rPr lang="fr-FR" sz="1400" dirty="0">
                <a:solidFill>
                  <a:schemeClr val="bg1"/>
                </a:solidFill>
                <a:latin typeface="Calibri" pitchFamily="34" charset="0"/>
              </a:rPr>
            </a:br>
            <a:r>
              <a:rPr lang="fr-FR" sz="1400" dirty="0">
                <a:solidFill>
                  <a:schemeClr val="bg1"/>
                </a:solidFill>
                <a:latin typeface="Calibri" pitchFamily="34" charset="0"/>
              </a:rPr>
              <a:t>de droit commun</a:t>
            </a:r>
          </a:p>
        </p:txBody>
      </p:sp>
      <p:sp>
        <p:nvSpPr>
          <p:cNvPr id="51" name="AutoShape 67"/>
          <p:cNvSpPr>
            <a:spLocks noChangeArrowheads="1"/>
          </p:cNvSpPr>
          <p:nvPr/>
        </p:nvSpPr>
        <p:spPr bwMode="auto">
          <a:xfrm>
            <a:off x="4067944" y="5661248"/>
            <a:ext cx="4392488" cy="565150"/>
          </a:xfrm>
          <a:prstGeom prst="rightArrow">
            <a:avLst>
              <a:gd name="adj1" fmla="val 67981"/>
              <a:gd name="adj2" fmla="val 76404"/>
            </a:avLst>
          </a:prstGeom>
          <a:solidFill>
            <a:srgbClr val="9900FF"/>
          </a:solidFill>
          <a:ln w="9525" algn="ctr">
            <a:solidFill>
              <a:srgbClr val="99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1400" dirty="0">
                <a:solidFill>
                  <a:schemeClr val="bg1"/>
                </a:solidFill>
                <a:latin typeface="Calibri" pitchFamily="34" charset="0"/>
              </a:rPr>
              <a:t>TVA </a:t>
            </a:r>
            <a:r>
              <a:rPr lang="fr-FR" sz="1400" dirty="0" smtClean="0">
                <a:solidFill>
                  <a:schemeClr val="bg1"/>
                </a:solidFill>
                <a:latin typeface="Calibri" pitchFamily="34" charset="0"/>
              </a:rPr>
              <a:t>applicable le 1</a:t>
            </a:r>
            <a:r>
              <a:rPr lang="fr-FR" sz="1400" baseline="30000" dirty="0" smtClean="0">
                <a:solidFill>
                  <a:schemeClr val="bg1"/>
                </a:solidFill>
                <a:latin typeface="Calibri" pitchFamily="34" charset="0"/>
              </a:rPr>
              <a:t>er</a:t>
            </a:r>
            <a:r>
              <a:rPr lang="fr-FR" sz="1400" dirty="0" smtClean="0">
                <a:solidFill>
                  <a:schemeClr val="bg1"/>
                </a:solidFill>
                <a:latin typeface="Calibri" pitchFamily="34" charset="0"/>
              </a:rPr>
              <a:t> jour du mois du dépassement</a:t>
            </a:r>
            <a:endParaRPr lang="fr-FR" sz="1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2" name="AutoShape 30"/>
          <p:cNvSpPr>
            <a:spLocks/>
          </p:cNvSpPr>
          <p:nvPr/>
        </p:nvSpPr>
        <p:spPr bwMode="auto">
          <a:xfrm rot="5400000">
            <a:off x="1367606" y="2240906"/>
            <a:ext cx="360362" cy="2160487"/>
          </a:xfrm>
          <a:prstGeom prst="leftBrace">
            <a:avLst>
              <a:gd name="adj1" fmla="val 64941"/>
              <a:gd name="adj2" fmla="val 50269"/>
            </a:avLst>
          </a:prstGeom>
          <a:noFill/>
          <a:ln w="22225">
            <a:solidFill>
              <a:srgbClr val="92D050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3" name="Line 7"/>
          <p:cNvSpPr>
            <a:spLocks noChangeShapeType="1"/>
          </p:cNvSpPr>
          <p:nvPr/>
        </p:nvSpPr>
        <p:spPr bwMode="auto">
          <a:xfrm flipH="1">
            <a:off x="4211960" y="4437112"/>
            <a:ext cx="0" cy="1656184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3851920" y="4149080"/>
            <a:ext cx="8227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 smtClean="0">
                <a:solidFill>
                  <a:srgbClr val="C00000"/>
                </a:solidFill>
                <a:latin typeface="Arial Narrow" pitchFamily="34" charset="0"/>
              </a:rPr>
              <a:t>15/07/N</a:t>
            </a:r>
            <a:endParaRPr lang="fr-FR" sz="14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3635896" y="6093296"/>
            <a:ext cx="12241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 smtClean="0">
                <a:solidFill>
                  <a:srgbClr val="C00000"/>
                </a:solidFill>
                <a:latin typeface="Arial Narrow" pitchFamily="34" charset="0"/>
              </a:rPr>
              <a:t>Dépassement</a:t>
            </a:r>
            <a:endParaRPr lang="fr-FR" sz="14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56" name="Line 7"/>
          <p:cNvSpPr>
            <a:spLocks noChangeShapeType="1"/>
          </p:cNvSpPr>
          <p:nvPr/>
        </p:nvSpPr>
        <p:spPr bwMode="auto">
          <a:xfrm flipH="1">
            <a:off x="2627784" y="4653136"/>
            <a:ext cx="0" cy="1584176"/>
          </a:xfrm>
          <a:prstGeom prst="line">
            <a:avLst/>
          </a:prstGeom>
          <a:noFill/>
          <a:ln w="28575">
            <a:solidFill>
              <a:schemeClr val="tx1">
                <a:lumMod val="95000"/>
                <a:lumOff val="5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57" name="Espace réservé du numéro de diapositive 5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  <p:sp>
        <p:nvSpPr>
          <p:cNvPr id="58" name="Espace réservé du pied de page 5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Cas pratique !!!</a:t>
            </a:r>
          </a:p>
          <a:p>
            <a:pPr marL="0" indent="0">
              <a:buNone/>
            </a:pPr>
            <a:r>
              <a:rPr lang="fr-FR" sz="18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 prospect me fait suivre un mail de son centre des impôts (Strasbourg) à une question sur le passage des seuils auto et l'impossibilité d'adhérer à une AGA :</a:t>
            </a:r>
          </a:p>
          <a:p>
            <a:pPr marL="0" indent="0">
              <a:buNone/>
            </a:pPr>
            <a:endParaRPr lang="fr-FR" sz="1400" i="1" dirty="0" smtClean="0"/>
          </a:p>
          <a:p>
            <a:pPr marL="0" indent="0">
              <a:buNone/>
            </a:pPr>
            <a:r>
              <a:rPr lang="fr-FR" sz="1600" i="1" dirty="0" smtClean="0">
                <a:solidFill>
                  <a:srgbClr val="C00000"/>
                </a:solidFill>
              </a:rPr>
              <a:t>Relevant des BNC, je vous confirme la règle indiquée sur le premier message et la teneur de notre communication téléphonique. </a:t>
            </a:r>
          </a:p>
          <a:p>
            <a:pPr marL="0" indent="0">
              <a:buNone/>
            </a:pPr>
            <a:endParaRPr lang="fr-FR" sz="1200" i="1" dirty="0" smtClean="0">
              <a:solidFill>
                <a:srgbClr val="C00000"/>
              </a:solidFill>
            </a:endParaRPr>
          </a:p>
          <a:p>
            <a:pPr marL="176213" indent="-176213"/>
            <a:r>
              <a:rPr lang="fr-FR" sz="1600" i="1" dirty="0" smtClean="0">
                <a:solidFill>
                  <a:srgbClr val="C00000"/>
                </a:solidFill>
              </a:rPr>
              <a:t>Vous pouvez cesser votre activité en tant qu'auto entrepreneur et recréer une nouvelle entreprise ayant exactement le même objet,</a:t>
            </a:r>
          </a:p>
          <a:p>
            <a:pPr marL="176213" indent="-176213"/>
            <a:r>
              <a:rPr lang="fr-FR" sz="1600" i="1" dirty="0" smtClean="0">
                <a:solidFill>
                  <a:srgbClr val="C00000"/>
                </a:solidFill>
              </a:rPr>
              <a:t>Vous adhèrerez aussitôt à une AGA,</a:t>
            </a:r>
          </a:p>
          <a:p>
            <a:pPr marL="176213" indent="-176213"/>
            <a:r>
              <a:rPr lang="fr-FR" sz="1600" i="1" dirty="0" smtClean="0">
                <a:solidFill>
                  <a:srgbClr val="C00000"/>
                </a:solidFill>
              </a:rPr>
              <a:t>Vous déposerez en 2013 sous le seing de l'AGA la déclaration professionnelle de vos résultats 2012 couvrant l'activité de toute l'année (effet rétroactif de la perte de régime auto-entrepreneur)</a:t>
            </a:r>
          </a:p>
          <a:p>
            <a:pPr marL="176213" indent="-176213">
              <a:buNone/>
            </a:pPr>
            <a:r>
              <a:rPr lang="fr-FR" sz="1600" dirty="0" smtClean="0">
                <a:solidFill>
                  <a:srgbClr val="C00000"/>
                </a:solidFill>
              </a:rPr>
              <a:t>Avez vous un texte confirmant ce mail des impôts ou des réponses opposées ?</a:t>
            </a:r>
          </a:p>
          <a:p>
            <a:pPr marL="0" indent="0">
              <a:buNone/>
            </a:pPr>
            <a:r>
              <a:rPr lang="fr-FR" sz="1600" dirty="0" smtClean="0">
                <a:solidFill>
                  <a:srgbClr val="C00000"/>
                </a:solidFill>
              </a:rPr>
              <a:t>Personnellement, je pensais qu'il était impossible d'adhérer à une AGA dans ce cas (5 mois d'adhésion étaient passés).</a:t>
            </a:r>
          </a:p>
          <a:p>
            <a:pPr marL="0" indent="0">
              <a:buNone/>
            </a:pPr>
            <a:endParaRPr lang="fr-FR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fr-FR" sz="2400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 diverses sur les </a:t>
            </a:r>
            <a:r>
              <a:rPr lang="fr-FR" dirty="0" smtClean="0"/>
              <a:t>régimes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Un auto-entrepreneur doit-il faire une déclaration même en l’absence de chiffre d’affaires?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Oui, à défaut il sera redevable d’une pénalité de 46 € (en 2012) par déclaration manquante. En l’absence de régularisation en fin d’année, les cotisations seront calculées provisoirement sur un CA forfaitaire. Cela peut entrainer, le cas échéant, la perte du régime AE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 diverses sur les </a:t>
            </a:r>
            <a:r>
              <a:rPr lang="fr-FR" dirty="0" smtClean="0"/>
              <a:t>régimes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Pendant combien de temps peut-on rester dans ces régimes?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Tant que le CA ne dépasse pas les seuils (voir situation en cas dépassement)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 cas d’absence de CA déclaré ou de déclaration de CA « égal à 0 » pendant 2 ans (24 mois ou 8 trimestres civils consécutifs), il y a perte du bénéfice du régime auto-entrepreneur.</a:t>
            </a:r>
          </a:p>
          <a:p>
            <a:pPr marL="0" indent="0" algn="ctr">
              <a:buNone/>
            </a:pP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 diverses sur les </a:t>
            </a:r>
            <a:r>
              <a:rPr lang="fr-FR" dirty="0" smtClean="0"/>
              <a:t>régimes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Un divorcé au 1</a:t>
            </a:r>
            <a:r>
              <a:rPr lang="fr-FR" baseline="30000" dirty="0" smtClean="0"/>
              <a:t>er</a:t>
            </a:r>
            <a:r>
              <a:rPr lang="fr-FR" dirty="0" smtClean="0"/>
              <a:t> juillet 2010 a établi deux déclarations fiscales (2042). Comment déterminer son revenu fiscal de référence ?</a:t>
            </a:r>
          </a:p>
          <a:p>
            <a:pPr marL="0" indent="0">
              <a:buNone/>
            </a:pPr>
            <a:endParaRPr lang="fr-FR" sz="1000" dirty="0" smtClean="0"/>
          </a:p>
          <a:p>
            <a:pPr marL="0" indent="0">
              <a:buNone/>
            </a:pP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 cas de changement dans la composition du foyer, l’administration retient la situation du foyer à la date de l’option pour le versement libératoire. En 2012, l’AE est divorcé, le revenu à prendre en compte est donc le revenu déclaré sur la période postérieure au divorce, converti en année pleine. Le revenu fiscal de référence correspond au revenu déclaré entre le 1</a:t>
            </a:r>
            <a:r>
              <a:rPr lang="fr-FR" sz="24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er</a:t>
            </a: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/07/2010 et le 31/12/2010 soit revenu déclaré X 360/180</a:t>
            </a:r>
            <a:endParaRPr lang="fr-FR" sz="2400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 diverses sur les </a:t>
            </a:r>
            <a:r>
              <a:rPr lang="fr-FR" dirty="0" smtClean="0"/>
              <a:t>régimes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Après l’arrêt de l’activité, peut-on la créer à nouveau et opter pour le régime </a:t>
            </a:r>
            <a:r>
              <a:rPr lang="fr-FR" dirty="0" err="1" smtClean="0"/>
              <a:t>micro-social</a:t>
            </a:r>
            <a:r>
              <a:rPr lang="fr-FR" dirty="0" smtClean="0"/>
              <a:t> ?</a:t>
            </a:r>
          </a:p>
          <a:p>
            <a:pPr marL="0" indent="0">
              <a:buNone/>
            </a:pPr>
            <a:endParaRPr lang="fr-FR" sz="1000" dirty="0" smtClean="0"/>
          </a:p>
          <a:p>
            <a:pPr marL="0" indent="0">
              <a:buNone/>
            </a:pP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 délai de carence doit être respecté en cas de reprise de la même activité afin de pouvoir bénéficier du régime auto-entrepreneur. Il faut en effet avoir la qualité de créateur.</a:t>
            </a:r>
          </a:p>
          <a:p>
            <a:pPr marL="0" indent="0">
              <a:buNone/>
            </a:pP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 délai de carence est égal à l’année de radiation et à l’année civile suivante.</a:t>
            </a:r>
          </a:p>
          <a:p>
            <a:pPr marL="0" indent="0">
              <a:buNone/>
            </a:pPr>
            <a:endParaRPr lang="fr-FR" sz="1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 revanche, en cas de reprise d’une activité différente, il n’y a aucun délai de carence à respecter</a:t>
            </a:r>
            <a:endParaRPr lang="fr-FR" sz="2400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 diverses sur les </a:t>
            </a:r>
            <a:r>
              <a:rPr lang="fr-FR" dirty="0" smtClean="0"/>
              <a:t>régimes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Un travailleur indépendant affilié au RSI et soumis au régime social de droit commun, peut-il exercer une nouvelle activité BNC sous le régime de l’AE?</a:t>
            </a:r>
          </a:p>
          <a:p>
            <a:pPr marL="0" indent="0">
              <a:buNone/>
            </a:pPr>
            <a:endParaRPr lang="fr-FR" sz="1000" dirty="0" smtClean="0"/>
          </a:p>
          <a:p>
            <a:pPr marL="0" indent="0">
              <a:buNone/>
            </a:pPr>
            <a:endParaRPr lang="fr-FR" sz="1000" dirty="0" smtClean="0"/>
          </a:p>
          <a:p>
            <a:pPr marL="0" indent="0">
              <a:buNone/>
            </a:pPr>
            <a:endParaRPr lang="fr-FR" sz="1000" dirty="0" smtClean="0"/>
          </a:p>
          <a:p>
            <a:pPr marL="0" indent="0">
              <a:buNone/>
            </a:pPr>
            <a:r>
              <a:rPr lang="fr-F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Non</a:t>
            </a: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selon les disposition du code de la sécurité sociale, l’ensemble des revenus d’un travailleur indépendant ne doit être soumis qu’à un seul mode de calcul des cotisations sociales</a:t>
            </a:r>
            <a:endParaRPr lang="fr-FR" sz="2400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 diverses sur les </a:t>
            </a:r>
            <a:r>
              <a:rPr lang="fr-FR" dirty="0" smtClean="0"/>
              <a:t>régimes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28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Les cinq points principaux à étudier avec l’aide d’un conseiller !!</a:t>
            </a:r>
          </a:p>
          <a:p>
            <a:pPr>
              <a:buNone/>
            </a:pPr>
            <a:endParaRPr lang="fr-FR" sz="1600" dirty="0" smtClean="0"/>
          </a:p>
          <a:p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Vous dépassez les plafonds d’application du régime</a:t>
            </a:r>
          </a:p>
          <a:p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Votre activité génère trop de charges d’exploitation</a:t>
            </a:r>
          </a:p>
          <a:p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Vous souhaitez protéger votre patrimoine personnel</a:t>
            </a:r>
          </a:p>
          <a:p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Votre activité se développe et vous avez envie de passer à la vitesse supérieure</a:t>
            </a:r>
          </a:p>
          <a:p>
            <a:r>
              <a:rPr lang="fr-F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Vous souhaitez vous associer</a:t>
            </a:r>
            <a:endParaRPr lang="fr-F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Changer de régime, pourquoi ?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29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Entreprises et activités concernées</a:t>
            </a:r>
          </a:p>
          <a:p>
            <a:endParaRPr lang="fr-FR" dirty="0" smtClean="0"/>
          </a:p>
          <a:p>
            <a:r>
              <a:rPr lang="fr-FR" dirty="0" smtClean="0"/>
              <a:t>Les cotisations sociales</a:t>
            </a:r>
          </a:p>
          <a:p>
            <a:endParaRPr lang="fr-FR" dirty="0" smtClean="0"/>
          </a:p>
          <a:p>
            <a:r>
              <a:rPr lang="fr-FR" dirty="0" smtClean="0"/>
              <a:t>La fiscalité des régimes</a:t>
            </a:r>
          </a:p>
          <a:p>
            <a:endParaRPr lang="fr-FR" dirty="0" smtClean="0"/>
          </a:p>
          <a:p>
            <a:r>
              <a:rPr lang="fr-FR" dirty="0" smtClean="0"/>
              <a:t>Questions diverses sur les régimes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Examen comparatif des régimes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76213" indent="0" algn="ctr">
              <a:buNone/>
            </a:pPr>
            <a:r>
              <a:rPr lang="fr-FR" sz="2600" dirty="0" smtClean="0"/>
              <a:t>Micro-entreprise, auto-entrepreneur : de quoi s’agit-il ?</a:t>
            </a:r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Micro-entreprise</a:t>
            </a:r>
          </a:p>
          <a:p>
            <a:pPr algn="ctr">
              <a:buNone/>
            </a:pPr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=</a:t>
            </a:r>
          </a:p>
          <a:p>
            <a:pPr algn="ctr">
              <a:buNone/>
            </a:pPr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Entreprise individuelle</a:t>
            </a:r>
          </a:p>
          <a:p>
            <a:pPr algn="ctr">
              <a:buNone/>
            </a:pPr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+</a:t>
            </a:r>
          </a:p>
          <a:p>
            <a:pPr algn="ctr">
              <a:buNone/>
            </a:pPr>
            <a:r>
              <a:rPr lang="fr-FR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Régime fiscal ultra simplifié</a:t>
            </a:r>
          </a:p>
          <a:p>
            <a:pPr algn="ctr"/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Entreprises et activités concernées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fr-FR" sz="2600" dirty="0" smtClean="0"/>
              <a:t>Micro-entreprise, auto-entrepreneur : de quoi s’agit-il ?</a:t>
            </a:r>
          </a:p>
          <a:p>
            <a:pPr algn="ctr">
              <a:buNone/>
            </a:pPr>
            <a:endParaRPr lang="fr-FR" sz="1200" dirty="0" smtClean="0"/>
          </a:p>
          <a:p>
            <a:pPr algn="ctr">
              <a:buNone/>
            </a:pPr>
            <a:r>
              <a:rPr lang="fr-FR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Auto-entrepreneur</a:t>
            </a:r>
          </a:p>
          <a:p>
            <a:pPr algn="ctr">
              <a:buNone/>
            </a:pP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=</a:t>
            </a:r>
          </a:p>
          <a:p>
            <a:pPr algn="ctr">
              <a:buNone/>
            </a:pPr>
            <a:r>
              <a:rPr lang="fr-FR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Micro-entreprise</a:t>
            </a:r>
          </a:p>
          <a:p>
            <a:pPr algn="ctr">
              <a:buNone/>
            </a:pP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+</a:t>
            </a:r>
          </a:p>
          <a:p>
            <a:pPr algn="ctr">
              <a:buNone/>
            </a:pPr>
            <a:r>
              <a:rPr lang="fr-FR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Régime social ultra simplifié « </a:t>
            </a:r>
            <a:r>
              <a:rPr lang="fr-FR" sz="2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micro-social</a:t>
            </a:r>
            <a:r>
              <a:rPr lang="fr-FR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 »</a:t>
            </a:r>
          </a:p>
          <a:p>
            <a:pPr algn="ctr">
              <a:buNone/>
            </a:pP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+</a:t>
            </a:r>
          </a:p>
          <a:p>
            <a:pPr algn="ctr">
              <a:buNone/>
            </a:pPr>
            <a:r>
              <a:rPr lang="fr-FR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Exonération de la Cotisation Foncière des Entreprises</a:t>
            </a:r>
          </a:p>
          <a:p>
            <a:pPr algn="ctr">
              <a:buNone/>
            </a:pPr>
            <a:r>
              <a:rPr lang="fr-FR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(Sous conditions)</a:t>
            </a:r>
          </a:p>
          <a:p>
            <a:pPr algn="ctr">
              <a:buNone/>
            </a:pP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+</a:t>
            </a:r>
          </a:p>
          <a:p>
            <a:pPr algn="ctr">
              <a:buNone/>
            </a:pPr>
            <a:r>
              <a:rPr lang="fr-FR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Sur option : paiement de l’IR par versement libératoire</a:t>
            </a:r>
          </a:p>
          <a:p>
            <a:pPr algn="ctr"/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Entreprises et activités concernées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/>
          <a:lstStyle/>
          <a:p>
            <a:pPr algn="ctr">
              <a:buNone/>
            </a:pPr>
            <a:r>
              <a:rPr lang="fr-FR" sz="2400" dirty="0" smtClean="0"/>
              <a:t>Pour quels types d’activité libérale ?</a:t>
            </a:r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Entreprises et activités concernées</a:t>
            </a:r>
            <a:endParaRPr lang="fr-FR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79512" y="2060848"/>
          <a:ext cx="8784976" cy="3822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Micro-entreprise « classique »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r-F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Régime de l’auto-entrepreneur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Toutes les activités libérales sauf exclusions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Les principales exclusions 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Activités placées obligatoirement sous le régime de la déclaration contrôlée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Les assujettis à TVA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Les contribuables imposés en TS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Les sociétés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Les associés de </a:t>
                      </a:r>
                      <a:r>
                        <a:rPr lang="fr-FR" sz="1800" dirty="0" err="1">
                          <a:latin typeface="Calibri"/>
                          <a:ea typeface="Calibri"/>
                          <a:cs typeface="Times New Roman"/>
                        </a:rPr>
                        <a:t>Stés</a:t>
                      </a: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 de personnes pour les bénéfices leur revenant dans ces </a:t>
                      </a:r>
                      <a:r>
                        <a:rPr lang="fr-FR" sz="1800" dirty="0" err="1">
                          <a:latin typeface="Calibri"/>
                          <a:ea typeface="Calibri"/>
                          <a:cs typeface="Times New Roman"/>
                        </a:rPr>
                        <a:t>Stés</a:t>
                      </a:r>
                      <a:endParaRPr lang="fr-FR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Les contribuables dont les recettes dépassent les seuils de la micro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Les activités libérales placées  sous le régime « micro-entreprise » sauf  exclusions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Les principales exclusions :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Activités libérales relevant d’une caisse de retraite autre que la CIPAV ou le RSI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Activités artistiques qui dépendent de la maison des artistes ou de l’</a:t>
                      </a:r>
                      <a:r>
                        <a:rPr lang="fr-FR" sz="1800" dirty="0" err="1">
                          <a:latin typeface="Calibri"/>
                          <a:ea typeface="Calibri"/>
                          <a:cs typeface="Times New Roman"/>
                        </a:rPr>
                        <a:t>Agessa</a:t>
                      </a:r>
                      <a:endParaRPr lang="fr-F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ce réservé du contenu 5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/>
          <a:lstStyle/>
          <a:p>
            <a:pPr algn="ctr">
              <a:buNone/>
            </a:pPr>
            <a:r>
              <a:rPr lang="fr-FR" sz="2400" dirty="0" smtClean="0"/>
              <a:t>Quels sont les seuils de chiffres d’affaires ?</a:t>
            </a:r>
          </a:p>
          <a:p>
            <a:pPr algn="ctr">
              <a:buNone/>
            </a:pPr>
            <a:endParaRPr lang="fr-FR" sz="2400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 smtClean="0"/>
          </a:p>
          <a:p>
            <a:pPr algn="ctr">
              <a:buNone/>
            </a:pPr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Entreprises et activités concernées</a:t>
            </a:r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179512" y="1988840"/>
          <a:ext cx="8784978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326"/>
                <a:gridCol w="2928326"/>
                <a:gridCol w="2928326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latin typeface="Calibri"/>
                          <a:ea typeface="Calibri"/>
                          <a:cs typeface="Times New Roman"/>
                        </a:rPr>
                        <a:t>Déclaration </a:t>
                      </a: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contrôlée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 smtClean="0">
                          <a:latin typeface="Calibri"/>
                          <a:ea typeface="Calibri"/>
                          <a:cs typeface="Times New Roman"/>
                        </a:rPr>
                        <a:t>Micro-entreprise </a:t>
                      </a:r>
                      <a:r>
                        <a:rPr lang="fr-FR" sz="1700" dirty="0">
                          <a:latin typeface="Calibri"/>
                          <a:ea typeface="Calibri"/>
                          <a:cs typeface="Times New Roman"/>
                        </a:rPr>
                        <a:t>« classique 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dirty="0" smtClean="0">
                          <a:latin typeface="Calibri"/>
                          <a:ea typeface="Calibri"/>
                          <a:cs typeface="Times New Roman"/>
                        </a:rPr>
                        <a:t>Régime </a:t>
                      </a:r>
                      <a:r>
                        <a:rPr lang="fr-FR" sz="1700" dirty="0">
                          <a:latin typeface="Calibri"/>
                          <a:ea typeface="Calibri"/>
                          <a:cs typeface="Times New Roman"/>
                        </a:rPr>
                        <a:t>de l’auto-entrepreneur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S’applique obligatoirement aux entreprises dont le CA annuel est supérieur à 32 600  €</a:t>
                      </a:r>
                    </a:p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fr-F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noter</a:t>
                      </a:r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! les BNC individuels dont le CA se situe en dessous de 32 600€ peuvent opter pour l’application de ce régime</a:t>
                      </a:r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Ces régimes peuvent être choisis par les libéraux dont le CA annuel est inférieur à  32 600 €.</a:t>
                      </a:r>
                    </a:p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fr-FR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noter</a:t>
                      </a:r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! il existe une zone de « tolérance » en cas de dépassement du seuil : 32 600 &lt; CA &lt; 34 600 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cotisations sociales</a:t>
            </a:r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r-FR" sz="2400" dirty="0" smtClean="0"/>
          </a:p>
          <a:p>
            <a:r>
              <a:rPr lang="fr-FR" sz="2400" dirty="0" smtClean="0"/>
              <a:t>Quelles </a:t>
            </a:r>
            <a:r>
              <a:rPr lang="fr-FR" sz="2400" dirty="0"/>
              <a:t>sont les assiettes des cotisations </a:t>
            </a:r>
            <a:r>
              <a:rPr lang="fr-FR" sz="2400" dirty="0" smtClean="0"/>
              <a:t>?</a:t>
            </a:r>
          </a:p>
          <a:p>
            <a:endParaRPr lang="fr-FR" sz="2400" dirty="0"/>
          </a:p>
          <a:p>
            <a:r>
              <a:rPr lang="fr-FR" sz="2400" dirty="0" smtClean="0"/>
              <a:t>A quel moment faut-il payer ?</a:t>
            </a:r>
          </a:p>
          <a:p>
            <a:endParaRPr lang="fr-FR" sz="2400" dirty="0" smtClean="0"/>
          </a:p>
          <a:p>
            <a:r>
              <a:rPr lang="fr-FR" sz="2400" dirty="0" smtClean="0"/>
              <a:t>Quel est leur montant ?</a:t>
            </a:r>
          </a:p>
          <a:p>
            <a:endParaRPr lang="fr-FR" sz="2400" dirty="0" smtClean="0"/>
          </a:p>
          <a:p>
            <a:r>
              <a:rPr lang="fr-FR" sz="2400" dirty="0" smtClean="0"/>
              <a:t>Est-il possible d’opter pour le régime « </a:t>
            </a:r>
            <a:r>
              <a:rPr lang="fr-FR" sz="2400" dirty="0" err="1" smtClean="0"/>
              <a:t>micro-social</a:t>
            </a:r>
            <a:r>
              <a:rPr lang="fr-FR" sz="2400" dirty="0" smtClean="0"/>
              <a:t> » ?</a:t>
            </a:r>
          </a:p>
          <a:p>
            <a:endParaRPr lang="fr-FR" sz="2400" dirty="0" smtClean="0"/>
          </a:p>
          <a:p>
            <a:pPr marL="0" indent="0">
              <a:buNone/>
            </a:pPr>
            <a:endParaRPr lang="fr-FR" sz="24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1625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cotisations sociales</a:t>
            </a:r>
            <a:endParaRPr lang="fr-FR" dirty="0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2400" dirty="0" smtClean="0"/>
              <a:t>Quelles sont les assiettes des cotisations ?</a:t>
            </a:r>
          </a:p>
          <a:p>
            <a:pPr marL="0" indent="0" algn="ctr">
              <a:buNone/>
            </a:pPr>
            <a:endParaRPr lang="fr-FR" sz="2400" dirty="0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93245441"/>
              </p:ext>
            </p:extLst>
          </p:nvPr>
        </p:nvGraphicFramePr>
        <p:xfrm>
          <a:off x="179511" y="2132856"/>
          <a:ext cx="8764464" cy="237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1488"/>
                <a:gridCol w="2921488"/>
                <a:gridCol w="2921488"/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Déclaration contrôlée</a:t>
                      </a:r>
                      <a:endParaRPr lang="fr-F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Micro-entreprise </a:t>
                      </a:r>
                      <a:r>
                        <a:rPr lang="fr-FR" sz="17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« classique </a:t>
                      </a:r>
                      <a:r>
                        <a:rPr lang="fr-FR" sz="17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»</a:t>
                      </a:r>
                      <a:r>
                        <a:rPr lang="fr-FR" sz="17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fr-F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7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Régime </a:t>
                      </a:r>
                      <a:r>
                        <a:rPr lang="fr-FR" sz="17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 l’auto-entrepreneur</a:t>
                      </a:r>
                      <a:endParaRPr lang="fr-FR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 Revenu social »</a:t>
                      </a:r>
                    </a:p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(Revenu réel imposable à l’IR retraité)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Chiffre d’affaires déduction faite de l’abattement forfaitaire de 34% :</a:t>
                      </a:r>
                    </a:p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 = 66% des recettes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fr-FR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Chiffre d’affaires réalisé au cours du mois ou du trimestre précédent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94783-B3EF-4AB4-9298-ECFA815DAD89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RFA/BC LE 7/11/2012</a:t>
            </a:r>
            <a:endParaRPr lang="fr-FR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840808544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7|0.1|0.3|0.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3599</TotalTime>
  <Words>1458</Words>
  <Application>Microsoft Office PowerPoint</Application>
  <PresentationFormat>Affichage à l'écran (4:3)</PresentationFormat>
  <Paragraphs>439</Paragraphs>
  <Slides>29</Slides>
  <Notes>29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0" baseType="lpstr">
      <vt:lpstr>Civil</vt:lpstr>
      <vt:lpstr>Bienvenue à Paris                                                                                                                   Les régimes de la micro-entreprise BNC  et de l’auto-entreprise libérale  UNASA Strasbourg 2012</vt:lpstr>
      <vt:lpstr>Formation du 7 novembre 2012</vt:lpstr>
      <vt:lpstr>Examen comparatif des régimes</vt:lpstr>
      <vt:lpstr>Entreprises et activités concernées</vt:lpstr>
      <vt:lpstr>Entreprises et activités concernées</vt:lpstr>
      <vt:lpstr>Entreprises et activités concernées</vt:lpstr>
      <vt:lpstr>Entreprises et activités concernées</vt:lpstr>
      <vt:lpstr>Les cotisations sociales</vt:lpstr>
      <vt:lpstr>Les cotisations sociales</vt:lpstr>
      <vt:lpstr>Les cotisations sociales</vt:lpstr>
      <vt:lpstr>Les cotisations sociales</vt:lpstr>
      <vt:lpstr>Les cotisations sociales</vt:lpstr>
      <vt:lpstr>La fiscalité des régimes</vt:lpstr>
      <vt:lpstr>La fiscalité des régimes</vt:lpstr>
      <vt:lpstr>La fiscalité des régimes</vt:lpstr>
      <vt:lpstr>La fiscalité des régimes</vt:lpstr>
      <vt:lpstr>Questions diverses sur les régimes</vt:lpstr>
      <vt:lpstr>Questions diverses sur les régimes</vt:lpstr>
      <vt:lpstr>Questions diverses sur les régimes</vt:lpstr>
      <vt:lpstr>Questions diverses sur les régimes</vt:lpstr>
      <vt:lpstr>Questions diverses sur les régimes</vt:lpstr>
      <vt:lpstr>Questions diverses sur les régimes</vt:lpstr>
      <vt:lpstr>Questions diverses sur les régimes</vt:lpstr>
      <vt:lpstr>Questions diverses sur les régimes</vt:lpstr>
      <vt:lpstr>Questions diverses sur les régimes</vt:lpstr>
      <vt:lpstr>Questions diverses sur les régimes</vt:lpstr>
      <vt:lpstr>Questions diverses sur les régimes</vt:lpstr>
      <vt:lpstr>Questions diverses sur les régimes</vt:lpstr>
      <vt:lpstr>Changer de régime, pourquoi ?</vt:lpstr>
    </vt:vector>
  </TitlesOfParts>
  <Company>unasa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BIENVENUE A LYON</dc:title>
  <dc:creator>Isabelle</dc:creator>
  <cp:lastModifiedBy>UNASA</cp:lastModifiedBy>
  <cp:revision>725</cp:revision>
  <cp:lastPrinted>1601-01-01T00:00:00Z</cp:lastPrinted>
  <dcterms:created xsi:type="dcterms:W3CDTF">2004-10-27T12:02:44Z</dcterms:created>
  <dcterms:modified xsi:type="dcterms:W3CDTF">2012-11-12T10:36:30Z</dcterms:modified>
</cp:coreProperties>
</file>